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316" r:id="rId13"/>
    <p:sldId id="267" r:id="rId14"/>
    <p:sldId id="272" r:id="rId15"/>
    <p:sldId id="317" r:id="rId16"/>
    <p:sldId id="270" r:id="rId17"/>
    <p:sldId id="273" r:id="rId18"/>
    <p:sldId id="274" r:id="rId19"/>
    <p:sldId id="275" r:id="rId20"/>
    <p:sldId id="276" r:id="rId21"/>
    <p:sldId id="277" r:id="rId22"/>
    <p:sldId id="318" r:id="rId23"/>
    <p:sldId id="319" r:id="rId24"/>
    <p:sldId id="320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094B7-F933-41BC-911C-3A9A4959765C}" v="7" dt="2023-01-05T09:52:09.92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70" autoAdjust="0"/>
  </p:normalViewPr>
  <p:slideViewPr>
    <p:cSldViewPr snapToGrid="0">
      <p:cViewPr varScale="1">
        <p:scale>
          <a:sx n="41" d="100"/>
          <a:sy n="41" d="100"/>
        </p:scale>
        <p:origin x="16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dul Mubasher" userId="b77e6360df0f9c3b" providerId="LiveId" clId="{B04094B7-F933-41BC-911C-3A9A4959765C}"/>
    <pc:docChg chg="undo custSel addSld delSld modSld sldOrd">
      <pc:chgData name="Rashidul Mubasher" userId="b77e6360df0f9c3b" providerId="LiveId" clId="{B04094B7-F933-41BC-911C-3A9A4959765C}" dt="2023-01-05T09:52:49.569" v="371" actId="2696"/>
      <pc:docMkLst>
        <pc:docMk/>
      </pc:docMkLst>
      <pc:sldChg chg="modSp mod">
        <pc:chgData name="Rashidul Mubasher" userId="b77e6360df0f9c3b" providerId="LiveId" clId="{B04094B7-F933-41BC-911C-3A9A4959765C}" dt="2023-01-05T09:25:18.082" v="0" actId="13926"/>
        <pc:sldMkLst>
          <pc:docMk/>
          <pc:sldMk cId="0" sldId="289"/>
        </pc:sldMkLst>
        <pc:spChg chg="mod">
          <ac:chgData name="Rashidul Mubasher" userId="b77e6360df0f9c3b" providerId="LiveId" clId="{B04094B7-F933-41BC-911C-3A9A4959765C}" dt="2023-01-05T09:25:18.082" v="0" actId="13926"/>
          <ac:spMkLst>
            <pc:docMk/>
            <pc:sldMk cId="0" sldId="289"/>
            <ac:spMk id="263" creationId="{00000000-0000-0000-0000-000000000000}"/>
          </ac:spMkLst>
        </pc:spChg>
      </pc:sldChg>
      <pc:sldChg chg="modSp mod">
        <pc:chgData name="Rashidul Mubasher" userId="b77e6360df0f9c3b" providerId="LiveId" clId="{B04094B7-F933-41BC-911C-3A9A4959765C}" dt="2023-01-05T09:25:22.994" v="1" actId="13926"/>
        <pc:sldMkLst>
          <pc:docMk/>
          <pc:sldMk cId="0" sldId="290"/>
        </pc:sldMkLst>
        <pc:spChg chg="mod">
          <ac:chgData name="Rashidul Mubasher" userId="b77e6360df0f9c3b" providerId="LiveId" clId="{B04094B7-F933-41BC-911C-3A9A4959765C}" dt="2023-01-05T09:25:22.994" v="1" actId="13926"/>
          <ac:spMkLst>
            <pc:docMk/>
            <pc:sldMk cId="0" sldId="290"/>
            <ac:spMk id="266" creationId="{00000000-0000-0000-0000-000000000000}"/>
          </ac:spMkLst>
        </pc:spChg>
      </pc:sldChg>
      <pc:sldChg chg="modSp mod">
        <pc:chgData name="Rashidul Mubasher" userId="b77e6360df0f9c3b" providerId="LiveId" clId="{B04094B7-F933-41BC-911C-3A9A4959765C}" dt="2023-01-05T09:25:35.628" v="2" actId="13926"/>
        <pc:sldMkLst>
          <pc:docMk/>
          <pc:sldMk cId="0" sldId="294"/>
        </pc:sldMkLst>
        <pc:spChg chg="mod">
          <ac:chgData name="Rashidul Mubasher" userId="b77e6360df0f9c3b" providerId="LiveId" clId="{B04094B7-F933-41BC-911C-3A9A4959765C}" dt="2023-01-05T09:25:35.628" v="2" actId="13926"/>
          <ac:spMkLst>
            <pc:docMk/>
            <pc:sldMk cId="0" sldId="294"/>
            <ac:spMk id="278" creationId="{00000000-0000-0000-0000-000000000000}"/>
          </ac:spMkLst>
        </pc:spChg>
      </pc:sldChg>
      <pc:sldChg chg="modSp mod">
        <pc:chgData name="Rashidul Mubasher" userId="b77e6360df0f9c3b" providerId="LiveId" clId="{B04094B7-F933-41BC-911C-3A9A4959765C}" dt="2023-01-05T09:25:41.101" v="3" actId="13926"/>
        <pc:sldMkLst>
          <pc:docMk/>
          <pc:sldMk cId="0" sldId="295"/>
        </pc:sldMkLst>
        <pc:spChg chg="mod">
          <ac:chgData name="Rashidul Mubasher" userId="b77e6360df0f9c3b" providerId="LiveId" clId="{B04094B7-F933-41BC-911C-3A9A4959765C}" dt="2023-01-05T09:25:41.101" v="3" actId="13926"/>
          <ac:spMkLst>
            <pc:docMk/>
            <pc:sldMk cId="0" sldId="295"/>
            <ac:spMk id="283" creationId="{00000000-0000-0000-0000-000000000000}"/>
          </ac:spMkLst>
        </pc:spChg>
      </pc:sldChg>
      <pc:sldChg chg="modSp mod">
        <pc:chgData name="Rashidul Mubasher" userId="b77e6360df0f9c3b" providerId="LiveId" clId="{B04094B7-F933-41BC-911C-3A9A4959765C}" dt="2023-01-05T09:25:47.348" v="4" actId="13926"/>
        <pc:sldMkLst>
          <pc:docMk/>
          <pc:sldMk cId="0" sldId="298"/>
        </pc:sldMkLst>
        <pc:spChg chg="mod">
          <ac:chgData name="Rashidul Mubasher" userId="b77e6360df0f9c3b" providerId="LiveId" clId="{B04094B7-F933-41BC-911C-3A9A4959765C}" dt="2023-01-05T09:25:47.348" v="4" actId="13926"/>
          <ac:spMkLst>
            <pc:docMk/>
            <pc:sldMk cId="0" sldId="298"/>
            <ac:spMk id="292" creationId="{00000000-0000-0000-0000-000000000000}"/>
          </ac:spMkLst>
        </pc:spChg>
      </pc:sldChg>
      <pc:sldChg chg="modSp mod">
        <pc:chgData name="Rashidul Mubasher" userId="b77e6360df0f9c3b" providerId="LiveId" clId="{B04094B7-F933-41BC-911C-3A9A4959765C}" dt="2023-01-05T09:25:53.090" v="5" actId="13926"/>
        <pc:sldMkLst>
          <pc:docMk/>
          <pc:sldMk cId="0" sldId="299"/>
        </pc:sldMkLst>
        <pc:spChg chg="mod">
          <ac:chgData name="Rashidul Mubasher" userId="b77e6360df0f9c3b" providerId="LiveId" clId="{B04094B7-F933-41BC-911C-3A9A4959765C}" dt="2023-01-05T09:25:53.090" v="5" actId="13926"/>
          <ac:spMkLst>
            <pc:docMk/>
            <pc:sldMk cId="0" sldId="299"/>
            <ac:spMk id="295" creationId="{00000000-0000-0000-0000-000000000000}"/>
          </ac:spMkLst>
        </pc:spChg>
      </pc:sldChg>
      <pc:sldChg chg="modSp mod modNotesTx">
        <pc:chgData name="Rashidul Mubasher" userId="b77e6360df0f9c3b" providerId="LiveId" clId="{B04094B7-F933-41BC-911C-3A9A4959765C}" dt="2023-01-05T09:47:39.023" v="360" actId="6549"/>
        <pc:sldMkLst>
          <pc:docMk/>
          <pc:sldMk cId="3583698570" sldId="317"/>
        </pc:sldMkLst>
        <pc:spChg chg="mod">
          <ac:chgData name="Rashidul Mubasher" userId="b77e6360df0f9c3b" providerId="LiveId" clId="{B04094B7-F933-41BC-911C-3A9A4959765C}" dt="2023-01-05T09:46:53.760" v="358" actId="20577"/>
          <ac:spMkLst>
            <pc:docMk/>
            <pc:sldMk cId="3583698570" sldId="317"/>
            <ac:spMk id="7" creationId="{295F046A-857B-1AA3-856F-FF27DA656E27}"/>
          </ac:spMkLst>
        </pc:spChg>
        <pc:spChg chg="mod">
          <ac:chgData name="Rashidul Mubasher" userId="b77e6360df0f9c3b" providerId="LiveId" clId="{B04094B7-F933-41BC-911C-3A9A4959765C}" dt="2023-01-05T09:46:27.142" v="354" actId="20577"/>
          <ac:spMkLst>
            <pc:docMk/>
            <pc:sldMk cId="3583698570" sldId="317"/>
            <ac:spMk id="15" creationId="{8D9B90F1-96E3-7B98-F7E2-93D3D590D87A}"/>
          </ac:spMkLst>
        </pc:spChg>
      </pc:sldChg>
      <pc:sldChg chg="addSp delSp modSp new mod ord">
        <pc:chgData name="Rashidul Mubasher" userId="b77e6360df0f9c3b" providerId="LiveId" clId="{B04094B7-F933-41BC-911C-3A9A4959765C}" dt="2023-01-05T09:52:39.956" v="370" actId="1076"/>
        <pc:sldMkLst>
          <pc:docMk/>
          <pc:sldMk cId="178365427" sldId="319"/>
        </pc:sldMkLst>
        <pc:spChg chg="del">
          <ac:chgData name="Rashidul Mubasher" userId="b77e6360df0f9c3b" providerId="LiveId" clId="{B04094B7-F933-41BC-911C-3A9A4959765C}" dt="2023-01-05T09:38:56.719" v="267" actId="478"/>
          <ac:spMkLst>
            <pc:docMk/>
            <pc:sldMk cId="178365427" sldId="319"/>
            <ac:spMk id="2" creationId="{122D0A88-5E21-74E0-07AD-7DF249EB1F8C}"/>
          </ac:spMkLst>
        </pc:spChg>
        <pc:spChg chg="mod">
          <ac:chgData name="Rashidul Mubasher" userId="b77e6360df0f9c3b" providerId="LiveId" clId="{B04094B7-F933-41BC-911C-3A9A4959765C}" dt="2023-01-05T09:39:43.467" v="329" actId="255"/>
          <ac:spMkLst>
            <pc:docMk/>
            <pc:sldMk cId="178365427" sldId="319"/>
            <ac:spMk id="3" creationId="{BE38256D-A0F2-0DA4-B84A-523D0B9A23DF}"/>
          </ac:spMkLst>
        </pc:spChg>
        <pc:spChg chg="add mod">
          <ac:chgData name="Rashidul Mubasher" userId="b77e6360df0f9c3b" providerId="LiveId" clId="{B04094B7-F933-41BC-911C-3A9A4959765C}" dt="2023-01-05T09:43:21.608" v="332" actId="20577"/>
          <ac:spMkLst>
            <pc:docMk/>
            <pc:sldMk cId="178365427" sldId="319"/>
            <ac:spMk id="4" creationId="{8CED78A8-6C3B-458B-A689-97BBBA5550F7}"/>
          </ac:spMkLst>
        </pc:spChg>
        <pc:spChg chg="add mod">
          <ac:chgData name="Rashidul Mubasher" userId="b77e6360df0f9c3b" providerId="LiveId" clId="{B04094B7-F933-41BC-911C-3A9A4959765C}" dt="2023-01-05T09:52:39.956" v="370" actId="1076"/>
          <ac:spMkLst>
            <pc:docMk/>
            <pc:sldMk cId="178365427" sldId="319"/>
            <ac:spMk id="5" creationId="{9F52A5AD-EA8F-CF2C-31C7-6BE066703BB9}"/>
          </ac:spMkLst>
        </pc:spChg>
      </pc:sldChg>
      <pc:sldChg chg="addSp delSp modSp add mod ord">
        <pc:chgData name="Rashidul Mubasher" userId="b77e6360df0f9c3b" providerId="LiveId" clId="{B04094B7-F933-41BC-911C-3A9A4959765C}" dt="2023-01-05T09:38:00.230" v="264" actId="1076"/>
        <pc:sldMkLst>
          <pc:docMk/>
          <pc:sldMk cId="1623659645" sldId="320"/>
        </pc:sldMkLst>
        <pc:spChg chg="add del mod">
          <ac:chgData name="Rashidul Mubasher" userId="b77e6360df0f9c3b" providerId="LiveId" clId="{B04094B7-F933-41BC-911C-3A9A4959765C}" dt="2023-01-05T09:36:13.623" v="226"/>
          <ac:spMkLst>
            <pc:docMk/>
            <pc:sldMk cId="1623659645" sldId="320"/>
            <ac:spMk id="2" creationId="{FA9B9404-232D-F203-1841-5C8DE498D485}"/>
          </ac:spMkLst>
        </pc:spChg>
        <pc:spChg chg="add mod">
          <ac:chgData name="Rashidul Mubasher" userId="b77e6360df0f9c3b" providerId="LiveId" clId="{B04094B7-F933-41BC-911C-3A9A4959765C}" dt="2023-01-05T09:37:39.438" v="258" actId="1076"/>
          <ac:spMkLst>
            <pc:docMk/>
            <pc:sldMk cId="1623659645" sldId="320"/>
            <ac:spMk id="3" creationId="{7970CD70-FDB5-3C16-EA9F-F1C03C35FC7B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4" creationId="{270BB847-54A2-5961-6AEC-8B51B04220EF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5" creationId="{DEDD00C6-E5E1-60AB-DA2C-3C8A2E519D09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6" creationId="{8AF9AA47-0A3D-85CF-DB89-AE2E7C0148C1}"/>
          </ac:spMkLst>
        </pc:spChg>
        <pc:spChg chg="del mod">
          <ac:chgData name="Rashidul Mubasher" userId="b77e6360df0f9c3b" providerId="LiveId" clId="{B04094B7-F933-41BC-911C-3A9A4959765C}" dt="2023-01-05T09:33:30.878" v="164" actId="478"/>
          <ac:spMkLst>
            <pc:docMk/>
            <pc:sldMk cId="1623659645" sldId="320"/>
            <ac:spMk id="7" creationId="{295F046A-857B-1AA3-856F-FF27DA656E27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10" creationId="{BE646301-9617-3AEB-4331-462EDF8EA374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12" creationId="{0DD41188-ACF4-9B15-6ED6-92683A37A13A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13" creationId="{93FD0639-2C74-DB2B-8790-0ABDA092A1B8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14" creationId="{B06804C7-BF23-31BC-76DA-1D7EF1142B1C}"/>
          </ac:spMkLst>
        </pc:spChg>
        <pc:spChg chg="del mod">
          <ac:chgData name="Rashidul Mubasher" userId="b77e6360df0f9c3b" providerId="LiveId" clId="{B04094B7-F933-41BC-911C-3A9A4959765C}" dt="2023-01-05T09:33:32.640" v="165" actId="478"/>
          <ac:spMkLst>
            <pc:docMk/>
            <pc:sldMk cId="1623659645" sldId="320"/>
            <ac:spMk id="15" creationId="{8D9B90F1-96E3-7B98-F7E2-93D3D590D87A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17" creationId="{882209E1-9D2F-6901-A457-995B464D43DB}"/>
          </ac:spMkLst>
        </pc:spChg>
        <pc:spChg chg="mod">
          <ac:chgData name="Rashidul Mubasher" userId="b77e6360df0f9c3b" providerId="LiveId" clId="{B04094B7-F933-41BC-911C-3A9A4959765C}" dt="2023-01-05T09:38:00.230" v="264" actId="1076"/>
          <ac:spMkLst>
            <pc:docMk/>
            <pc:sldMk cId="1623659645" sldId="320"/>
            <ac:spMk id="18" creationId="{A8BC745F-731E-FF05-4005-B542BEAAA88C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19" creationId="{6D0AEF73-E8F6-1B5C-1EAB-5DF08AF77D15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20" creationId="{A382E5F3-F07A-DFDD-DEFB-3DDF8B574677}"/>
          </ac:spMkLst>
        </pc:spChg>
        <pc:spChg chg="del mod">
          <ac:chgData name="Rashidul Mubasher" userId="b77e6360df0f9c3b" providerId="LiveId" clId="{B04094B7-F933-41BC-911C-3A9A4959765C}" dt="2023-01-05T09:33:34.241" v="166" actId="478"/>
          <ac:spMkLst>
            <pc:docMk/>
            <pc:sldMk cId="1623659645" sldId="320"/>
            <ac:spMk id="21" creationId="{5C886587-1A63-7737-B90C-CF96E5BE1E5D}"/>
          </ac:spMkLst>
        </pc:spChg>
        <pc:spChg chg="mod">
          <ac:chgData name="Rashidul Mubasher" userId="b77e6360df0f9c3b" providerId="LiveId" clId="{B04094B7-F933-41BC-911C-3A9A4959765C}" dt="2023-01-05T09:37:15.077" v="252" actId="1038"/>
          <ac:spMkLst>
            <pc:docMk/>
            <pc:sldMk cId="1623659645" sldId="320"/>
            <ac:spMk id="23" creationId="{2574A136-08B2-8FDB-673A-796C4060B9D0}"/>
          </ac:spMkLst>
        </pc:spChg>
        <pc:spChg chg="mod">
          <ac:chgData name="Rashidul Mubasher" userId="b77e6360df0f9c3b" providerId="LiveId" clId="{B04094B7-F933-41BC-911C-3A9A4959765C}" dt="2023-01-05T09:37:42.273" v="259" actId="14100"/>
          <ac:spMkLst>
            <pc:docMk/>
            <pc:sldMk cId="1623659645" sldId="320"/>
            <ac:spMk id="206" creationId="{00000000-0000-0000-0000-000000000000}"/>
          </ac:spMkLst>
        </pc:spChg>
        <pc:cxnChg chg="mod">
          <ac:chgData name="Rashidul Mubasher" userId="b77e6360df0f9c3b" providerId="LiveId" clId="{B04094B7-F933-41BC-911C-3A9A4959765C}" dt="2023-01-05T09:37:15.077" v="252" actId="1038"/>
          <ac:cxnSpMkLst>
            <pc:docMk/>
            <pc:sldMk cId="1623659645" sldId="320"/>
            <ac:cxnSpMk id="9" creationId="{61034B81-1EA6-0BBB-E81E-EE33742E3EEC}"/>
          </ac:cxnSpMkLst>
        </pc:cxnChg>
        <pc:cxnChg chg="mod">
          <ac:chgData name="Rashidul Mubasher" userId="b77e6360df0f9c3b" providerId="LiveId" clId="{B04094B7-F933-41BC-911C-3A9A4959765C}" dt="2023-01-05T09:37:15.077" v="252" actId="1038"/>
          <ac:cxnSpMkLst>
            <pc:docMk/>
            <pc:sldMk cId="1623659645" sldId="320"/>
            <ac:cxnSpMk id="16" creationId="{E65EE737-8AEF-2C4B-6B66-D8954161BF9F}"/>
          </ac:cxnSpMkLst>
        </pc:cxnChg>
        <pc:cxnChg chg="mod">
          <ac:chgData name="Rashidul Mubasher" userId="b77e6360df0f9c3b" providerId="LiveId" clId="{B04094B7-F933-41BC-911C-3A9A4959765C}" dt="2023-01-05T09:37:15.077" v="252" actId="1038"/>
          <ac:cxnSpMkLst>
            <pc:docMk/>
            <pc:sldMk cId="1623659645" sldId="320"/>
            <ac:cxnSpMk id="22" creationId="{674C2590-A978-867F-0BC9-D2B6ABE53671}"/>
          </ac:cxnSpMkLst>
        </pc:cxnChg>
      </pc:sldChg>
      <pc:sldChg chg="modSp add del mod ord">
        <pc:chgData name="Rashidul Mubasher" userId="b77e6360df0f9c3b" providerId="LiveId" clId="{B04094B7-F933-41BC-911C-3A9A4959765C}" dt="2023-01-05T09:52:49.569" v="371" actId="2696"/>
        <pc:sldMkLst>
          <pc:docMk/>
          <pc:sldMk cId="4027721752" sldId="321"/>
        </pc:sldMkLst>
        <pc:spChg chg="mod">
          <ac:chgData name="Rashidul Mubasher" userId="b77e6360df0f9c3b" providerId="LiveId" clId="{B04094B7-F933-41BC-911C-3A9A4959765C}" dt="2023-01-05T09:48:39.764" v="364" actId="27636"/>
          <ac:spMkLst>
            <pc:docMk/>
            <pc:sldMk cId="4027721752" sldId="321"/>
            <ac:spMk id="3" creationId="{BE38256D-A0F2-0DA4-B84A-523D0B9A23DF}"/>
          </ac:spMkLst>
        </pc:spChg>
        <pc:spChg chg="mod">
          <ac:chgData name="Rashidul Mubasher" userId="b77e6360df0f9c3b" providerId="LiveId" clId="{B04094B7-F933-41BC-911C-3A9A4959765C}" dt="2023-01-05T09:43:50.077" v="342" actId="27636"/>
          <ac:spMkLst>
            <pc:docMk/>
            <pc:sldMk cId="4027721752" sldId="321"/>
            <ac:spMk id="4" creationId="{8CED78A8-6C3B-458B-A689-97BBBA5550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559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662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593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778000" y="8714699"/>
            <a:ext cx="20828000" cy="173842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grpSp>
        <p:nvGrpSpPr>
          <p:cNvPr id="17" name="Group 4"/>
          <p:cNvGrpSpPr/>
          <p:nvPr/>
        </p:nvGrpSpPr>
        <p:grpSpPr>
          <a:xfrm>
            <a:off x="-1" y="1"/>
            <a:ext cx="24384001" cy="714256"/>
            <a:chOff x="0" y="1"/>
            <a:chExt cx="24383999" cy="714254"/>
          </a:xfrm>
        </p:grpSpPr>
        <p:sp>
          <p:nvSpPr>
            <p:cNvPr id="13" name="Freeform 12"/>
            <p:cNvSpPr/>
            <p:nvPr/>
          </p:nvSpPr>
          <p:spPr>
            <a:xfrm>
              <a:off x="18286975" y="1"/>
              <a:ext cx="6097025" cy="714256"/>
            </a:xfrm>
            <a:prstGeom prst="rect">
              <a:avLst/>
            </a:prstGeom>
            <a:solidFill>
              <a:srgbClr val="AB2E9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" name="Freeform 11"/>
            <p:cNvSpPr/>
            <p:nvPr/>
          </p:nvSpPr>
          <p:spPr>
            <a:xfrm>
              <a:off x="12192000" y="1"/>
              <a:ext cx="6094978" cy="714256"/>
            </a:xfrm>
            <a:prstGeom prst="rect">
              <a:avLst/>
            </a:prstGeom>
            <a:solidFill>
              <a:srgbClr val="008F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" name="Freeform 10"/>
            <p:cNvSpPr/>
            <p:nvPr/>
          </p:nvSpPr>
          <p:spPr>
            <a:xfrm>
              <a:off x="6094976" y="1"/>
              <a:ext cx="6097025" cy="714256"/>
            </a:xfrm>
            <a:prstGeom prst="rect">
              <a:avLst/>
            </a:prstGeom>
            <a:solidFill>
              <a:srgbClr val="1E7B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" name="Freeform 9"/>
            <p:cNvSpPr/>
            <p:nvPr/>
          </p:nvSpPr>
          <p:spPr>
            <a:xfrm>
              <a:off x="0" y="1"/>
              <a:ext cx="6094977" cy="714256"/>
            </a:xfrm>
            <a:prstGeom prst="rect">
              <a:avLst/>
            </a:prstGeom>
            <a:solidFill>
              <a:srgbClr val="F053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2"/>
          <a:srcRect t="9578" b="9578"/>
          <a:stretch>
            <a:fillRect/>
          </a:stretch>
        </p:blipFill>
        <p:spPr>
          <a:xfrm>
            <a:off x="7327900" y="3815255"/>
            <a:ext cx="9728173" cy="473735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Date Placeholder 1"/>
          <p:cNvSpPr txBox="1"/>
          <p:nvPr/>
        </p:nvSpPr>
        <p:spPr>
          <a:xfrm>
            <a:off x="20084801" y="12914487"/>
            <a:ext cx="38169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Kent Institute Australia Pty. Ltd.</a:t>
            </a:r>
          </a:p>
          <a:p>
            <a: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ABN 49 003 577 302  CRICOS Code: 00161E</a:t>
            </a:r>
            <a:br/>
            <a:r>
              <a:t>RTO Code: 90458  TEQSA Provider Number: PRV12051</a:t>
            </a:r>
          </a:p>
        </p:txBody>
      </p:sp>
      <p:sp>
        <p:nvSpPr>
          <p:cNvPr id="20" name="Date Placeholder 1"/>
          <p:cNvSpPr txBox="1"/>
          <p:nvPr/>
        </p:nvSpPr>
        <p:spPr>
          <a:xfrm>
            <a:off x="847223" y="13092287"/>
            <a:ext cx="33188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Version 2 – 18</a:t>
            </a:r>
            <a:r>
              <a:rPr baseline="30000"/>
              <a:t>th</a:t>
            </a:r>
            <a:r>
              <a:t> December 2015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e Bloggs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–Joe Bloggs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7243"/>
            <a:ext cx="2528497" cy="1518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 anchor="t"/>
          <a:lstStyle>
            <a:lvl1pPr marL="558800" indent="-558800"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 marL="1117600" indent="-558800"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 marL="16764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22352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27940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205" y="12257428"/>
            <a:ext cx="2369089" cy="142300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odies.de/ipcalc" TargetMode="External"/><Relationship Id="rId2" Type="http://schemas.openxmlformats.org/officeDocument/2006/relationships/hyperlink" Target="https://www.calculator.net/ip-subnet-calculator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www.aboutmyip.com/AboutMyXApp/IP2Integer.jsp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WsZPwRkKiQ8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Communication and Networking  (DCAN 202)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12750">
              <a:defRPr sz="5600"/>
            </a:pPr>
            <a:r>
              <a:t>Data Communication and Networking  (DCAN 202)</a:t>
            </a:r>
          </a:p>
          <a:p>
            <a:pPr defTabSz="412750">
              <a:defRPr sz="5600"/>
            </a:pPr>
            <a:r>
              <a:t>Week 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IPv4 Addresses</a:t>
            </a:r>
          </a:p>
        </p:txBody>
      </p:sp>
      <p:sp>
        <p:nvSpPr>
          <p:cNvPr id="193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All devices connected to Internet have a 32-bit IP address</a:t>
            </a:r>
          </a:p>
          <a:p>
            <a:r>
              <a:t>Think of the IP address as a logical address (possibly temporary), while the 48-bit address on every NIC is the physical, or permanent address</a:t>
            </a:r>
          </a:p>
          <a:p>
            <a:r>
              <a:t>Computers, networks and routers use the 32-bit binary address, but a more readable form is the dotted decimal notation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8"/>
          <p:cNvSpPr txBox="1">
            <a:spLocks noGrp="1"/>
          </p:cNvSpPr>
          <p:nvPr>
            <p:ph type="title"/>
          </p:nvPr>
        </p:nvSpPr>
        <p:spPr>
          <a:xfrm>
            <a:off x="1689100" y="355601"/>
            <a:ext cx="21005800" cy="2000434"/>
          </a:xfrm>
          <a:prstGeom prst="rect">
            <a:avLst/>
          </a:prstGeom>
        </p:spPr>
        <p:txBody>
          <a:bodyPr/>
          <a:lstStyle/>
          <a:p>
            <a:r>
              <a:rPr dirty="0"/>
              <a:t>IPv4</a:t>
            </a:r>
          </a:p>
        </p:txBody>
      </p:sp>
      <p:sp>
        <p:nvSpPr>
          <p:cNvPr id="185" name="Rectangle 10"/>
          <p:cNvSpPr txBox="1">
            <a:spLocks noGrp="1"/>
          </p:cNvSpPr>
          <p:nvPr>
            <p:ph type="body" idx="1"/>
          </p:nvPr>
        </p:nvSpPr>
        <p:spPr>
          <a:xfrm>
            <a:off x="1430216" y="2629645"/>
            <a:ext cx="21005800" cy="46384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        </a:t>
            </a:r>
            <a:r>
              <a:rPr lang="en-US" sz="7200" dirty="0">
                <a:highlight>
                  <a:srgbClr val="C0C0C0"/>
                </a:highlight>
              </a:rPr>
              <a:t>192 . 168 . 0 </a:t>
            </a:r>
            <a:r>
              <a:rPr lang="en-US" sz="7200" dirty="0"/>
              <a:t>. 2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r>
              <a:rPr lang="en-AU" sz="7200" dirty="0"/>
              <a:t>11000000 . 10101000 . 00000000 . 00000010</a:t>
            </a:r>
            <a:endParaRPr sz="72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11E6DA4-5249-A308-FF66-66657CD6CDD0}"/>
              </a:ext>
            </a:extLst>
          </p:cNvPr>
          <p:cNvSpPr/>
          <p:nvPr/>
        </p:nvSpPr>
        <p:spPr>
          <a:xfrm rot="5400000">
            <a:off x="8417169" y="1323220"/>
            <a:ext cx="602672" cy="546517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50B0254-A6FF-EB0C-F913-C3551BF7D158}"/>
              </a:ext>
            </a:extLst>
          </p:cNvPr>
          <p:cNvSpPr/>
          <p:nvPr/>
        </p:nvSpPr>
        <p:spPr>
          <a:xfrm rot="5400000">
            <a:off x="12192756" y="3472361"/>
            <a:ext cx="602672" cy="1166891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5ECA2-E2B6-DC98-281A-BE1E04DC9D73}"/>
              </a:ext>
            </a:extLst>
          </p:cNvPr>
          <p:cNvSpPr txBox="1"/>
          <p:nvPr/>
        </p:nvSpPr>
        <p:spPr>
          <a:xfrm>
            <a:off x="6935265" y="4467802"/>
            <a:ext cx="356648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Network ID</a:t>
            </a:r>
            <a:endParaRPr kumimoji="0" lang="en-AU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6BA7F-CDB9-84AB-4453-E79DA8E39183}"/>
              </a:ext>
            </a:extLst>
          </p:cNvPr>
          <p:cNvSpPr txBox="1"/>
          <p:nvPr/>
        </p:nvSpPr>
        <p:spPr>
          <a:xfrm>
            <a:off x="11184681" y="4556600"/>
            <a:ext cx="263103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Host ID</a:t>
            </a:r>
            <a:endParaRPr kumimoji="0" lang="en-AU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9BE698D-1E9B-86E9-D462-A94E0FBAE91C}"/>
              </a:ext>
            </a:extLst>
          </p:cNvPr>
          <p:cNvSpPr txBox="1">
            <a:spLocks/>
          </p:cNvSpPr>
          <p:nvPr/>
        </p:nvSpPr>
        <p:spPr>
          <a:xfrm>
            <a:off x="1430216" y="8669759"/>
            <a:ext cx="22139962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0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90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4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dirty="0"/>
              <a:t>Subnet Mask:</a:t>
            </a:r>
          </a:p>
          <a:p>
            <a:pPr marL="0" indent="0" hangingPunct="1">
              <a:buFontTx/>
              <a:buNone/>
            </a:pPr>
            <a:r>
              <a:rPr lang="en-US" sz="7200" dirty="0"/>
              <a:t>                     255.255.255.0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FCB1-2DE8-DEF0-4E26-536651FDD8DA}"/>
              </a:ext>
            </a:extLst>
          </p:cNvPr>
          <p:cNvSpPr txBox="1"/>
          <p:nvPr/>
        </p:nvSpPr>
        <p:spPr>
          <a:xfrm>
            <a:off x="4100945" y="11183785"/>
            <a:ext cx="1364566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11111111. 11111111. 11111111</a:t>
            </a: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.00000000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4EDD4E8-CFAB-1144-A378-11EDF4E01371}"/>
              </a:ext>
            </a:extLst>
          </p:cNvPr>
          <p:cNvSpPr/>
          <p:nvPr/>
        </p:nvSpPr>
        <p:spPr>
          <a:xfrm rot="5400000">
            <a:off x="10423137" y="-1724685"/>
            <a:ext cx="602672" cy="1807074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20A27-A65D-F4E0-33E3-FEE345264CC6}"/>
              </a:ext>
            </a:extLst>
          </p:cNvPr>
          <p:cNvSpPr txBox="1"/>
          <p:nvPr/>
        </p:nvSpPr>
        <p:spPr>
          <a:xfrm>
            <a:off x="7885787" y="7678003"/>
            <a:ext cx="567035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dirty="0"/>
              <a:t>32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Bit Binary Value</a:t>
            </a:r>
            <a:endParaRPr kumimoji="0" lang="en-AU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27C5-A701-C17E-2DD9-08198C89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  <a:endParaRPr lang="en-AU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1AAC78B-9F73-D256-7368-E17BE0117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3323" y="3149600"/>
            <a:ext cx="17303262" cy="4638431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7200" dirty="0"/>
              <a:t>                     192 . 168 . 0 . 2 </a:t>
            </a:r>
            <a:r>
              <a:rPr lang="en-US" sz="7200" dirty="0">
                <a:highlight>
                  <a:srgbClr val="C0C0C0"/>
                </a:highlight>
              </a:rPr>
              <a:t>/ 24</a:t>
            </a:r>
            <a:endParaRPr sz="7200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85F45-4686-2AD0-B56A-41F58C960766}"/>
              </a:ext>
            </a:extLst>
          </p:cNvPr>
          <p:cNvSpPr txBox="1"/>
          <p:nvPr/>
        </p:nvSpPr>
        <p:spPr>
          <a:xfrm>
            <a:off x="4710545" y="5228462"/>
            <a:ext cx="13645662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11111111. 11111111. 11111111.</a:t>
            </a: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00000000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65C3949-4513-5DC6-AAE5-E3AC90257BA8}"/>
              </a:ext>
            </a:extLst>
          </p:cNvPr>
          <p:cNvSpPr txBox="1">
            <a:spLocks/>
          </p:cNvSpPr>
          <p:nvPr/>
        </p:nvSpPr>
        <p:spPr>
          <a:xfrm>
            <a:off x="3212124" y="6645031"/>
            <a:ext cx="16107507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0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90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4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FontTx/>
              <a:buNone/>
            </a:pPr>
            <a:r>
              <a:rPr lang="en-US" sz="7200" dirty="0">
                <a:highlight>
                  <a:srgbClr val="C0C0C0"/>
                </a:highlight>
              </a:rPr>
              <a:t>255.255.255</a:t>
            </a:r>
            <a:r>
              <a:rPr lang="en-US" sz="7200" dirty="0"/>
              <a:t>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C4266A-5308-ED41-AC6D-D8D579EFB46F}"/>
              </a:ext>
            </a:extLst>
          </p:cNvPr>
          <p:cNvSpPr txBox="1"/>
          <p:nvPr/>
        </p:nvSpPr>
        <p:spPr>
          <a:xfrm>
            <a:off x="16459200" y="3381431"/>
            <a:ext cx="572086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1" u="none" strike="noStrike" cap="none" spc="0" normalizeH="0" baseline="0" dirty="0">
                <a:ln>
                  <a:noFill/>
                </a:ln>
                <a:solidFill>
                  <a:srgbClr val="0000CC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Slash Notation</a:t>
            </a:r>
            <a:endParaRPr kumimoji="0" lang="en-AU" sz="4800" b="0" i="1" u="none" strike="noStrike" cap="none" spc="0" normalizeH="0" baseline="0" dirty="0">
              <a:ln>
                <a:noFill/>
              </a:ln>
              <a:solidFill>
                <a:srgbClr val="0000CC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8A904-AD75-FEBA-A6F9-ABF216DFF378}"/>
              </a:ext>
            </a:extLst>
          </p:cNvPr>
          <p:cNvSpPr txBox="1"/>
          <p:nvPr/>
        </p:nvSpPr>
        <p:spPr>
          <a:xfrm>
            <a:off x="16846063" y="6946775"/>
            <a:ext cx="733864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1" u="none" strike="noStrike" cap="none" spc="0" normalizeH="0" baseline="0" dirty="0">
                <a:ln>
                  <a:noFill/>
                </a:ln>
                <a:solidFill>
                  <a:srgbClr val="0000CC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Dotted Decimal Notation</a:t>
            </a:r>
            <a:endParaRPr kumimoji="0" lang="en-AU" sz="4800" b="0" i="1" u="none" strike="noStrike" cap="none" spc="0" normalizeH="0" baseline="0" dirty="0">
              <a:ln>
                <a:noFill/>
              </a:ln>
              <a:solidFill>
                <a:srgbClr val="0000CC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21006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1"/>
          <p:cNvSpPr txBox="1">
            <a:spLocks noGrp="1"/>
          </p:cNvSpPr>
          <p:nvPr>
            <p:ph type="title"/>
          </p:nvPr>
        </p:nvSpPr>
        <p:spPr>
          <a:xfrm>
            <a:off x="1777999" y="-105834"/>
            <a:ext cx="20828001" cy="4648201"/>
          </a:xfrm>
          <a:prstGeom prst="rect">
            <a:avLst/>
          </a:prstGeom>
        </p:spPr>
        <p:txBody>
          <a:bodyPr/>
          <a:lstStyle/>
          <a:p>
            <a:r>
              <a:t>The IPv4 Header/Datagram</a:t>
            </a:r>
          </a:p>
        </p:txBody>
      </p:sp>
      <p:pic>
        <p:nvPicPr>
          <p:cNvPr id="188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437" y="3858614"/>
            <a:ext cx="15787126" cy="7546859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extBox 2"/>
          <p:cNvSpPr txBox="1"/>
          <p:nvPr/>
        </p:nvSpPr>
        <p:spPr>
          <a:xfrm>
            <a:off x="8458266" y="11681901"/>
            <a:ext cx="7467468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Format of the IPv4 datagram</a:t>
            </a:r>
          </a:p>
        </p:txBody>
      </p:sp>
      <p:sp>
        <p:nvSpPr>
          <p:cNvPr id="190" name="Footer Placeholder 3"/>
          <p:cNvSpPr txBox="1"/>
          <p:nvPr/>
        </p:nvSpPr>
        <p:spPr>
          <a:xfrm>
            <a:off x="42481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IPv4 Addresses (continued)</a:t>
            </a:r>
          </a:p>
        </p:txBody>
      </p:sp>
      <p:sp>
        <p:nvSpPr>
          <p:cNvPr id="207" name="Rectangle 7"/>
          <p:cNvSpPr txBox="1">
            <a:spLocks noGrp="1"/>
          </p:cNvSpPr>
          <p:nvPr>
            <p:ph type="body" idx="1"/>
          </p:nvPr>
        </p:nvSpPr>
        <p:spPr>
          <a:xfrm>
            <a:off x="1406769" y="3149600"/>
            <a:ext cx="21664246" cy="87610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b="1" dirty="0"/>
              <a:t>Class A addresses </a:t>
            </a:r>
            <a:r>
              <a:rPr lang="en-US" b="1" dirty="0"/>
              <a:t>: </a:t>
            </a:r>
            <a:r>
              <a:rPr b="1" dirty="0"/>
              <a:t>0 </a:t>
            </a:r>
            <a:r>
              <a:rPr lang="en-AU" b="1" dirty="0"/>
              <a:t>–</a:t>
            </a:r>
            <a:r>
              <a:rPr b="1" dirty="0"/>
              <a:t> 127</a:t>
            </a:r>
            <a:r>
              <a:rPr lang="en-US" b="1" dirty="0"/>
              <a:t>        </a:t>
            </a:r>
            <a:r>
              <a:rPr lang="en-US" dirty="0"/>
              <a:t>Default Subnet Mask: 255.0.0.0</a:t>
            </a:r>
            <a:endParaRPr lang="en-US" b="1" dirty="0"/>
          </a:p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lang="en-US" sz="2000" b="1" dirty="0"/>
              <a:t>                         </a:t>
            </a:r>
            <a:endParaRPr sz="2000" dirty="0"/>
          </a:p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b="1" dirty="0"/>
              <a:t>Class B addresses </a:t>
            </a:r>
            <a:r>
              <a:rPr lang="en-US" b="1" dirty="0"/>
              <a:t>:</a:t>
            </a:r>
            <a:r>
              <a:rPr b="1" dirty="0"/>
              <a:t>128 </a:t>
            </a:r>
            <a:r>
              <a:rPr lang="en-AU" b="1" dirty="0"/>
              <a:t>–</a:t>
            </a:r>
            <a:r>
              <a:rPr b="1" dirty="0"/>
              <a:t> 191</a:t>
            </a:r>
            <a:r>
              <a:rPr lang="en-US" b="1" dirty="0"/>
              <a:t>     </a:t>
            </a:r>
            <a:r>
              <a:rPr lang="en-US" dirty="0"/>
              <a:t>Default Subnet Mask: 255.255.0.0</a:t>
            </a:r>
            <a:endParaRPr lang="en-US" b="1" dirty="0"/>
          </a:p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lang="en-US" sz="2000" b="1" dirty="0"/>
              <a:t>                                                     </a:t>
            </a:r>
            <a:endParaRPr lang="en-US" sz="2000" dirty="0"/>
          </a:p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b="1" dirty="0"/>
              <a:t>Class C addresses </a:t>
            </a:r>
            <a:r>
              <a:rPr lang="en-US" b="1" dirty="0"/>
              <a:t>:</a:t>
            </a:r>
            <a:r>
              <a:rPr b="1" dirty="0"/>
              <a:t>192 – 223</a:t>
            </a:r>
            <a:r>
              <a:rPr lang="en-US" b="1" dirty="0"/>
              <a:t>     </a:t>
            </a:r>
            <a:r>
              <a:rPr lang="en-US" dirty="0"/>
              <a:t>Default Subnet Mask: 255.255.255.0</a:t>
            </a:r>
            <a:endParaRPr lang="en-US" b="1" dirty="0"/>
          </a:p>
          <a:p>
            <a:pPr marL="1295400" lvl="1" indent="-660400">
              <a:spcBef>
                <a:spcPts val="1200"/>
              </a:spcBef>
              <a:defRPr sz="5200"/>
            </a:pPr>
            <a:endParaRPr lang="en-US" dirty="0"/>
          </a:p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dirty="0"/>
              <a:t>All Class D addresses are in the range 224 – 239</a:t>
            </a:r>
          </a:p>
          <a:p>
            <a:pPr marL="635000" lvl="1" indent="0">
              <a:spcBef>
                <a:spcPts val="1200"/>
              </a:spcBef>
              <a:buNone/>
              <a:defRPr sz="5200"/>
            </a:pPr>
            <a:r>
              <a:rPr dirty="0"/>
              <a:t>All Class E addresses are in the range 240 - 255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IPv4 Addresses (continued)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70BB847-54A2-5961-6AEC-8B51B04220EF}"/>
              </a:ext>
            </a:extLst>
          </p:cNvPr>
          <p:cNvSpPr/>
          <p:nvPr/>
        </p:nvSpPr>
        <p:spPr>
          <a:xfrm>
            <a:off x="2180493" y="3192350"/>
            <a:ext cx="330590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Class A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EDD00C6-E5E1-60AB-DA2C-3C8A2E519D09}"/>
              </a:ext>
            </a:extLst>
          </p:cNvPr>
          <p:cNvSpPr/>
          <p:nvPr/>
        </p:nvSpPr>
        <p:spPr>
          <a:xfrm>
            <a:off x="5920155" y="3192350"/>
            <a:ext cx="330590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0.X.X.X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AF9AA47-0A3D-85CF-DB89-AE2E7C0148C1}"/>
              </a:ext>
            </a:extLst>
          </p:cNvPr>
          <p:cNvSpPr/>
          <p:nvPr/>
        </p:nvSpPr>
        <p:spPr>
          <a:xfrm>
            <a:off x="6295293" y="4404405"/>
            <a:ext cx="7385538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255.0.0.0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95F046A-857B-1AA3-856F-FF27DA656E27}"/>
              </a:ext>
            </a:extLst>
          </p:cNvPr>
          <p:cNvSpPr/>
          <p:nvPr/>
        </p:nvSpPr>
        <p:spPr>
          <a:xfrm>
            <a:off x="16388862" y="3192350"/>
            <a:ext cx="6306038" cy="1846659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</a:t>
            </a:r>
            <a:r>
              <a:rPr lang="en-US" sz="6000" baseline="31000" dirty="0">
                <a:solidFill>
                  <a:srgbClr val="FF0000"/>
                </a:solidFill>
              </a:rPr>
              <a:t>24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= 16,777,214 Hosts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034B81-1EA6-0BBB-E81E-EE33742E3EEC}"/>
              </a:ext>
            </a:extLst>
          </p:cNvPr>
          <p:cNvCxnSpPr>
            <a:cxnSpLocks/>
          </p:cNvCxnSpPr>
          <p:nvPr/>
        </p:nvCxnSpPr>
        <p:spPr>
          <a:xfrm>
            <a:off x="9519138" y="3654015"/>
            <a:ext cx="468924" cy="0"/>
          </a:xfrm>
          <a:prstGeom prst="line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E646301-9617-3AEB-4331-462EDF8EA374}"/>
              </a:ext>
            </a:extLst>
          </p:cNvPr>
          <p:cNvSpPr/>
          <p:nvPr/>
        </p:nvSpPr>
        <p:spPr>
          <a:xfrm>
            <a:off x="10281138" y="3192350"/>
            <a:ext cx="395067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127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.X.X.X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DD41188-ACF4-9B15-6ED6-92683A37A13A}"/>
              </a:ext>
            </a:extLst>
          </p:cNvPr>
          <p:cNvSpPr/>
          <p:nvPr/>
        </p:nvSpPr>
        <p:spPr>
          <a:xfrm>
            <a:off x="2180493" y="6704200"/>
            <a:ext cx="330590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Class B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3FD0639-2C74-DB2B-8790-0ABDA092A1B8}"/>
              </a:ext>
            </a:extLst>
          </p:cNvPr>
          <p:cNvSpPr/>
          <p:nvPr/>
        </p:nvSpPr>
        <p:spPr>
          <a:xfrm>
            <a:off x="5920155" y="6704200"/>
            <a:ext cx="3598983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128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.X.X.X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06804C7-BF23-31BC-76DA-1D7EF1142B1C}"/>
              </a:ext>
            </a:extLst>
          </p:cNvPr>
          <p:cNvSpPr/>
          <p:nvPr/>
        </p:nvSpPr>
        <p:spPr>
          <a:xfrm>
            <a:off x="6295293" y="7870089"/>
            <a:ext cx="7385538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255.255.0.0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D9B90F1-96E3-7B98-F7E2-93D3D590D87A}"/>
              </a:ext>
            </a:extLst>
          </p:cNvPr>
          <p:cNvSpPr/>
          <p:nvPr/>
        </p:nvSpPr>
        <p:spPr>
          <a:xfrm>
            <a:off x="16388862" y="6738669"/>
            <a:ext cx="6306038" cy="1846659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</a:t>
            </a:r>
            <a:r>
              <a:rPr lang="en-US" sz="6000" baseline="31000" dirty="0">
                <a:solidFill>
                  <a:srgbClr val="FF0000"/>
                </a:solidFill>
              </a:rPr>
              <a:t>16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= 65,534 Hosts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EE737-8AEF-2C4B-6B66-D8954161BF9F}"/>
              </a:ext>
            </a:extLst>
          </p:cNvPr>
          <p:cNvCxnSpPr>
            <a:cxnSpLocks/>
          </p:cNvCxnSpPr>
          <p:nvPr/>
        </p:nvCxnSpPr>
        <p:spPr>
          <a:xfrm>
            <a:off x="9659814" y="7165865"/>
            <a:ext cx="468924" cy="0"/>
          </a:xfrm>
          <a:prstGeom prst="line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82209E1-9D2F-6901-A457-995B464D43DB}"/>
              </a:ext>
            </a:extLst>
          </p:cNvPr>
          <p:cNvSpPr/>
          <p:nvPr/>
        </p:nvSpPr>
        <p:spPr>
          <a:xfrm>
            <a:off x="10281138" y="6704200"/>
            <a:ext cx="395067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191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.X.X.X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8BC745F-731E-FF05-4005-B542BEAAA88C}"/>
              </a:ext>
            </a:extLst>
          </p:cNvPr>
          <p:cNvSpPr/>
          <p:nvPr/>
        </p:nvSpPr>
        <p:spPr>
          <a:xfrm>
            <a:off x="2180493" y="10380614"/>
            <a:ext cx="330590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Class C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D0AEF73-E8F6-1B5C-1EAB-5DF08AF77D15}"/>
              </a:ext>
            </a:extLst>
          </p:cNvPr>
          <p:cNvSpPr/>
          <p:nvPr/>
        </p:nvSpPr>
        <p:spPr>
          <a:xfrm>
            <a:off x="5920155" y="10380614"/>
            <a:ext cx="4138245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192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.X.X.X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382E5F3-F07A-DFDD-DEFB-3DDF8B574677}"/>
              </a:ext>
            </a:extLst>
          </p:cNvPr>
          <p:cNvSpPr/>
          <p:nvPr/>
        </p:nvSpPr>
        <p:spPr>
          <a:xfrm>
            <a:off x="6295293" y="11546503"/>
            <a:ext cx="7385538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255.255.255.0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5C886587-1A63-7737-B90C-CF96E5BE1E5D}"/>
              </a:ext>
            </a:extLst>
          </p:cNvPr>
          <p:cNvSpPr/>
          <p:nvPr/>
        </p:nvSpPr>
        <p:spPr>
          <a:xfrm>
            <a:off x="16388862" y="10380614"/>
            <a:ext cx="6306038" cy="1846659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</a:t>
            </a:r>
            <a:r>
              <a:rPr lang="en-US" sz="6000" baseline="31000" dirty="0">
                <a:solidFill>
                  <a:srgbClr val="FF0000"/>
                </a:solidFill>
              </a:rPr>
              <a:t>8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 = 254 </a:t>
            </a: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Hosts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4C2590-A978-867F-0BC9-D2B6ABE53671}"/>
              </a:ext>
            </a:extLst>
          </p:cNvPr>
          <p:cNvCxnSpPr>
            <a:cxnSpLocks/>
          </p:cNvCxnSpPr>
          <p:nvPr/>
        </p:nvCxnSpPr>
        <p:spPr>
          <a:xfrm>
            <a:off x="10128738" y="10756894"/>
            <a:ext cx="468924" cy="0"/>
          </a:xfrm>
          <a:prstGeom prst="line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574A136-08B2-8FDB-673A-796C4060B9D0}"/>
              </a:ext>
            </a:extLst>
          </p:cNvPr>
          <p:cNvSpPr/>
          <p:nvPr/>
        </p:nvSpPr>
        <p:spPr>
          <a:xfrm>
            <a:off x="11084169" y="10271062"/>
            <a:ext cx="3950677" cy="923330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Helvetica Neue Medium"/>
              </a:rPr>
              <a:t>223</a:t>
            </a: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.X.X.X</a:t>
            </a:r>
            <a:endParaRPr kumimoji="0" lang="en-AU" sz="6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F85F45-4686-2AD0-B56A-41F58C960766}"/>
              </a:ext>
            </a:extLst>
          </p:cNvPr>
          <p:cNvSpPr txBox="1"/>
          <p:nvPr/>
        </p:nvSpPr>
        <p:spPr>
          <a:xfrm>
            <a:off x="5486400" y="12613371"/>
            <a:ext cx="105156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11111111. 11111111. 11111111.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00000000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F85F45-4686-2AD0-B56A-41F58C960766}"/>
              </a:ext>
            </a:extLst>
          </p:cNvPr>
          <p:cNvSpPr txBox="1"/>
          <p:nvPr/>
        </p:nvSpPr>
        <p:spPr>
          <a:xfrm>
            <a:off x="5105400" y="5229113"/>
            <a:ext cx="105156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uFillTx/>
                <a:latin typeface="Helvetica Neue"/>
                <a:ea typeface="Helvetica Neue"/>
                <a:cs typeface="Helvetica Neue"/>
                <a:sym typeface="Helvetica Neue"/>
              </a:rPr>
              <a:t>11111111.</a:t>
            </a:r>
            <a:r>
              <a:rPr lang="en-US" sz="4000" dirty="0"/>
              <a:t>00000000. 00000000.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00000000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85F45-4686-2AD0-B56A-41F58C960766}"/>
              </a:ext>
            </a:extLst>
          </p:cNvPr>
          <p:cNvSpPr txBox="1"/>
          <p:nvPr/>
        </p:nvSpPr>
        <p:spPr>
          <a:xfrm>
            <a:off x="4402014" y="8929368"/>
            <a:ext cx="1051560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000" dirty="0">
                <a:highlight>
                  <a:srgbClr val="C0C0C0"/>
                </a:highlight>
              </a:rPr>
              <a:t>11111111. 11111111.</a:t>
            </a:r>
            <a:r>
              <a:rPr lang="en-US" sz="4000" dirty="0"/>
              <a:t> 00000000.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00000000</a:t>
            </a: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369857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IPv4 Addresses (continued)</a:t>
            </a:r>
          </a:p>
        </p:txBody>
      </p:sp>
      <p:sp>
        <p:nvSpPr>
          <p:cNvPr id="199" name="Rectangle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IP addresses were originally created, they were called classful addresses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That is, each IP address fell into particular class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A particular class address has a unique network address size and a unique host address size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There are basically five types of IP addresses: Classes A, B, C, D and E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IPv4 Addresses (continued)</a:t>
            </a:r>
          </a:p>
        </p:txBody>
      </p:sp>
      <p:sp>
        <p:nvSpPr>
          <p:cNvPr id="210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IP subnet masking 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t>Sometimes you have a large number of IP addresses to manage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t>By using subnet masking, you can break the host ID portion of the address into a subnet ID and host ID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t>Example – subnet mask 255.255.255.0 applied to a class B address will break the host ID (normally 16 bits) into an 8-bit subnet ID and an 8-bit host ID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IPv4 Addresses (continued)</a:t>
            </a:r>
          </a:p>
        </p:txBody>
      </p:sp>
      <p:sp>
        <p:nvSpPr>
          <p:cNvPr id="213" name="Rectangle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Today, IP addresses are considered classless addresses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With classless addressing, companies (users) do not apply for particular class of addresses  </a:t>
            </a:r>
          </a:p>
          <a:p>
            <a:pPr marL="1962727" lvl="2" indent="-692727">
              <a:spcBef>
                <a:spcPts val="1100"/>
              </a:spcBef>
              <a:defRPr sz="4800"/>
            </a:pPr>
            <a:r>
              <a:t>Instead, company will get its IP addresses from an Internet service provider (ISP) </a:t>
            </a:r>
          </a:p>
          <a:p>
            <a:pPr marL="1962727" lvl="2" indent="-692727">
              <a:spcBef>
                <a:spcPts val="1100"/>
              </a:spcBef>
              <a:defRPr sz="4800"/>
            </a:pPr>
            <a:r>
              <a:t>Most ISPs have already applied for a large number of IP addresses and are willing to lease those addresses to companies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IPv4 Addresses (continued)</a:t>
            </a:r>
          </a:p>
        </p:txBody>
      </p:sp>
      <p:sp>
        <p:nvSpPr>
          <p:cNvPr id="216" name="Rectangle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spcBef>
                <a:spcPts val="1200"/>
              </a:spcBef>
              <a:defRPr sz="5200"/>
            </a:pPr>
            <a:r>
              <a:rPr dirty="0"/>
              <a:t>Example – instead of applying for two Class C addresses, a company could contact an ISP, which would lease 500 IP addresses to the company  </a:t>
            </a:r>
          </a:p>
          <a:p>
            <a:pPr marL="685800" indent="-685800">
              <a:spcBef>
                <a:spcPts val="1200"/>
              </a:spcBef>
              <a:defRPr sz="5200"/>
            </a:pPr>
            <a:r>
              <a:rPr dirty="0"/>
              <a:t>The addresses are not identified by any class – they are simply a contiguous block of IP addresses </a:t>
            </a:r>
          </a:p>
          <a:p>
            <a:pPr marL="685800" indent="-685800">
              <a:spcBef>
                <a:spcPts val="1200"/>
              </a:spcBef>
              <a:defRPr sz="5200"/>
            </a:pPr>
            <a:r>
              <a:rPr dirty="0"/>
              <a:t>Classless addressing has led to a much more efficient allocation of the IP address space </a:t>
            </a:r>
          </a:p>
          <a:p>
            <a:pPr marL="1206500" lvl="1" indent="-571500">
              <a:spcBef>
                <a:spcPts val="1100"/>
              </a:spcBef>
              <a:defRPr sz="4800"/>
            </a:pPr>
            <a:r>
              <a:rPr dirty="0"/>
              <a:t>A company can lease only as many addresses as it needs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hapter 10:  The Internet"/>
          <p:cNvSpPr txBox="1">
            <a:spLocks noGrp="1"/>
          </p:cNvSpPr>
          <p:nvPr>
            <p:ph type="title"/>
          </p:nvPr>
        </p:nvSpPr>
        <p:spPr>
          <a:xfrm>
            <a:off x="705246" y="5532437"/>
            <a:ext cx="13644201" cy="4008307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Chapter 10: </a:t>
            </a:r>
            <a:br/>
            <a:r>
              <a:t>The Internet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57536" y="12802235"/>
            <a:ext cx="350065" cy="5511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55" name="DCAN202 Textbook Cover.jpg" descr="DCAN202 Textbook Cov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770" y="998636"/>
            <a:ext cx="8687488" cy="1110932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Footer Placeholder 3"/>
          <p:cNvSpPr txBox="1"/>
          <p:nvPr/>
        </p:nvSpPr>
        <p:spPr>
          <a:xfrm>
            <a:off x="14737709" y="12134850"/>
            <a:ext cx="8431611" cy="127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Data Communications and Computer Networks: A Business User's Approach, Eighth Edition</a:t>
            </a:r>
            <a:endParaRPr sz="5600"/>
          </a:p>
          <a:p>
            <a:pPr algn="l" defTabSz="18288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© 2016. Cengage Learning. All right reserved.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ctangle 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17272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/>
              <a:t>Classless IPv4 Addresses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69AA21D-3D73-1492-EBFB-F29476C1E0A0}"/>
              </a:ext>
            </a:extLst>
          </p:cNvPr>
          <p:cNvSpPr txBox="1">
            <a:spLocks/>
          </p:cNvSpPr>
          <p:nvPr/>
        </p:nvSpPr>
        <p:spPr>
          <a:xfrm>
            <a:off x="2798590" y="7369907"/>
            <a:ext cx="21005800" cy="5627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0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90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4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spcBef>
                <a:spcPts val="1200"/>
              </a:spcBef>
              <a:buNone/>
              <a:defRPr sz="5200"/>
            </a:pPr>
            <a:r>
              <a:rPr lang="en-US" sz="4800" b="1" dirty="0"/>
              <a:t>167.199.170.82 </a:t>
            </a:r>
            <a:r>
              <a:rPr lang="en-US" sz="4800" dirty="0"/>
              <a:t>/ </a:t>
            </a:r>
            <a:r>
              <a:rPr lang="en-US" sz="4800" dirty="0">
                <a:solidFill>
                  <a:srgbClr val="21BF21"/>
                </a:solidFill>
              </a:rPr>
              <a:t>27</a:t>
            </a:r>
          </a:p>
          <a:p>
            <a:pPr marL="0" indent="0" algn="ctr" hangingPunct="1">
              <a:spcBef>
                <a:spcPts val="1200"/>
              </a:spcBef>
              <a:buNone/>
              <a:defRPr sz="5200"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11111111. 11111111. 11111111. </a:t>
            </a:r>
            <a:r>
              <a:rPr kumimoji="0" lang="en-US" sz="4800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C0C0C0"/>
                </a:highlight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111</a:t>
            </a:r>
            <a:r>
              <a:rPr kumimoji="0" lang="en-US" sz="4800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C0C0C0"/>
                </a:highlight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00000</a:t>
            </a:r>
            <a:endParaRPr lang="en-US" sz="4800" dirty="0">
              <a:solidFill>
                <a:srgbClr val="21BF21"/>
              </a:solidFill>
              <a:highlight>
                <a:srgbClr val="C0C0C0"/>
              </a:highlight>
            </a:endParaRPr>
          </a:p>
          <a:p>
            <a:pPr marL="1206500" lvl="1" indent="-571500" hangingPunct="1">
              <a:spcBef>
                <a:spcPts val="1000"/>
              </a:spcBef>
              <a:defRPr sz="4400">
                <a:solidFill>
                  <a:srgbClr val="21BF21"/>
                </a:solidFill>
              </a:defRPr>
            </a:pPr>
            <a:r>
              <a:rPr lang="en-US" sz="4800" dirty="0">
                <a:solidFill>
                  <a:schemeClr val="tx1"/>
                </a:solidFill>
              </a:rPr>
              <a:t>The network mask has </a:t>
            </a:r>
            <a:r>
              <a:rPr lang="en-US" sz="4800" dirty="0">
                <a:solidFill>
                  <a:srgbClr val="21BF21"/>
                </a:solidFill>
              </a:rPr>
              <a:t>27 </a:t>
            </a:r>
            <a:r>
              <a:rPr lang="en-US" sz="4800" dirty="0">
                <a:solidFill>
                  <a:schemeClr val="tx1"/>
                </a:solidFill>
              </a:rPr>
              <a:t>of</a:t>
            </a:r>
            <a:r>
              <a:rPr lang="en-US" sz="4800" dirty="0"/>
              <a:t> 1s </a:t>
            </a:r>
            <a:r>
              <a:rPr lang="en-US" sz="4800" dirty="0">
                <a:solidFill>
                  <a:schemeClr val="tx1"/>
                </a:solidFill>
              </a:rPr>
              <a:t>followed by </a:t>
            </a:r>
            <a:r>
              <a:rPr lang="en-US" sz="4800" dirty="0">
                <a:solidFill>
                  <a:srgbClr val="FF0000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tx1"/>
                </a:solidFill>
              </a:rPr>
              <a:t>of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0s</a:t>
            </a:r>
            <a:r>
              <a:rPr lang="en-US" sz="4800" dirty="0"/>
              <a:t>.  </a:t>
            </a:r>
            <a:endParaRPr lang="en-US" sz="4800" dirty="0">
              <a:solidFill>
                <a:srgbClr val="21BF21"/>
              </a:solidFill>
            </a:endParaRPr>
          </a:p>
          <a:p>
            <a:pPr marL="1206500" lvl="1" indent="-571500" hangingPunct="1">
              <a:spcBef>
                <a:spcPts val="1000"/>
              </a:spcBef>
              <a:defRPr sz="4400">
                <a:solidFill>
                  <a:srgbClr val="21BF21"/>
                </a:solidFill>
              </a:defRPr>
            </a:pPr>
            <a:r>
              <a:rPr lang="en-US" sz="4800" dirty="0">
                <a:solidFill>
                  <a:srgbClr val="21BF21"/>
                </a:solidFill>
              </a:rPr>
              <a:t>27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bits belong to the network ID</a:t>
            </a:r>
            <a:r>
              <a:rPr lang="en-US" sz="4800" dirty="0"/>
              <a:t>, </a:t>
            </a:r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00"/>
                </a:solidFill>
              </a:rPr>
              <a:t>5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tx1"/>
                </a:solidFill>
              </a:rPr>
              <a:t>bits belong to the host ID</a:t>
            </a:r>
          </a:p>
          <a:p>
            <a:pPr marL="1206500" lvl="1" indent="-571500" hangingPunct="1">
              <a:spcBef>
                <a:spcPts val="1000"/>
              </a:spcBef>
              <a:defRPr sz="4400"/>
            </a:pPr>
            <a:r>
              <a:rPr lang="en-US" sz="4800" u="sng" dirty="0"/>
              <a:t>Subnet Mask in dotted decimal notation that is 255.255.255.</a:t>
            </a:r>
            <a:r>
              <a:rPr lang="en-US" sz="4800" u="sng" dirty="0">
                <a:highlight>
                  <a:srgbClr val="C0C0C0"/>
                </a:highlight>
              </a:rPr>
              <a:t>224</a:t>
            </a:r>
            <a:r>
              <a:rPr lang="en-US" sz="4800" u="sng" dirty="0"/>
              <a:t>.</a:t>
            </a:r>
          </a:p>
          <a:p>
            <a:pPr marL="635000" lvl="1" indent="0" hangingPunct="1">
              <a:spcBef>
                <a:spcPts val="1000"/>
              </a:spcBef>
              <a:buNone/>
              <a:defRPr sz="4400"/>
            </a:pPr>
            <a:r>
              <a:rPr lang="en-US" sz="4800" dirty="0"/>
              <a:t>                         The number of Hosts: 2</a:t>
            </a:r>
            <a:r>
              <a:rPr lang="en-US" sz="4800" baseline="31000" dirty="0">
                <a:solidFill>
                  <a:srgbClr val="FF0000"/>
                </a:solidFill>
              </a:rPr>
              <a:t>5</a:t>
            </a:r>
            <a:r>
              <a:rPr lang="en-US" sz="4800" dirty="0"/>
              <a:t> = 32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F507A46-3B20-E3B7-69A3-C85E75B6302C}"/>
              </a:ext>
            </a:extLst>
          </p:cNvPr>
          <p:cNvSpPr txBox="1">
            <a:spLocks/>
          </p:cNvSpPr>
          <p:nvPr/>
        </p:nvSpPr>
        <p:spPr>
          <a:xfrm>
            <a:off x="2580054" y="2407138"/>
            <a:ext cx="21005800" cy="4638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63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8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127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0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90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2540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400" b="0" i="0" u="none" strike="noStrike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FontTx/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167 . 199 . 170 . 82 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sz="4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pPr marL="0" indent="0" hangingPunct="1">
              <a:buFontTx/>
              <a:buNone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                                   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11111111. 11111111. 11111111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. 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00000000</a:t>
            </a:r>
            <a:endParaRPr kumimoji="0" lang="en-AU" sz="4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0" indent="0" hangingPunct="1">
              <a:buNone/>
            </a:pP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</a:t>
            </a:r>
            <a:r>
              <a:rPr lang="en-US" sz="4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255.255.255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.0</a:t>
            </a:r>
          </a:p>
          <a:p>
            <a:pPr marL="0" indent="0" hangingPunct="1">
              <a:buNone/>
            </a:pPr>
            <a:r>
              <a:rPr lang="en-US" sz="4800" dirty="0">
                <a:solidFill>
                  <a:srgbClr val="21BF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bits belong to the network ID, and </a:t>
            </a:r>
            <a:r>
              <a:rPr lang="en-US" sz="4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bits belong to the host ID</a:t>
            </a:r>
          </a:p>
          <a:p>
            <a:pPr marL="0" indent="0" hangingPunct="1">
              <a:buNone/>
            </a:pPr>
            <a:r>
              <a:rPr lang="en-US" sz="4800" dirty="0"/>
              <a:t>                                  The number of Hosts: 2</a:t>
            </a:r>
            <a:r>
              <a:rPr lang="en-US" sz="4800" baseline="31000" dirty="0">
                <a:solidFill>
                  <a:srgbClr val="FF0000"/>
                </a:solidFill>
              </a:rPr>
              <a:t>8</a:t>
            </a:r>
            <a:r>
              <a:rPr lang="en-US" sz="4800" dirty="0"/>
              <a:t> = 254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Classless IPv4 Addresses</a:t>
            </a:r>
          </a:p>
        </p:txBody>
      </p:sp>
      <p:sp>
        <p:nvSpPr>
          <p:cNvPr id="222" name="Rectangle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spcBef>
                <a:spcPts val="1200"/>
              </a:spcBef>
              <a:defRPr sz="5200"/>
            </a:pPr>
            <a:r>
              <a:t>To find the first address, AND the address (167.199.170.82) with the network mask (255.255.255.224)</a:t>
            </a:r>
            <a:br/>
            <a:endParaRPr sz="4800"/>
          </a:p>
          <a:p>
            <a:pPr marL="685800" indent="-685800">
              <a:spcBef>
                <a:spcPts val="1100"/>
              </a:spcBef>
              <a:buSzTx/>
              <a:buNone/>
              <a:defRPr sz="4800"/>
            </a:pPr>
            <a:r>
              <a:t>Address: 10100111  11000111  10101010  01010010</a:t>
            </a:r>
          </a:p>
          <a:p>
            <a:pPr marL="685800" indent="-685800">
              <a:spcBef>
                <a:spcPts val="1100"/>
              </a:spcBef>
              <a:buSzTx/>
              <a:buNone/>
              <a:defRPr sz="4800"/>
            </a:pPr>
            <a:r>
              <a:t>Mask:      11111111  11111111  11111111  11100000</a:t>
            </a:r>
          </a:p>
          <a:p>
            <a:pPr marL="685800" indent="-685800">
              <a:spcBef>
                <a:spcPts val="1100"/>
              </a:spcBef>
              <a:buSzTx/>
              <a:buNone/>
              <a:defRPr sz="4800"/>
            </a:pPr>
            <a:r>
              <a:t>Result:     10100111  11000111  10101010  01000000</a:t>
            </a:r>
          </a:p>
          <a:p>
            <a:pPr marL="685800" indent="-685800">
              <a:spcBef>
                <a:spcPts val="1100"/>
              </a:spcBef>
              <a:buSzTx/>
              <a:buNone/>
              <a:defRPr sz="4800"/>
            </a:pPr>
            <a:r>
              <a:t>Which in decimal is 167.199.170.64/27</a:t>
            </a:r>
          </a:p>
          <a:p>
            <a:pPr marL="685800" indent="-685800">
              <a:buSzTx/>
              <a:buNone/>
              <a:defRPr sz="4800"/>
            </a:pPr>
            <a:endParaRPr/>
          </a:p>
          <a:p>
            <a:pPr marL="685800" indent="-685800">
              <a:spcBef>
                <a:spcPts val="1100"/>
              </a:spcBef>
              <a:buSzTx/>
              <a:buNone/>
              <a:defRPr sz="4800"/>
            </a:pPr>
            <a:r>
              <a:t>The last address is 31 addresses past the first, or 167.199.170.95/27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6E85-C88E-7F90-CE62-DCBCB91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Subnet Calculator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85FE0-7C5F-A211-66FC-2EA758596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3141785"/>
            <a:ext cx="21005800" cy="930421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Helpful Links for calculation:</a:t>
            </a:r>
          </a:p>
          <a:p>
            <a:pPr marL="0" indent="0">
              <a:buNone/>
            </a:pPr>
            <a:endParaRPr lang="en-AU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6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https://www.calculator.net/ip-subnet-calculator.html</a:t>
            </a:r>
            <a:endParaRPr lang="en-US" sz="60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60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http://jodies.de/ipcalc</a:t>
            </a:r>
            <a:endParaRPr lang="en-US" sz="60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60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AU" sz="6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http://www.aboutmyip.com/AboutMyXApp/IP2Integer.jsp</a:t>
            </a:r>
            <a:endParaRPr lang="en-AU" sz="6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AU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256722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256D-A0F2-0DA4-B84A-523D0B9A2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 Private IP vs Public IP</a:t>
            </a:r>
          </a:p>
          <a:p>
            <a:endParaRPr lang="en-US" sz="8000" b="1" dirty="0"/>
          </a:p>
          <a:p>
            <a:r>
              <a:rPr lang="en-US" sz="8000" b="1" dirty="0"/>
              <a:t>Static IP vs Dynamic IP</a:t>
            </a:r>
            <a:endParaRPr lang="en-AU" sz="8000" b="1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CED78A8-6C3B-458B-A689-97BBBA5550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rPr dirty="0"/>
              <a:t>IP Addresses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2A5AD-EA8F-CF2C-31C7-6BE066703BB9}"/>
              </a:ext>
            </a:extLst>
          </p:cNvPr>
          <p:cNvSpPr txBox="1"/>
          <p:nvPr/>
        </p:nvSpPr>
        <p:spPr>
          <a:xfrm>
            <a:off x="4900246" y="8670563"/>
            <a:ext cx="14184923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 Neue"/>
                <a:hlinkClick r:id="rId2"/>
              </a:rPr>
              <a:t>https://www.youtube.com/watch?v=WsZPwRkKiQ8</a:t>
            </a:r>
            <a:endParaRPr kumimoji="0" lang="en-A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83654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6"/>
          <p:cNvSpPr txBox="1">
            <a:spLocks noGrp="1"/>
          </p:cNvSpPr>
          <p:nvPr>
            <p:ph type="title"/>
          </p:nvPr>
        </p:nvSpPr>
        <p:spPr>
          <a:xfrm>
            <a:off x="1689100" y="670448"/>
            <a:ext cx="21005800" cy="119135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Private </a:t>
            </a:r>
            <a:r>
              <a:rPr dirty="0"/>
              <a:t>IP Addres</a:t>
            </a:r>
            <a:r>
              <a:rPr lang="en-US" dirty="0"/>
              <a:t>s Range</a:t>
            </a:r>
            <a:endParaRPr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70BB847-54A2-5961-6AEC-8B51B04220EF}"/>
              </a:ext>
            </a:extLst>
          </p:cNvPr>
          <p:cNvSpPr/>
          <p:nvPr/>
        </p:nvSpPr>
        <p:spPr>
          <a:xfrm>
            <a:off x="4829907" y="5658089"/>
            <a:ext cx="3305907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Class A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EDD00C6-E5E1-60AB-DA2C-3C8A2E519D09}"/>
              </a:ext>
            </a:extLst>
          </p:cNvPr>
          <p:cNvSpPr/>
          <p:nvPr/>
        </p:nvSpPr>
        <p:spPr>
          <a:xfrm>
            <a:off x="8944707" y="5595703"/>
            <a:ext cx="3305907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10.0.0.0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8AF9AA47-0A3D-85CF-DB89-AE2E7C0148C1}"/>
              </a:ext>
            </a:extLst>
          </p:cNvPr>
          <p:cNvSpPr/>
          <p:nvPr/>
        </p:nvSpPr>
        <p:spPr>
          <a:xfrm>
            <a:off x="8944707" y="6823978"/>
            <a:ext cx="7385538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255.0.0.0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034B81-1EA6-0BBB-E81E-EE33742E3EEC}"/>
              </a:ext>
            </a:extLst>
          </p:cNvPr>
          <p:cNvCxnSpPr>
            <a:cxnSpLocks/>
          </p:cNvCxnSpPr>
          <p:nvPr/>
        </p:nvCxnSpPr>
        <p:spPr>
          <a:xfrm>
            <a:off x="12754708" y="6073588"/>
            <a:ext cx="468924" cy="0"/>
          </a:xfrm>
          <a:prstGeom prst="line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E646301-9617-3AEB-4331-462EDF8EA374}"/>
              </a:ext>
            </a:extLst>
          </p:cNvPr>
          <p:cNvSpPr/>
          <p:nvPr/>
        </p:nvSpPr>
        <p:spPr>
          <a:xfrm>
            <a:off x="14150243" y="5612032"/>
            <a:ext cx="5539155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10.255.255.255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0DD41188-ACF4-9B15-6ED6-92683A37A13A}"/>
              </a:ext>
            </a:extLst>
          </p:cNvPr>
          <p:cNvSpPr/>
          <p:nvPr/>
        </p:nvSpPr>
        <p:spPr>
          <a:xfrm>
            <a:off x="4829907" y="8053998"/>
            <a:ext cx="3305907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Class B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93FD0639-2C74-DB2B-8790-0ABDA092A1B8}"/>
              </a:ext>
            </a:extLst>
          </p:cNvPr>
          <p:cNvSpPr/>
          <p:nvPr/>
        </p:nvSpPr>
        <p:spPr>
          <a:xfrm>
            <a:off x="8944707" y="8076044"/>
            <a:ext cx="3950677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172.16.0.0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B06804C7-BF23-31BC-76DA-1D7EF1142B1C}"/>
              </a:ext>
            </a:extLst>
          </p:cNvPr>
          <p:cNvSpPr/>
          <p:nvPr/>
        </p:nvSpPr>
        <p:spPr>
          <a:xfrm>
            <a:off x="8944707" y="9219887"/>
            <a:ext cx="7385538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255.255.0.0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5EE737-8AEF-2C4B-6B66-D8954161BF9F}"/>
              </a:ext>
            </a:extLst>
          </p:cNvPr>
          <p:cNvCxnSpPr>
            <a:cxnSpLocks/>
          </p:cNvCxnSpPr>
          <p:nvPr/>
        </p:nvCxnSpPr>
        <p:spPr>
          <a:xfrm>
            <a:off x="13141570" y="8460839"/>
            <a:ext cx="468924" cy="0"/>
          </a:xfrm>
          <a:prstGeom prst="line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882209E1-9D2F-6901-A457-995B464D43DB}"/>
              </a:ext>
            </a:extLst>
          </p:cNvPr>
          <p:cNvSpPr/>
          <p:nvPr/>
        </p:nvSpPr>
        <p:spPr>
          <a:xfrm>
            <a:off x="14161966" y="8054689"/>
            <a:ext cx="5527432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172.31.255.255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8BC745F-731E-FF05-4005-B542BEAAA88C}"/>
              </a:ext>
            </a:extLst>
          </p:cNvPr>
          <p:cNvSpPr/>
          <p:nvPr/>
        </p:nvSpPr>
        <p:spPr>
          <a:xfrm>
            <a:off x="4829907" y="10473882"/>
            <a:ext cx="3305907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Class </a:t>
            </a: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C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6D0AEF73-E8F6-1B5C-1EAB-5DF08AF77D15}"/>
              </a:ext>
            </a:extLst>
          </p:cNvPr>
          <p:cNvSpPr/>
          <p:nvPr/>
        </p:nvSpPr>
        <p:spPr>
          <a:xfrm>
            <a:off x="8944707" y="10504406"/>
            <a:ext cx="4419601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192.168.0.0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382E5F3-F07A-DFDD-DEFB-3DDF8B574677}"/>
              </a:ext>
            </a:extLst>
          </p:cNvPr>
          <p:cNvSpPr/>
          <p:nvPr/>
        </p:nvSpPr>
        <p:spPr>
          <a:xfrm>
            <a:off x="9179169" y="11670295"/>
            <a:ext cx="7385538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5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255.255.255.0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4C2590-A978-867F-0BC9-D2B6ABE53671}"/>
              </a:ext>
            </a:extLst>
          </p:cNvPr>
          <p:cNvCxnSpPr>
            <a:cxnSpLocks/>
          </p:cNvCxnSpPr>
          <p:nvPr/>
        </p:nvCxnSpPr>
        <p:spPr>
          <a:xfrm>
            <a:off x="13610494" y="10774762"/>
            <a:ext cx="468924" cy="0"/>
          </a:xfrm>
          <a:prstGeom prst="line">
            <a:avLst/>
          </a:prstGeom>
          <a:noFill/>
          <a:ln w="6667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2574A136-08B2-8FDB-673A-796C4060B9D0}"/>
              </a:ext>
            </a:extLst>
          </p:cNvPr>
          <p:cNvSpPr/>
          <p:nvPr/>
        </p:nvSpPr>
        <p:spPr>
          <a:xfrm>
            <a:off x="14325604" y="10504406"/>
            <a:ext cx="6306038" cy="830997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Helvetica Neue Medium"/>
              </a:rPr>
              <a:t>192.168.255.255</a:t>
            </a:r>
            <a:endParaRPr kumimoji="0" lang="en-AU" sz="5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0CD70-FDB5-3C16-EA9F-F1C03C35FC7B}"/>
              </a:ext>
            </a:extLst>
          </p:cNvPr>
          <p:cNvSpPr txBox="1"/>
          <p:nvPr/>
        </p:nvSpPr>
        <p:spPr>
          <a:xfrm>
            <a:off x="3423137" y="2523295"/>
            <a:ext cx="18428677" cy="2410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 fontAlgn="base"/>
            <a:r>
              <a:rPr lang="en-US" sz="44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Internet Assigned Numbers Authority (IANA) has assigned several address ranges to be used by private networks.</a:t>
            </a:r>
          </a:p>
          <a:p>
            <a:pPr algn="l" fontAlgn="base"/>
            <a:endParaRPr lang="en-US" sz="1800" b="0" i="0" dirty="0">
              <a:solidFill>
                <a:srgbClr val="16161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en-US" sz="4400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ranges to be use by private networks are:</a:t>
            </a:r>
          </a:p>
        </p:txBody>
      </p:sp>
    </p:spTree>
    <p:extLst>
      <p:ext uri="{BB962C8B-B14F-4D97-AF65-F5344CB8AC3E}">
        <p14:creationId xmlns:p14="http://schemas.microsoft.com/office/powerpoint/2010/main" val="162365964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IPv6</a:t>
            </a:r>
          </a:p>
        </p:txBody>
      </p:sp>
      <p:sp>
        <p:nvSpPr>
          <p:cNvPr id="225" name="Rectangle 9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348384" cy="9296400"/>
          </a:xfrm>
          <a:prstGeom prst="rect">
            <a:avLst/>
          </a:prstGeom>
        </p:spPr>
        <p:txBody>
          <a:bodyPr/>
          <a:lstStyle/>
          <a:p>
            <a:r>
              <a:rPr dirty="0"/>
              <a:t>The next version of the Internet Protocol</a:t>
            </a:r>
          </a:p>
          <a:p>
            <a:endParaRPr dirty="0"/>
          </a:p>
          <a:p>
            <a:r>
              <a:rPr dirty="0"/>
              <a:t>Main features include: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Simpler header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128-bit IP addresses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Priority levels and quality of service parameters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No fragmentation</a:t>
            </a:r>
          </a:p>
        </p:txBody>
      </p:sp>
      <p:sp>
        <p:nvSpPr>
          <p:cNvPr id="226" name="Footer Placeholder 3"/>
          <p:cNvSpPr txBox="1"/>
          <p:nvPr/>
        </p:nvSpPr>
        <p:spPr>
          <a:xfrm>
            <a:off x="42481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27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914" y="3946907"/>
            <a:ext cx="12876086" cy="671101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extBox 2"/>
          <p:cNvSpPr txBox="1"/>
          <p:nvPr/>
        </p:nvSpPr>
        <p:spPr>
          <a:xfrm>
            <a:off x="13648266" y="11053634"/>
            <a:ext cx="7967928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fields in the IPv6 header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IPv6 Addresses</a:t>
            </a:r>
          </a:p>
        </p:txBody>
      </p:sp>
      <p:sp>
        <p:nvSpPr>
          <p:cNvPr id="23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IPv6 addresses are 128-bits in size (2</a:t>
            </a:r>
            <a:r>
              <a:rPr baseline="31034" dirty="0"/>
              <a:t>128</a:t>
            </a:r>
            <a:r>
              <a:rPr dirty="0"/>
              <a:t> is a very large number!)</a:t>
            </a:r>
          </a:p>
          <a:p>
            <a:endParaRPr dirty="0"/>
          </a:p>
          <a:p>
            <a:r>
              <a:rPr dirty="0"/>
              <a:t>They are also classless addresses, similar to IPv4 addresses</a:t>
            </a:r>
          </a:p>
          <a:p>
            <a:endParaRPr dirty="0"/>
          </a:p>
          <a:p>
            <a:r>
              <a:rPr dirty="0"/>
              <a:t>Because of their size, a number of conventions have been adopted: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IPv6 Addresses</a:t>
            </a:r>
          </a:p>
        </p:txBody>
      </p:sp>
      <p:sp>
        <p:nvSpPr>
          <p:cNvPr id="23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2051410" y="2804543"/>
            <a:ext cx="21005800" cy="9296400"/>
          </a:xfrm>
          <a:prstGeom prst="rect">
            <a:avLst/>
          </a:prstGeom>
        </p:spPr>
        <p:txBody>
          <a:bodyPr/>
          <a:lstStyle/>
          <a:p>
            <a:r>
              <a:rPr dirty="0"/>
              <a:t>Binary addresses are written using the short-hand hexadecimal form:</a:t>
            </a:r>
          </a:p>
          <a:p>
            <a:pPr marL="0" indent="0">
              <a:spcBef>
                <a:spcPts val="1100"/>
              </a:spcBef>
              <a:buSzTx/>
              <a:buNone/>
              <a:defRPr sz="4800"/>
            </a:pPr>
            <a:r>
              <a:rPr dirty="0"/>
              <a:t>0110 1010 0011 1110 1011 1010 … 1110  1111</a:t>
            </a:r>
          </a:p>
          <a:p>
            <a:pPr marL="0" indent="0">
              <a:buSzTx/>
              <a:buNone/>
            </a:pPr>
            <a:endParaRPr dirty="0"/>
          </a:p>
          <a:p>
            <a:pPr marL="0" indent="0">
              <a:spcBef>
                <a:spcPts val="1100"/>
              </a:spcBef>
              <a:buSzTx/>
              <a:buNone/>
              <a:defRPr sz="4800"/>
            </a:pPr>
            <a:r>
              <a:rPr dirty="0"/>
              <a:t>6A3E : BA91 : 7221 : </a:t>
            </a:r>
            <a:r>
              <a:rPr dirty="0">
                <a:solidFill>
                  <a:srgbClr val="00B0F0"/>
                </a:solidFill>
              </a:rPr>
              <a:t>0000</a:t>
            </a:r>
            <a:r>
              <a:rPr dirty="0"/>
              <a:t> : 01FC : 922C : 877B : FFEF</a:t>
            </a:r>
          </a:p>
          <a:p>
            <a:pPr marL="0" indent="0">
              <a:buSzTx/>
              <a:buNone/>
            </a:pPr>
            <a:endParaRPr dirty="0"/>
          </a:p>
          <a:p>
            <a:r>
              <a:rPr dirty="0"/>
              <a:t>Four hex 0s in a row are truncated as follows:</a:t>
            </a:r>
          </a:p>
          <a:p>
            <a:pPr marL="0" indent="0">
              <a:spcBef>
                <a:spcPts val="1100"/>
              </a:spcBef>
              <a:buSzTx/>
              <a:buNone/>
              <a:defRPr sz="4800"/>
            </a:pPr>
            <a:r>
              <a:rPr dirty="0"/>
              <a:t>6A3E : BA91 : 7221 : </a:t>
            </a:r>
            <a:r>
              <a:rPr dirty="0">
                <a:solidFill>
                  <a:srgbClr val="00B0F0"/>
                </a:solidFill>
              </a:rPr>
              <a:t>0</a:t>
            </a:r>
            <a:r>
              <a:rPr dirty="0"/>
              <a:t> : 01FC : 922C : 877B : FFEF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IPv6 Addresses</a:t>
            </a:r>
          </a:p>
        </p:txBody>
      </p:sp>
      <p:sp>
        <p:nvSpPr>
          <p:cNvPr id="237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Longer strings of 0s can be abbreviated further. For example,</a:t>
            </a:r>
          </a:p>
          <a:p>
            <a:pPr marL="0" indent="0">
              <a:buSzTx/>
              <a:buNone/>
            </a:pPr>
            <a:r>
              <a:rPr dirty="0"/>
              <a:t>	6A3E : BA91 : </a:t>
            </a:r>
            <a:r>
              <a:rPr dirty="0">
                <a:highlight>
                  <a:srgbClr val="C0C0C0"/>
                </a:highlight>
              </a:rPr>
              <a:t>0 : 0 : 0 : 0 </a:t>
            </a:r>
            <a:r>
              <a:rPr dirty="0"/>
              <a:t>: 877B : FFEF</a:t>
            </a:r>
          </a:p>
          <a:p>
            <a:endParaRPr dirty="0"/>
          </a:p>
          <a:p>
            <a:r>
              <a:rPr dirty="0"/>
              <a:t>can be abbreviated as</a:t>
            </a:r>
          </a:p>
          <a:p>
            <a:pPr marL="0" indent="0">
              <a:buSzTx/>
              <a:buNone/>
            </a:pPr>
            <a:r>
              <a:rPr dirty="0"/>
              <a:t>	6A3E : BA91 </a:t>
            </a:r>
            <a:r>
              <a:rPr dirty="0">
                <a:highlight>
                  <a:srgbClr val="C0C0C0"/>
                </a:highlight>
              </a:rPr>
              <a:t>: :</a:t>
            </a:r>
            <a:r>
              <a:rPr dirty="0"/>
              <a:t> 877B : FFEF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defRPr sz="8288"/>
            </a:lvl1pPr>
          </a:lstStyle>
          <a:p>
            <a:r>
              <a:t>The Transmission Control Protocol (TCP)</a:t>
            </a:r>
          </a:p>
        </p:txBody>
      </p:sp>
      <p:sp>
        <p:nvSpPr>
          <p:cNvPr id="240" name="Rectangle 9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519723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dirty="0"/>
              <a:t>TCP layer creates connection between sender and receiver </a:t>
            </a:r>
            <a:r>
              <a:rPr u="sng" dirty="0"/>
              <a:t>using port numbers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The port number identifies a particular application on a particular device (IP address)</a:t>
            </a:r>
          </a:p>
          <a:p>
            <a:r>
              <a:rPr dirty="0"/>
              <a:t>TCP can multiplex multiple connections (using port numbers) over a single IP line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EF49F-EC4E-E00E-1DE0-E1343E836480}"/>
              </a:ext>
            </a:extLst>
          </p:cNvPr>
          <p:cNvSpPr txBox="1"/>
          <p:nvPr/>
        </p:nvSpPr>
        <p:spPr>
          <a:xfrm>
            <a:off x="3915507" y="8333383"/>
            <a:ext cx="19271762" cy="50270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4000" b="1" dirty="0"/>
              <a:t>Example:</a:t>
            </a:r>
          </a:p>
          <a:p>
            <a:pPr marL="0" indent="0" algn="l">
              <a:buNone/>
            </a:pPr>
            <a:r>
              <a:rPr lang="en-US" sz="4000" dirty="0"/>
              <a:t> </a:t>
            </a:r>
          </a:p>
          <a:p>
            <a:pPr marL="0" indent="0" algn="l">
              <a:buNone/>
            </a:pPr>
            <a:r>
              <a:rPr lang="en-US" sz="4000" i="1" dirty="0"/>
              <a:t>Port 25: Simple Mail Transfer Protocol (SMTP) used by e-mail servers</a:t>
            </a:r>
          </a:p>
          <a:p>
            <a:pPr marL="0" indent="0" algn="l">
              <a:buNone/>
            </a:pPr>
            <a:r>
              <a:rPr lang="en-US" sz="4000" i="1" dirty="0"/>
              <a:t>Port 53: DNS protocol</a:t>
            </a:r>
          </a:p>
          <a:p>
            <a:pPr marL="0" indent="0" algn="l">
              <a:buNone/>
            </a:pPr>
            <a:r>
              <a:rPr lang="en-US" sz="4000" i="1" dirty="0"/>
              <a:t>Port 80: HTTP - Used for accessing Web servers</a:t>
            </a:r>
          </a:p>
          <a:p>
            <a:pPr marL="0" indent="0" algn="l">
              <a:buNone/>
            </a:pPr>
            <a:r>
              <a:rPr lang="en-US" sz="4000" i="1" dirty="0"/>
              <a:t>Port 443: HTTPS – Secured HTTP</a:t>
            </a:r>
          </a:p>
          <a:p>
            <a:pPr marL="0" indent="0" algn="l">
              <a:buNone/>
            </a:pPr>
            <a:r>
              <a:rPr lang="en-US" sz="4000" i="1" dirty="0"/>
              <a:t>Port 110: The POP service or Post Office Protocol used by local e-mail clients</a:t>
            </a:r>
            <a:endParaRPr lang="en-US" sz="40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AU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Todays Lecture</a:t>
            </a:r>
          </a:p>
        </p:txBody>
      </p:sp>
      <p:sp>
        <p:nvSpPr>
          <p:cNvPr id="159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88950" indent="-488950" defTabSz="635634">
              <a:spcBef>
                <a:spcPts val="0"/>
              </a:spcBef>
              <a:defRPr sz="4466"/>
            </a:pPr>
            <a:r>
              <a:t>How Internet Protocol (IP) can be used to create a connection between networks</a:t>
            </a:r>
          </a:p>
          <a:p>
            <a:pPr marL="488950" indent="-488950" defTabSz="635634">
              <a:spcBef>
                <a:spcPts val="0"/>
              </a:spcBef>
              <a:defRPr sz="4466"/>
            </a:pPr>
            <a:endParaRPr/>
          </a:p>
          <a:p>
            <a:pPr marL="488950" indent="-488950" defTabSz="635634">
              <a:spcBef>
                <a:spcPts val="0"/>
              </a:spcBef>
              <a:defRPr sz="4466"/>
            </a:pPr>
            <a:r>
              <a:t>How Transmission Control Protocol (TCP) can be used to create a reliable, end-to-end network connection</a:t>
            </a:r>
          </a:p>
          <a:p>
            <a:pPr marL="488950" indent="-488950" defTabSz="635634">
              <a:spcBef>
                <a:spcPts val="0"/>
              </a:spcBef>
              <a:defRPr sz="4466"/>
            </a:pPr>
            <a:endParaRPr/>
          </a:p>
          <a:p>
            <a:pPr marL="488950" indent="-488950" defTabSz="635634">
              <a:spcBef>
                <a:spcPts val="0"/>
              </a:spcBef>
              <a:defRPr sz="4466"/>
            </a:pPr>
            <a:r>
              <a:t>Relationships between TCP/IP and the protocols ICMP, UDP, ARP, DHCP, NAT, and tunneling protocols</a:t>
            </a:r>
          </a:p>
          <a:p>
            <a:pPr marL="488950" indent="-488950" defTabSz="635634">
              <a:spcBef>
                <a:spcPts val="0"/>
              </a:spcBef>
              <a:defRPr sz="4466"/>
            </a:pPr>
            <a:endParaRPr/>
          </a:p>
          <a:p>
            <a:pPr marL="488950" indent="-488950" defTabSz="635634">
              <a:spcBef>
                <a:spcPts val="0"/>
              </a:spcBef>
              <a:defRPr sz="4466"/>
            </a:pPr>
            <a:r>
              <a:t>How Domain Name System converts a URL into a dotted decimal IP address</a:t>
            </a:r>
          </a:p>
          <a:p>
            <a:pPr marL="488950" indent="-488950" defTabSz="635634">
              <a:spcBef>
                <a:spcPts val="0"/>
              </a:spcBef>
              <a:defRPr sz="4466"/>
            </a:pPr>
            <a:endParaRPr/>
          </a:p>
          <a:p>
            <a:pPr marL="488950" indent="-488950" defTabSz="635634">
              <a:spcBef>
                <a:spcPts val="0"/>
              </a:spcBef>
              <a:defRPr sz="4466"/>
            </a:pPr>
            <a:r>
              <a:t>Major Internet applications and services</a:t>
            </a:r>
          </a:p>
          <a:p>
            <a:pPr marL="488950" indent="-488950" defTabSz="635634">
              <a:spcBef>
                <a:spcPts val="0"/>
              </a:spcBef>
              <a:defRPr sz="4466"/>
            </a:pPr>
            <a:endParaRPr/>
          </a:p>
          <a:p>
            <a:pPr marL="488950" indent="-488950" defTabSz="635634">
              <a:spcBef>
                <a:spcPts val="0"/>
              </a:spcBef>
              <a:defRPr sz="4466"/>
            </a:pPr>
            <a:r>
              <a:t>IPv6, Internet2 and the evolution of Internet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The Transmission Control Protocol (TCP) (continued)</a:t>
            </a:r>
          </a:p>
        </p:txBody>
      </p:sp>
      <p:sp>
        <p:nvSpPr>
          <p:cNvPr id="243" name="Rectangle 7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451314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8800" indent="-558800" defTabSz="726440">
              <a:spcBef>
                <a:spcPts val="0"/>
              </a:spcBef>
              <a:defRPr sz="5104"/>
            </a:pPr>
            <a:r>
              <a:rPr dirty="0"/>
              <a:t>The TCP layer can ensure that the receiver is not overrun with data (end-to-end flow control) using the Window field</a:t>
            </a:r>
          </a:p>
          <a:p>
            <a:pPr marL="558800" indent="-558800" defTabSz="726440">
              <a:spcBef>
                <a:spcPts val="0"/>
              </a:spcBef>
              <a:defRPr sz="5104"/>
            </a:pPr>
            <a:r>
              <a:rPr dirty="0"/>
              <a:t>TCP can perform end-to-end error correction</a:t>
            </a:r>
          </a:p>
          <a:p>
            <a:pPr marL="1139952" lvl="1" indent="-581151" defTabSz="726440">
              <a:spcBef>
                <a:spcPts val="1000"/>
              </a:spcBef>
              <a:defRPr sz="4576"/>
            </a:pPr>
            <a:r>
              <a:rPr dirty="0"/>
              <a:t>Checksum</a:t>
            </a:r>
          </a:p>
          <a:p>
            <a:pPr marL="558800" indent="-558800" defTabSz="726440">
              <a:spcBef>
                <a:spcPts val="0"/>
              </a:spcBef>
              <a:defRPr sz="5104"/>
            </a:pPr>
            <a:r>
              <a:rPr dirty="0"/>
              <a:t>TCP allows for the sending of high priority data</a:t>
            </a:r>
          </a:p>
          <a:p>
            <a:pPr marL="1139952" lvl="1" indent="-581151" defTabSz="726440">
              <a:spcBef>
                <a:spcPts val="1000"/>
              </a:spcBef>
              <a:defRPr sz="4576"/>
            </a:pPr>
            <a:r>
              <a:rPr dirty="0"/>
              <a:t>Urgent Pointer</a:t>
            </a:r>
          </a:p>
        </p:txBody>
      </p:sp>
      <p:pic>
        <p:nvPicPr>
          <p:cNvPr id="24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266" y="4076102"/>
            <a:ext cx="12969877" cy="64008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" name="TextBox 2"/>
          <p:cNvSpPr txBox="1"/>
          <p:nvPr/>
        </p:nvSpPr>
        <p:spPr>
          <a:xfrm>
            <a:off x="13885333" y="11335670"/>
            <a:ext cx="8805334" cy="595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fields of the TCP header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10870">
              <a:defRPr sz="8288"/>
            </a:lvl1pPr>
          </a:lstStyle>
          <a:p>
            <a:r>
              <a:t>Internet Control Message Protocol (ICMP)</a:t>
            </a:r>
          </a:p>
        </p:txBody>
      </p:sp>
      <p:sp>
        <p:nvSpPr>
          <p:cNvPr id="248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ICMP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Used by routers and nodes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Performs error reporting for the Internet Protocol</a:t>
            </a:r>
          </a:p>
          <a:p>
            <a:pPr marL="1962727" lvl="2" indent="-692727">
              <a:spcBef>
                <a:spcPts val="1100"/>
              </a:spcBef>
              <a:defRPr sz="4800"/>
            </a:pPr>
            <a:r>
              <a:rPr dirty="0"/>
              <a:t>ICMP reports errors such as invalid IP address, invalid port address, and the packet has hopped too many times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 Datagram Protocol (UDP)</a:t>
            </a:r>
          </a:p>
        </p:txBody>
      </p:sp>
      <p:sp>
        <p:nvSpPr>
          <p:cNvPr id="251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transport layer protocol used in place of TCP</a:t>
            </a:r>
          </a:p>
          <a:p>
            <a:endParaRPr dirty="0"/>
          </a:p>
          <a:p>
            <a:r>
              <a:rPr u="sng" dirty="0"/>
              <a:t>Where TCP supports a connection-oriented application, UDP is used with connectionless applications</a:t>
            </a:r>
          </a:p>
          <a:p>
            <a:endParaRPr dirty="0"/>
          </a:p>
          <a:p>
            <a:r>
              <a:rPr dirty="0"/>
              <a:t>UDP also encapsulates a header onto an application packet but the header is much simpler than TCP (16-bit source port, 16-bit </a:t>
            </a:r>
            <a:r>
              <a:rPr dirty="0" err="1"/>
              <a:t>dest</a:t>
            </a:r>
            <a:r>
              <a:rPr dirty="0"/>
              <a:t> port, 16-bit length of entire packet, 16-bit checksum)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18184">
              <a:defRPr sz="9744"/>
            </a:lvl1pPr>
          </a:lstStyle>
          <a:p>
            <a:r>
              <a:t>Address Resolution Protocol (ARP)</a:t>
            </a:r>
          </a:p>
        </p:txBody>
      </p:sp>
      <p:sp>
        <p:nvSpPr>
          <p:cNvPr id="254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When an IP packet has traversed the Internet and encounters the destination LAN, how does the packet find the destination workstation?</a:t>
            </a:r>
          </a:p>
          <a:p>
            <a:r>
              <a:rPr dirty="0"/>
              <a:t>Even though destination workstation may have an IP address, a LAN does not use IP addresses to deliver frames  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A LAN uses MAC layer address</a:t>
            </a:r>
          </a:p>
          <a:p>
            <a:r>
              <a:rPr u="sng" dirty="0"/>
              <a:t>ARP translates IP address into MAC layer address so frame can be delivered to proper workstation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7616"/>
            </a:lvl1pPr>
          </a:lstStyle>
          <a:p>
            <a:r>
              <a:t>Dynamic Host Configuration Protocol (DHCP)</a:t>
            </a:r>
          </a:p>
        </p:txBody>
      </p:sp>
      <p:sp>
        <p:nvSpPr>
          <p:cNvPr id="257" name="Rectangle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IP address can be assigned to a workstation permanently (static assignment) or dynamically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Dynamic IP address assignment is a more efficient use of scarce IP addresses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When DHCP client issues an IP request, DHCP server looks in its static table</a:t>
            </a:r>
          </a:p>
          <a:p>
            <a:pPr marL="1962727" lvl="2" indent="-692727">
              <a:spcBef>
                <a:spcPts val="1100"/>
              </a:spcBef>
              <a:defRPr sz="4800"/>
            </a:pPr>
            <a:r>
              <a:t>If no entry exists, server selects an IP address from available pool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Dynamic Host Configuration Protocol (DHCP) (continued)</a:t>
            </a:r>
          </a:p>
        </p:txBody>
      </p:sp>
      <p:sp>
        <p:nvSpPr>
          <p:cNvPr id="260" name="Rectangle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address assigned by DHCP server is temporary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Part of agreement includes specific period of time</a:t>
            </a:r>
          </a:p>
          <a:p>
            <a:pPr marL="1962727" lvl="2" indent="-692727">
              <a:spcBef>
                <a:spcPts val="1100"/>
              </a:spcBef>
              <a:defRPr sz="4800"/>
            </a:pPr>
            <a:r>
              <a:t>If no time period specified, the default is one hour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DHCP clients may negotiate for a renewal before the time period expires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18184">
              <a:defRPr sz="9744"/>
            </a:lvl1pPr>
          </a:lstStyle>
          <a:p>
            <a:r>
              <a:t>Network Address Translation (NAT)</a:t>
            </a:r>
          </a:p>
        </p:txBody>
      </p:sp>
      <p:sp>
        <p:nvSpPr>
          <p:cNvPr id="263" name="Rectangle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NAT lets router represent entire local area network to Internet as single IP address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Thus, all traffic leaving LAN appears as originating from global IP address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All traffic coming into this LAN uses this global IP address</a:t>
            </a:r>
          </a:p>
          <a:p>
            <a:endParaRPr sz="5200" dirty="0"/>
          </a:p>
          <a:p>
            <a:r>
              <a:rPr dirty="0"/>
              <a:t>This security feature allows a LAN to hide all the workstation IP addresses from the Internet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Network Address Translation (NAT) (continued)</a:t>
            </a:r>
          </a:p>
        </p:txBody>
      </p:sp>
      <p:sp>
        <p:nvSpPr>
          <p:cNvPr id="266" name="Rectangle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Since the outside world cannot see into LAN, you do not need to use registered IP addresses on inside LAN</a:t>
            </a:r>
          </a:p>
          <a:p>
            <a:endParaRPr dirty="0"/>
          </a:p>
          <a:p>
            <a:r>
              <a:rPr dirty="0"/>
              <a:t>We can use the following blocks of addresses for </a:t>
            </a:r>
            <a:r>
              <a:rPr u="sng" dirty="0"/>
              <a:t>private use</a:t>
            </a:r>
            <a:r>
              <a:rPr dirty="0"/>
              <a:t>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10.0.0.0 – 10.255.255.255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172.16.0.0 – 172.31.255.255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192.168.0.0 – 192.168.255.255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Network Address Translation (NAT) (continued)</a:t>
            </a:r>
          </a:p>
        </p:txBody>
      </p:sp>
      <p:sp>
        <p:nvSpPr>
          <p:cNvPr id="269" name="Rectangle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When a user on inside sends packet to outside, the NAT interface changes the user’s inside address to global IP address</a:t>
            </a:r>
            <a:endParaRPr sz="4800" dirty="0"/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rPr u="sng" dirty="0"/>
              <a:t>This change is stored in a cache</a:t>
            </a:r>
            <a:endParaRPr sz="4400" u="sng" dirty="0"/>
          </a:p>
          <a:p>
            <a:pPr>
              <a:lnSpc>
                <a:spcPct val="90000"/>
              </a:lnSpc>
            </a:pPr>
            <a:endParaRPr sz="4400" dirty="0"/>
          </a:p>
          <a:p>
            <a:pPr>
              <a:lnSpc>
                <a:spcPct val="90000"/>
              </a:lnSpc>
            </a:pPr>
            <a:r>
              <a:rPr dirty="0"/>
              <a:t>When the response comes back, the NAT looks in cache and switches the addresses back</a:t>
            </a:r>
            <a:endParaRPr sz="4800" dirty="0"/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rPr dirty="0"/>
              <a:t>If not the packet is dropped</a:t>
            </a:r>
            <a:endParaRPr sz="4400" dirty="0"/>
          </a:p>
          <a:p>
            <a:pPr marL="1962727" lvl="2" indent="-692727">
              <a:lnSpc>
                <a:spcPct val="90000"/>
              </a:lnSpc>
              <a:spcBef>
                <a:spcPts val="1100"/>
              </a:spcBef>
              <a:defRPr sz="4800"/>
            </a:pPr>
            <a:r>
              <a:rPr dirty="0"/>
              <a:t>Unless NAT has a service table of fixed IP address mappings</a:t>
            </a:r>
            <a:endParaRPr sz="4000" dirty="0"/>
          </a:p>
          <a:p>
            <a:pPr lvl="3">
              <a:lnSpc>
                <a:spcPct val="90000"/>
              </a:lnSpc>
              <a:spcBef>
                <a:spcPts val="1000"/>
              </a:spcBef>
            </a:pPr>
            <a:r>
              <a:rPr dirty="0"/>
              <a:t>This service table allows packets to originate from the outside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Tunneling Protocols and Virtual Private Networks (VPNs)</a:t>
            </a:r>
          </a:p>
        </p:txBody>
      </p:sp>
      <p:sp>
        <p:nvSpPr>
          <p:cNvPr id="272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Internet is not normally a secure system</a:t>
            </a:r>
          </a:p>
          <a:p>
            <a:endParaRPr/>
          </a:p>
          <a:p>
            <a:r>
              <a:t>If person wants to use Internet to access corporate computer system, how can a secure connection be created?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One possible technique is by creating a virtual private network (VPN)</a:t>
            </a:r>
          </a:p>
          <a:p>
            <a:pPr marL="1962727" lvl="2" indent="-692727">
              <a:spcBef>
                <a:spcPts val="1100"/>
              </a:spcBef>
              <a:defRPr sz="4800"/>
            </a:pPr>
            <a:r>
              <a:t>VPN creates a secure connection through the Internet by using a tunneling protocol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62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Today’s present Internet is a vast collection of thousands of networks and their attached devices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The Internet began as ARPANET during the 1960s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One high-speed backbone connected several university, government, and research sites</a:t>
            </a:r>
            <a:endParaRPr sz="4800"/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t>Backbone was capable of supporting 56 kbps transmission speeds and eventually became financed by the National Science Foundation (NSF)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World Wide Web</a:t>
            </a:r>
          </a:p>
        </p:txBody>
      </p:sp>
      <p:sp>
        <p:nvSpPr>
          <p:cNvPr id="275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The World Wide Web (WWW) – immense collection of web pages and other resources that can be downloaded across the Internet and displayed on a workstation via a web browser and is the most popular service on the Internet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Basic web pages are created with the Hypertext Markup Language (HTML)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Hypertext Transport Protocol (HTTP) is protocol to transfer a web page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3419">
              <a:defRPr sz="9407"/>
            </a:lvl1pPr>
          </a:lstStyle>
          <a:p>
            <a:r>
              <a:t>Locating a Document on the Internet</a:t>
            </a:r>
          </a:p>
        </p:txBody>
      </p:sp>
      <p:sp>
        <p:nvSpPr>
          <p:cNvPr id="278" name="Rectangle 9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622757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22300" indent="-622300" defTabSz="808990">
              <a:spcBef>
                <a:spcPts val="0"/>
              </a:spcBef>
              <a:defRPr sz="5684"/>
            </a:pPr>
            <a:r>
              <a:rPr dirty="0"/>
              <a:t>Every document on the Internet has a unique Uniform Resource Locator (URL)</a:t>
            </a:r>
          </a:p>
          <a:p>
            <a:pPr marL="622300" indent="-622300" defTabSz="808990">
              <a:spcBef>
                <a:spcPts val="0"/>
              </a:spcBef>
              <a:defRPr sz="5684"/>
            </a:pPr>
            <a:endParaRPr dirty="0"/>
          </a:p>
          <a:p>
            <a:pPr marL="622300" indent="-622300" defTabSz="808990">
              <a:spcBef>
                <a:spcPts val="0"/>
              </a:spcBef>
              <a:defRPr sz="5684"/>
            </a:pPr>
            <a:r>
              <a:rPr dirty="0"/>
              <a:t>All URLs consist of four parts:</a:t>
            </a:r>
          </a:p>
          <a:p>
            <a:pPr marL="1269491" lvl="1" indent="-647191" defTabSz="808990">
              <a:spcBef>
                <a:spcPts val="1200"/>
              </a:spcBef>
              <a:defRPr sz="5096"/>
            </a:pPr>
            <a:r>
              <a:rPr dirty="0"/>
              <a:t>Service type</a:t>
            </a:r>
          </a:p>
          <a:p>
            <a:pPr marL="1269491" lvl="1" indent="-647191" defTabSz="808990">
              <a:spcBef>
                <a:spcPts val="1200"/>
              </a:spcBef>
              <a:defRPr sz="5096"/>
            </a:pPr>
            <a:r>
              <a:rPr dirty="0"/>
              <a:t>Host or domain name</a:t>
            </a:r>
          </a:p>
          <a:p>
            <a:pPr marL="1269491" lvl="1" indent="-647191" defTabSz="808990">
              <a:spcBef>
                <a:spcPts val="1200"/>
              </a:spcBef>
              <a:defRPr sz="5096"/>
            </a:pPr>
            <a:r>
              <a:rPr dirty="0"/>
              <a:t>Directory or subdirectory information</a:t>
            </a:r>
          </a:p>
          <a:p>
            <a:pPr marL="1269491" lvl="1" indent="-647191" defTabSz="808990">
              <a:spcBef>
                <a:spcPts val="1200"/>
              </a:spcBef>
              <a:defRPr sz="5096"/>
            </a:pPr>
            <a:r>
              <a:rPr dirty="0"/>
              <a:t>Filename</a:t>
            </a:r>
          </a:p>
        </p:txBody>
      </p:sp>
      <p:pic>
        <p:nvPicPr>
          <p:cNvPr id="279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649" y="4267200"/>
            <a:ext cx="11131551" cy="5181601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TextBox 2"/>
          <p:cNvSpPr txBox="1"/>
          <p:nvPr/>
        </p:nvSpPr>
        <p:spPr>
          <a:xfrm>
            <a:off x="14022982" y="9798218"/>
            <a:ext cx="8980886" cy="1103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parts of a Uniform Resource Locator (URL) for HTTP (a) and FTP (b)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Locating a Document on the Internet (continued)</a:t>
            </a:r>
          </a:p>
        </p:txBody>
      </p:sp>
      <p:sp>
        <p:nvSpPr>
          <p:cNvPr id="283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ts val="1100"/>
              </a:spcBef>
              <a:defRPr sz="4800"/>
            </a:pPr>
            <a:r>
              <a:rPr dirty="0"/>
              <a:t>When a user, running a Web browser, enters a URL, how is URL translated into an IP address?</a:t>
            </a:r>
            <a:endParaRPr sz="4000" dirty="0"/>
          </a:p>
          <a:p>
            <a:pPr marL="1206500" lvl="1" indent="-571500">
              <a:lnSpc>
                <a:spcPct val="90000"/>
              </a:lnSpc>
              <a:spcBef>
                <a:spcPts val="1100"/>
              </a:spcBef>
              <a:defRPr sz="4600"/>
            </a:pPr>
            <a:r>
              <a:rPr dirty="0"/>
              <a:t>Domain Name System (DNS) – large, distributed database of URLs and IP addresses</a:t>
            </a:r>
            <a:endParaRPr sz="4000" dirty="0"/>
          </a:p>
          <a:p>
            <a:pPr marL="1727200" lvl="2" indent="-457200">
              <a:lnSpc>
                <a:spcPct val="90000"/>
              </a:lnSpc>
              <a:spcBef>
                <a:spcPts val="900"/>
              </a:spcBef>
              <a:defRPr sz="4000"/>
            </a:pPr>
            <a:r>
              <a:rPr dirty="0"/>
              <a:t>The first operation performed by DNS is to query a local database for URL/IP address information</a:t>
            </a:r>
            <a:endParaRPr sz="3600" dirty="0"/>
          </a:p>
          <a:p>
            <a:pPr marL="2362200" lvl="3" indent="-457200">
              <a:lnSpc>
                <a:spcPct val="90000"/>
              </a:lnSpc>
              <a:spcBef>
                <a:spcPts val="900"/>
              </a:spcBef>
              <a:defRPr sz="3800"/>
            </a:pPr>
            <a:r>
              <a:rPr dirty="0"/>
              <a:t>If local server does not recognize address, the server at next level will be queried</a:t>
            </a:r>
            <a:endParaRPr sz="4400" dirty="0"/>
          </a:p>
          <a:p>
            <a:pPr marL="2362200" lvl="3" indent="-457200">
              <a:lnSpc>
                <a:spcPct val="90000"/>
              </a:lnSpc>
              <a:spcBef>
                <a:spcPts val="900"/>
              </a:spcBef>
              <a:defRPr sz="3800"/>
            </a:pPr>
            <a:r>
              <a:rPr dirty="0"/>
              <a:t>Eventually root server for URL/IP addresses will be queried</a:t>
            </a:r>
            <a:endParaRPr sz="3200" dirty="0"/>
          </a:p>
          <a:p>
            <a:pPr marL="2997200" lvl="4" indent="-457200">
              <a:lnSpc>
                <a:spcPct val="90000"/>
              </a:lnSpc>
              <a:spcBef>
                <a:spcPts val="800"/>
              </a:spcBef>
              <a:defRPr sz="3600"/>
            </a:pPr>
            <a:r>
              <a:rPr dirty="0"/>
              <a:t>If root server has answer, results are returned</a:t>
            </a:r>
            <a:endParaRPr sz="4000" dirty="0"/>
          </a:p>
          <a:p>
            <a:pPr marL="2997200" lvl="4" indent="-457200">
              <a:lnSpc>
                <a:spcPct val="90000"/>
              </a:lnSpc>
              <a:spcBef>
                <a:spcPts val="800"/>
              </a:spcBef>
              <a:defRPr sz="3600"/>
            </a:pPr>
            <a:r>
              <a:rPr dirty="0"/>
              <a:t>If root server recognizes domain name but not extension in front of domain name, root server will query server at domain name’s location</a:t>
            </a:r>
            <a:endParaRPr sz="4000" dirty="0"/>
          </a:p>
          <a:p>
            <a:pPr marL="2997200" lvl="4" indent="-457200">
              <a:lnSpc>
                <a:spcPct val="90000"/>
              </a:lnSpc>
              <a:spcBef>
                <a:spcPts val="800"/>
              </a:spcBef>
              <a:defRPr sz="3600"/>
            </a:pPr>
            <a:r>
              <a:rPr dirty="0"/>
              <a:t>When domain’s server returns results, they are passed back through chain of servers (and their caches)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 Services</a:t>
            </a:r>
          </a:p>
        </p:txBody>
      </p:sp>
      <p:sp>
        <p:nvSpPr>
          <p:cNvPr id="286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ts val="1100"/>
              </a:spcBef>
              <a:defRPr sz="4800"/>
            </a:pPr>
            <a:r>
              <a:rPr dirty="0"/>
              <a:t>The Internet provides many types of services, including several very common ones:</a:t>
            </a:r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Electronic mail (e-mail)</a:t>
            </a:r>
            <a:endParaRPr sz="5200" dirty="0"/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File transfer protocol (FTP)</a:t>
            </a:r>
            <a:endParaRPr sz="5200" dirty="0"/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Remote login (Telnet)</a:t>
            </a:r>
            <a:endParaRPr sz="5200" dirty="0"/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VoIP (Voice over IP)</a:t>
            </a:r>
            <a:endParaRPr sz="5200" dirty="0"/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Listservs</a:t>
            </a:r>
            <a:endParaRPr sz="5200" dirty="0"/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Streaming audio and video</a:t>
            </a:r>
            <a:endParaRPr sz="5200" dirty="0"/>
          </a:p>
          <a:p>
            <a:pPr marL="1206500" lvl="1" indent="-571500">
              <a:lnSpc>
                <a:spcPct val="90000"/>
              </a:lnSpc>
              <a:spcBef>
                <a:spcPts val="1000"/>
              </a:spcBef>
              <a:defRPr sz="4400"/>
            </a:pPr>
            <a:r>
              <a:rPr dirty="0"/>
              <a:t>Instant Messaging, Tweets, and Blogs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Electronic Mail (e-mail)</a:t>
            </a:r>
          </a:p>
        </p:txBody>
      </p:sp>
      <p:sp>
        <p:nvSpPr>
          <p:cNvPr id="289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E-mail programs can create, send, receive, and store e-mails, as well as reply to, forward, and attach non-text files</a:t>
            </a:r>
          </a:p>
          <a:p>
            <a:r>
              <a:t>Multipurpose Internet Mail Extension (MIME) is used to send e-mail attachments</a:t>
            </a:r>
          </a:p>
          <a:p>
            <a:r>
              <a:t>Simple Mail Transfer Protocol (SMTP) is used to transmit e-mail messages</a:t>
            </a:r>
          </a:p>
          <a:p>
            <a:r>
              <a:t>Post Office Protocol version 3 (POP3) and Internet Message Access Protocol (IMAP) are used to hold and later retrieve e-mail messages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File Transfer Protocol (FTP)</a:t>
            </a:r>
          </a:p>
        </p:txBody>
      </p:sp>
      <p:sp>
        <p:nvSpPr>
          <p:cNvPr id="292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dirty="0"/>
              <a:t>Used to transfer files across the Internet</a:t>
            </a:r>
          </a:p>
          <a:p>
            <a:pPr>
              <a:lnSpc>
                <a:spcPct val="90000"/>
              </a:lnSpc>
            </a:pPr>
            <a:r>
              <a:rPr dirty="0"/>
              <a:t>User can upload or download a file</a:t>
            </a:r>
          </a:p>
          <a:p>
            <a:pPr>
              <a:lnSpc>
                <a:spcPct val="90000"/>
              </a:lnSpc>
            </a:pPr>
            <a:r>
              <a:rPr dirty="0"/>
              <a:t>The URL for an FTP site begins with ftp://…</a:t>
            </a:r>
          </a:p>
          <a:p>
            <a:pPr>
              <a:lnSpc>
                <a:spcPct val="90000"/>
              </a:lnSpc>
            </a:pPr>
            <a:r>
              <a:rPr dirty="0"/>
              <a:t>The three most common ways to access an FTP site are: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rPr dirty="0"/>
              <a:t>Through a browser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rPr dirty="0"/>
              <a:t>Using a canned FTP program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rPr dirty="0"/>
              <a:t>Issuing FTP commands at a text-based command prompt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Remote Login (Telnet)</a:t>
            </a:r>
          </a:p>
        </p:txBody>
      </p:sp>
      <p:sp>
        <p:nvSpPr>
          <p:cNvPr id="295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Allows a user to remotely log in to a distant computer site</a:t>
            </a:r>
          </a:p>
          <a:p>
            <a:endParaRPr dirty="0"/>
          </a:p>
          <a:p>
            <a:r>
              <a:rPr dirty="0"/>
              <a:t>User usually needs a login and password to access a remote computer site</a:t>
            </a:r>
          </a:p>
          <a:p>
            <a:endParaRPr dirty="0"/>
          </a:p>
          <a:p>
            <a:r>
              <a:rPr dirty="0"/>
              <a:t>User saves money on long-distance telephone charges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Voice Over IP (VoIP)</a:t>
            </a:r>
          </a:p>
        </p:txBody>
      </p:sp>
      <p:sp>
        <p:nvSpPr>
          <p:cNvPr id="298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transfer of voice signals using a packet-switched network and the IP protocol</a:t>
            </a:r>
          </a:p>
          <a:p>
            <a:endParaRPr/>
          </a:p>
          <a:p>
            <a:r>
              <a:t>Voice over IP (VoIP) can be internal to a company (private VoIP) or can be external using the Internet</a:t>
            </a:r>
          </a:p>
          <a:p>
            <a:endParaRPr/>
          </a:p>
          <a:p>
            <a:r>
              <a:t>VoIP consumes many resources and may not always work well, but can be cost-effective in certain situations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Voice Over IP (continued)</a:t>
            </a:r>
          </a:p>
        </p:txBody>
      </p:sp>
      <p:sp>
        <p:nvSpPr>
          <p:cNvPr id="301" name="Rectangle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Three functions necessary to support VoIP: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Voice must be digitized (PCM, 64 kbps, fairly standard)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64 kbps voice must be compressed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Once the voice is compressed, the data must be transmitted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Streaming Audio and Video</a:t>
            </a:r>
          </a:p>
        </p:txBody>
      </p:sp>
      <p:sp>
        <p:nvSpPr>
          <p:cNvPr id="304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continuous download of a compressed audio or video file, which can be heard or viewed on the user’s workstation</a:t>
            </a:r>
          </a:p>
          <a:p>
            <a:endParaRPr/>
          </a:p>
          <a:p>
            <a:r>
              <a:t>Real-Time Protocol (RTP) and Real-Time Streaming Protocol (RTSP) support streaming audio and video</a:t>
            </a:r>
          </a:p>
          <a:p>
            <a:endParaRPr/>
          </a:p>
          <a:p>
            <a:r>
              <a:t>Streaming audio and video consume a large amount of network resources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 Protocols</a:t>
            </a:r>
          </a:p>
        </p:txBody>
      </p:sp>
      <p:sp>
        <p:nvSpPr>
          <p:cNvPr id="165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support the Internet and all its services, many protocols are necessary</a:t>
            </a:r>
          </a:p>
          <a:p>
            <a:endParaRPr/>
          </a:p>
          <a:p>
            <a:r>
              <a:t>Some of the protocols that we will look at: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Internet Protocol (IP)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Transmission Control Protocol (TCP)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Address Resolution Protocol (ARP)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Dynamic Host Configuration Protocol (DHCP)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Network Address Translation (NAT)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9072"/>
            </a:lvl1pPr>
          </a:lstStyle>
          <a:p>
            <a:r>
              <a:t>Instant Messaging, Tweets, and Blogs</a:t>
            </a:r>
          </a:p>
        </p:txBody>
      </p:sp>
      <p:sp>
        <p:nvSpPr>
          <p:cNvPr id="307" name="Rectangle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 allows a user to see if people are currently logged in on the network and to send short messages in real time</a:t>
            </a:r>
          </a:p>
          <a:p>
            <a:endParaRPr/>
          </a:p>
          <a:p>
            <a:r>
              <a:t>Consumes less resources than e-mail, and faster</a:t>
            </a:r>
          </a:p>
          <a:p>
            <a:endParaRPr/>
          </a:p>
          <a:p>
            <a:r>
              <a:t>Tweets occur when you Twitter.  Max 140 character messages</a:t>
            </a:r>
          </a:p>
          <a:p>
            <a:endParaRPr/>
          </a:p>
          <a:p>
            <a:r>
              <a:t>Blogs are online web logs that people maintain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Internet and Business</a:t>
            </a:r>
          </a:p>
        </p:txBody>
      </p:sp>
      <p:sp>
        <p:nvSpPr>
          <p:cNvPr id="310" name="Rectangle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E-Commerce – the buying and selling of goods and services via the Internet</a:t>
            </a:r>
          </a:p>
          <a:p>
            <a:endParaRPr/>
          </a:p>
          <a:p>
            <a:r>
              <a:t>Many agree that e-commerce consists of four major areas: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E-retailing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Electronic data interchange (EDI)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Micro-marketing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Internet security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Cookies and State Information</a:t>
            </a:r>
          </a:p>
        </p:txBody>
      </p:sp>
      <p:sp>
        <p:nvSpPr>
          <p:cNvPr id="313" name="Rectangle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cookie is data created by a Web server that is stored on the hard drive of a user’s workstation</a:t>
            </a:r>
          </a:p>
          <a:p>
            <a:pPr marL="1295400" lvl="1" indent="-660400">
              <a:lnSpc>
                <a:spcPct val="90000"/>
              </a:lnSpc>
              <a:spcBef>
                <a:spcPts val="1200"/>
              </a:spcBef>
              <a:defRPr sz="5200"/>
            </a:pPr>
            <a:r>
              <a:t>This state information is used to track a user’s activity and to predict future needs</a:t>
            </a:r>
          </a:p>
          <a:p>
            <a:pPr>
              <a:lnSpc>
                <a:spcPct val="90000"/>
              </a:lnSpc>
            </a:pPr>
            <a:endParaRPr sz="5200"/>
          </a:p>
          <a:p>
            <a:pPr>
              <a:lnSpc>
                <a:spcPct val="90000"/>
              </a:lnSpc>
            </a:pPr>
            <a:r>
              <a:t>Information on previous viewing habits stored in a cookie can also be used by other Web sites to provide customized content</a:t>
            </a:r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r>
              <a:t>Many consider cookies to be an invasion of privacy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Intranets and Extranets</a:t>
            </a:r>
          </a:p>
        </p:txBody>
      </p:sp>
      <p:sp>
        <p:nvSpPr>
          <p:cNvPr id="316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An intranet is a TCP/IP network inside a company that allow employees to access the company’s information resources through an Internet-like interface</a:t>
            </a:r>
          </a:p>
          <a:p>
            <a:endParaRPr dirty="0"/>
          </a:p>
          <a:p>
            <a:r>
              <a:rPr dirty="0"/>
              <a:t>When an intranet is extended outside the corporate walls to include suppliers, customers, or other external agents, the intranet becomes an extranet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Internet2</a:t>
            </a:r>
          </a:p>
        </p:txBody>
      </p:sp>
      <p:sp>
        <p:nvSpPr>
          <p:cNvPr id="319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new form of the Internet is being developed by a number of businesses and universities</a:t>
            </a:r>
          </a:p>
          <a:p>
            <a:r>
              <a:t>Internet2 will support very high-speed data streams</a:t>
            </a:r>
          </a:p>
          <a:p>
            <a:r>
              <a:t>Applications might include: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Digital library services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Tele-immersion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t>Virtual laboratories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The Internet In Action: A Company Creates a VPN</a:t>
            </a:r>
          </a:p>
        </p:txBody>
      </p:sp>
      <p:sp>
        <p:nvSpPr>
          <p:cNvPr id="322" name="Rectangle 9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090952" cy="9296400"/>
          </a:xfrm>
          <a:prstGeom prst="rect">
            <a:avLst/>
          </a:prstGeom>
        </p:spPr>
        <p:txBody>
          <a:bodyPr/>
          <a:lstStyle/>
          <a:p>
            <a:r>
              <a:t>A fictitious company wants to allow 3500 of its workers to work from home</a:t>
            </a:r>
          </a:p>
          <a:p>
            <a:endParaRPr/>
          </a:p>
          <a:p>
            <a:r>
              <a:t>If all 3500 users used a dial-in service, the telephone costs would be very high</a:t>
            </a:r>
          </a:p>
        </p:txBody>
      </p:sp>
      <p:sp>
        <p:nvSpPr>
          <p:cNvPr id="323" name="Footer Placeholder 3"/>
          <p:cNvSpPr txBox="1"/>
          <p:nvPr/>
        </p:nvSpPr>
        <p:spPr>
          <a:xfrm>
            <a:off x="4214283" y="12954000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324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342" y="2857513"/>
            <a:ext cx="13432192" cy="8000974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Box 2"/>
          <p:cNvSpPr txBox="1"/>
          <p:nvPr/>
        </p:nvSpPr>
        <p:spPr>
          <a:xfrm>
            <a:off x="13428133" y="10929270"/>
            <a:ext cx="8970832" cy="110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CompuCom employees dialling directly into the corporate computing center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561340">
              <a:defRPr sz="7616"/>
            </a:lvl1pPr>
          </a:lstStyle>
          <a:p>
            <a:r>
              <a:t>The Internet In Action: A Company Creates a VPN (continued)</a:t>
            </a:r>
          </a:p>
        </p:txBody>
      </p:sp>
      <p:sp>
        <p:nvSpPr>
          <p:cNvPr id="328" name="Rectangle 9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546432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01650" indent="-501650" defTabSz="652145">
              <a:spcBef>
                <a:spcPts val="0"/>
              </a:spcBef>
              <a:defRPr sz="4582"/>
            </a:pPr>
            <a:r>
              <a:t>Instead, the company will require each user to access the Internet via their local Internet service provider</a:t>
            </a:r>
          </a:p>
          <a:p>
            <a:pPr marL="1023366" lvl="1" indent="-521716" defTabSz="652145">
              <a:spcBef>
                <a:spcPts val="900"/>
              </a:spcBef>
              <a:defRPr sz="4108"/>
            </a:pPr>
            <a:r>
              <a:t>This local access will help keep telephone costs low</a:t>
            </a:r>
          </a:p>
          <a:p>
            <a:pPr marL="1023366" lvl="1" indent="-521716" defTabSz="652145">
              <a:spcBef>
                <a:spcPts val="900"/>
              </a:spcBef>
              <a:defRPr sz="4108"/>
            </a:pPr>
            <a:r>
              <a:t>Then, once on Internet, company will provide software to support virtual private networks</a:t>
            </a:r>
          </a:p>
          <a:p>
            <a:pPr marL="1023366" lvl="1" indent="-521716" defTabSz="652145">
              <a:spcBef>
                <a:spcPts val="900"/>
              </a:spcBef>
              <a:defRPr sz="4108"/>
            </a:pPr>
            <a:r>
              <a:t>The virtual private networks will create secure connections from the users’ homes into the corporate computer system</a:t>
            </a:r>
          </a:p>
        </p:txBody>
      </p:sp>
      <p:sp>
        <p:nvSpPr>
          <p:cNvPr id="329" name="Footer Placeholder 3"/>
          <p:cNvSpPr txBox="1"/>
          <p:nvPr/>
        </p:nvSpPr>
        <p:spPr>
          <a:xfrm>
            <a:off x="3056466" y="12954000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33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883" y="3149600"/>
            <a:ext cx="12312651" cy="746760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TextBox 2"/>
          <p:cNvSpPr txBox="1"/>
          <p:nvPr/>
        </p:nvSpPr>
        <p:spPr>
          <a:xfrm>
            <a:off x="14025297" y="10907351"/>
            <a:ext cx="10307109" cy="110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CompuCom’s employees using a tunnel across the Internet into the corporate computing center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34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17219" indent="-617219" defTabSz="742950">
              <a:spcBef>
                <a:spcPts val="1000"/>
              </a:spcBef>
              <a:defRPr sz="4319"/>
            </a:pPr>
            <a:r>
              <a:t>To support Internet, many protocols, such as IP, TCP, ICMP, UDP, ARP, DHCP, and NAT, are necessary</a:t>
            </a:r>
          </a:p>
          <a:p>
            <a:pPr marL="617219" indent="-617219" defTabSz="742950">
              <a:spcBef>
                <a:spcPts val="1000"/>
              </a:spcBef>
              <a:defRPr sz="4319"/>
            </a:pPr>
            <a:endParaRPr/>
          </a:p>
          <a:p>
            <a:pPr marL="617219" indent="-617219" defTabSz="742950">
              <a:spcBef>
                <a:spcPts val="1000"/>
              </a:spcBef>
              <a:defRPr sz="4319"/>
            </a:pPr>
            <a:r>
              <a:t>The Internet Protocol provides a connectionless transfer of data over a wide variety of networks</a:t>
            </a:r>
          </a:p>
          <a:p>
            <a:pPr marL="617219" indent="-617219" defTabSz="742950">
              <a:spcBef>
                <a:spcPts val="1000"/>
              </a:spcBef>
              <a:defRPr sz="4319"/>
            </a:pPr>
            <a:endParaRPr/>
          </a:p>
          <a:p>
            <a:pPr marL="617219" indent="-617219" defTabSz="742950">
              <a:spcBef>
                <a:spcPts val="1000"/>
              </a:spcBef>
              <a:defRPr sz="4319"/>
            </a:pPr>
            <a:r>
              <a:t>There are currently two versions of IP: IPv4 and IPv6</a:t>
            </a:r>
          </a:p>
          <a:p>
            <a:pPr marL="617219" indent="-617219" defTabSz="742950">
              <a:spcBef>
                <a:spcPts val="1000"/>
              </a:spcBef>
              <a:defRPr sz="4319"/>
            </a:pPr>
            <a:endParaRPr/>
          </a:p>
          <a:p>
            <a:pPr marL="617219" indent="-617219" defTabSz="742950">
              <a:spcBef>
                <a:spcPts val="1000"/>
              </a:spcBef>
              <a:defRPr sz="4319"/>
            </a:pPr>
            <a:r>
              <a:t>The Transmission Control Protocol (TCP) resides at the transport layer and provides an error-free, end-to-end connection</a:t>
            </a:r>
          </a:p>
          <a:p>
            <a:pPr marL="617219" indent="-617219" defTabSz="742950">
              <a:spcBef>
                <a:spcPts val="1000"/>
              </a:spcBef>
              <a:defRPr sz="4319"/>
            </a:pPr>
            <a:endParaRPr/>
          </a:p>
          <a:p>
            <a:pPr marL="617219" indent="-617219" defTabSz="742950">
              <a:spcBef>
                <a:spcPts val="1000"/>
              </a:spcBef>
              <a:defRPr sz="4319"/>
            </a:pPr>
            <a:r>
              <a:t>The Internet Control Message Protocol (ICMP) performs error reporting for IP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(continued)</a:t>
            </a:r>
          </a:p>
        </p:txBody>
      </p:sp>
      <p:sp>
        <p:nvSpPr>
          <p:cNvPr id="337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65226" indent="-665226" defTabSz="800735">
              <a:spcBef>
                <a:spcPts val="1100"/>
              </a:spcBef>
              <a:defRPr sz="4656"/>
            </a:pPr>
            <a:r>
              <a:t>The User Datagram Protocol (UDP) provides a connectionless transport layer protocol in place of TCP</a:t>
            </a:r>
          </a:p>
          <a:p>
            <a:pPr marL="665226" indent="-665226" defTabSz="800735">
              <a:spcBef>
                <a:spcPts val="1100"/>
              </a:spcBef>
              <a:defRPr sz="4656"/>
            </a:pPr>
            <a:endParaRPr/>
          </a:p>
          <a:p>
            <a:pPr marL="665226" indent="-665226" defTabSz="800735">
              <a:spcBef>
                <a:spcPts val="1100"/>
              </a:spcBef>
              <a:defRPr sz="4656"/>
            </a:pPr>
            <a:r>
              <a:t>The Address Resolution Protocol (ARP) translates an IP address into a CSMA/CD MAC address on a LAN</a:t>
            </a:r>
          </a:p>
          <a:p>
            <a:pPr marL="665226" indent="-665226" defTabSz="800735">
              <a:spcBef>
                <a:spcPts val="1100"/>
              </a:spcBef>
              <a:defRPr sz="4656"/>
            </a:pPr>
            <a:endParaRPr/>
          </a:p>
          <a:p>
            <a:pPr marL="665226" indent="-665226" defTabSz="800735">
              <a:spcBef>
                <a:spcPts val="1100"/>
              </a:spcBef>
              <a:defRPr sz="4656"/>
            </a:pPr>
            <a:r>
              <a:t>The Dynamic Host Configuration Protocol (DHCP) allows a network to dynamically assign IP addresses to workstations as they are needed</a:t>
            </a:r>
          </a:p>
          <a:p>
            <a:pPr marL="665226" indent="-665226" defTabSz="800735">
              <a:spcBef>
                <a:spcPts val="1100"/>
              </a:spcBef>
              <a:defRPr sz="4656"/>
            </a:pPr>
            <a:endParaRPr/>
          </a:p>
          <a:p>
            <a:pPr marL="665226" indent="-665226" defTabSz="800735">
              <a:spcBef>
                <a:spcPts val="1100"/>
              </a:spcBef>
              <a:defRPr sz="4656"/>
            </a:pPr>
            <a:r>
              <a:t>Network Address Translation (NAT) allows a network to replace local IP address with on global-type IP address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(continued)</a:t>
            </a:r>
          </a:p>
        </p:txBody>
      </p:sp>
      <p:sp>
        <p:nvSpPr>
          <p:cNvPr id="340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Tunneling protocols allow a company to create virtual private network connections into a corporate computing system</a:t>
            </a:r>
          </a:p>
          <a:p>
            <a:endParaRPr/>
          </a:p>
          <a:p>
            <a:r>
              <a:t>World Wide Web is vast collection of electronic documents containing text and images that can be accessed by simply clicking link within browser’s Web page</a:t>
            </a:r>
          </a:p>
          <a:p>
            <a:endParaRPr/>
          </a:p>
          <a:p>
            <a:r>
              <a:t>To locate document on Internet, you usually refer to its Uniform Resource Locator (URL)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 Protocols (continued)</a:t>
            </a:r>
          </a:p>
        </p:txBody>
      </p:sp>
      <p:sp>
        <p:nvSpPr>
          <p:cNvPr id="168" name="Rectangle 9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2428274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78941" indent="-678941" defTabSz="817244">
              <a:spcBef>
                <a:spcPts val="1200"/>
              </a:spcBef>
              <a:defRPr sz="5148"/>
            </a:pPr>
            <a:r>
              <a:t>Recall that the Internet with all its protocols follows the TCP/IP protocol suite (Internet model)</a:t>
            </a:r>
          </a:p>
          <a:p>
            <a:pPr marL="1194435" lvl="1" indent="-565784" defTabSz="817244">
              <a:spcBef>
                <a:spcPts val="1100"/>
              </a:spcBef>
              <a:defRPr sz="4752"/>
            </a:pPr>
            <a:r>
              <a:t>An application, such as e-mail, resides at the highest layer</a:t>
            </a:r>
            <a:endParaRPr sz="5148"/>
          </a:p>
          <a:p>
            <a:pPr marL="1194435" lvl="1" indent="-565784" defTabSz="817244">
              <a:spcBef>
                <a:spcPts val="1100"/>
              </a:spcBef>
              <a:defRPr sz="4752"/>
            </a:pPr>
            <a:r>
              <a:t>A transport protocol, such as TCP, resides at the transport layer</a:t>
            </a:r>
            <a:endParaRPr sz="5148"/>
          </a:p>
          <a:p>
            <a:pPr marL="1194435" lvl="1" indent="-565784" defTabSz="817244">
              <a:spcBef>
                <a:spcPts val="1100"/>
              </a:spcBef>
              <a:defRPr sz="4752"/>
            </a:pPr>
            <a:r>
              <a:t>The Internet Protocol (IP) resides at the Internet or network layer</a:t>
            </a:r>
            <a:endParaRPr sz="5148"/>
          </a:p>
          <a:p>
            <a:pPr marL="1194435" lvl="1" indent="-565784" defTabSz="817244">
              <a:spcBef>
                <a:spcPts val="1100"/>
              </a:spcBef>
              <a:defRPr sz="4752"/>
            </a:pPr>
            <a:r>
              <a:t>A particular media and its framing resides at the network access (or data link) layer</a:t>
            </a:r>
          </a:p>
        </p:txBody>
      </p:sp>
      <p:sp>
        <p:nvSpPr>
          <p:cNvPr id="169" name="Footer Placeholder 3"/>
          <p:cNvSpPr txBox="1"/>
          <p:nvPr/>
        </p:nvSpPr>
        <p:spPr>
          <a:xfrm>
            <a:off x="4248150" y="12732131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170" name="Picture 8" descr="Picture 8"/>
          <p:cNvPicPr>
            <a:picLocks noChangeAspect="1"/>
          </p:cNvPicPr>
          <p:nvPr/>
        </p:nvPicPr>
        <p:blipFill>
          <a:blip r:embed="rId2"/>
          <a:srcRect l="40547" t="4819" r="21144" b="4819"/>
          <a:stretch>
            <a:fillRect/>
          </a:stretch>
        </p:blipFill>
        <p:spPr>
          <a:xfrm>
            <a:off x="14858413" y="3753379"/>
            <a:ext cx="8762132" cy="5302618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Hierarchy of layers as created by Dept. of Defense (US)"/>
          <p:cNvSpPr txBox="1"/>
          <p:nvPr/>
        </p:nvSpPr>
        <p:spPr>
          <a:xfrm>
            <a:off x="15831429" y="9315546"/>
            <a:ext cx="6816175" cy="118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Hierarchy of layers as created by Dept. of Defense (US)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(continued)</a:t>
            </a:r>
          </a:p>
        </p:txBody>
      </p:sp>
      <p:sp>
        <p:nvSpPr>
          <p:cNvPr id="343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Internet consists of many commonly used network applications</a:t>
            </a:r>
          </a:p>
          <a:p>
            <a:endParaRPr/>
          </a:p>
          <a:p>
            <a:r>
              <a:t>E-commerce is the buying and selling of goods and services electronically</a:t>
            </a:r>
          </a:p>
          <a:p>
            <a:endParaRPr/>
          </a:p>
          <a:p>
            <a:r>
              <a:t>Cookies store state information on user’s hard drive and provide a way for Web sites to track a user’s Web-browsing patterns and preferences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(continued)</a:t>
            </a:r>
          </a:p>
        </p:txBody>
      </p:sp>
      <p:sp>
        <p:nvSpPr>
          <p:cNvPr id="346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Intranet is in-house Internet with Web-like services that are available only to a company’s employees or to customers and suppliers through an extranet</a:t>
            </a:r>
          </a:p>
          <a:p>
            <a:endParaRPr/>
          </a:p>
          <a:p>
            <a:r>
              <a:t>The Internet continues to evolve with a completely new, higher-speed Internet2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Internet Protocol (IP)</a:t>
            </a:r>
          </a:p>
        </p:txBody>
      </p:sp>
      <p:sp>
        <p:nvSpPr>
          <p:cNvPr id="174" name="Rectangle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IP prepares a packet for transmission across the Internet</a:t>
            </a:r>
          </a:p>
          <a:p>
            <a:endParaRPr dirty="0"/>
          </a:p>
          <a:p>
            <a:r>
              <a:rPr dirty="0"/>
              <a:t>The IP header is encapsulated onto a transport data packet</a:t>
            </a:r>
          </a:p>
          <a:p>
            <a:endParaRPr dirty="0"/>
          </a:p>
          <a:p>
            <a:r>
              <a:rPr dirty="0"/>
              <a:t>The IP packet is then passed to the next layer where further network information is encapsulated onto it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2"/>
          <p:cNvSpPr txBox="1">
            <a:spLocks noGrp="1"/>
          </p:cNvSpPr>
          <p:nvPr>
            <p:ph type="title"/>
          </p:nvPr>
        </p:nvSpPr>
        <p:spPr>
          <a:xfrm>
            <a:off x="2048933" y="-647700"/>
            <a:ext cx="20828001" cy="4648201"/>
          </a:xfrm>
          <a:prstGeom prst="rect">
            <a:avLst/>
          </a:prstGeom>
        </p:spPr>
        <p:txBody>
          <a:bodyPr/>
          <a:lstStyle>
            <a:lvl1pPr>
              <a:defRPr sz="10000"/>
            </a:lvl1pPr>
          </a:lstStyle>
          <a:p>
            <a:r>
              <a:t>The Internet Protocol (IP) (cont.)</a:t>
            </a:r>
          </a:p>
        </p:txBody>
      </p:sp>
      <p:pic>
        <p:nvPicPr>
          <p:cNvPr id="177" name="Picture 9" descr="Picture 9"/>
          <p:cNvPicPr>
            <a:picLocks noChangeAspect="1"/>
          </p:cNvPicPr>
          <p:nvPr/>
        </p:nvPicPr>
        <p:blipFill>
          <a:blip r:embed="rId2"/>
          <a:srcRect b="18130"/>
          <a:stretch>
            <a:fillRect/>
          </a:stretch>
        </p:blipFill>
        <p:spPr>
          <a:xfrm>
            <a:off x="2899369" y="3035167"/>
            <a:ext cx="18086205" cy="925444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Footer Placeholder 3"/>
          <p:cNvSpPr txBox="1"/>
          <p:nvPr/>
        </p:nvSpPr>
        <p:spPr>
          <a:xfrm rot="16200000">
            <a:off x="17889951" y="6967211"/>
            <a:ext cx="12001731" cy="679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900"/>
            </a:pPr>
            <a:r>
              <a:t>Data Communications and Computer Networks: A Business User's Approach, Eighth Edition</a:t>
            </a:r>
          </a:p>
          <a:p>
            <a:pPr algn="l">
              <a:defRPr sz="1900"/>
            </a:pPr>
            <a:r>
              <a:t>© 2016. Cengage Learning. All Rights Reserved.</a:t>
            </a:r>
          </a:p>
        </p:txBody>
      </p:sp>
      <p:sp>
        <p:nvSpPr>
          <p:cNvPr id="179" name="Progression of packet from one network to another"/>
          <p:cNvSpPr txBox="1"/>
          <p:nvPr/>
        </p:nvSpPr>
        <p:spPr>
          <a:xfrm>
            <a:off x="9054845" y="12378478"/>
            <a:ext cx="6816176" cy="118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Progression of packet from one network to another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defRPr sz="9296"/>
            </a:lvl1pPr>
          </a:lstStyle>
          <a:p>
            <a:r>
              <a:t>The Internet Protocol (IP) (continued)</a:t>
            </a:r>
          </a:p>
        </p:txBody>
      </p:sp>
      <p:sp>
        <p:nvSpPr>
          <p:cNvPr id="182" name="Rectangle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There are currently two versions of IP: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Version 4, which has been in existence for many years</a:t>
            </a:r>
            <a:endParaRPr lang="en-US" dirty="0"/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lang="en-US" dirty="0"/>
              <a:t>IPv4 32 bit binary number - supports 4 Billion Devices. </a:t>
            </a:r>
            <a:endParaRPr dirty="0"/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Version 6, which has been available for several years but is only now starting to see a substantial move towards replacing version 4</a:t>
            </a:r>
          </a:p>
          <a:p>
            <a:pPr marL="1295400" lvl="1" indent="-660400">
              <a:spcBef>
                <a:spcPts val="1200"/>
              </a:spcBef>
              <a:defRPr sz="5200"/>
            </a:pPr>
            <a:r>
              <a:rPr dirty="0"/>
              <a:t>Let’s take a look at both versions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3662</Words>
  <Application>Microsoft Office PowerPoint</Application>
  <PresentationFormat>Custom</PresentationFormat>
  <Paragraphs>437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American Typewriter</vt:lpstr>
      <vt:lpstr>Arial</vt:lpstr>
      <vt:lpstr>Calibri</vt:lpstr>
      <vt:lpstr>Helvetica Neue</vt:lpstr>
      <vt:lpstr>Helvetica Neue Light</vt:lpstr>
      <vt:lpstr>Helvetica Neue Medium</vt:lpstr>
      <vt:lpstr>Times New Roman</vt:lpstr>
      <vt:lpstr>White</vt:lpstr>
      <vt:lpstr>Data Communication and Networking  (DCAN 202) Week 7</vt:lpstr>
      <vt:lpstr>Chapter 10:  The Internet</vt:lpstr>
      <vt:lpstr>Todays Lecture</vt:lpstr>
      <vt:lpstr>Introduction</vt:lpstr>
      <vt:lpstr>Internet Protocols</vt:lpstr>
      <vt:lpstr>Internet Protocols (continued)</vt:lpstr>
      <vt:lpstr>The Internet Protocol (IP)</vt:lpstr>
      <vt:lpstr>The Internet Protocol (IP) (cont.)</vt:lpstr>
      <vt:lpstr>The Internet Protocol (IP) (continued)</vt:lpstr>
      <vt:lpstr>IPv4 Addresses</vt:lpstr>
      <vt:lpstr>IPv4</vt:lpstr>
      <vt:lpstr>Subnet Mask</vt:lpstr>
      <vt:lpstr>The IPv4 Header/Datagram</vt:lpstr>
      <vt:lpstr>IPv4 Addresses (continued)</vt:lpstr>
      <vt:lpstr>IPv4 Addresses (continued)</vt:lpstr>
      <vt:lpstr>IPv4 Addresses (continued)</vt:lpstr>
      <vt:lpstr>IPv4 Addresses (continued)</vt:lpstr>
      <vt:lpstr>IPv4 Addresses (continued)</vt:lpstr>
      <vt:lpstr>IPv4 Addresses (continued)</vt:lpstr>
      <vt:lpstr>Classless IPv4 Addresses</vt:lpstr>
      <vt:lpstr>Classless IPv4 Addresses</vt:lpstr>
      <vt:lpstr>IP Subnet Calculator</vt:lpstr>
      <vt:lpstr>IP Addresses</vt:lpstr>
      <vt:lpstr>Private IP Address Range</vt:lpstr>
      <vt:lpstr>IPv6</vt:lpstr>
      <vt:lpstr>IPv6 Addresses</vt:lpstr>
      <vt:lpstr>IPv6 Addresses</vt:lpstr>
      <vt:lpstr>IPv6 Addresses</vt:lpstr>
      <vt:lpstr>The Transmission Control Protocol (TCP)</vt:lpstr>
      <vt:lpstr>The Transmission Control Protocol (TCP) (continued)</vt:lpstr>
      <vt:lpstr>Internet Control Message Protocol (ICMP)</vt:lpstr>
      <vt:lpstr>User Datagram Protocol (UDP)</vt:lpstr>
      <vt:lpstr>Address Resolution Protocol (ARP)</vt:lpstr>
      <vt:lpstr>Dynamic Host Configuration Protocol (DHCP)</vt:lpstr>
      <vt:lpstr>Dynamic Host Configuration Protocol (DHCP) (continued)</vt:lpstr>
      <vt:lpstr>Network Address Translation (NAT)</vt:lpstr>
      <vt:lpstr>Network Address Translation (NAT) (continued)</vt:lpstr>
      <vt:lpstr>Network Address Translation (NAT) (continued)</vt:lpstr>
      <vt:lpstr>Tunneling Protocols and Virtual Private Networks (VPNs)</vt:lpstr>
      <vt:lpstr>The World Wide Web</vt:lpstr>
      <vt:lpstr>Locating a Document on the Internet</vt:lpstr>
      <vt:lpstr>Locating a Document on the Internet (continued)</vt:lpstr>
      <vt:lpstr>Internet Services</vt:lpstr>
      <vt:lpstr>Electronic Mail (e-mail)</vt:lpstr>
      <vt:lpstr>File Transfer Protocol (FTP)</vt:lpstr>
      <vt:lpstr>Remote Login (Telnet)</vt:lpstr>
      <vt:lpstr>Voice Over IP (VoIP)</vt:lpstr>
      <vt:lpstr>Voice Over IP (continued)</vt:lpstr>
      <vt:lpstr>Streaming Audio and Video</vt:lpstr>
      <vt:lpstr>Instant Messaging, Tweets, and Blogs</vt:lpstr>
      <vt:lpstr>The Internet and Business</vt:lpstr>
      <vt:lpstr>Cookies and State Information</vt:lpstr>
      <vt:lpstr>Intranets and Extranets</vt:lpstr>
      <vt:lpstr>Internet2</vt:lpstr>
      <vt:lpstr>The Internet In Action: A Company Creates a VPN</vt:lpstr>
      <vt:lpstr>The Internet In Action: A Company Creates a VPN (continued)</vt:lpstr>
      <vt:lpstr>Summary</vt:lpstr>
      <vt:lpstr>Summary (continued)</vt:lpstr>
      <vt:lpstr>Summary (continued)</vt:lpstr>
      <vt:lpstr>Summary (continued)</vt:lpstr>
      <vt:lpstr>Summary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Networking  (DCAN 202) Week 7</dc:title>
  <dc:creator>Rajesh Ampani</dc:creator>
  <cp:lastModifiedBy>Rashidul Mubasher</cp:lastModifiedBy>
  <cp:revision>32</cp:revision>
  <dcterms:modified xsi:type="dcterms:W3CDTF">2023-01-12T11:11:49Z</dcterms:modified>
</cp:coreProperties>
</file>