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 id="2147483709" r:id="rId2"/>
    <p:sldMasterId id="2147483722" r:id="rId3"/>
    <p:sldMasterId id="2147483734" r:id="rId4"/>
  </p:sldMasterIdLst>
  <p:notesMasterIdLst>
    <p:notesMasterId r:id="rId62"/>
  </p:notesMasterIdLst>
  <p:handoutMasterIdLst>
    <p:handoutMasterId r:id="rId63"/>
  </p:handoutMasterIdLst>
  <p:sldIdLst>
    <p:sldId id="408" r:id="rId5"/>
    <p:sldId id="409" r:id="rId6"/>
    <p:sldId id="353" r:id="rId7"/>
    <p:sldId id="352" r:id="rId8"/>
    <p:sldId id="356" r:id="rId9"/>
    <p:sldId id="357" r:id="rId10"/>
    <p:sldId id="358" r:id="rId11"/>
    <p:sldId id="359" r:id="rId12"/>
    <p:sldId id="360" r:id="rId13"/>
    <p:sldId id="361" r:id="rId14"/>
    <p:sldId id="362" r:id="rId15"/>
    <p:sldId id="364" r:id="rId16"/>
    <p:sldId id="363" r:id="rId17"/>
    <p:sldId id="365" r:id="rId18"/>
    <p:sldId id="366" r:id="rId19"/>
    <p:sldId id="367" r:id="rId20"/>
    <p:sldId id="368" r:id="rId21"/>
    <p:sldId id="369" r:id="rId22"/>
    <p:sldId id="370" r:id="rId23"/>
    <p:sldId id="371" r:id="rId24"/>
    <p:sldId id="372" r:id="rId25"/>
    <p:sldId id="373" r:id="rId26"/>
    <p:sldId id="374" r:id="rId27"/>
    <p:sldId id="375" r:id="rId28"/>
    <p:sldId id="377" r:id="rId29"/>
    <p:sldId id="376"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10" r:id="rId61"/>
  </p:sldIdLst>
  <p:sldSz cx="9144000" cy="6858000" type="screen4x3"/>
  <p:notesSz cx="6858000" cy="9144000"/>
  <p:custDataLst>
    <p:tags r:id="rId6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420"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79412" autoAdjust="0"/>
  </p:normalViewPr>
  <p:slideViewPr>
    <p:cSldViewPr snapToGrid="0" snapToObjects="1">
      <p:cViewPr varScale="1">
        <p:scale>
          <a:sx n="64" d="100"/>
          <a:sy n="64" d="100"/>
        </p:scale>
        <p:origin x="2070" y="66"/>
      </p:cViewPr>
      <p:guideLst>
        <p:guide orient="horz" pos="4156"/>
        <p:guide pos="5420"/>
        <p:guide orient="horz" pos="39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961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771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6.2, Page 351. </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 figure depicts the consumer decision process and supporting communications. The consumer decision process and the types of offline and online marketing communications that support this process are shown as follows. The first step in the consumer decision process is awareness—need recognition. Online marketing communications that support awareness—need recognition include targeted display ads, targeted e-mail ads, and social media. Offline marketing communications that support awareness—need recognition include mass media, </a:t>
            </a:r>
            <a:r>
              <a:rPr lang="en-US" dirty="0">
                <a:sym typeface="Arial"/>
              </a:rPr>
              <a:t>T V,</a:t>
            </a:r>
            <a:r>
              <a:rPr lang="en-US" sz="1200" b="0" i="0" u="none" strike="noStrike" kern="1200" cap="none" baseline="0" dirty="0">
                <a:solidFill>
                  <a:prstClr val="black"/>
                </a:solidFill>
                <a:latin typeface="Arial"/>
                <a:ea typeface="Arial"/>
                <a:cs typeface="Arial"/>
                <a:sym typeface="Arial"/>
              </a:rPr>
              <a:t> radio, print media, </a:t>
            </a:r>
            <a:r>
              <a:rPr lang="en-US" dirty="0">
                <a:sym typeface="Arial"/>
              </a:rPr>
              <a:t>and</a:t>
            </a:r>
            <a:r>
              <a:rPr lang="en-US" sz="1200" b="0" i="0" u="none" strike="noStrike" kern="1200" cap="none" baseline="0" dirty="0">
                <a:solidFill>
                  <a:prstClr val="black"/>
                </a:solidFill>
                <a:latin typeface="Arial"/>
                <a:ea typeface="Arial"/>
                <a:cs typeface="Arial"/>
                <a:sym typeface="Arial"/>
              </a:rPr>
              <a:t>  social networks. The second step in the consumer decision process is search. Online marketing communications that support search include search engines, online catalogs, site visits, targeted e-mail, and social networks. Offline marketing communications that support search include catalogs, print ads, mass media, salespeople, product raters, store visits and social networks. The third step in the consumer decision process is  evaluation of alternatives. Online marketing communications that </a:t>
            </a:r>
            <a:r>
              <a:rPr lang="en-US" dirty="0">
                <a:sym typeface="Arial"/>
              </a:rPr>
              <a:t>support </a:t>
            </a:r>
            <a:r>
              <a:rPr lang="en-US" sz="1200" b="0" i="0" u="none" strike="noStrike" kern="1200" cap="none" baseline="0" dirty="0">
                <a:solidFill>
                  <a:prstClr val="black"/>
                </a:solidFill>
                <a:latin typeface="Arial"/>
                <a:ea typeface="Arial"/>
                <a:cs typeface="Arial"/>
                <a:sym typeface="Arial"/>
              </a:rPr>
              <a:t>evaluation of alternatives include search engines, online catalogs, site visits, product reviews, user evaluation, and social networks. Offline marketing communications that support evaluation of alternatives includes reference groups, opinion leaders, mass media, product raters, store visits, and social networks. The fourth step in the consumer decision process is purchase. Online marketing communications that support purchases include online promotions, discounts, targeted e-mail, and flash sales. Offline marketing communications that support purchases include promotions, direct mail, mass media, and print media. The fifth step in the consumer decision process is post-purchase behavior—loyalty. Online marketing communications that supports post-purchase behavior—loyalty include communities of consumption, newsletters, customer e-mail, online updates, and social networks. Offline marketing communications that supports post-purchase behavior—loyalty include warranties, service calls, parts and repair, consumer groups, and social networks.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4932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56975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6.3, Page 352. </a:t>
            </a:r>
          </a:p>
          <a:p>
            <a:pPr lvl="0" defTabSz="914400"/>
            <a:r>
              <a:rPr lang="en-US" sz="1200" b="0" i="0" u="none" strike="noStrike" kern="1200" cap="none" dirty="0">
                <a:solidFill>
                  <a:prstClr val="black"/>
                </a:solidFill>
                <a:latin typeface="Arial"/>
                <a:ea typeface="Arial"/>
                <a:cs typeface="Arial"/>
                <a:sym typeface="Arial"/>
              </a:rPr>
              <a:t>In this general model of online consumer behavior, the decision to purchase is shaped by background demographic factors, several intervening factors, and, finally, influenced greatly by clickstream behavior very near to the precise moment of purchase.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figure depicts a model of online consumer behavior. The user characteristics that influence </a:t>
            </a:r>
            <a:r>
              <a:rPr lang="en-US" dirty="0">
                <a:sym typeface="Arial"/>
              </a:rPr>
              <a:t>online c</a:t>
            </a:r>
            <a:r>
              <a:rPr lang="en-US" sz="1200" b="0" i="0" u="none" strike="noStrike" kern="1200" cap="none" dirty="0">
                <a:solidFill>
                  <a:prstClr val="black"/>
                </a:solidFill>
                <a:latin typeface="Arial"/>
                <a:ea typeface="Arial"/>
                <a:cs typeface="Arial"/>
                <a:sym typeface="Arial"/>
              </a:rPr>
              <a:t>onsumer behavior are as follows. Culture, Social Norms, Psychological Factors, and Background Demographic Factors. The intervening factors that influence </a:t>
            </a:r>
            <a:r>
              <a:rPr lang="en-US" dirty="0">
                <a:sym typeface="Arial"/>
              </a:rPr>
              <a:t>online </a:t>
            </a:r>
            <a:r>
              <a:rPr lang="en-US" sz="1200" b="0" i="0" u="none" strike="noStrike" kern="1200" cap="none" dirty="0">
                <a:solidFill>
                  <a:prstClr val="black"/>
                </a:solidFill>
                <a:latin typeface="Arial"/>
                <a:ea typeface="Arial"/>
                <a:cs typeface="Arial"/>
                <a:sym typeface="Arial"/>
              </a:rPr>
              <a:t>consumer behavior are as follows. Brand, Marketing Communications Stimuli, Firm Capabilities, Website and Mobile Platform Features, Consumer Skills, Product Characteristics, Purchasing Attitudes, Perceived Behavioral Control, and Social Networks. The decision to purchase is influenced greatly by clickstream Behavior very near to the purchase.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8515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066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1198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811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28733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04191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76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154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794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28771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77050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81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4301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28521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0682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6.6, Page 369. </a:t>
            </a:r>
          </a:p>
          <a:p>
            <a:pPr lvl="0" defTabSz="914400"/>
            <a:r>
              <a:rPr lang="en-US" sz="1200" b="0" i="0" u="none" strike="noStrike" kern="1200" cap="none" dirty="0">
                <a:solidFill>
                  <a:prstClr val="black"/>
                </a:solidFill>
                <a:latin typeface="Arial"/>
                <a:ea typeface="Arial"/>
                <a:cs typeface="Arial"/>
                <a:sym typeface="Arial"/>
              </a:rPr>
              <a:t>Millions of publishers have audiences to sell, and pages to fill with ads. Thousands of advertisers are looking for audiences. Ad networks are intermediaries that connect publishers with marketers.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 model illustrates how an advertising network works</a:t>
            </a:r>
            <a:r>
              <a:rPr lang="en-US" dirty="0">
                <a:sym typeface="Arial"/>
              </a:rPr>
              <a:t>. 1. Consumer requests web page from ad network member merchant site. 2. Merchant site’s </a:t>
            </a:r>
            <a:r>
              <a:rPr lang="en-US" dirty="0"/>
              <a:t>m</a:t>
            </a:r>
            <a:r>
              <a:rPr lang="en-US" dirty="0">
                <a:sym typeface="Arial"/>
              </a:rPr>
              <a:t>erchant server connects to the ad network ad server. The ad network’s ad server connects with its user profile database. 3. Ad server reads cookie and checks database for the consumer’s user profile. 4. Ad server selects and serves user an appropriate </a:t>
            </a:r>
            <a:r>
              <a:rPr lang="en-US" dirty="0"/>
              <a:t>display</a:t>
            </a:r>
            <a:r>
              <a:rPr lang="en-US" dirty="0">
                <a:sym typeface="Arial"/>
              </a:rPr>
              <a:t> ad based on the consumer’s user profile. 5. The ad network follows consumer from site to site through use of tracking files.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30985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95083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27684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8896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23340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4608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7936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483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3975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53889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43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419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3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4965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99053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23809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1473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286086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90899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8600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306124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6.9, Page 403. </a:t>
            </a:r>
          </a:p>
          <a:p>
            <a:pPr lvl="0" defTabSz="914400"/>
            <a:r>
              <a:rPr lang="en-US" sz="1200" b="0" i="0" u="none" strike="noStrike" kern="1200" cap="none" dirty="0">
                <a:solidFill>
                  <a:prstClr val="black"/>
                </a:solidFill>
                <a:latin typeface="Arial"/>
                <a:ea typeface="Arial"/>
                <a:cs typeface="Arial"/>
                <a:sym typeface="Arial"/>
              </a:rPr>
              <a:t>This is an example of a CRM system. The system captures customer information from all customer touchpoints as well as other data sources, merges the data, and aggregates it into a single customer data repository or data warehouse where it can be used to provide better service, as well as to construct customer profiles for marketing purposes. Online analytical processing (OLAP) allows managers to dynamically analyze customer activities to spot trends or problems involving customers. Other analytical software programs analyze aggregate customer behavior to identify profitable and unprofitable customers as well as customer activities.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depicts a customer relationship management system. In the lower part of the image, customer touch points are shown as follows. Telephone, Sales force, Website, In-store, Social networks, and Mail. These customer touch points direct toward the </a:t>
            </a:r>
            <a:r>
              <a:rPr lang="en-US" dirty="0">
                <a:sym typeface="Arial"/>
              </a:rPr>
              <a:t>following </a:t>
            </a:r>
            <a:r>
              <a:rPr lang="en-US" dirty="0"/>
              <a:t>functions:</a:t>
            </a:r>
            <a:r>
              <a:rPr lang="en-US" dirty="0">
                <a:sym typeface="Arial"/>
              </a:rPr>
              <a:t> </a:t>
            </a:r>
            <a:r>
              <a:rPr lang="en-US" sz="1200" b="0" i="0" u="none" strike="noStrike" kern="1200" cap="none" dirty="0">
                <a:solidFill>
                  <a:prstClr val="black"/>
                </a:solidFill>
                <a:latin typeface="Arial"/>
                <a:ea typeface="Arial"/>
                <a:cs typeface="Arial"/>
                <a:sym typeface="Arial"/>
              </a:rPr>
              <a:t>1. Transaction processing and operational data collection. 2. Data aggregation, data cleaning, customer database, and data warehouse. 3. Business intelligence, data mining, analysis and reporting, and modeling. 4. Marketing campaign management, advertising campaign management, and behavioral targeting.</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9608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17462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69969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6.10, Page 407. </a:t>
            </a:r>
          </a:p>
          <a:p>
            <a:pPr lvl="0" defTabSz="914400"/>
            <a:r>
              <a:rPr lang="en-US" sz="1200" b="0" i="0" u="none" strike="noStrike" kern="1200" cap="none" dirty="0">
                <a:solidFill>
                  <a:prstClr val="black"/>
                </a:solidFill>
                <a:latin typeface="Arial"/>
                <a:ea typeface="Arial"/>
                <a:cs typeface="Arial"/>
                <a:sym typeface="Arial"/>
              </a:rPr>
              <a:t>The conversion of visitors into customers, and then loyal customers, is a complex and long-term process that may take several months.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The figure shows an online consumer purchasing model. Starting from the left is the following. Awareness-need recognition, which involves Market Communications. Examples</a:t>
            </a:r>
            <a:r>
              <a:rPr lang="en-US" sz="1200" b="0" i="0" u="none" strike="noStrike" kern="1200" cap="none" baseline="0" dirty="0">
                <a:solidFill>
                  <a:prstClr val="black"/>
                </a:solidFill>
                <a:latin typeface="Arial"/>
                <a:ea typeface="Arial"/>
                <a:cs typeface="Arial"/>
                <a:sym typeface="Arial"/>
              </a:rPr>
              <a:t> of market communications include</a:t>
            </a:r>
            <a:r>
              <a:rPr lang="en-US" sz="1200" b="0" i="0" u="none" strike="noStrike" kern="1200" cap="none" dirty="0">
                <a:solidFill>
                  <a:prstClr val="black"/>
                </a:solidFill>
                <a:latin typeface="Arial"/>
                <a:ea typeface="Arial"/>
                <a:cs typeface="Arial"/>
                <a:sym typeface="Arial"/>
              </a:rPr>
              <a:t> Search engine, Display ads, E-mail, Affiliates, Social networks, Blogs, Mobile ads, and Apps. The </a:t>
            </a:r>
            <a:r>
              <a:rPr lang="en-US" dirty="0">
                <a:sym typeface="Arial"/>
              </a:rPr>
              <a:t>example assumes </a:t>
            </a:r>
            <a:r>
              <a:rPr lang="en-US" sz="1200" b="0" i="0" u="none" strike="noStrike" kern="1200" cap="none" dirty="0">
                <a:solidFill>
                  <a:prstClr val="black"/>
                </a:solidFill>
                <a:latin typeface="Arial"/>
                <a:ea typeface="Arial"/>
                <a:cs typeface="Arial"/>
                <a:sym typeface="Arial"/>
              </a:rPr>
              <a:t>100,000 Impressions, 10,000 Search clicks, and 1,500 Likes. Next is Search, which involves Website hits. This generates 1,000 Unique visitors, or 1 percent of the impressions. Next is Evaluation of Alternatives, which involves Page views, Stickiness, and Site design. Next is Purchase, which involves Acquisition and Conversion. This </a:t>
            </a:r>
            <a:r>
              <a:rPr lang="en-US" dirty="0">
                <a:sym typeface="Arial"/>
              </a:rPr>
              <a:t>generates</a:t>
            </a:r>
            <a:r>
              <a:rPr lang="en-US" sz="1200" b="0" i="0" u="none" strike="noStrike" kern="1200" cap="none" dirty="0">
                <a:solidFill>
                  <a:prstClr val="black"/>
                </a:solidFill>
                <a:latin typeface="Arial"/>
                <a:ea typeface="Arial"/>
                <a:cs typeface="Arial"/>
                <a:sym typeface="Arial"/>
              </a:rPr>
              <a:t> 50 Purchases, or 5 percent rate. Lastly is Post-purchase behavior or loyalty, which generates 12 loyal customers, or 25 percent retention.</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47953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277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43910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22254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6.11, Page 412. </a:t>
            </a:r>
          </a:p>
          <a:p>
            <a:pPr lvl="0" defTabSz="914400">
              <a:defRPr/>
            </a:pPr>
            <a:r>
              <a:rPr lang="en-US" sz="1200" b="0" i="0" u="none" strike="noStrike" kern="1200" cap="none" dirty="0">
                <a:solidFill>
                  <a:prstClr val="black"/>
                </a:solidFill>
                <a:latin typeface="Arial"/>
                <a:ea typeface="Arial"/>
                <a:cs typeface="Arial"/>
                <a:sym typeface="Arial"/>
              </a:rPr>
              <a:t>Marketing analytics help e-commerce firms to better understand consumer behavior at each stage of the online purchasing process.</a:t>
            </a:r>
          </a:p>
          <a:p>
            <a:pPr lvl="0" defTabSz="914400">
              <a:defRPr/>
            </a:pPr>
            <a:endParaRPr lang="en-US" sz="1200" b="0" i="0" u="none" strike="noStrike" kern="1200" cap="none" dirty="0">
              <a:solidFill>
                <a:prstClr val="black"/>
              </a:solidFill>
              <a:latin typeface="Arial"/>
              <a:ea typeface="Arial"/>
              <a:cs typeface="Arial"/>
              <a:sym typeface="Arial"/>
            </a:endParaRPr>
          </a:p>
          <a:p>
            <a:pPr lvl="0" defTabSz="914400">
              <a:defRPr/>
            </a:pPr>
            <a:r>
              <a:rPr lang="en-US" sz="1200" b="0" i="0" u="none" strike="noStrike" kern="1200" cap="none" dirty="0">
                <a:solidFill>
                  <a:prstClr val="black"/>
                </a:solidFill>
                <a:latin typeface="Arial"/>
                <a:ea typeface="Arial"/>
                <a:cs typeface="Arial"/>
                <a:sym typeface="Arial"/>
              </a:rPr>
              <a:t>Full</a:t>
            </a:r>
            <a:r>
              <a:rPr lang="en-US" sz="1200" b="0" i="0" u="none" strike="noStrike" kern="1200" cap="none" baseline="0" dirty="0">
                <a:solidFill>
                  <a:prstClr val="black"/>
                </a:solidFill>
                <a:latin typeface="Arial"/>
                <a:ea typeface="Arial"/>
                <a:cs typeface="Arial"/>
                <a:sym typeface="Arial"/>
              </a:rPr>
              <a:t> description: An image depicts marketing analytics and the online purchasing process model. The figure, from left to right, shows the following process. Awareness </a:t>
            </a:r>
            <a:r>
              <a:rPr lang="en-US" dirty="0">
                <a:sym typeface="Arial"/>
              </a:rPr>
              <a:t>In-bound involves </a:t>
            </a:r>
            <a:r>
              <a:rPr lang="en-US" sz="1200" b="0" i="0" u="none" strike="noStrike" kern="1200" cap="none" baseline="0" dirty="0">
                <a:solidFill>
                  <a:prstClr val="black"/>
                </a:solidFill>
                <a:latin typeface="Arial"/>
                <a:ea typeface="Arial"/>
                <a:cs typeface="Arial"/>
                <a:sym typeface="Arial"/>
              </a:rPr>
              <a:t>Unique visitors. Engagement </a:t>
            </a:r>
            <a:r>
              <a:rPr lang="en-US" dirty="0">
                <a:sym typeface="Arial"/>
              </a:rPr>
              <a:t>involves </a:t>
            </a:r>
            <a:r>
              <a:rPr lang="en-US" sz="1200" b="0" i="0" u="none" strike="noStrike" kern="1200" cap="none" baseline="0" dirty="0">
                <a:solidFill>
                  <a:prstClr val="black"/>
                </a:solidFill>
                <a:latin typeface="Arial"/>
                <a:ea typeface="Arial"/>
                <a:cs typeface="Arial"/>
                <a:sym typeface="Arial"/>
              </a:rPr>
              <a:t>Page views, Duration, and Content views. </a:t>
            </a:r>
            <a:r>
              <a:rPr lang="en-US" dirty="0">
                <a:sym typeface="Arial"/>
              </a:rPr>
              <a:t>Interaction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Posts, Likes, Pins and tweets, and Comments. </a:t>
            </a:r>
            <a:r>
              <a:rPr lang="en-US" dirty="0">
                <a:sym typeface="Arial"/>
              </a:rPr>
              <a:t>Purchase </a:t>
            </a:r>
            <a:r>
              <a:rPr lang="en-US" dirty="0"/>
              <a:t>involves</a:t>
            </a:r>
            <a:r>
              <a:rPr lang="en-US" dirty="0">
                <a:sym typeface="Arial"/>
              </a:rPr>
              <a:t> </a:t>
            </a:r>
            <a:r>
              <a:rPr lang="en-US" sz="1200" b="0" i="0" u="none" strike="noStrike" kern="1200" cap="none" baseline="0" dirty="0">
                <a:solidFill>
                  <a:prstClr val="black"/>
                </a:solidFill>
                <a:latin typeface="Arial"/>
                <a:ea typeface="Arial"/>
                <a:cs typeface="Arial"/>
                <a:sym typeface="Arial"/>
              </a:rPr>
              <a:t>Enter cart page, Register, Purchase, Abandon. Post-purchase service </a:t>
            </a:r>
            <a:r>
              <a:rPr lang="en-US" dirty="0">
                <a:sym typeface="Arial"/>
              </a:rPr>
              <a:t>loyalty involves Repeat </a:t>
            </a:r>
            <a:r>
              <a:rPr lang="en-US" sz="1200" b="0" i="0" u="none" strike="noStrike" kern="1200" cap="none" baseline="0" dirty="0">
                <a:solidFill>
                  <a:prstClr val="black"/>
                </a:solidFill>
                <a:latin typeface="Arial"/>
                <a:ea typeface="Arial"/>
                <a:cs typeface="Arial"/>
                <a:sym typeface="Arial"/>
              </a:rPr>
              <a:t>customers, Social site buzz, and Service requests.</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91244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6684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24609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777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0423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46879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513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6.1, Page 350. </a:t>
            </a:r>
          </a:p>
          <a:p>
            <a:pPr lvl="0" defTabSz="914400"/>
            <a:r>
              <a:rPr lang="en-US" sz="1200" b="0" i="0" u="none" strike="noStrike" kern="1200" cap="none" dirty="0">
                <a:solidFill>
                  <a:prstClr val="black"/>
                </a:solidFill>
                <a:latin typeface="Arial"/>
                <a:ea typeface="Arial"/>
                <a:cs typeface="Arial"/>
                <a:sym typeface="Arial"/>
              </a:rPr>
              <a:t>Consumer behavior models try to predict the decisions that consumers make in the marketplace.</a:t>
            </a:r>
          </a:p>
          <a:p>
            <a:r>
              <a:rPr lang="en-US" sz="1200" b="0" i="0" u="none" strike="noStrike" kern="1200" cap="none" dirty="0">
                <a:solidFill>
                  <a:prstClr val="black"/>
                </a:solidFill>
                <a:latin typeface="Arial"/>
                <a:ea typeface="Arial"/>
                <a:cs typeface="Arial"/>
                <a:sym typeface="Arial"/>
              </a:rPr>
              <a:t>SOURCE: </a:t>
            </a:r>
            <a:r>
              <a:rPr lang="en-US" sz="1200" b="0" i="0" u="none" strike="noStrike" kern="1200" cap="none" baseline="0" dirty="0">
                <a:solidFill>
                  <a:schemeClr val="dk1"/>
                </a:solidFill>
                <a:latin typeface="Arial"/>
                <a:ea typeface="Arial"/>
                <a:cs typeface="Arial"/>
                <a:sym typeface="Arial"/>
              </a:rPr>
              <a:t>Adapted from Kotler and Armstrong, Principles of Marketing, 13e, 2009, reprinted by permission of Pearson Education, Inc.</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Full description: </a:t>
            </a:r>
            <a:r>
              <a:rPr lang="en-US" sz="1200" b="0" i="0" u="none" strike="noStrike" kern="1200" cap="none" dirty="0">
                <a:solidFill>
                  <a:prstClr val="black"/>
                </a:solidFill>
                <a:latin typeface="Arial"/>
                <a:ea typeface="Arial"/>
                <a:cs typeface="Arial"/>
                <a:sym typeface="Arial"/>
              </a:rPr>
              <a:t>An image depicts a general model of consumer behavior. Text illustrations from left to right depict a general model of consumer behavior that influences a consumer’s marketplace decisions. The image shows that independent demographic variables lead to intervening variables, which in turn lead to dependent variables. Independent demographic variables, </a:t>
            </a:r>
            <a:r>
              <a:rPr lang="en-US" dirty="0">
                <a:sym typeface="Arial"/>
              </a:rPr>
              <a:t>also known as </a:t>
            </a:r>
            <a:r>
              <a:rPr lang="en-US" sz="1200" b="0" i="0" u="none" strike="noStrike" kern="1200" cap="none" dirty="0">
                <a:solidFill>
                  <a:prstClr val="black"/>
                </a:solidFill>
                <a:latin typeface="Arial"/>
                <a:ea typeface="Arial"/>
                <a:cs typeface="Arial"/>
                <a:sym typeface="Arial"/>
              </a:rPr>
              <a:t>background factors, </a:t>
            </a:r>
            <a:r>
              <a:rPr lang="en-US" dirty="0">
                <a:sym typeface="Arial"/>
              </a:rPr>
              <a:t>include </a:t>
            </a:r>
            <a:r>
              <a:rPr lang="en-US" sz="1200" b="0" i="0" u="none" strike="noStrike" kern="1200" cap="none" dirty="0">
                <a:solidFill>
                  <a:prstClr val="black"/>
                </a:solidFill>
                <a:latin typeface="Arial"/>
                <a:ea typeface="Arial"/>
                <a:cs typeface="Arial"/>
                <a:sym typeface="Arial"/>
              </a:rPr>
              <a:t>Cultural, Social, and Psychological factors. Intervening variables, such as market stimuli, social networks, and communities, include Brand, Marketing Communications Stimuli, and Firm Capabilities. Dependent variables consist of In-store</a:t>
            </a:r>
            <a:r>
              <a:rPr lang="en-US" sz="1200" b="0" i="0" u="none" strike="noStrike" kern="1200" cap="none" baseline="0" dirty="0">
                <a:solidFill>
                  <a:prstClr val="black"/>
                </a:solidFill>
                <a:latin typeface="Arial"/>
                <a:ea typeface="Arial"/>
                <a:cs typeface="Arial"/>
                <a:sym typeface="Arial"/>
              </a:rPr>
              <a:t> Behavior and B</a:t>
            </a:r>
            <a:r>
              <a:rPr lang="en-US" sz="1200" b="0" i="0" u="none" strike="noStrike" kern="1200" cap="none" dirty="0">
                <a:solidFill>
                  <a:prstClr val="black"/>
                </a:solidFill>
                <a:latin typeface="Arial"/>
                <a:ea typeface="Arial"/>
                <a:cs typeface="Arial"/>
                <a:sym typeface="Arial"/>
              </a:rPr>
              <a:t>uyer Decisions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7877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12580806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9408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FE1BA7-4187-488E-9E42-DEBD9072495B}"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852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05E9B68-AD7A-438F-9D1D-3DB3D6ABCFB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3877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A07E56F-0407-419F-9E5E-869F663477A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1973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DC7A53-BC4F-40B7-8C9A-C53F13553151}"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1989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5268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65531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563058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4412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4/11/2020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0008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none" spc="0" normalizeH="0" baseline="0" noProof="0">
              <a:ln>
                <a:noFill/>
              </a:ln>
              <a:solidFill>
                <a:prstClr val="black"/>
              </a:solidFill>
              <a:effectLst/>
              <a:uLnTx/>
              <a:uFillTx/>
              <a:latin typeface="Arial"/>
              <a:cs typeface="Arial"/>
              <a:sym typeface="Arial"/>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a:ln>
                <a:noFill/>
              </a:ln>
              <a:solidFill>
                <a:prstClr val="white"/>
              </a:solidFill>
              <a:effectLst/>
              <a:uLnTx/>
              <a:uFillTx/>
              <a:latin typeface="Arial"/>
              <a:cs typeface="Arial"/>
              <a:sym typeface="Arial"/>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55588" marR="0" lvl="0" indent="-255588" algn="r"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Copyright © </a:t>
            </a:r>
            <a:r>
              <a:rPr kumimoji="0" lang="en-US" altLang="en-US" sz="1200" b="0" i="0" u="none" strike="noStrike" kern="1200" cap="none" spc="0" normalizeH="0" baseline="0" noProof="0" dirty="0" smtClean="0">
                <a:ln>
                  <a:noFill/>
                </a:ln>
                <a:solidFill>
                  <a:prstClr val="black"/>
                </a:solidFill>
                <a:effectLst/>
                <a:uLnTx/>
                <a:uFillTx/>
                <a:latin typeface="Verdana"/>
                <a:ea typeface="Verdana" panose="020B0604030504040204" pitchFamily="34" charset="0"/>
                <a:cs typeface="Verdana" panose="020B0604030504040204" pitchFamily="34" charset="0"/>
                <a:sym typeface="Arial"/>
              </a:rPr>
              <a:t>2020 Pearson Education Ltd. </a:t>
            </a:r>
            <a:r>
              <a:rPr kumimoji="0" lang="en-US" altLang="en-US" sz="1200" b="0" i="0" u="none" strike="noStrike" kern="1200" cap="none" spc="0" normalizeH="0" baseline="0" noProof="0" dirty="0">
                <a:ln>
                  <a:noFill/>
                </a:ln>
                <a:solidFill>
                  <a:prstClr val="black"/>
                </a:solidFill>
                <a:effectLst/>
                <a:uLnTx/>
                <a:uFillTx/>
                <a:latin typeface="Verdana"/>
                <a:ea typeface="Verdana" panose="020B0604030504040204" pitchFamily="34" charset="0"/>
                <a:cs typeface="Verdana" panose="020B0604030504040204" pitchFamily="34" charset="0"/>
                <a:sym typeface="Arial"/>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33069335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01497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4/11/2020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37515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0115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4/11/2020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00180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30779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4/11/2020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5630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pic>
        <p:nvPicPr>
          <p:cNvPr id="2" name="Picture 1"/>
          <p:cNvPicPr>
            <a:picLocks noChangeAspect="1"/>
          </p:cNvPicPr>
          <p:nvPr userDrawn="1"/>
        </p:nvPicPr>
        <p:blipFill>
          <a:blip r:embed="rId2"/>
          <a:stretch>
            <a:fillRect/>
          </a:stretch>
        </p:blipFill>
        <p:spPr>
          <a:xfrm>
            <a:off x="-793" y="0"/>
            <a:ext cx="9144793" cy="268247"/>
          </a:xfrm>
          <a:prstGeom prst="rect">
            <a:avLst/>
          </a:prstGeom>
        </p:spPr>
      </p:pic>
      <p:pic>
        <p:nvPicPr>
          <p:cNvPr id="3" name="Picture 2"/>
          <p:cNvPicPr>
            <a:picLocks noChangeAspect="1"/>
          </p:cNvPicPr>
          <p:nvPr userDrawn="1"/>
        </p:nvPicPr>
        <p:blipFill>
          <a:blip r:embed="rId3"/>
          <a:stretch>
            <a:fillRect/>
          </a:stretch>
        </p:blipFill>
        <p:spPr>
          <a:xfrm>
            <a:off x="0" y="6095934"/>
            <a:ext cx="951058" cy="762066"/>
          </a:xfrm>
          <a:prstGeom prst="rect">
            <a:avLst/>
          </a:prstGeom>
        </p:spPr>
      </p:pic>
    </p:spTree>
    <p:extLst>
      <p:ext uri="{BB962C8B-B14F-4D97-AF65-F5344CB8AC3E}">
        <p14:creationId xmlns:p14="http://schemas.microsoft.com/office/powerpoint/2010/main" val="17481517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328742"/>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pic>
        <p:nvPicPr>
          <p:cNvPr id="2" name="Picture 1"/>
          <p:cNvPicPr>
            <a:picLocks noChangeAspect="1"/>
          </p:cNvPicPr>
          <p:nvPr userDrawn="1"/>
        </p:nvPicPr>
        <p:blipFill>
          <a:blip r:embed="rId2"/>
          <a:stretch>
            <a:fillRect/>
          </a:stretch>
        </p:blipFill>
        <p:spPr>
          <a:xfrm>
            <a:off x="0" y="6026629"/>
            <a:ext cx="951058" cy="762066"/>
          </a:xfrm>
          <a:prstGeom prst="rect">
            <a:avLst/>
          </a:prstGeom>
        </p:spPr>
      </p:pic>
      <p:pic>
        <p:nvPicPr>
          <p:cNvPr id="3" name="Picture 2"/>
          <p:cNvPicPr>
            <a:picLocks noChangeAspect="1"/>
          </p:cNvPicPr>
          <p:nvPr userDrawn="1"/>
        </p:nvPicPr>
        <p:blipFill>
          <a:blip r:embed="rId3"/>
          <a:stretch>
            <a:fillRect/>
          </a:stretch>
        </p:blipFill>
        <p:spPr>
          <a:xfrm>
            <a:off x="-397" y="-21053"/>
            <a:ext cx="9144793" cy="268247"/>
          </a:xfrm>
          <a:prstGeom prst="rect">
            <a:avLst/>
          </a:prstGeom>
        </p:spPr>
      </p:pic>
    </p:spTree>
    <p:extLst>
      <p:ext uri="{BB962C8B-B14F-4D97-AF65-F5344CB8AC3E}">
        <p14:creationId xmlns:p14="http://schemas.microsoft.com/office/powerpoint/2010/main" val="24002687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4/11/2020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95462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380206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7BFBD5-ADEF-409A-8496-1C199FD86A25}"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5516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FA1ACBD-4E48-4D63-B331-940BE5A8216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114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10E7CA-4BA3-4495-99CB-21D30A274AF2}"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759923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7DC6C7-015B-415C-9580-A51F4B0DD46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3190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3AF249-7AAA-440E-9A94-2519FA17C0A0}"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8579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59AB67-BE92-4A5F-B3CB-248AC6737EBC}"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2713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1200" cap="none" spc="0" normalizeH="0" baseline="0" noProof="0" smtClean="0">
                <a:ln>
                  <a:noFill/>
                </a:ln>
                <a:solidFill>
                  <a:prstClr val="white"/>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1200" cap="none" spc="0" normalizeH="0" baseline="0" noProof="0">
              <a:ln>
                <a:noFill/>
              </a:ln>
              <a:solidFill>
                <a:prstClr val="white"/>
              </a:solidFill>
              <a:effectLst/>
              <a:uLnTx/>
              <a:uFillTx/>
              <a:latin typeface="Arial"/>
              <a:ea typeface="Arial"/>
              <a:cs typeface="Arial"/>
              <a:sym typeface="Arial"/>
            </a:endParaRPr>
          </a:p>
        </p:txBody>
      </p:sp>
    </p:spTree>
    <p:extLst>
      <p:ext uri="{BB962C8B-B14F-4D97-AF65-F5344CB8AC3E}">
        <p14:creationId xmlns:p14="http://schemas.microsoft.com/office/powerpoint/2010/main" val="161179058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1"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4/11/2020</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89055067"/>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4/11/2020</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77645296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09371878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t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409320"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ENSN201 – Enterprise Social Networks</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5726907"/>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t> December 2015</a:t>
            </a:r>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6" name="Date Placeholder 1"/>
          <p:cNvSpPr>
            <a:spLocks noGrp="1"/>
          </p:cNvSpPr>
          <p:nvPr>
            <p:ph type="dt" sz="half" idx="10"/>
          </p:nvPr>
        </p:nvSpPr>
        <p:spPr>
          <a:xfrm>
            <a:off x="6057901" y="5304559"/>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1432207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Five stages in consumer decision process</a:t>
            </a:r>
          </a:p>
          <a:p>
            <a:pPr marL="741553" lvl="1" indent="-284353">
              <a:spcAft>
                <a:spcPct val="0"/>
              </a:spcAft>
              <a:buSzPts val="2400"/>
            </a:pPr>
            <a:r>
              <a:rPr lang="en-US" kern="1200" dirty="0">
                <a:solidFill>
                  <a:srgbClr val="000000"/>
                </a:solidFill>
                <a:latin typeface="Arial (Body)"/>
              </a:rPr>
              <a:t>Awareness of need</a:t>
            </a:r>
          </a:p>
          <a:p>
            <a:pPr marL="741553" lvl="1" indent="-284353">
              <a:spcAft>
                <a:spcPct val="0"/>
              </a:spcAft>
              <a:buSzPts val="2400"/>
            </a:pPr>
            <a:r>
              <a:rPr lang="en-US" kern="1200" dirty="0">
                <a:solidFill>
                  <a:srgbClr val="000000"/>
                </a:solidFill>
                <a:latin typeface="Arial (Body)"/>
              </a:rPr>
              <a:t>Search for more information</a:t>
            </a:r>
          </a:p>
          <a:p>
            <a:pPr marL="741553" lvl="1" indent="-284353">
              <a:spcAft>
                <a:spcPct val="0"/>
              </a:spcAft>
              <a:buSzPts val="2400"/>
            </a:pPr>
            <a:r>
              <a:rPr lang="en-US" kern="1200" dirty="0">
                <a:solidFill>
                  <a:srgbClr val="000000"/>
                </a:solidFill>
                <a:latin typeface="Arial (Body)"/>
              </a:rPr>
              <a:t>Evaluation of alternatives</a:t>
            </a:r>
          </a:p>
          <a:p>
            <a:pPr marL="741553" lvl="1" indent="-284353">
              <a:spcAft>
                <a:spcPct val="0"/>
              </a:spcAft>
              <a:buSzPts val="2400"/>
            </a:pPr>
            <a:r>
              <a:rPr lang="en-US" kern="1200" dirty="0">
                <a:solidFill>
                  <a:srgbClr val="000000"/>
                </a:solidFill>
                <a:latin typeface="Arial (Body)"/>
              </a:rPr>
              <a:t>Actual purchase decision</a:t>
            </a:r>
          </a:p>
          <a:p>
            <a:pPr marL="741553" lvl="1" indent="-284353">
              <a:spcAft>
                <a:spcPct val="0"/>
              </a:spcAft>
              <a:buSzPts val="2400"/>
            </a:pPr>
            <a:r>
              <a:rPr lang="en-US" kern="1200" dirty="0">
                <a:solidFill>
                  <a:srgbClr val="000000"/>
                </a:solidFill>
                <a:latin typeface="Arial (Body)"/>
              </a:rPr>
              <a:t>Post-purchase contact with firm</a:t>
            </a:r>
          </a:p>
        </p:txBody>
      </p:sp>
    </p:spTree>
    <p:extLst>
      <p:ext uri="{BB962C8B-B14F-4D97-AF65-F5344CB8AC3E}">
        <p14:creationId xmlns:p14="http://schemas.microsoft.com/office/powerpoint/2010/main" val="51018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dirty="0">
                <a:cs typeface="Times New Roman" panose="02020603050405020304" pitchFamily="18" charset="0"/>
              </a:rPr>
              <a:t>Figure 6.2 The Consumer Decision Process and Supporting Communications</a:t>
            </a:r>
            <a:endParaRPr lang="en-IN" sz="3200" dirty="0"/>
          </a:p>
        </p:txBody>
      </p:sp>
      <p:pic>
        <p:nvPicPr>
          <p:cNvPr id="5" name="Picture 4" descr="The consumer decision process proceeds as follows. Awareness and need recognition, search, evaluation of alternatives, purchase, post purchase behavior or loyalty. Online marketing communications tools for awareness. targeting display ads, targeted email ads, social media. For search. search engines, online catalogs, site visits, targeted e-mail, social networks. For evaluation of alternatives.  search engines, online catalogs, site visits, product reviews, user evaluations, social networks. For purchase. online promotions, discounts, targeted e-mail, flash sales. For post-purchase behavior. communities of consumption, newsletters, customer e-mail, online updates, and social networks. Offline marketing communications for awareness include mass media, TV, radio, print media, social networks. For search. catalogs, print ads, mass media, sales people, product raters, store visits, social networks. For evaluation of alternatives. reference groups, opinion leaders, product raters, store visits, social networks. For purchase. mass media, promotions, direct mail, print mail. For post purchase behavior. warranties, service, parts and repair, consumer groups, social networks."/>
          <p:cNvPicPr>
            <a:picLocks noChangeAspect="1"/>
          </p:cNvPicPr>
          <p:nvPr/>
        </p:nvPicPr>
        <p:blipFill rotWithShape="1">
          <a:blip r:embed="rId3">
            <a:extLst>
              <a:ext uri="{28A0092B-C50C-407E-A947-70E740481C1C}">
                <a14:useLocalDpi xmlns:a14="http://schemas.microsoft.com/office/drawing/2010/main" val="0"/>
              </a:ext>
            </a:extLst>
          </a:blip>
          <a:srcRect t="14946"/>
          <a:stretch/>
        </p:blipFill>
        <p:spPr>
          <a:xfrm>
            <a:off x="825450" y="1605106"/>
            <a:ext cx="7493100" cy="4769223"/>
          </a:xfrm>
          <a:prstGeom prst="rect">
            <a:avLst/>
          </a:prstGeom>
        </p:spPr>
      </p:pic>
    </p:spTree>
    <p:extLst>
      <p:ext uri="{BB962C8B-B14F-4D97-AF65-F5344CB8AC3E}">
        <p14:creationId xmlns:p14="http://schemas.microsoft.com/office/powerpoint/2010/main" val="188739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147050" cy="1097279"/>
          </a:xfrm>
        </p:spPr>
        <p:txBody>
          <a:bodyPr/>
          <a:lstStyle/>
          <a:p>
            <a:r>
              <a:rPr lang="en-US" kern="1200" dirty="0">
                <a:cs typeface="Times New Roman" panose="02020603050405020304" pitchFamily="18" charset="0"/>
              </a:rPr>
              <a:t>The Online Purchasing Decision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Decision process similar for online and offline behavior</a:t>
            </a:r>
          </a:p>
          <a:p>
            <a:pPr marL="255651" lvl="0" indent="-255651">
              <a:spcAft>
                <a:spcPct val="0"/>
              </a:spcAft>
              <a:buSzPts val="2400"/>
              <a:tabLst/>
            </a:pPr>
            <a:r>
              <a:rPr lang="en-US" kern="1200" dirty="0">
                <a:solidFill>
                  <a:srgbClr val="000000"/>
                </a:solidFill>
                <a:latin typeface="Arial (Body)"/>
              </a:rPr>
              <a:t>General online behavior model</a:t>
            </a:r>
          </a:p>
          <a:p>
            <a:pPr marL="741553" lvl="1" indent="-284353">
              <a:spcAft>
                <a:spcPct val="0"/>
              </a:spcAft>
              <a:buSzPts val="2400"/>
            </a:pPr>
            <a:r>
              <a:rPr lang="en-US" kern="1200" dirty="0">
                <a:solidFill>
                  <a:srgbClr val="000000"/>
                </a:solidFill>
                <a:latin typeface="Arial (Body)"/>
              </a:rPr>
              <a:t>User characteristics</a:t>
            </a:r>
          </a:p>
          <a:p>
            <a:pPr marL="741553" lvl="1" indent="-284353">
              <a:spcAft>
                <a:spcPct val="0"/>
              </a:spcAft>
              <a:buSzPts val="2400"/>
            </a:pPr>
            <a:r>
              <a:rPr lang="en-US" kern="1200" dirty="0">
                <a:solidFill>
                  <a:srgbClr val="000000"/>
                </a:solidFill>
                <a:latin typeface="Arial (Body)"/>
              </a:rPr>
              <a:t>Product characteristics</a:t>
            </a:r>
          </a:p>
          <a:p>
            <a:pPr marL="741553" lvl="1" indent="-284353">
              <a:spcAft>
                <a:spcPct val="0"/>
              </a:spcAft>
              <a:buSzPts val="2400"/>
            </a:pPr>
            <a:r>
              <a:rPr lang="en-US" kern="1200" dirty="0">
                <a:solidFill>
                  <a:srgbClr val="000000"/>
                </a:solidFill>
                <a:latin typeface="Arial (Body)"/>
              </a:rPr>
              <a:t>Website features: latency, usability, security</a:t>
            </a:r>
          </a:p>
          <a:p>
            <a:pPr marL="741553" lvl="1" indent="-284353">
              <a:spcAft>
                <a:spcPct val="0"/>
              </a:spcAft>
              <a:buSzPts val="2400"/>
            </a:pPr>
            <a:r>
              <a:rPr lang="en-US" kern="1200" dirty="0">
                <a:solidFill>
                  <a:srgbClr val="000000"/>
                </a:solidFill>
                <a:latin typeface="Arial (Body)"/>
              </a:rPr>
              <a:t>Attitudes toward online purchasing</a:t>
            </a:r>
          </a:p>
          <a:p>
            <a:pPr marL="741553" lvl="1" indent="-284353">
              <a:spcAft>
                <a:spcPct val="0"/>
              </a:spcAft>
              <a:buSzPts val="2400"/>
            </a:pPr>
            <a:r>
              <a:rPr lang="en-US" kern="1200" dirty="0">
                <a:solidFill>
                  <a:srgbClr val="000000"/>
                </a:solidFill>
                <a:latin typeface="Arial (Body)"/>
              </a:rPr>
              <a:t>Perceptions about control over Web environment</a:t>
            </a:r>
          </a:p>
          <a:p>
            <a:pPr marL="255651" lvl="0" indent="-255651">
              <a:spcAft>
                <a:spcPct val="0"/>
              </a:spcAft>
              <a:buSzPts val="2400"/>
              <a:tabLst/>
            </a:pPr>
            <a:r>
              <a:rPr lang="en-US" kern="1200" dirty="0">
                <a:solidFill>
                  <a:srgbClr val="000000"/>
                </a:solidFill>
                <a:latin typeface="Arial (Body)"/>
              </a:rPr>
              <a:t>Clickstream behavior</a:t>
            </a:r>
          </a:p>
        </p:txBody>
      </p:sp>
    </p:spTree>
    <p:extLst>
      <p:ext uri="{BB962C8B-B14F-4D97-AF65-F5344CB8AC3E}">
        <p14:creationId xmlns:p14="http://schemas.microsoft.com/office/powerpoint/2010/main" val="289145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6.3 A Model of Online Consumer Behavior</a:t>
            </a:r>
            <a:endParaRPr lang="en-IN" sz="3400" dirty="0"/>
          </a:p>
        </p:txBody>
      </p:sp>
      <p:pic>
        <p:nvPicPr>
          <p:cNvPr id="5" name="Picture 4" descr="Background factors include culture, social norms, psychological factors and background demographic factors. Intervening factors include brand, marketing communications stimuli, firm capabilities, website and mobile platform features, consumer skills, product characteristics, purchasing attitudes, perceived behavioral control, and social networks. The final influence is clickstream behavior which leads to the purchas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607" y="1464753"/>
            <a:ext cx="5900786" cy="4852372"/>
          </a:xfrm>
          <a:prstGeom prst="rect">
            <a:avLst/>
          </a:prstGeom>
        </p:spPr>
      </p:pic>
    </p:spTree>
    <p:extLst>
      <p:ext uri="{BB962C8B-B14F-4D97-AF65-F5344CB8AC3E}">
        <p14:creationId xmlns:p14="http://schemas.microsoft.com/office/powerpoint/2010/main" val="346562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Shoppers: Browsers and Buyers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Shoppers: Over 90% of Internet users</a:t>
            </a:r>
          </a:p>
          <a:p>
            <a:pPr marL="741553" lvl="1" indent="-284353">
              <a:spcAft>
                <a:spcPct val="0"/>
              </a:spcAft>
              <a:buSzPts val="2400"/>
            </a:pPr>
            <a:r>
              <a:rPr lang="en-US" kern="1200" dirty="0">
                <a:solidFill>
                  <a:srgbClr val="000000"/>
                </a:solidFill>
                <a:latin typeface="Arial (Body)"/>
              </a:rPr>
              <a:t>Around 80% are buyers</a:t>
            </a:r>
          </a:p>
          <a:p>
            <a:pPr marL="741553" lvl="1" indent="-284353">
              <a:spcAft>
                <a:spcPct val="0"/>
              </a:spcAft>
              <a:buSzPts val="2400"/>
            </a:pPr>
            <a:r>
              <a:rPr lang="en-US" dirty="0"/>
              <a:t>Around 13% </a:t>
            </a:r>
            <a:r>
              <a:rPr lang="en-US" kern="1200" dirty="0">
                <a:solidFill>
                  <a:srgbClr val="000000"/>
                </a:solidFill>
                <a:latin typeface="Arial (Body)"/>
              </a:rPr>
              <a:t>are browsers (purchase offline)</a:t>
            </a:r>
          </a:p>
          <a:p>
            <a:pPr marL="255651" lvl="0" indent="-255651">
              <a:spcAft>
                <a:spcPct val="0"/>
              </a:spcAft>
              <a:buSzPts val="2400"/>
              <a:tabLst/>
            </a:pPr>
            <a:r>
              <a:rPr lang="en-US" kern="1200" dirty="0">
                <a:solidFill>
                  <a:srgbClr val="000000"/>
                </a:solidFill>
                <a:latin typeface="Arial (Body)"/>
              </a:rPr>
              <a:t>Online research influenced </a:t>
            </a:r>
            <a:r>
              <a:rPr lang="en-US" dirty="0"/>
              <a:t>about $2.6 </a:t>
            </a:r>
            <a:r>
              <a:rPr lang="en-US" kern="1200" dirty="0">
                <a:solidFill>
                  <a:srgbClr val="000000"/>
                </a:solidFill>
                <a:latin typeface="Arial (Body)"/>
              </a:rPr>
              <a:t>trillion of retail purchases in 2017</a:t>
            </a:r>
          </a:p>
          <a:p>
            <a:pPr marL="255651" lvl="0" indent="-255651">
              <a:spcAft>
                <a:spcPct val="0"/>
              </a:spcAft>
              <a:buSzPts val="2400"/>
              <a:tabLst/>
            </a:pPr>
            <a:r>
              <a:rPr lang="en-US" kern="1200" dirty="0">
                <a:solidFill>
                  <a:srgbClr val="000000"/>
                </a:solidFill>
                <a:latin typeface="Arial (Body)"/>
              </a:rPr>
              <a:t>Online traffic also influenced by offline brands and shopping</a:t>
            </a:r>
          </a:p>
          <a:p>
            <a:pPr marL="255651" lvl="0" indent="-255651">
              <a:spcAft>
                <a:spcPct val="0"/>
              </a:spcAft>
              <a:buSzPts val="2400"/>
              <a:tabLst/>
            </a:pPr>
            <a:r>
              <a:rPr lang="pt-BR" kern="1200" dirty="0">
                <a:solidFill>
                  <a:srgbClr val="000000"/>
                </a:solidFill>
                <a:latin typeface="Arial (Body)"/>
              </a:rPr>
              <a:t>E-commerce </a:t>
            </a:r>
            <a:r>
              <a:rPr lang="en-US" kern="1200" dirty="0">
                <a:solidFill>
                  <a:srgbClr val="000000"/>
                </a:solidFill>
                <a:latin typeface="Arial (Body)"/>
              </a:rPr>
              <a:t>and traditional commerce are coupled: Part of a continuum of consuming behavior</a:t>
            </a:r>
          </a:p>
        </p:txBody>
      </p:sp>
    </p:spTree>
    <p:extLst>
      <p:ext uri="{BB962C8B-B14F-4D97-AF65-F5344CB8AC3E}">
        <p14:creationId xmlns:p14="http://schemas.microsoft.com/office/powerpoint/2010/main" val="3277992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What Consumers Shop for and Buy Online</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Big ticket items ($1000 or more)</a:t>
            </a:r>
          </a:p>
          <a:p>
            <a:pPr marL="741553" lvl="1" indent="-284353">
              <a:spcAft>
                <a:spcPct val="0"/>
              </a:spcAft>
              <a:buSzPts val="2400"/>
            </a:pPr>
            <a:r>
              <a:rPr lang="en-US" kern="1200" dirty="0">
                <a:solidFill>
                  <a:srgbClr val="000000"/>
                </a:solidFill>
                <a:latin typeface="Arial (Body)"/>
              </a:rPr>
              <a:t>Travel, computer hardware, electronics</a:t>
            </a:r>
          </a:p>
          <a:p>
            <a:pPr marL="741553" lvl="1" indent="-284353">
              <a:spcAft>
                <a:spcPct val="0"/>
              </a:spcAft>
              <a:buSzPts val="2400"/>
            </a:pPr>
            <a:r>
              <a:rPr lang="en-US" kern="1200" dirty="0">
                <a:solidFill>
                  <a:srgbClr val="000000"/>
                </a:solidFill>
                <a:latin typeface="Arial (Body)"/>
              </a:rPr>
              <a:t>Consumers now more confident in purchasing costlier items</a:t>
            </a:r>
          </a:p>
          <a:p>
            <a:pPr marL="255651" lvl="0" indent="-255651">
              <a:spcAft>
                <a:spcPct val="0"/>
              </a:spcAft>
              <a:buSzPts val="2400"/>
              <a:tabLst/>
            </a:pPr>
            <a:r>
              <a:rPr lang="en-US" kern="1200" dirty="0">
                <a:solidFill>
                  <a:srgbClr val="000000"/>
                </a:solidFill>
                <a:latin typeface="Arial (Body)"/>
              </a:rPr>
              <a:t>Small ticket items ($100 or less)</a:t>
            </a:r>
          </a:p>
          <a:p>
            <a:pPr marL="741553" lvl="1" indent="-284353">
              <a:spcAft>
                <a:spcPct val="0"/>
              </a:spcAft>
              <a:buSzPts val="2400"/>
            </a:pPr>
            <a:r>
              <a:rPr lang="en-US" kern="1200" dirty="0">
                <a:solidFill>
                  <a:srgbClr val="000000"/>
                </a:solidFill>
                <a:latin typeface="Arial (Body)"/>
              </a:rPr>
              <a:t>Apparel, books, office supplies, software, etc.</a:t>
            </a:r>
          </a:p>
          <a:p>
            <a:pPr marL="255651" lvl="0" indent="-255651">
              <a:spcAft>
                <a:spcPct val="0"/>
              </a:spcAft>
              <a:buSzPts val="2400"/>
              <a:tabLst/>
            </a:pPr>
            <a:r>
              <a:rPr lang="en-US" kern="1200" dirty="0">
                <a:solidFill>
                  <a:srgbClr val="000000"/>
                </a:solidFill>
                <a:latin typeface="Arial (Body)"/>
              </a:rPr>
              <a:t>Sales of bulky goods, furniture and large appliances, rapidly expanding</a:t>
            </a:r>
          </a:p>
        </p:txBody>
      </p:sp>
    </p:spTree>
    <p:extLst>
      <p:ext uri="{BB962C8B-B14F-4D97-AF65-F5344CB8AC3E}">
        <p14:creationId xmlns:p14="http://schemas.microsoft.com/office/powerpoint/2010/main" val="78062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How Consumers Shop</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How shoppers find online vendors</a:t>
            </a:r>
          </a:p>
          <a:p>
            <a:pPr marL="741553" lvl="1" indent="-284353">
              <a:spcAft>
                <a:spcPct val="0"/>
              </a:spcAft>
              <a:buSzPts val="2400"/>
            </a:pPr>
            <a:r>
              <a:rPr lang="en-US" altLang="en-US" kern="1200" dirty="0">
                <a:solidFill>
                  <a:srgbClr val="000000"/>
                </a:solidFill>
              </a:rPr>
              <a:t>Highly intentional, goal-oriented</a:t>
            </a:r>
          </a:p>
          <a:p>
            <a:pPr marL="741553" lvl="1" indent="-284353">
              <a:spcAft>
                <a:spcPct val="0"/>
              </a:spcAft>
              <a:buSzPts val="2400"/>
            </a:pPr>
            <a:r>
              <a:rPr lang="en-US" altLang="en-US" kern="1200" dirty="0">
                <a:solidFill>
                  <a:srgbClr val="000000"/>
                </a:solidFill>
              </a:rPr>
              <a:t>Search engines</a:t>
            </a:r>
          </a:p>
          <a:p>
            <a:pPr marL="741553" lvl="1" indent="-284353">
              <a:spcAft>
                <a:spcPct val="0"/>
              </a:spcAft>
              <a:buSzPts val="2400"/>
            </a:pPr>
            <a:r>
              <a:rPr lang="en-US" altLang="en-US" kern="1200" dirty="0">
                <a:solidFill>
                  <a:srgbClr val="000000"/>
                </a:solidFill>
              </a:rPr>
              <a:t>Marketplaces (Amazon, e</a:t>
            </a:r>
            <a:r>
              <a:rPr lang="en-US" altLang="en-US" sz="100" kern="1200" dirty="0">
                <a:solidFill>
                  <a:srgbClr val="000000"/>
                </a:solidFill>
              </a:rPr>
              <a:t> </a:t>
            </a:r>
            <a:r>
              <a:rPr lang="en-US" altLang="en-US" kern="1200" dirty="0">
                <a:solidFill>
                  <a:srgbClr val="000000"/>
                </a:solidFill>
              </a:rPr>
              <a:t>Bay)</a:t>
            </a:r>
          </a:p>
          <a:p>
            <a:pPr marL="741553" lvl="1" indent="-284353">
              <a:spcAft>
                <a:spcPct val="0"/>
              </a:spcAft>
              <a:buSzPts val="2400"/>
            </a:pPr>
            <a:r>
              <a:rPr lang="en-US" altLang="en-US" kern="1200" dirty="0">
                <a:solidFill>
                  <a:srgbClr val="000000"/>
                </a:solidFill>
              </a:rPr>
              <a:t>Specific retail site</a:t>
            </a:r>
          </a:p>
          <a:p>
            <a:pPr marL="255651" lvl="0" indent="-255651">
              <a:spcAft>
                <a:spcPct val="0"/>
              </a:spcAft>
              <a:buSzPts val="2400"/>
              <a:tabLst/>
            </a:pPr>
            <a:r>
              <a:rPr lang="en-US" altLang="en-US" kern="1200" dirty="0">
                <a:solidFill>
                  <a:srgbClr val="000000"/>
                </a:solidFill>
              </a:rPr>
              <a:t>About 8% of Internet users don</a:t>
            </a:r>
            <a:r>
              <a:rPr lang="en-US" altLang="ja-JP" kern="1200" dirty="0">
                <a:solidFill>
                  <a:srgbClr val="000000"/>
                </a:solidFill>
              </a:rPr>
              <a:t>’t shop online</a:t>
            </a:r>
          </a:p>
          <a:p>
            <a:pPr marL="741553" lvl="1" indent="-284353">
              <a:spcAft>
                <a:spcPct val="0"/>
              </a:spcAft>
              <a:buSzPts val="2400"/>
            </a:pPr>
            <a:r>
              <a:rPr lang="en-US" altLang="en-US" kern="1200" dirty="0">
                <a:solidFill>
                  <a:srgbClr val="000000"/>
                </a:solidFill>
              </a:rPr>
              <a:t>Trust factor</a:t>
            </a:r>
          </a:p>
          <a:p>
            <a:pPr marL="741553" lvl="1" indent="-284353">
              <a:spcAft>
                <a:spcPct val="0"/>
              </a:spcAft>
              <a:buSzPts val="2400"/>
            </a:pPr>
            <a:r>
              <a:rPr lang="en-US" altLang="en-US" kern="1200" dirty="0">
                <a:solidFill>
                  <a:srgbClr val="000000"/>
                </a:solidFill>
              </a:rPr>
              <a:t>Hassle factors (shipping costs, returns, etc.)</a:t>
            </a:r>
          </a:p>
        </p:txBody>
      </p:sp>
    </p:spTree>
    <p:extLst>
      <p:ext uri="{BB962C8B-B14F-4D97-AF65-F5344CB8AC3E}">
        <p14:creationId xmlns:p14="http://schemas.microsoft.com/office/powerpoint/2010/main" val="24148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Trust, Utility, and Opportunism in Online Markets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Two most important factors shaping decision to purchase online:</a:t>
            </a:r>
          </a:p>
          <a:p>
            <a:pPr marL="741553" lvl="1" indent="-284353">
              <a:spcAft>
                <a:spcPct val="0"/>
              </a:spcAft>
              <a:buSzPts val="2400"/>
            </a:pPr>
            <a:r>
              <a:rPr lang="en-US" kern="1200" dirty="0">
                <a:solidFill>
                  <a:srgbClr val="000000"/>
                </a:solidFill>
                <a:latin typeface="Arial (Body)"/>
              </a:rPr>
              <a:t>Utility:</a:t>
            </a:r>
          </a:p>
          <a:p>
            <a:pPr marL="1144778" lvl="2" indent="-230378">
              <a:spcAft>
                <a:spcPct val="0"/>
              </a:spcAft>
              <a:buSzPts val="2400"/>
            </a:pPr>
            <a:r>
              <a:rPr lang="en-US" kern="1200" dirty="0">
                <a:solidFill>
                  <a:srgbClr val="000000"/>
                </a:solidFill>
                <a:latin typeface="Arial (Body)"/>
              </a:rPr>
              <a:t>Better prices, convenience, speed</a:t>
            </a:r>
          </a:p>
          <a:p>
            <a:pPr marL="741553" lvl="1" indent="-284353">
              <a:spcAft>
                <a:spcPct val="0"/>
              </a:spcAft>
              <a:buSzPts val="2400"/>
            </a:pPr>
            <a:r>
              <a:rPr lang="en-US" kern="1200" dirty="0">
                <a:solidFill>
                  <a:srgbClr val="000000"/>
                </a:solidFill>
                <a:latin typeface="Arial (Body)"/>
              </a:rPr>
              <a:t>Trust:</a:t>
            </a:r>
          </a:p>
          <a:p>
            <a:pPr marL="1144778" lvl="2" indent="-230378">
              <a:spcAft>
                <a:spcPct val="0"/>
              </a:spcAft>
              <a:buSzPts val="2400"/>
            </a:pPr>
            <a:r>
              <a:rPr lang="en-US" kern="1200" dirty="0">
                <a:solidFill>
                  <a:srgbClr val="000000"/>
                </a:solidFill>
                <a:latin typeface="Arial (Body)"/>
              </a:rPr>
              <a:t>Perception of credibility, ease of use, perceived risk</a:t>
            </a:r>
          </a:p>
          <a:p>
            <a:pPr marL="1144778" lvl="2" indent="-230378">
              <a:spcAft>
                <a:spcPct val="0"/>
              </a:spcAft>
              <a:buSzPts val="2400"/>
            </a:pPr>
            <a:r>
              <a:rPr lang="en-US" kern="1200" dirty="0">
                <a:solidFill>
                  <a:srgbClr val="000000"/>
                </a:solidFill>
                <a:latin typeface="Arial (Body)"/>
              </a:rPr>
              <a:t>Sellers develop trust by building strong reputations for honesty, fairness, delivery</a:t>
            </a:r>
          </a:p>
        </p:txBody>
      </p:sp>
    </p:spTree>
    <p:extLst>
      <p:ext uri="{BB962C8B-B14F-4D97-AF65-F5344CB8AC3E}">
        <p14:creationId xmlns:p14="http://schemas.microsoft.com/office/powerpoint/2010/main" val="87159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Digital Commerce Marketing and Advertising: Strategies and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of Internet marketing (v</a:t>
            </a:r>
            <a:r>
              <a:rPr lang="en-US" sz="100" kern="1200" dirty="0">
                <a:solidFill>
                  <a:schemeClr val="bg1"/>
                </a:solidFill>
                <a:latin typeface="Arial (Body)"/>
              </a:rPr>
              <a:t>ersu</a:t>
            </a:r>
            <a:r>
              <a:rPr lang="en-US" kern="1200" dirty="0">
                <a:solidFill>
                  <a:srgbClr val="000000"/>
                </a:solidFill>
                <a:latin typeface="Arial (Body)"/>
              </a:rPr>
              <a:t>s traditional)</a:t>
            </a:r>
          </a:p>
          <a:p>
            <a:pPr marL="741553" lvl="1" indent="-284353">
              <a:spcAft>
                <a:spcPct val="0"/>
              </a:spcAft>
              <a:buSzPts val="2400"/>
            </a:pPr>
            <a:r>
              <a:rPr lang="en-US" kern="1200" dirty="0">
                <a:solidFill>
                  <a:srgbClr val="000000"/>
                </a:solidFill>
                <a:latin typeface="Arial (Body)"/>
              </a:rPr>
              <a:t>More personalized</a:t>
            </a:r>
          </a:p>
          <a:p>
            <a:pPr marL="741553" lvl="1" indent="-284353">
              <a:spcAft>
                <a:spcPct val="0"/>
              </a:spcAft>
              <a:buSzPts val="2400"/>
            </a:pPr>
            <a:r>
              <a:rPr lang="en-US" kern="1200" dirty="0">
                <a:solidFill>
                  <a:srgbClr val="000000"/>
                </a:solidFill>
                <a:latin typeface="Arial (Body)"/>
              </a:rPr>
              <a:t>More participatory</a:t>
            </a:r>
          </a:p>
          <a:p>
            <a:pPr marL="741553" lvl="1" indent="-284353">
              <a:spcAft>
                <a:spcPct val="0"/>
              </a:spcAft>
              <a:buSzPts val="2400"/>
            </a:pPr>
            <a:r>
              <a:rPr lang="en-US" kern="1200" dirty="0">
                <a:solidFill>
                  <a:srgbClr val="000000"/>
                </a:solidFill>
                <a:latin typeface="Arial (Body)"/>
              </a:rPr>
              <a:t>More peer-to-peer</a:t>
            </a:r>
          </a:p>
          <a:p>
            <a:pPr marL="741553" lvl="1" indent="-284353">
              <a:spcAft>
                <a:spcPct val="0"/>
              </a:spcAft>
              <a:buSzPts val="2400"/>
            </a:pPr>
            <a:r>
              <a:rPr lang="en-US" kern="1200" dirty="0">
                <a:solidFill>
                  <a:srgbClr val="000000"/>
                </a:solidFill>
                <a:latin typeface="Arial (Body)"/>
              </a:rPr>
              <a:t>More communal</a:t>
            </a:r>
          </a:p>
          <a:p>
            <a:pPr marL="255651" lvl="0" indent="-255651">
              <a:spcAft>
                <a:spcPct val="0"/>
              </a:spcAft>
              <a:buSzPts val="2400"/>
              <a:tabLst/>
            </a:pPr>
            <a:r>
              <a:rPr lang="en-US" kern="1200" dirty="0">
                <a:solidFill>
                  <a:srgbClr val="000000"/>
                </a:solidFill>
                <a:latin typeface="Arial (Body)"/>
              </a:rPr>
              <a:t>The most effective Internet marketing has all four features</a:t>
            </a:r>
          </a:p>
        </p:txBody>
      </p:sp>
    </p:spTree>
    <p:extLst>
      <p:ext uri="{BB962C8B-B14F-4D97-AF65-F5344CB8AC3E}">
        <p14:creationId xmlns:p14="http://schemas.microsoft.com/office/powerpoint/2010/main" val="328947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Multi-Channel Marketing Plan</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Website</a:t>
            </a:r>
          </a:p>
          <a:p>
            <a:pPr marL="255651" lvl="0" indent="-255651">
              <a:spcAft>
                <a:spcPct val="0"/>
              </a:spcAft>
              <a:buSzPts val="2400"/>
              <a:tabLst/>
            </a:pPr>
            <a:r>
              <a:rPr lang="en-US" kern="1200" dirty="0">
                <a:solidFill>
                  <a:srgbClr val="000000"/>
                </a:solidFill>
                <a:latin typeface="Arial (Body)"/>
              </a:rPr>
              <a:t>Traditional online marketing</a:t>
            </a:r>
          </a:p>
          <a:p>
            <a:pPr marL="741553" lvl="1" indent="-284353">
              <a:spcAft>
                <a:spcPct val="0"/>
              </a:spcAft>
              <a:buSzPts val="2400"/>
            </a:pPr>
            <a:r>
              <a:rPr lang="en-US" kern="1200" dirty="0">
                <a:solidFill>
                  <a:srgbClr val="000000"/>
                </a:solidFill>
                <a:latin typeface="Arial (Body)"/>
              </a:rPr>
              <a:t>Search engine, display, e-mail, affiliate</a:t>
            </a:r>
          </a:p>
          <a:p>
            <a:pPr marL="255651" lvl="0" indent="-255651">
              <a:spcAft>
                <a:spcPct val="0"/>
              </a:spcAft>
              <a:buSzPts val="2400"/>
              <a:tabLst/>
            </a:pPr>
            <a:r>
              <a:rPr lang="en-US" kern="1200" dirty="0">
                <a:solidFill>
                  <a:srgbClr val="000000"/>
                </a:solidFill>
                <a:latin typeface="Arial (Body)"/>
              </a:rPr>
              <a:t>Social marketing</a:t>
            </a:r>
          </a:p>
          <a:p>
            <a:pPr marL="741553" lvl="1" indent="-284353">
              <a:spcAft>
                <a:spcPct val="0"/>
              </a:spcAft>
              <a:buSzPts val="2400"/>
            </a:pPr>
            <a:r>
              <a:rPr lang="en-US" kern="1200" dirty="0">
                <a:solidFill>
                  <a:srgbClr val="000000"/>
                </a:solidFill>
                <a:latin typeface="Arial (Body)"/>
              </a:rPr>
              <a:t>Social networks, blogs, video, game</a:t>
            </a:r>
          </a:p>
          <a:p>
            <a:pPr marL="255651" lvl="0" indent="-255651">
              <a:spcAft>
                <a:spcPct val="0"/>
              </a:spcAft>
              <a:buSzPts val="2400"/>
              <a:tabLst/>
            </a:pPr>
            <a:r>
              <a:rPr lang="en-US" kern="1200" dirty="0">
                <a:solidFill>
                  <a:srgbClr val="000000"/>
                </a:solidFill>
                <a:latin typeface="Arial (Body)"/>
              </a:rPr>
              <a:t>Mobile marketing</a:t>
            </a:r>
          </a:p>
          <a:p>
            <a:pPr marL="741553" lvl="1" indent="-284353">
              <a:spcAft>
                <a:spcPct val="0"/>
              </a:spcAft>
              <a:buSzPts val="2400"/>
            </a:pPr>
            <a:r>
              <a:rPr lang="en-US" kern="1200" dirty="0">
                <a:solidFill>
                  <a:srgbClr val="000000"/>
                </a:solidFill>
                <a:latin typeface="Arial (Body)"/>
              </a:rPr>
              <a:t>Mobile/tablet sites, apps</a:t>
            </a:r>
          </a:p>
          <a:p>
            <a:pPr marL="255651" lvl="0" indent="-255651">
              <a:spcAft>
                <a:spcPct val="0"/>
              </a:spcAft>
              <a:buSzPts val="2400"/>
              <a:tabLst/>
            </a:pPr>
            <a:r>
              <a:rPr lang="en-US" kern="1200" dirty="0">
                <a:solidFill>
                  <a:srgbClr val="000000"/>
                </a:solidFill>
                <a:latin typeface="Arial (Body)"/>
              </a:rPr>
              <a:t>Offline marketing</a:t>
            </a:r>
          </a:p>
          <a:p>
            <a:pPr marL="741553" lvl="1" indent="-284353">
              <a:spcAft>
                <a:spcPct val="0"/>
              </a:spcAft>
              <a:buSzPts val="2400"/>
            </a:pPr>
            <a:r>
              <a:rPr lang="en-US" kern="1200" dirty="0">
                <a:solidFill>
                  <a:srgbClr val="000000"/>
                </a:solidFill>
                <a:latin typeface="Arial (Body)"/>
              </a:rPr>
              <a:t>Television, radio, newspapers</a:t>
            </a:r>
          </a:p>
        </p:txBody>
      </p:sp>
    </p:spTree>
    <p:extLst>
      <p:ext uri="{BB962C8B-B14F-4D97-AF65-F5344CB8AC3E}">
        <p14:creationId xmlns:p14="http://schemas.microsoft.com/office/powerpoint/2010/main" val="305131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endParaRPr lang="en-AU" sz="2400" b="1" dirty="0">
              <a:solidFill>
                <a:srgbClr val="0B76BC"/>
              </a:solidFill>
              <a:latin typeface="+mn-lt"/>
            </a:endParaRPr>
          </a:p>
        </p:txBody>
      </p:sp>
      <p:sp>
        <p:nvSpPr>
          <p:cNvPr id="3" name="Content Placeholder 2"/>
          <p:cNvSpPr>
            <a:spLocks noGrp="1"/>
          </p:cNvSpPr>
          <p:nvPr>
            <p:ph sz="half" idx="1"/>
          </p:nvPr>
        </p:nvSpPr>
        <p:spPr>
          <a:xfrm>
            <a:off x="314587" y="1832471"/>
            <a:ext cx="4200263" cy="3657502"/>
          </a:xfrm>
        </p:spPr>
        <p:txBody>
          <a:bodyPr>
            <a:normAutofit/>
          </a:bodyPr>
          <a:lstStyle/>
          <a:p>
            <a:pPr marL="0" indent="0">
              <a:buNone/>
            </a:pPr>
            <a:r>
              <a:rPr lang="en-AU" dirty="0"/>
              <a:t>E-commerce 2019: Business, Technology and Society, Global Edition, 15th </a:t>
            </a:r>
            <a:r>
              <a:rPr lang="en-AU" dirty="0"/>
              <a:t>Edition</a:t>
            </a:r>
          </a:p>
          <a:p>
            <a:pPr marL="0" indent="0">
              <a:buNone/>
            </a:pPr>
            <a:r>
              <a:rPr lang="en-AU" dirty="0"/>
              <a:t>ISBN / EAN: 9781292303178</a:t>
            </a:r>
          </a:p>
          <a:p>
            <a:pPr marL="0" indent="0">
              <a:buNone/>
            </a:pPr>
            <a:r>
              <a:rPr lang="en-AU" dirty="0"/>
              <a:t>by Kenneth C. Laudon and Carol Guercio </a:t>
            </a:r>
            <a:r>
              <a:rPr lang="en-AU" dirty="0" err="1"/>
              <a:t>Traver</a:t>
            </a:r>
            <a:endParaRPr lang="en-AU" dirty="0"/>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16" name="Picture 15" descr="Front Cover: E-commerce 2019: Business. Technology. Society. Fifteenth Edition, Global Edition by Laudon and Tra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975" y="1811351"/>
            <a:ext cx="3601949" cy="4545000"/>
          </a:xfrm>
          <a:prstGeom prst="rect">
            <a:avLst/>
          </a:prstGeom>
          <a:ln w="9525">
            <a:solidFill>
              <a:schemeClr val="tx1"/>
            </a:solidFill>
          </a:ln>
        </p:spPr>
      </p:pic>
      <p:sp>
        <p:nvSpPr>
          <p:cNvPr id="4" name="Content Placeholder 3"/>
          <p:cNvSpPr>
            <a:spLocks noGrp="1"/>
          </p:cNvSpPr>
          <p:nvPr>
            <p:ph sz="half" idx="2"/>
          </p:nvPr>
        </p:nvSpPr>
        <p:spPr/>
        <p:txBody>
          <a:bodyPr/>
          <a:lstStyle/>
          <a:p>
            <a:endParaRPr lang="en-AU"/>
          </a:p>
        </p:txBody>
      </p:sp>
    </p:spTree>
    <p:extLst>
      <p:ext uri="{BB962C8B-B14F-4D97-AF65-F5344CB8AC3E}">
        <p14:creationId xmlns:p14="http://schemas.microsoft.com/office/powerpoint/2010/main" val="1425405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Strategic Issues and Questions</a:t>
            </a:r>
            <a:endParaRPr lang="en-IN" dirty="0"/>
          </a:p>
        </p:txBody>
      </p:sp>
      <p:sp>
        <p:nvSpPr>
          <p:cNvPr id="3" name="Content Placeholder 2"/>
          <p:cNvSpPr>
            <a:spLocks noGrp="1"/>
          </p:cNvSpPr>
          <p:nvPr>
            <p:ph sz="quarter" idx="13"/>
          </p:nvPr>
        </p:nvSpPr>
        <p:spPr>
          <a:xfrm>
            <a:off x="457199" y="1556326"/>
            <a:ext cx="8428383" cy="4434275"/>
          </a:xfrm>
        </p:spPr>
        <p:txBody>
          <a:bodyPr/>
          <a:lstStyle/>
          <a:p>
            <a:pPr marL="255651" lvl="0" indent="-255651">
              <a:spcAft>
                <a:spcPct val="0"/>
              </a:spcAft>
              <a:buSzPts val="2400"/>
              <a:tabLst/>
            </a:pPr>
            <a:r>
              <a:rPr lang="en-US" kern="1200" dirty="0">
                <a:solidFill>
                  <a:srgbClr val="000000"/>
                </a:solidFill>
                <a:latin typeface="Arial (Body)"/>
              </a:rPr>
              <a:t>Which part of the marketing plan should you focus on first?</a:t>
            </a:r>
          </a:p>
          <a:p>
            <a:pPr marL="255651" lvl="0" indent="-255651">
              <a:spcAft>
                <a:spcPct val="0"/>
              </a:spcAft>
              <a:buSzPts val="2400"/>
              <a:tabLst/>
            </a:pPr>
            <a:r>
              <a:rPr lang="en-US" kern="1200" dirty="0">
                <a:solidFill>
                  <a:srgbClr val="000000"/>
                </a:solidFill>
                <a:latin typeface="Arial (Body)"/>
              </a:rPr>
              <a:t>How do you integrate the different platforms for a coherent message?</a:t>
            </a:r>
          </a:p>
          <a:p>
            <a:pPr marL="255651" lvl="0" indent="-255651">
              <a:spcAft>
                <a:spcPct val="0"/>
              </a:spcAft>
              <a:buSzPts val="2400"/>
              <a:tabLst/>
            </a:pPr>
            <a:r>
              <a:rPr lang="en-US" kern="1200" dirty="0">
                <a:solidFill>
                  <a:srgbClr val="000000"/>
                </a:solidFill>
                <a:latin typeface="Arial (Body)"/>
              </a:rPr>
              <a:t>How do you allocate resources?</a:t>
            </a:r>
          </a:p>
          <a:p>
            <a:pPr marL="741553" lvl="1" indent="-284353">
              <a:spcAft>
                <a:spcPct val="0"/>
              </a:spcAft>
              <a:buSzPts val="2400"/>
            </a:pPr>
            <a:r>
              <a:rPr lang="en-US" kern="1200" dirty="0">
                <a:solidFill>
                  <a:srgbClr val="000000"/>
                </a:solidFill>
                <a:latin typeface="Arial (Body)"/>
              </a:rPr>
              <a:t>How do you measure and compare metrics from different platforms?</a:t>
            </a:r>
          </a:p>
          <a:p>
            <a:pPr marL="741553" lvl="1" indent="-284353">
              <a:spcAft>
                <a:spcPct val="0"/>
              </a:spcAft>
              <a:buSzPts val="2400"/>
            </a:pPr>
            <a:r>
              <a:rPr lang="en-US" kern="1200" dirty="0">
                <a:solidFill>
                  <a:srgbClr val="000000"/>
                </a:solidFill>
                <a:latin typeface="Arial (Body)"/>
              </a:rPr>
              <a:t>How do you link each to sales revenues?</a:t>
            </a:r>
          </a:p>
        </p:txBody>
      </p:sp>
    </p:spTree>
    <p:extLst>
      <p:ext uri="{BB962C8B-B14F-4D97-AF65-F5344CB8AC3E}">
        <p14:creationId xmlns:p14="http://schemas.microsoft.com/office/powerpoint/2010/main" val="338670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8626" cy="1097279"/>
          </a:xfrm>
        </p:spPr>
        <p:txBody>
          <a:bodyPr/>
          <a:lstStyle/>
          <a:p>
            <a:r>
              <a:rPr lang="en-US" sz="3400" kern="1200" dirty="0">
                <a:cs typeface="Times New Roman" panose="02020603050405020304" pitchFamily="18" charset="0"/>
              </a:rPr>
              <a:t>Establishing the Customer Relationship</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Website functions to:</a:t>
            </a:r>
          </a:p>
          <a:p>
            <a:pPr marL="741553" lvl="1" indent="-284353">
              <a:spcAft>
                <a:spcPct val="0"/>
              </a:spcAft>
              <a:buSzPts val="2400"/>
            </a:pPr>
            <a:r>
              <a:rPr lang="en-US" kern="1200" dirty="0">
                <a:solidFill>
                  <a:srgbClr val="000000"/>
                </a:solidFill>
                <a:latin typeface="Arial (Body)"/>
              </a:rPr>
              <a:t>Establish brand identity and customer expectations</a:t>
            </a:r>
          </a:p>
          <a:p>
            <a:pPr marL="1144778" lvl="2" indent="-230378">
              <a:spcAft>
                <a:spcPct val="0"/>
              </a:spcAft>
              <a:buSzPts val="2400"/>
            </a:pPr>
            <a:r>
              <a:rPr lang="en-US" kern="1200" dirty="0">
                <a:solidFill>
                  <a:srgbClr val="000000"/>
                </a:solidFill>
                <a:latin typeface="Arial (Body)"/>
              </a:rPr>
              <a:t>Differentiating product</a:t>
            </a:r>
          </a:p>
          <a:p>
            <a:pPr marL="741553" lvl="1" indent="-284353">
              <a:spcAft>
                <a:spcPct val="0"/>
              </a:spcAft>
              <a:buSzPts val="2400"/>
            </a:pPr>
            <a:r>
              <a:rPr lang="en-US" kern="1200" dirty="0">
                <a:solidFill>
                  <a:srgbClr val="000000"/>
                </a:solidFill>
                <a:latin typeface="Arial (Body)"/>
              </a:rPr>
              <a:t>Anchor the brand online</a:t>
            </a:r>
          </a:p>
          <a:p>
            <a:pPr marL="1144778" lvl="2" indent="-230378">
              <a:spcAft>
                <a:spcPct val="0"/>
              </a:spcAft>
              <a:buSzPts val="2400"/>
            </a:pPr>
            <a:r>
              <a:rPr lang="en-US" kern="1200" dirty="0">
                <a:solidFill>
                  <a:srgbClr val="000000"/>
                </a:solidFill>
                <a:latin typeface="Arial (Body)"/>
              </a:rPr>
              <a:t>Central point for all marketing messages</a:t>
            </a:r>
          </a:p>
          <a:p>
            <a:pPr marL="741553" lvl="1" indent="-284353">
              <a:spcAft>
                <a:spcPct val="0"/>
              </a:spcAft>
              <a:buSzPts val="2400"/>
            </a:pPr>
            <a:r>
              <a:rPr lang="en-US" kern="1200" dirty="0">
                <a:solidFill>
                  <a:srgbClr val="000000"/>
                </a:solidFill>
                <a:latin typeface="Arial (Body)"/>
              </a:rPr>
              <a:t>Inform and educate customer</a:t>
            </a:r>
          </a:p>
          <a:p>
            <a:pPr marL="741553" lvl="1" indent="-284353">
              <a:spcAft>
                <a:spcPct val="0"/>
              </a:spcAft>
              <a:buSzPts val="2400"/>
            </a:pPr>
            <a:r>
              <a:rPr lang="en-US" kern="1200" dirty="0">
                <a:solidFill>
                  <a:srgbClr val="000000"/>
                </a:solidFill>
                <a:latin typeface="Arial (Body)"/>
              </a:rPr>
              <a:t>Shape customer experience</a:t>
            </a:r>
          </a:p>
        </p:txBody>
      </p:sp>
    </p:spTree>
    <p:extLst>
      <p:ext uri="{BB962C8B-B14F-4D97-AF65-F5344CB8AC3E}">
        <p14:creationId xmlns:p14="http://schemas.microsoft.com/office/powerpoint/2010/main" val="391299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and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Online advertising</a:t>
            </a:r>
          </a:p>
          <a:p>
            <a:pPr marL="741553" lvl="1" indent="-284353">
              <a:spcAft>
                <a:spcPct val="0"/>
              </a:spcAft>
              <a:buSzPts val="2400"/>
            </a:pPr>
            <a:r>
              <a:rPr lang="en-US" altLang="en-US" kern="1200" dirty="0">
                <a:solidFill>
                  <a:srgbClr val="000000"/>
                </a:solidFill>
                <a:latin typeface="Arial (Body)"/>
              </a:rPr>
              <a:t>Display, search, mobile messaging, sponsorships, classifieds, lead generation, e-mail</a:t>
            </a:r>
          </a:p>
          <a:p>
            <a:pPr marL="741553" lvl="1" indent="-284353">
              <a:spcAft>
                <a:spcPct val="0"/>
              </a:spcAft>
              <a:buSzPts val="2400"/>
            </a:pPr>
            <a:r>
              <a:rPr lang="en-US" altLang="en-US" kern="1200" dirty="0">
                <a:solidFill>
                  <a:srgbClr val="000000"/>
                </a:solidFill>
                <a:latin typeface="Arial (Body)"/>
              </a:rPr>
              <a:t>Advantages:</a:t>
            </a:r>
          </a:p>
          <a:p>
            <a:pPr marL="1144778" lvl="2" indent="-230378">
              <a:spcAft>
                <a:spcPct val="0"/>
              </a:spcAft>
              <a:buSzPts val="2400"/>
            </a:pPr>
            <a:r>
              <a:rPr lang="en-US" altLang="en-US" kern="1200" dirty="0">
                <a:solidFill>
                  <a:srgbClr val="000000"/>
                </a:solidFill>
                <a:latin typeface="Arial (Body)"/>
              </a:rPr>
              <a:t>18-34 audience is online</a:t>
            </a:r>
          </a:p>
          <a:p>
            <a:pPr marL="1144778" lvl="2" indent="-230378">
              <a:spcAft>
                <a:spcPct val="0"/>
              </a:spcAft>
              <a:buSzPts val="2400"/>
            </a:pPr>
            <a:r>
              <a:rPr lang="en-US" altLang="en-US" kern="1200" dirty="0">
                <a:solidFill>
                  <a:srgbClr val="000000"/>
                </a:solidFill>
                <a:latin typeface="Arial (Body)"/>
              </a:rPr>
              <a:t>Ad targeting to individuals</a:t>
            </a:r>
          </a:p>
          <a:p>
            <a:pPr marL="1144778" lvl="2" indent="-230378">
              <a:spcAft>
                <a:spcPct val="0"/>
              </a:spcAft>
              <a:buSzPts val="2400"/>
            </a:pPr>
            <a:r>
              <a:rPr lang="en-US" altLang="en-US" kern="1200" dirty="0">
                <a:solidFill>
                  <a:srgbClr val="000000"/>
                </a:solidFill>
                <a:latin typeface="Arial (Body)"/>
              </a:rPr>
              <a:t>Price discrimination</a:t>
            </a:r>
          </a:p>
          <a:p>
            <a:pPr marL="1144778" lvl="2" indent="-230378">
              <a:spcAft>
                <a:spcPct val="0"/>
              </a:spcAft>
              <a:buSzPts val="2400"/>
            </a:pPr>
            <a:r>
              <a:rPr lang="en-US" altLang="en-US" kern="1200" dirty="0">
                <a:solidFill>
                  <a:srgbClr val="000000"/>
                </a:solidFill>
                <a:latin typeface="Arial (Body)"/>
              </a:rPr>
              <a:t>Personalization</a:t>
            </a:r>
          </a:p>
        </p:txBody>
      </p:sp>
    </p:spTree>
    <p:extLst>
      <p:ext uri="{BB962C8B-B14F-4D97-AF65-F5344CB8AC3E}">
        <p14:creationId xmlns:p14="http://schemas.microsoft.com/office/powerpoint/2010/main" val="37843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Traditional Online Marketing and Advertising Tools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Search engine marketing and advertising</a:t>
            </a:r>
          </a:p>
          <a:p>
            <a:pPr marL="255651" lvl="0" indent="-255651">
              <a:spcAft>
                <a:spcPct val="0"/>
              </a:spcAft>
              <a:buSzPts val="2400"/>
              <a:tabLst/>
            </a:pPr>
            <a:r>
              <a:rPr lang="en-US" kern="1200" dirty="0">
                <a:solidFill>
                  <a:srgbClr val="000000"/>
                </a:solidFill>
              </a:rPr>
              <a:t>Display ad marketing</a:t>
            </a:r>
          </a:p>
          <a:p>
            <a:pPr marL="255651" lvl="0" indent="-255651">
              <a:spcAft>
                <a:spcPct val="0"/>
              </a:spcAft>
              <a:buSzPts val="2400"/>
              <a:tabLst/>
            </a:pPr>
            <a:r>
              <a:rPr lang="en-US" kern="1200" dirty="0">
                <a:solidFill>
                  <a:srgbClr val="000000"/>
                </a:solidFill>
              </a:rPr>
              <a:t>E</a:t>
            </a:r>
            <a:r>
              <a:rPr lang="en-US" dirty="0"/>
              <a:t>-</a:t>
            </a:r>
            <a:r>
              <a:rPr lang="en-US" kern="1200" dirty="0">
                <a:solidFill>
                  <a:srgbClr val="000000"/>
                </a:solidFill>
              </a:rPr>
              <a:t>mail marketing</a:t>
            </a:r>
          </a:p>
          <a:p>
            <a:pPr marL="255651" lvl="0" indent="-255651">
              <a:spcAft>
                <a:spcPct val="0"/>
              </a:spcAft>
              <a:buSzPts val="2400"/>
              <a:tabLst/>
            </a:pPr>
            <a:r>
              <a:rPr lang="en-US" kern="1200" dirty="0">
                <a:solidFill>
                  <a:srgbClr val="000000"/>
                </a:solidFill>
              </a:rPr>
              <a:t>Affiliate marketing</a:t>
            </a:r>
          </a:p>
          <a:p>
            <a:pPr marL="255651" lvl="0" indent="-255651">
              <a:spcAft>
                <a:spcPct val="0"/>
              </a:spcAft>
              <a:buSzPts val="2400"/>
              <a:tabLst/>
            </a:pPr>
            <a:r>
              <a:rPr lang="en-US" kern="1200" dirty="0">
                <a:solidFill>
                  <a:srgbClr val="000000"/>
                </a:solidFill>
              </a:rPr>
              <a:t>Viral marketing</a:t>
            </a:r>
          </a:p>
          <a:p>
            <a:pPr marL="255651" lvl="0" indent="-255651">
              <a:spcAft>
                <a:spcPct val="0"/>
              </a:spcAft>
              <a:buSzPts val="2400"/>
              <a:tabLst/>
            </a:pPr>
            <a:r>
              <a:rPr lang="en-US" kern="1200" dirty="0">
                <a:solidFill>
                  <a:srgbClr val="000000"/>
                </a:solidFill>
              </a:rPr>
              <a:t>Lead generation marketing</a:t>
            </a:r>
          </a:p>
        </p:txBody>
      </p:sp>
    </p:spTree>
    <p:extLst>
      <p:ext uri="{BB962C8B-B14F-4D97-AF65-F5344CB8AC3E}">
        <p14:creationId xmlns:p14="http://schemas.microsoft.com/office/powerpoint/2010/main" val="3457361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Search engine marketing (S</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M)</a:t>
            </a:r>
          </a:p>
          <a:p>
            <a:pPr marL="741553" lvl="1" indent="-284353">
              <a:spcAft>
                <a:spcPct val="0"/>
              </a:spcAft>
              <a:buSzPts val="2400"/>
            </a:pPr>
            <a:r>
              <a:rPr lang="en-US" kern="1200" dirty="0">
                <a:solidFill>
                  <a:srgbClr val="000000"/>
                </a:solidFill>
                <a:latin typeface="Arial (Body)"/>
              </a:rPr>
              <a:t>Use of search engines for branding</a:t>
            </a:r>
          </a:p>
          <a:p>
            <a:pPr marL="255651" lvl="0" indent="-255651">
              <a:spcAft>
                <a:spcPct val="0"/>
              </a:spcAft>
              <a:buSzPts val="2400"/>
              <a:tabLst/>
            </a:pPr>
            <a:r>
              <a:rPr lang="en-US" kern="1200" dirty="0">
                <a:solidFill>
                  <a:srgbClr val="000000"/>
                </a:solidFill>
                <a:latin typeface="Arial (Body)"/>
              </a:rPr>
              <a:t>Search engine advertising</a:t>
            </a:r>
          </a:p>
          <a:p>
            <a:pPr marL="741553" lvl="1" indent="-284353">
              <a:spcAft>
                <a:spcPct val="0"/>
              </a:spcAft>
              <a:buSzPts val="2400"/>
            </a:pPr>
            <a:r>
              <a:rPr lang="en-US" kern="1200" dirty="0">
                <a:solidFill>
                  <a:srgbClr val="000000"/>
                </a:solidFill>
                <a:latin typeface="Arial (Body)"/>
              </a:rPr>
              <a:t>Use of search engines to support direct sales</a:t>
            </a:r>
          </a:p>
          <a:p>
            <a:pPr marL="255651" lvl="0" indent="-255651">
              <a:spcAft>
                <a:spcPct val="0"/>
              </a:spcAft>
              <a:buSzPts val="2400"/>
              <a:tabLst/>
            </a:pPr>
            <a:r>
              <a:rPr lang="en-US" kern="1200" dirty="0">
                <a:solidFill>
                  <a:srgbClr val="000000"/>
                </a:solidFill>
                <a:latin typeface="Arial (Body)"/>
              </a:rPr>
              <a:t>Types of search engine advertising</a:t>
            </a:r>
          </a:p>
          <a:p>
            <a:pPr marL="741553" lvl="1" indent="-284353">
              <a:spcAft>
                <a:spcPct val="0"/>
              </a:spcAft>
              <a:buSzPts val="2400"/>
            </a:pPr>
            <a:r>
              <a:rPr lang="en-US" kern="1200" dirty="0">
                <a:solidFill>
                  <a:srgbClr val="000000"/>
                </a:solidFill>
                <a:latin typeface="Arial (Body)"/>
              </a:rPr>
              <a:t>Paid inclusion</a:t>
            </a:r>
          </a:p>
          <a:p>
            <a:pPr marL="741553" lvl="1" indent="-284353">
              <a:spcAft>
                <a:spcPct val="0"/>
              </a:spcAft>
              <a:buSzPts val="2400"/>
            </a:pPr>
            <a:r>
              <a:rPr lang="en-US" kern="1200" dirty="0">
                <a:solidFill>
                  <a:srgbClr val="000000"/>
                </a:solidFill>
                <a:latin typeface="Arial (Body)"/>
              </a:rPr>
              <a:t>Pay-per-click (P</a:t>
            </a:r>
            <a:r>
              <a:rPr lang="en-US" sz="100" kern="1200" dirty="0">
                <a:solidFill>
                  <a:srgbClr val="000000"/>
                </a:solidFill>
                <a:latin typeface="Arial (Body)"/>
              </a:rPr>
              <a:t> </a:t>
            </a:r>
            <a:r>
              <a:rPr lang="en-US" kern="1200" dirty="0" err="1">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search ads</a:t>
            </a:r>
          </a:p>
          <a:p>
            <a:pPr marL="1144778" lvl="2" indent="-230378">
              <a:spcAft>
                <a:spcPct val="0"/>
              </a:spcAft>
              <a:buSzPts val="2400"/>
            </a:pPr>
            <a:r>
              <a:rPr lang="en-US" kern="1200" dirty="0">
                <a:solidFill>
                  <a:srgbClr val="000000"/>
                </a:solidFill>
                <a:latin typeface="Arial (Body)"/>
              </a:rPr>
              <a:t>Keyword advertising</a:t>
            </a:r>
          </a:p>
          <a:p>
            <a:pPr marL="1144778" lvl="2" indent="-230378">
              <a:spcAft>
                <a:spcPct val="0"/>
              </a:spcAft>
              <a:buSzPts val="2400"/>
            </a:pPr>
            <a:r>
              <a:rPr lang="en-US" kern="1200" dirty="0">
                <a:solidFill>
                  <a:srgbClr val="000000"/>
                </a:solidFill>
                <a:latin typeface="Arial (Body)"/>
              </a:rPr>
              <a:t>Network keyword advertising (context advertising)</a:t>
            </a:r>
          </a:p>
        </p:txBody>
      </p:sp>
    </p:spTree>
    <p:extLst>
      <p:ext uri="{BB962C8B-B14F-4D97-AF65-F5344CB8AC3E}">
        <p14:creationId xmlns:p14="http://schemas.microsoft.com/office/powerpoint/2010/main" val="2694787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Search Engine Marketing and Advertising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Search engine optimization (S</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O)</a:t>
            </a:r>
          </a:p>
          <a:p>
            <a:pPr marL="255651" lvl="0" indent="-255651">
              <a:spcAft>
                <a:spcPct val="0"/>
              </a:spcAft>
              <a:buSzPts val="2400"/>
              <a:tabLst/>
            </a:pPr>
            <a:r>
              <a:rPr lang="en-US" altLang="en-US" kern="1200" dirty="0">
                <a:solidFill>
                  <a:srgbClr val="000000"/>
                </a:solidFill>
                <a:latin typeface="Arial (Body)"/>
              </a:rPr>
              <a:t>Google search engine algorithms</a:t>
            </a:r>
          </a:p>
          <a:p>
            <a:pPr marL="255651" lvl="0" indent="-255651">
              <a:spcAft>
                <a:spcPct val="0"/>
              </a:spcAft>
              <a:buSzPts val="2400"/>
              <a:tabLst/>
            </a:pPr>
            <a:r>
              <a:rPr lang="en-US" altLang="en-US" kern="1200" dirty="0">
                <a:solidFill>
                  <a:srgbClr val="000000"/>
                </a:solidFill>
                <a:latin typeface="Arial (Body)"/>
              </a:rPr>
              <a:t>Social search</a:t>
            </a:r>
          </a:p>
          <a:p>
            <a:pPr marL="741553" lvl="1" indent="-284353">
              <a:spcAft>
                <a:spcPct val="0"/>
              </a:spcAft>
              <a:buSzPts val="2400"/>
            </a:pPr>
            <a:r>
              <a:rPr lang="en-US" altLang="en-US" kern="1200" dirty="0">
                <a:solidFill>
                  <a:srgbClr val="000000"/>
                </a:solidFill>
                <a:latin typeface="Arial (Body)"/>
              </a:rPr>
              <a:t>Utilizes social contacts and social graph </a:t>
            </a:r>
            <a:r>
              <a:rPr lang="en-US" altLang="ja-JP" kern="1200" dirty="0">
                <a:solidFill>
                  <a:srgbClr val="000000"/>
                </a:solidFill>
                <a:latin typeface="Arial (Body)"/>
              </a:rPr>
              <a:t>to provide fewer and more relevant results</a:t>
            </a:r>
          </a:p>
          <a:p>
            <a:pPr marL="255651" lvl="0" indent="-255651">
              <a:spcAft>
                <a:spcPct val="0"/>
              </a:spcAft>
              <a:buSzPts val="2400"/>
              <a:tabLst/>
            </a:pPr>
            <a:r>
              <a:rPr lang="en-US" altLang="en-US" kern="1200" dirty="0">
                <a:solidFill>
                  <a:srgbClr val="000000"/>
                </a:solidFill>
                <a:latin typeface="Arial (Body)"/>
              </a:rPr>
              <a:t>Search engine issues</a:t>
            </a:r>
          </a:p>
          <a:p>
            <a:pPr marL="741553" lvl="1" indent="-284353">
              <a:spcAft>
                <a:spcPct val="0"/>
              </a:spcAft>
              <a:buSzPts val="2400"/>
            </a:pPr>
            <a:r>
              <a:rPr lang="en-US" altLang="en-US" kern="1200" dirty="0">
                <a:solidFill>
                  <a:srgbClr val="000000"/>
                </a:solidFill>
                <a:latin typeface="Arial (Body)"/>
              </a:rPr>
              <a:t>Paid inclusion and placement practices</a:t>
            </a:r>
          </a:p>
          <a:p>
            <a:pPr marL="741553" lvl="1" indent="-284353">
              <a:spcAft>
                <a:spcPct val="0"/>
              </a:spcAft>
              <a:buSzPts val="2400"/>
            </a:pPr>
            <a:r>
              <a:rPr lang="en-US" altLang="en-US" kern="1200" dirty="0">
                <a:solidFill>
                  <a:srgbClr val="000000"/>
                </a:solidFill>
                <a:latin typeface="Arial (Body)"/>
              </a:rPr>
              <a:t>Link farms, content farms</a:t>
            </a:r>
          </a:p>
          <a:p>
            <a:pPr marL="741553" lvl="1" indent="-284353">
              <a:spcAft>
                <a:spcPct val="0"/>
              </a:spcAft>
              <a:buSzPts val="2400"/>
            </a:pPr>
            <a:r>
              <a:rPr lang="en-US" altLang="en-US" kern="1200" dirty="0">
                <a:solidFill>
                  <a:srgbClr val="000000"/>
                </a:solidFill>
                <a:latin typeface="Arial (Body)"/>
              </a:rPr>
              <a:t>Click fraud</a:t>
            </a:r>
          </a:p>
        </p:txBody>
      </p:sp>
    </p:spTree>
    <p:extLst>
      <p:ext uri="{BB962C8B-B14F-4D97-AF65-F5344CB8AC3E}">
        <p14:creationId xmlns:p14="http://schemas.microsoft.com/office/powerpoint/2010/main" val="2554062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Banner ads</a:t>
            </a:r>
          </a:p>
          <a:p>
            <a:pPr marL="255651" lvl="0" indent="-255651">
              <a:spcAft>
                <a:spcPct val="0"/>
              </a:spcAft>
              <a:buSzPts val="2400"/>
              <a:tabLst/>
            </a:pPr>
            <a:r>
              <a:rPr lang="en-US" kern="1200" dirty="0">
                <a:solidFill>
                  <a:srgbClr val="000000"/>
                </a:solidFill>
                <a:latin typeface="Arial (Body)"/>
              </a:rPr>
              <a:t>Rich media ads</a:t>
            </a:r>
          </a:p>
          <a:p>
            <a:pPr marL="741553" lvl="1" indent="-284353">
              <a:spcAft>
                <a:spcPct val="0"/>
              </a:spcAft>
              <a:buSzPts val="2400"/>
            </a:pPr>
            <a:r>
              <a:rPr lang="en-US" kern="1200" dirty="0">
                <a:solidFill>
                  <a:srgbClr val="000000"/>
                </a:solidFill>
                <a:latin typeface="Arial (Body)"/>
              </a:rPr>
              <a:t>Interstitial ads</a:t>
            </a:r>
          </a:p>
          <a:p>
            <a:pPr marL="255651" lvl="0" indent="-255651">
              <a:spcAft>
                <a:spcPct val="0"/>
              </a:spcAft>
              <a:buSzPts val="2400"/>
              <a:tabLst/>
            </a:pPr>
            <a:r>
              <a:rPr lang="en-US" kern="1200" dirty="0">
                <a:solidFill>
                  <a:srgbClr val="000000"/>
                </a:solidFill>
                <a:latin typeface="Arial (Body)"/>
              </a:rPr>
              <a:t>Video ads</a:t>
            </a:r>
          </a:p>
          <a:p>
            <a:pPr marL="741553" lvl="1" indent="-284353">
              <a:spcAft>
                <a:spcPct val="0"/>
              </a:spcAft>
              <a:buSzPts val="2400"/>
            </a:pPr>
            <a:r>
              <a:rPr lang="en-US" kern="1200" dirty="0">
                <a:solidFill>
                  <a:srgbClr val="000000"/>
                </a:solidFill>
                <a:latin typeface="Arial (Body)"/>
              </a:rPr>
              <a:t>Far more effective than other display formats</a:t>
            </a:r>
          </a:p>
          <a:p>
            <a:pPr marL="255651" lvl="0" indent="-255651">
              <a:spcAft>
                <a:spcPct val="0"/>
              </a:spcAft>
              <a:buSzPts val="2400"/>
              <a:tabLst/>
            </a:pPr>
            <a:r>
              <a:rPr lang="en-US" kern="1200" dirty="0">
                <a:solidFill>
                  <a:srgbClr val="000000"/>
                </a:solidFill>
                <a:latin typeface="Arial (Body)"/>
              </a:rPr>
              <a:t>Sponsorships</a:t>
            </a:r>
          </a:p>
          <a:p>
            <a:pPr marL="255651" lvl="0" indent="-255651">
              <a:spcAft>
                <a:spcPct val="0"/>
              </a:spcAft>
              <a:buSzPts val="2400"/>
              <a:tabLst/>
            </a:pPr>
            <a:r>
              <a:rPr lang="en-US" kern="1200" dirty="0">
                <a:solidFill>
                  <a:srgbClr val="000000"/>
                </a:solidFill>
                <a:latin typeface="Arial (Body)"/>
              </a:rPr>
              <a:t>Native advertising</a:t>
            </a:r>
          </a:p>
        </p:txBody>
      </p:sp>
    </p:spTree>
    <p:extLst>
      <p:ext uri="{BB962C8B-B14F-4D97-AF65-F5344CB8AC3E}">
        <p14:creationId xmlns:p14="http://schemas.microsoft.com/office/powerpoint/2010/main" val="356220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Display Ad Marketing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Content marketing</a:t>
            </a:r>
          </a:p>
          <a:p>
            <a:pPr marL="255651" lvl="0" indent="-255651">
              <a:spcAft>
                <a:spcPct val="0"/>
              </a:spcAft>
              <a:buSzPts val="2400"/>
              <a:tabLst/>
            </a:pPr>
            <a:r>
              <a:rPr lang="en-US" kern="1200" dirty="0">
                <a:solidFill>
                  <a:srgbClr val="000000"/>
                </a:solidFill>
                <a:latin typeface="Arial (Body)"/>
              </a:rPr>
              <a:t>Advertising networks</a:t>
            </a:r>
          </a:p>
          <a:p>
            <a:pPr marL="255651" lvl="0" indent="-255651">
              <a:spcAft>
                <a:spcPct val="0"/>
              </a:spcAft>
              <a:buSzPts val="2400"/>
              <a:tabLst/>
            </a:pPr>
            <a:r>
              <a:rPr lang="en-US" kern="1200" dirty="0">
                <a:solidFill>
                  <a:srgbClr val="000000"/>
                </a:solidFill>
                <a:latin typeface="Arial (Body)"/>
              </a:rPr>
              <a:t>Ad exchanges, programmatic advertising, and real-time bidding (R</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B)</a:t>
            </a:r>
          </a:p>
          <a:p>
            <a:pPr marL="255651" lvl="0" indent="-255651">
              <a:spcAft>
                <a:spcPct val="0"/>
              </a:spcAft>
              <a:buSzPts val="2400"/>
              <a:tabLst/>
            </a:pPr>
            <a:r>
              <a:rPr lang="en-US" kern="1200" dirty="0">
                <a:solidFill>
                  <a:srgbClr val="000000"/>
                </a:solidFill>
                <a:latin typeface="Arial (Body)"/>
              </a:rPr>
              <a:t>Display advertising issues</a:t>
            </a:r>
          </a:p>
          <a:p>
            <a:pPr marL="741553" lvl="1" indent="-284353">
              <a:spcAft>
                <a:spcPct val="0"/>
              </a:spcAft>
              <a:buSzPts val="2400"/>
            </a:pPr>
            <a:r>
              <a:rPr lang="en-US" kern="1200" dirty="0">
                <a:solidFill>
                  <a:srgbClr val="000000"/>
                </a:solidFill>
                <a:latin typeface="Arial (Body)"/>
              </a:rPr>
              <a:t>Ad fraud</a:t>
            </a:r>
          </a:p>
          <a:p>
            <a:pPr marL="741553" lvl="1" indent="-284353">
              <a:spcAft>
                <a:spcPct val="0"/>
              </a:spcAft>
              <a:buSzPts val="2400"/>
            </a:pPr>
            <a:r>
              <a:rPr lang="en-US" kern="1200" dirty="0" err="1">
                <a:solidFill>
                  <a:srgbClr val="000000"/>
                </a:solidFill>
                <a:latin typeface="Arial (Body)"/>
              </a:rPr>
              <a:t>Viewability</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Ad blocking</a:t>
            </a:r>
          </a:p>
        </p:txBody>
      </p:sp>
    </p:spTree>
    <p:extLst>
      <p:ext uri="{BB962C8B-B14F-4D97-AF65-F5344CB8AC3E}">
        <p14:creationId xmlns:p14="http://schemas.microsoft.com/office/powerpoint/2010/main" val="266003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6.6 How an Advertising Network Works</a:t>
            </a:r>
            <a:endParaRPr lang="en-IN" sz="3400" dirty="0"/>
          </a:p>
        </p:txBody>
      </p:sp>
      <p:pic>
        <p:nvPicPr>
          <p:cNvPr id="5" name="Picture 4" descr="Step 1, consumer requests web page from ad network member site. 2, merchant server connects to ad network ad server. 3, ad server reads cookie, checks database for profile. 4, ad server selects and serves an appropriate display ad based in profile. 5, ad network follows consumer from site to site through use of tracking fil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908" y="1552150"/>
            <a:ext cx="6748185" cy="4731258"/>
          </a:xfrm>
          <a:prstGeom prst="rect">
            <a:avLst/>
          </a:prstGeom>
        </p:spPr>
      </p:pic>
    </p:spTree>
    <p:extLst>
      <p:ext uri="{BB962C8B-B14F-4D97-AF65-F5344CB8AC3E}">
        <p14:creationId xmlns:p14="http://schemas.microsoft.com/office/powerpoint/2010/main" val="259744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E-mail Marketing</a:t>
            </a:r>
            <a:endParaRPr lang="en-IN" dirty="0"/>
          </a:p>
        </p:txBody>
      </p:sp>
      <p:sp>
        <p:nvSpPr>
          <p:cNvPr id="3" name="Content Placeholder 2"/>
          <p:cNvSpPr>
            <a:spLocks noGrp="1"/>
          </p:cNvSpPr>
          <p:nvPr>
            <p:ph sz="quarter" idx="13"/>
          </p:nvPr>
        </p:nvSpPr>
        <p:spPr>
          <a:xfrm>
            <a:off x="457200" y="1556326"/>
            <a:ext cx="8229600" cy="4635752"/>
          </a:xfrm>
        </p:spPr>
        <p:txBody>
          <a:bodyPr/>
          <a:lstStyle/>
          <a:p>
            <a:pPr marL="255651" lvl="0" indent="-255651">
              <a:spcAft>
                <a:spcPct val="0"/>
              </a:spcAft>
              <a:buSzPts val="2400"/>
              <a:tabLst/>
            </a:pPr>
            <a:r>
              <a:rPr lang="en-US" sz="2200" kern="1200" dirty="0">
                <a:solidFill>
                  <a:srgbClr val="000000"/>
                </a:solidFill>
                <a:latin typeface="Arial (Body)"/>
              </a:rPr>
              <a:t>Direct e-mail marketing</a:t>
            </a:r>
          </a:p>
          <a:p>
            <a:pPr marL="741553" lvl="1" indent="-284353">
              <a:spcAft>
                <a:spcPct val="0"/>
              </a:spcAft>
              <a:buSzPts val="2400"/>
            </a:pPr>
            <a:r>
              <a:rPr lang="en-US" sz="2200" kern="1200" dirty="0">
                <a:solidFill>
                  <a:srgbClr val="000000"/>
                </a:solidFill>
                <a:latin typeface="Arial (Body)"/>
              </a:rPr>
              <a:t>Messages sent directly to interested users</a:t>
            </a:r>
          </a:p>
          <a:p>
            <a:pPr marL="741553" lvl="1" indent="-284353">
              <a:spcAft>
                <a:spcPct val="0"/>
              </a:spcAft>
              <a:buSzPts val="2400"/>
            </a:pPr>
            <a:r>
              <a:rPr lang="en-US" sz="2200" kern="1200" dirty="0">
                <a:solidFill>
                  <a:srgbClr val="000000"/>
                </a:solidFill>
                <a:latin typeface="Arial (Body)"/>
              </a:rPr>
              <a:t>Benefits include</a:t>
            </a:r>
          </a:p>
          <a:p>
            <a:pPr marL="1144778" lvl="2" indent="-230378">
              <a:spcAft>
                <a:spcPct val="0"/>
              </a:spcAft>
              <a:buSzPts val="2400"/>
            </a:pPr>
            <a:r>
              <a:rPr lang="en-US" sz="2200" kern="1200" dirty="0">
                <a:solidFill>
                  <a:srgbClr val="000000"/>
                </a:solidFill>
                <a:latin typeface="Arial (Body)"/>
              </a:rPr>
              <a:t>Inexpensive</a:t>
            </a:r>
          </a:p>
          <a:p>
            <a:pPr marL="1144778" lvl="2" indent="-230378">
              <a:spcAft>
                <a:spcPct val="0"/>
              </a:spcAft>
              <a:buSzPts val="2400"/>
            </a:pPr>
            <a:r>
              <a:rPr lang="en-US" sz="2200" kern="1200" dirty="0">
                <a:solidFill>
                  <a:srgbClr val="000000"/>
                </a:solidFill>
                <a:latin typeface="Arial (Body)"/>
              </a:rPr>
              <a:t>Average around 3% to 4% click-</a:t>
            </a:r>
            <a:r>
              <a:rPr lang="en-US" sz="2200" kern="1200" dirty="0" err="1">
                <a:solidFill>
                  <a:srgbClr val="000000"/>
                </a:solidFill>
                <a:latin typeface="Arial (Body)"/>
              </a:rPr>
              <a:t>throughs</a:t>
            </a:r>
            <a:endParaRPr lang="en-US" sz="2200" kern="1200" dirty="0">
              <a:solidFill>
                <a:srgbClr val="000000"/>
              </a:solidFill>
              <a:latin typeface="Arial (Body)"/>
            </a:endParaRPr>
          </a:p>
          <a:p>
            <a:pPr marL="1144778" lvl="2" indent="-230378">
              <a:spcAft>
                <a:spcPct val="0"/>
              </a:spcAft>
              <a:buSzPts val="2400"/>
            </a:pPr>
            <a:r>
              <a:rPr lang="en-US" sz="2200" kern="1200" dirty="0">
                <a:solidFill>
                  <a:srgbClr val="000000"/>
                </a:solidFill>
                <a:latin typeface="Arial (Body)"/>
              </a:rPr>
              <a:t>Measuring and tracking responses</a:t>
            </a:r>
          </a:p>
          <a:p>
            <a:pPr marL="1144778" lvl="2" indent="-230378">
              <a:spcAft>
                <a:spcPct val="0"/>
              </a:spcAft>
              <a:buSzPts val="2400"/>
            </a:pPr>
            <a:r>
              <a:rPr lang="en-US" sz="2200" kern="1200" dirty="0">
                <a:solidFill>
                  <a:srgbClr val="000000"/>
                </a:solidFill>
                <a:latin typeface="Arial (Body)"/>
              </a:rPr>
              <a:t>Personalization and targeting</a:t>
            </a:r>
          </a:p>
          <a:p>
            <a:pPr marL="255651" lvl="0" indent="-255651">
              <a:spcAft>
                <a:spcPct val="0"/>
              </a:spcAft>
              <a:buSzPts val="2400"/>
              <a:tabLst/>
            </a:pPr>
            <a:r>
              <a:rPr lang="en-US" sz="2200" kern="1200" dirty="0">
                <a:solidFill>
                  <a:srgbClr val="000000"/>
                </a:solidFill>
                <a:latin typeface="Arial (Body)"/>
              </a:rPr>
              <a:t>Three main challenges</a:t>
            </a:r>
          </a:p>
          <a:p>
            <a:pPr marL="741553" lvl="1" indent="-284353">
              <a:spcAft>
                <a:spcPct val="0"/>
              </a:spcAft>
              <a:buSzPts val="2400"/>
            </a:pPr>
            <a:r>
              <a:rPr lang="en-US" sz="2200" kern="1200" dirty="0">
                <a:solidFill>
                  <a:srgbClr val="000000"/>
                </a:solidFill>
                <a:latin typeface="Arial (Body)"/>
              </a:rPr>
              <a:t>Spam</a:t>
            </a:r>
          </a:p>
          <a:p>
            <a:pPr marL="741553" lvl="1" indent="-284353">
              <a:spcAft>
                <a:spcPct val="0"/>
              </a:spcAft>
              <a:buSzPts val="2400"/>
            </a:pPr>
            <a:r>
              <a:rPr lang="en-US" sz="2200" kern="1200" dirty="0">
                <a:solidFill>
                  <a:srgbClr val="000000"/>
                </a:solidFill>
                <a:latin typeface="Arial (Body)"/>
              </a:rPr>
              <a:t>Anti-spam software</a:t>
            </a:r>
          </a:p>
          <a:p>
            <a:pPr marL="741553" lvl="1" indent="-284353">
              <a:spcAft>
                <a:spcPct val="0"/>
              </a:spcAft>
              <a:buSzPts val="2400"/>
            </a:pPr>
            <a:r>
              <a:rPr lang="en-US" sz="2200" kern="1200" dirty="0">
                <a:solidFill>
                  <a:srgbClr val="000000"/>
                </a:solidFill>
                <a:latin typeface="Arial (Body)"/>
              </a:rPr>
              <a:t>Poorly targeted purchased e-mail lists</a:t>
            </a:r>
          </a:p>
        </p:txBody>
      </p:sp>
    </p:spTree>
    <p:extLst>
      <p:ext uri="{BB962C8B-B14F-4D97-AF65-F5344CB8AC3E}">
        <p14:creationId xmlns:p14="http://schemas.microsoft.com/office/powerpoint/2010/main" val="46139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2019: Business. Technology. Society.</a:t>
            </a:r>
          </a:p>
        </p:txBody>
      </p:sp>
      <p:sp>
        <p:nvSpPr>
          <p:cNvPr id="3" name="Text Placeholder 2"/>
          <p:cNvSpPr>
            <a:spLocks noGrp="1"/>
          </p:cNvSpPr>
          <p:nvPr>
            <p:ph type="body" idx="1"/>
          </p:nvPr>
        </p:nvSpPr>
        <p:spPr>
          <a:xfrm>
            <a:off x="457200" y="1278000"/>
            <a:ext cx="8063346" cy="377925"/>
          </a:xfrm>
        </p:spPr>
        <p:txBody>
          <a:bodyPr anchor="ctr">
            <a:normAutofit fontScale="85000" lnSpcReduction="20000"/>
          </a:bodyPr>
          <a:lstStyle/>
          <a:p>
            <a:pPr eaLnBrk="1" hangingPunct="1">
              <a:defRPr/>
            </a:pPr>
            <a:r>
              <a:rPr lang="en-US" altLang="en-US" dirty="0">
                <a:latin typeface="+mn-lt"/>
              </a:rPr>
              <a:t>Fifteenth</a:t>
            </a:r>
            <a:r>
              <a:rPr lang="en-US" altLang="en-US" dirty="0">
                <a:solidFill>
                  <a:schemeClr val="tx2"/>
                </a:solidFill>
                <a:latin typeface="+mn-lt"/>
              </a:rPr>
              <a:t> </a:t>
            </a:r>
            <a:r>
              <a:rPr lang="en-US" altLang="en-US" dirty="0" smtClean="0">
                <a:solidFill>
                  <a:schemeClr val="tx2"/>
                </a:solidFill>
                <a:latin typeface="+mn-lt"/>
              </a:rPr>
              <a:t>Edition, Global Edition</a:t>
            </a:r>
            <a:endParaRPr lang="en-US" altLang="en-US" dirty="0">
              <a:solidFill>
                <a:schemeClr val="tx2"/>
              </a:solidFill>
              <a:latin typeface="+mn-lt"/>
            </a:endParaRPr>
          </a:p>
        </p:txBody>
      </p:sp>
      <p:sp>
        <p:nvSpPr>
          <p:cNvPr id="4" name="Text Placeholder 3"/>
          <p:cNvSpPr>
            <a:spLocks noGrp="1"/>
          </p:cNvSpPr>
          <p:nvPr>
            <p:ph type="body" idx="2"/>
          </p:nvPr>
        </p:nvSpPr>
        <p:spPr>
          <a:xfrm>
            <a:off x="2961921" y="2532158"/>
            <a:ext cx="3325091" cy="799200"/>
          </a:xfrm>
        </p:spPr>
        <p:txBody>
          <a:bodyPr/>
          <a:lstStyle/>
          <a:p>
            <a:pPr algn="ctr"/>
            <a:r>
              <a:rPr lang="en-US" altLang="en-US" b="1" dirty="0">
                <a:latin typeface="+mn-lt"/>
                <a:ea typeface="Segoe UI Symbol" panose="020B0502040204020203" pitchFamily="34" charset="0"/>
              </a:rPr>
              <a:t>Chapter 6</a:t>
            </a:r>
          </a:p>
        </p:txBody>
      </p:sp>
      <p:sp>
        <p:nvSpPr>
          <p:cNvPr id="5" name="Text Placeholder 4"/>
          <p:cNvSpPr>
            <a:spLocks noGrp="1"/>
          </p:cNvSpPr>
          <p:nvPr>
            <p:ph type="body" idx="3"/>
          </p:nvPr>
        </p:nvSpPr>
        <p:spPr>
          <a:xfrm>
            <a:off x="2961921" y="3738002"/>
            <a:ext cx="3408795" cy="1076875"/>
          </a:xfrm>
        </p:spPr>
        <p:txBody>
          <a:bodyPr/>
          <a:lstStyle/>
          <a:p>
            <a:pPr algn="ctr">
              <a:defRPr/>
            </a:pPr>
            <a:r>
              <a:rPr lang="en-US" altLang="en-US" dirty="0">
                <a:latin typeface="+mn-lt"/>
              </a:rPr>
              <a:t>E-commerce Marketing and </a:t>
            </a:r>
            <a:r>
              <a:rPr lang="en-US" altLang="en-US" dirty="0" smtClean="0">
                <a:latin typeface="+mn-lt"/>
              </a:rPr>
              <a:t>Advertising</a:t>
            </a:r>
            <a:endParaRPr lang="en-US" altLang="en-US" dirty="0">
              <a:latin typeface="+mn-lt"/>
            </a:endParaRP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2020 Pearson Education Ltd. </a:t>
            </a:r>
            <a:r>
              <a:rPr lang="en-US" altLang="en-US" sz="1200" dirty="0">
                <a:solidFill>
                  <a:schemeClr val="tx1"/>
                </a:solidFill>
                <a:latin typeface="Verdana"/>
                <a:ea typeface="Verdana" panose="020B0604030504040204" pitchFamily="34" charset="0"/>
                <a:cs typeface="Verdana" panose="020B0604030504040204" pitchFamily="34" charset="0"/>
              </a:rPr>
              <a:t>All Rights Reserved</a:t>
            </a:r>
          </a:p>
        </p:txBody>
      </p:sp>
    </p:spTree>
    <p:extLst>
      <p:ext uri="{BB962C8B-B14F-4D97-AF65-F5344CB8AC3E}">
        <p14:creationId xmlns:p14="http://schemas.microsoft.com/office/powerpoint/2010/main" val="1212819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Spam</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Unsolicited commercial e-mail</a:t>
            </a:r>
          </a:p>
          <a:p>
            <a:pPr marL="255651" lvl="0" indent="-255651">
              <a:spcAft>
                <a:spcPct val="0"/>
              </a:spcAft>
              <a:buSzPts val="2400"/>
              <a:tabLst/>
            </a:pPr>
            <a:r>
              <a:rPr lang="en-US" altLang="en-US" kern="1200" dirty="0">
                <a:solidFill>
                  <a:srgbClr val="000000"/>
                </a:solidFill>
                <a:latin typeface="Arial (Body)"/>
              </a:rPr>
              <a:t>Around 55% of all e-mail in 2017</a:t>
            </a:r>
          </a:p>
          <a:p>
            <a:pPr marL="255651" lvl="0" indent="-255651">
              <a:spcAft>
                <a:spcPct val="0"/>
              </a:spcAft>
              <a:buSzPts val="2400"/>
              <a:tabLst/>
            </a:pPr>
            <a:r>
              <a:rPr lang="en-US" altLang="en-US" kern="1200" dirty="0">
                <a:solidFill>
                  <a:srgbClr val="000000"/>
                </a:solidFill>
                <a:latin typeface="Arial (Body)"/>
              </a:rPr>
              <a:t>Most originates from bot networks</a:t>
            </a:r>
          </a:p>
          <a:p>
            <a:pPr marL="255651" lvl="0" indent="-255651">
              <a:spcAft>
                <a:spcPct val="0"/>
              </a:spcAft>
              <a:buSzPts val="2400"/>
              <a:tabLst/>
            </a:pPr>
            <a:r>
              <a:rPr lang="en-US" altLang="en-US" kern="1200" dirty="0">
                <a:solidFill>
                  <a:srgbClr val="000000"/>
                </a:solidFill>
                <a:latin typeface="Arial (Body)"/>
              </a:rPr>
              <a:t>Efforts to control spam have largely failed:</a:t>
            </a:r>
          </a:p>
          <a:p>
            <a:pPr marL="741553" lvl="1" indent="-284353">
              <a:spcAft>
                <a:spcPct val="0"/>
              </a:spcAft>
              <a:buSzPts val="2400"/>
            </a:pPr>
            <a:r>
              <a:rPr lang="en-US" altLang="en-US" kern="1200" dirty="0">
                <a:solidFill>
                  <a:srgbClr val="000000"/>
                </a:solidFill>
                <a:latin typeface="Arial (Body)"/>
              </a:rPr>
              <a:t>Government regulation (</a:t>
            </a:r>
            <a:r>
              <a:rPr lang="pt-BR" altLang="en-US" kern="1200" dirty="0">
                <a:solidFill>
                  <a:srgbClr val="000000"/>
                </a:solidFill>
                <a:latin typeface="Arial (Body)"/>
              </a:rPr>
              <a:t>C</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N - S</a:t>
            </a:r>
            <a:r>
              <a:rPr lang="pt-BR" altLang="en-US" sz="100" kern="1200" dirty="0">
                <a:solidFill>
                  <a:srgbClr val="000000"/>
                </a:solidFill>
                <a:latin typeface="Arial (Body)"/>
              </a:rPr>
              <a:t> </a:t>
            </a:r>
            <a:r>
              <a:rPr lang="pt-BR" altLang="en-US" kern="1200" dirty="0">
                <a:solidFill>
                  <a:srgbClr val="000000"/>
                </a:solidFill>
                <a:latin typeface="Arial (Body)"/>
              </a:rPr>
              <a:t>P</a:t>
            </a:r>
            <a:r>
              <a:rPr lang="pt-BR" altLang="en-US" sz="100" kern="1200" dirty="0">
                <a:solidFill>
                  <a:srgbClr val="000000"/>
                </a:solidFill>
                <a:latin typeface="Arial (Body)"/>
              </a:rPr>
              <a:t> </a:t>
            </a:r>
            <a:r>
              <a:rPr lang="pt-BR" altLang="en-US" kern="1200" dirty="0">
                <a:solidFill>
                  <a:srgbClr val="000000"/>
                </a:solidFill>
                <a:latin typeface="Arial (Body)"/>
              </a:rPr>
              <a:t>A</a:t>
            </a:r>
            <a:r>
              <a:rPr lang="pt-BR" altLang="en-US" sz="100" kern="1200" dirty="0">
                <a:solidFill>
                  <a:srgbClr val="000000"/>
                </a:solidFill>
                <a:latin typeface="Arial (Body)"/>
              </a:rPr>
              <a:t> </a:t>
            </a:r>
            <a:r>
              <a:rPr lang="pt-BR" altLang="en-US" kern="1200" dirty="0">
                <a:solidFill>
                  <a:srgbClr val="000000"/>
                </a:solidFill>
                <a:latin typeface="Arial (Body)"/>
              </a:rPr>
              <a:t>M</a:t>
            </a:r>
            <a:r>
              <a:rPr lang="en-US" altLang="en-US" kern="1200" dirty="0">
                <a:solidFill>
                  <a:srgbClr val="000000"/>
                </a:solidFill>
                <a:latin typeface="Arial (Body)"/>
              </a:rPr>
              <a:t>)</a:t>
            </a:r>
          </a:p>
          <a:p>
            <a:pPr marL="741553" lvl="1" indent="-284353">
              <a:spcAft>
                <a:spcPct val="0"/>
              </a:spcAft>
              <a:buSzPts val="2400"/>
            </a:pPr>
            <a:r>
              <a:rPr lang="en-US" altLang="en-US" kern="1200" dirty="0">
                <a:solidFill>
                  <a:srgbClr val="000000"/>
                </a:solidFill>
                <a:latin typeface="Arial (Body)"/>
              </a:rPr>
              <a:t>State laws</a:t>
            </a:r>
          </a:p>
          <a:p>
            <a:pPr marL="741553" lvl="1" indent="-284353">
              <a:spcAft>
                <a:spcPct val="0"/>
              </a:spcAft>
              <a:buSzPts val="2400"/>
            </a:pPr>
            <a:r>
              <a:rPr lang="en-US" altLang="en-US" kern="1200" dirty="0">
                <a:solidFill>
                  <a:srgbClr val="000000"/>
                </a:solidFill>
                <a:latin typeface="Arial (Body)"/>
              </a:rPr>
              <a:t>Voluntary self-regulation by industries (D</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Canada’s stringent anti-spam laws</a:t>
            </a:r>
          </a:p>
        </p:txBody>
      </p:sp>
    </p:spTree>
    <p:extLst>
      <p:ext uri="{BB962C8B-B14F-4D97-AF65-F5344CB8AC3E}">
        <p14:creationId xmlns:p14="http://schemas.microsoft.com/office/powerpoint/2010/main" val="3995401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Other Types of Traditional Online Marketing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Affiliate marketing</a:t>
            </a:r>
          </a:p>
          <a:p>
            <a:pPr marL="741553" lvl="1" indent="-284353">
              <a:spcAft>
                <a:spcPct val="0"/>
              </a:spcAft>
              <a:buSzPts val="2400"/>
            </a:pPr>
            <a:r>
              <a:rPr lang="en-US" kern="1200" dirty="0">
                <a:solidFill>
                  <a:srgbClr val="000000"/>
                </a:solidFill>
                <a:latin typeface="Arial (Body)"/>
              </a:rPr>
              <a:t>Commission fee paid to other websites for sending customers to their website</a:t>
            </a:r>
          </a:p>
          <a:p>
            <a:pPr marL="255651" lvl="0" indent="-255651">
              <a:spcAft>
                <a:spcPct val="0"/>
              </a:spcAft>
              <a:buSzPts val="2400"/>
              <a:tabLst/>
            </a:pPr>
            <a:r>
              <a:rPr lang="en-US" kern="1200" dirty="0">
                <a:solidFill>
                  <a:srgbClr val="000000"/>
                </a:solidFill>
                <a:latin typeface="Arial (Body)"/>
              </a:rPr>
              <a:t>Viral marketing</a:t>
            </a:r>
          </a:p>
          <a:p>
            <a:pPr marL="741553" lvl="1" indent="-284353">
              <a:spcAft>
                <a:spcPct val="0"/>
              </a:spcAft>
              <a:buSzPts val="2400"/>
            </a:pPr>
            <a:r>
              <a:rPr lang="en-US" kern="1200" dirty="0">
                <a:solidFill>
                  <a:srgbClr val="000000"/>
                </a:solidFill>
                <a:latin typeface="Arial (Body)"/>
              </a:rPr>
              <a:t>Marketing designed to inspire customers to pass message to others</a:t>
            </a:r>
          </a:p>
          <a:p>
            <a:pPr marL="255651" lvl="0" indent="-255651">
              <a:spcAft>
                <a:spcPct val="0"/>
              </a:spcAft>
              <a:buSzPts val="2400"/>
              <a:tabLst/>
            </a:pPr>
            <a:r>
              <a:rPr lang="en-US" kern="1200" dirty="0">
                <a:solidFill>
                  <a:srgbClr val="000000"/>
                </a:solidFill>
                <a:latin typeface="Arial (Body)"/>
              </a:rPr>
              <a:t>Lead generation marketing</a:t>
            </a:r>
          </a:p>
          <a:p>
            <a:pPr marL="741553" lvl="1" indent="-284353">
              <a:spcAft>
                <a:spcPct val="0"/>
              </a:spcAft>
              <a:buSzPts val="2400"/>
            </a:pPr>
            <a:r>
              <a:rPr lang="en-US" kern="1200" dirty="0">
                <a:solidFill>
                  <a:srgbClr val="000000"/>
                </a:solidFill>
                <a:latin typeface="Arial (Body)"/>
              </a:rPr>
              <a:t>Services and tools for collecting, managing, and converting leads</a:t>
            </a:r>
          </a:p>
        </p:txBody>
      </p:sp>
    </p:spTree>
    <p:extLst>
      <p:ext uri="{BB962C8B-B14F-4D97-AF65-F5344CB8AC3E}">
        <p14:creationId xmlns:p14="http://schemas.microsoft.com/office/powerpoint/2010/main" val="354793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60635" cy="1097279"/>
          </a:xfrm>
        </p:spPr>
        <p:txBody>
          <a:bodyPr/>
          <a:lstStyle/>
          <a:p>
            <a:r>
              <a:rPr lang="en-US" sz="3400" kern="1200" dirty="0">
                <a:cs typeface="Times New Roman" panose="02020603050405020304" pitchFamily="18" charset="0"/>
              </a:rPr>
              <a:t>Social, Mobile, and Local Marketing and Advertising</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Social marketing and advertising</a:t>
            </a:r>
          </a:p>
          <a:p>
            <a:pPr marL="741553" lvl="1" indent="-284353">
              <a:spcAft>
                <a:spcPct val="0"/>
              </a:spcAft>
              <a:buSzPts val="2400"/>
            </a:pPr>
            <a:r>
              <a:rPr lang="en-US" kern="1200" dirty="0">
                <a:solidFill>
                  <a:srgbClr val="000000"/>
                </a:solidFill>
                <a:latin typeface="Arial (Body)"/>
              </a:rPr>
              <a:t>Use of online social networks and communities</a:t>
            </a:r>
          </a:p>
          <a:p>
            <a:pPr marL="255651" lvl="0" indent="-255651">
              <a:spcAft>
                <a:spcPct val="0"/>
              </a:spcAft>
              <a:buSzPts val="2400"/>
              <a:tabLst/>
            </a:pPr>
            <a:r>
              <a:rPr lang="en-US" kern="1200" dirty="0">
                <a:solidFill>
                  <a:srgbClr val="000000"/>
                </a:solidFill>
                <a:latin typeface="Arial (Body)"/>
              </a:rPr>
              <a:t>Mobile marketing and advertising</a:t>
            </a:r>
          </a:p>
          <a:p>
            <a:pPr marL="741553" lvl="1" indent="-284353">
              <a:spcAft>
                <a:spcPct val="0"/>
              </a:spcAft>
              <a:buSzPts val="2400"/>
            </a:pPr>
            <a:r>
              <a:rPr lang="en-US" kern="1200" dirty="0">
                <a:solidFill>
                  <a:srgbClr val="000000"/>
                </a:solidFill>
                <a:latin typeface="Arial (Body)"/>
              </a:rPr>
              <a:t>Use of mobile platform</a:t>
            </a:r>
          </a:p>
          <a:p>
            <a:pPr marL="741553" lvl="1" indent="-284353">
              <a:spcAft>
                <a:spcPct val="0"/>
              </a:spcAft>
              <a:buSzPts val="2400"/>
            </a:pPr>
            <a:r>
              <a:rPr lang="en-US" kern="1200" dirty="0">
                <a:solidFill>
                  <a:srgbClr val="000000"/>
                </a:solidFill>
                <a:latin typeface="Arial (Body)"/>
              </a:rPr>
              <a:t>Influence of mobile apps</a:t>
            </a:r>
          </a:p>
          <a:p>
            <a:pPr marL="255651" lvl="0" indent="-255651">
              <a:spcAft>
                <a:spcPct val="0"/>
              </a:spcAft>
              <a:buSzPts val="2400"/>
              <a:tabLst/>
            </a:pPr>
            <a:r>
              <a:rPr lang="en-US" kern="1200" dirty="0">
                <a:solidFill>
                  <a:srgbClr val="000000"/>
                </a:solidFill>
                <a:latin typeface="Arial (Body)"/>
              </a:rPr>
              <a:t>Local marketing</a:t>
            </a:r>
          </a:p>
          <a:p>
            <a:pPr marL="741553" lvl="1" indent="-284353">
              <a:spcAft>
                <a:spcPct val="0"/>
              </a:spcAft>
              <a:buSzPts val="2400"/>
            </a:pPr>
            <a:r>
              <a:rPr lang="en-US" kern="1200" dirty="0" err="1">
                <a:solidFill>
                  <a:srgbClr val="000000"/>
                </a:solidFill>
                <a:latin typeface="Arial (Body)"/>
              </a:rPr>
              <a:t>Geotargeting</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Display ads in hyperlocal publications</a:t>
            </a:r>
          </a:p>
          <a:p>
            <a:pPr marL="741553" lvl="1" indent="-284353">
              <a:spcAft>
                <a:spcPct val="0"/>
              </a:spcAft>
              <a:buSzPts val="2400"/>
            </a:pPr>
            <a:r>
              <a:rPr lang="en-US" kern="1200" dirty="0">
                <a:solidFill>
                  <a:srgbClr val="000000"/>
                </a:solidFill>
                <a:latin typeface="Arial (Body)"/>
              </a:rPr>
              <a:t>Coupons</a:t>
            </a:r>
          </a:p>
        </p:txBody>
      </p:sp>
    </p:spTree>
    <p:extLst>
      <p:ext uri="{BB962C8B-B14F-4D97-AF65-F5344CB8AC3E}">
        <p14:creationId xmlns:p14="http://schemas.microsoft.com/office/powerpoint/2010/main" val="35693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Multi-Channel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Integration of online and offline marketing</a:t>
            </a:r>
          </a:p>
          <a:p>
            <a:pPr marL="255651" lvl="0" indent="-255651">
              <a:spcAft>
                <a:spcPct val="0"/>
              </a:spcAft>
              <a:buSzPts val="2400"/>
              <a:tabLst/>
            </a:pPr>
            <a:r>
              <a:rPr lang="en-US" kern="1200" dirty="0">
                <a:solidFill>
                  <a:srgbClr val="000000"/>
                </a:solidFill>
                <a:latin typeface="Arial (Body)"/>
              </a:rPr>
              <a:t>Increasing percentage of American media consumers use several media at once</a:t>
            </a:r>
          </a:p>
          <a:p>
            <a:pPr marL="255651" lvl="0" indent="-255651">
              <a:spcAft>
                <a:spcPct val="0"/>
              </a:spcAft>
              <a:buSzPts val="2400"/>
              <a:tabLst/>
            </a:pPr>
            <a:r>
              <a:rPr lang="en-US" kern="1200" dirty="0">
                <a:solidFill>
                  <a:srgbClr val="000000"/>
                </a:solidFill>
                <a:latin typeface="Arial (Body)"/>
              </a:rPr>
              <a:t>Reinforce branding messages across media</a:t>
            </a:r>
          </a:p>
          <a:p>
            <a:pPr marL="255651" lvl="0" indent="-255651">
              <a:spcAft>
                <a:spcPct val="0"/>
              </a:spcAft>
              <a:buSzPts val="2400"/>
              <a:tabLst/>
            </a:pPr>
            <a:r>
              <a:rPr lang="en-US" kern="1200" dirty="0">
                <a:solidFill>
                  <a:srgbClr val="000000"/>
                </a:solidFill>
                <a:latin typeface="Arial (Body)"/>
              </a:rPr>
              <a:t>Most effective multi-channel campaigns use consistent imagery across media</a:t>
            </a:r>
          </a:p>
        </p:txBody>
      </p:sp>
    </p:spTree>
    <p:extLst>
      <p:ext uri="{BB962C8B-B14F-4D97-AF65-F5344CB8AC3E}">
        <p14:creationId xmlns:p14="http://schemas.microsoft.com/office/powerpoint/2010/main" val="1825814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Insight on Business: Are the Very Rich Different from You and Me?</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defRPr/>
            </a:pPr>
            <a:r>
              <a:rPr lang="en-US" kern="1200" dirty="0">
                <a:solidFill>
                  <a:srgbClr val="000000"/>
                </a:solidFill>
                <a:latin typeface="Arial (Body)"/>
              </a:rPr>
              <a:t>Class Discussion</a:t>
            </a:r>
          </a:p>
          <a:p>
            <a:pPr marL="741553" lvl="1" indent="-284353">
              <a:spcAft>
                <a:spcPct val="0"/>
              </a:spcAft>
              <a:buSzPts val="2400"/>
              <a:defRPr/>
            </a:pPr>
            <a:r>
              <a:rPr lang="en-US" kern="1200" dirty="0">
                <a:solidFill>
                  <a:srgbClr val="000000"/>
                </a:solidFill>
                <a:latin typeface="Arial (Body)"/>
              </a:rPr>
              <a:t>What distinguishes luxury marketing from ordinary retail marketing?</a:t>
            </a:r>
          </a:p>
          <a:p>
            <a:pPr marL="741553" lvl="1" indent="-284353">
              <a:spcAft>
                <a:spcPct val="0"/>
              </a:spcAft>
              <a:buSzPts val="2400"/>
              <a:defRPr/>
            </a:pPr>
            <a:r>
              <a:rPr lang="en-US" kern="1200" dirty="0">
                <a:solidFill>
                  <a:srgbClr val="000000"/>
                </a:solidFill>
                <a:latin typeface="Arial (Body)"/>
              </a:rPr>
              <a:t>What challenges do luxury retailers have in translating their brands and the look and feel of luxury shops into Web sites?</a:t>
            </a:r>
          </a:p>
          <a:p>
            <a:pPr marL="741553" lvl="1" indent="-284353">
              <a:spcAft>
                <a:spcPct val="0"/>
              </a:spcAft>
              <a:buSzPts val="2400"/>
              <a:defRPr/>
            </a:pPr>
            <a:r>
              <a:rPr lang="en-US" kern="1200" dirty="0">
                <a:solidFill>
                  <a:srgbClr val="000000"/>
                </a:solidFill>
                <a:latin typeface="Arial (Body)"/>
              </a:rPr>
              <a:t>How has social media affected luxury marketing?</a:t>
            </a:r>
          </a:p>
          <a:p>
            <a:pPr marL="741553" lvl="1" indent="-284353">
              <a:spcAft>
                <a:spcPct val="0"/>
              </a:spcAft>
              <a:buSzPts val="2400"/>
              <a:defRPr/>
            </a:pPr>
            <a:r>
              <a:rPr lang="en-US" kern="1200" dirty="0">
                <a:solidFill>
                  <a:srgbClr val="000000"/>
                </a:solidFill>
                <a:latin typeface="Arial (Body)"/>
              </a:rPr>
              <a:t>Visit the Net-a-Porter website. What do you find there?</a:t>
            </a:r>
          </a:p>
        </p:txBody>
      </p:sp>
    </p:spTree>
    <p:extLst>
      <p:ext uri="{BB962C8B-B14F-4D97-AF65-F5344CB8AC3E}">
        <p14:creationId xmlns:p14="http://schemas.microsoft.com/office/powerpoint/2010/main" val="1288422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Other Online Marketing Strategies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Customer retention strategies</a:t>
            </a:r>
          </a:p>
          <a:p>
            <a:pPr marL="741553" lvl="1" indent="-284353">
              <a:spcAft>
                <a:spcPct val="0"/>
              </a:spcAft>
              <a:buSzPts val="2400"/>
            </a:pPr>
            <a:r>
              <a:rPr lang="en-US" kern="1200" dirty="0">
                <a:solidFill>
                  <a:srgbClr val="000000"/>
                </a:solidFill>
                <a:latin typeface="Arial (Body)"/>
              </a:rPr>
              <a:t>One-to-one marketing (personalization)</a:t>
            </a:r>
          </a:p>
          <a:p>
            <a:pPr marL="741553" lvl="1" indent="-284353">
              <a:spcAft>
                <a:spcPct val="0"/>
              </a:spcAft>
              <a:buSzPts val="2400"/>
            </a:pPr>
            <a:r>
              <a:rPr lang="en-US" kern="1200" dirty="0">
                <a:solidFill>
                  <a:srgbClr val="000000"/>
                </a:solidFill>
                <a:latin typeface="Arial (Body)"/>
              </a:rPr>
              <a:t>Behavioral targeting (interest-based advertising)</a:t>
            </a:r>
          </a:p>
          <a:p>
            <a:pPr marL="741553" lvl="1" indent="-284353">
              <a:spcAft>
                <a:spcPct val="0"/>
              </a:spcAft>
              <a:buSzPts val="2400"/>
            </a:pPr>
            <a:r>
              <a:rPr lang="en-US" kern="1200" dirty="0">
                <a:solidFill>
                  <a:srgbClr val="000000"/>
                </a:solidFill>
                <a:latin typeface="Arial (Body)"/>
              </a:rPr>
              <a:t>Retargeting</a:t>
            </a:r>
          </a:p>
          <a:p>
            <a:pPr marL="255651" lvl="0" indent="-255651">
              <a:spcAft>
                <a:spcPct val="0"/>
              </a:spcAft>
              <a:buSzPts val="2400"/>
              <a:tabLst/>
            </a:pPr>
            <a:r>
              <a:rPr lang="en-US" kern="1200" dirty="0">
                <a:solidFill>
                  <a:srgbClr val="000000"/>
                </a:solidFill>
                <a:latin typeface="Arial (Body)"/>
              </a:rPr>
              <a:t>Customization and customer co-production</a:t>
            </a:r>
          </a:p>
          <a:p>
            <a:pPr marL="255651" lvl="0" indent="-255651">
              <a:spcAft>
                <a:spcPct val="0"/>
              </a:spcAft>
              <a:buSzPts val="2400"/>
              <a:tabLst/>
            </a:pPr>
            <a:r>
              <a:rPr lang="en-US" kern="1200" dirty="0">
                <a:solidFill>
                  <a:srgbClr val="000000"/>
                </a:solidFill>
                <a:latin typeface="Arial (Body)"/>
              </a:rPr>
              <a:t>Customer service</a:t>
            </a:r>
          </a:p>
          <a:p>
            <a:pPr marL="741553" lvl="1" indent="-284353">
              <a:spcAft>
                <a:spcPct val="0"/>
              </a:spcAft>
              <a:buSzPts val="2400"/>
            </a:pPr>
            <a:r>
              <a:rPr lang="en-US" kern="1200" dirty="0">
                <a:solidFill>
                  <a:srgbClr val="000000"/>
                </a:solidFill>
                <a:latin typeface="Arial (Body)"/>
              </a:rPr>
              <a:t>F</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Qs</a:t>
            </a:r>
          </a:p>
          <a:p>
            <a:pPr marL="741553" lvl="1" indent="-284353">
              <a:spcAft>
                <a:spcPct val="0"/>
              </a:spcAft>
              <a:buSzPts val="2400"/>
            </a:pPr>
            <a:r>
              <a:rPr lang="en-US" kern="1200" dirty="0">
                <a:solidFill>
                  <a:srgbClr val="000000"/>
                </a:solidFill>
                <a:latin typeface="Arial (Body)"/>
              </a:rPr>
              <a:t>Real-time customer service chat systems</a:t>
            </a:r>
          </a:p>
          <a:p>
            <a:pPr marL="741553" lvl="1" indent="-284353">
              <a:spcAft>
                <a:spcPct val="0"/>
              </a:spcAft>
              <a:buSzPts val="2400"/>
            </a:pPr>
            <a:r>
              <a:rPr lang="en-US" kern="1200" dirty="0">
                <a:solidFill>
                  <a:srgbClr val="000000"/>
                </a:solidFill>
                <a:latin typeface="Arial (Body)"/>
              </a:rPr>
              <a:t>Automated response systems</a:t>
            </a:r>
          </a:p>
        </p:txBody>
      </p:sp>
    </p:spTree>
    <p:extLst>
      <p:ext uri="{BB962C8B-B14F-4D97-AF65-F5344CB8AC3E}">
        <p14:creationId xmlns:p14="http://schemas.microsoft.com/office/powerpoint/2010/main" val="1250411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(1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integral part of marketing strategy</a:t>
            </a:r>
          </a:p>
          <a:p>
            <a:pPr marL="255651" lvl="0" indent="-255651">
              <a:spcAft>
                <a:spcPct val="0"/>
              </a:spcAft>
              <a:buSzPts val="2400"/>
              <a:tabLst/>
            </a:pPr>
            <a:r>
              <a:rPr lang="en-US" kern="1200" dirty="0">
                <a:solidFill>
                  <a:srgbClr val="000000"/>
                </a:solidFill>
                <a:latin typeface="Arial (Body)"/>
              </a:rPr>
              <a:t>Traditional pricing based on fixed costs, variable costs, demand curve</a:t>
            </a:r>
          </a:p>
          <a:p>
            <a:pPr marL="741553" lvl="1" indent="-284353">
              <a:spcAft>
                <a:spcPct val="0"/>
              </a:spcAft>
              <a:buSzPts val="2400"/>
            </a:pPr>
            <a:r>
              <a:rPr lang="en-US" kern="1200" dirty="0">
                <a:solidFill>
                  <a:srgbClr val="000000"/>
                </a:solidFill>
                <a:latin typeface="Arial (Body)"/>
              </a:rPr>
              <a:t>Marginal costs</a:t>
            </a:r>
          </a:p>
          <a:p>
            <a:pPr marL="741553" lvl="1" indent="-284353">
              <a:spcAft>
                <a:spcPct val="0"/>
              </a:spcAft>
              <a:buSzPts val="2400"/>
            </a:pPr>
            <a:r>
              <a:rPr lang="en-US" kern="1200" dirty="0">
                <a:solidFill>
                  <a:srgbClr val="000000"/>
                </a:solidFill>
                <a:latin typeface="Arial (Body)"/>
              </a:rPr>
              <a:t>Marginal revenue</a:t>
            </a:r>
          </a:p>
          <a:p>
            <a:pPr marL="255651" lvl="0" indent="-255651">
              <a:spcAft>
                <a:spcPct val="0"/>
              </a:spcAft>
              <a:buSzPts val="2400"/>
              <a:tabLst/>
            </a:pPr>
            <a:r>
              <a:rPr lang="en-US" kern="1200" dirty="0">
                <a:solidFill>
                  <a:srgbClr val="000000"/>
                </a:solidFill>
                <a:latin typeface="Arial (Body)"/>
              </a:rPr>
              <a:t>Piggyback strategy</a:t>
            </a:r>
          </a:p>
          <a:p>
            <a:pPr marL="255651" lvl="0" indent="-255651">
              <a:spcAft>
                <a:spcPct val="0"/>
              </a:spcAft>
              <a:buSzPts val="2400"/>
              <a:tabLst/>
            </a:pPr>
            <a:r>
              <a:rPr lang="en-US" kern="1200" dirty="0">
                <a:solidFill>
                  <a:srgbClr val="000000"/>
                </a:solidFill>
                <a:latin typeface="Arial (Body)"/>
              </a:rPr>
              <a:t>Price discrimination</a:t>
            </a:r>
          </a:p>
        </p:txBody>
      </p:sp>
    </p:spTree>
    <p:extLst>
      <p:ext uri="{BB962C8B-B14F-4D97-AF65-F5344CB8AC3E}">
        <p14:creationId xmlns:p14="http://schemas.microsoft.com/office/powerpoint/2010/main" val="1020006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Pricing Strategies </a:t>
            </a:r>
            <a:r>
              <a:rPr lang="en-US" sz="2000" b="0" kern="1200" dirty="0">
                <a:cs typeface="Times New Roman" panose="02020603050405020304" pitchFamily="18" charset="0"/>
              </a:rPr>
              <a:t>(2 of 2)</a:t>
            </a:r>
            <a:endParaRPr lang="en-IN" sz="2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Free and freemium</a:t>
            </a:r>
          </a:p>
          <a:p>
            <a:pPr marL="255651" lvl="0" indent="-255651">
              <a:spcAft>
                <a:spcPct val="0"/>
              </a:spcAft>
              <a:buSzPts val="2400"/>
              <a:tabLst/>
            </a:pPr>
            <a:r>
              <a:rPr lang="en-US" kern="1200" dirty="0">
                <a:solidFill>
                  <a:srgbClr val="000000"/>
                </a:solidFill>
                <a:latin typeface="Arial (Body)"/>
              </a:rPr>
              <a:t>Versioning</a:t>
            </a:r>
          </a:p>
          <a:p>
            <a:pPr marL="255651" lvl="0" indent="-255651">
              <a:spcAft>
                <a:spcPct val="0"/>
              </a:spcAft>
              <a:buSzPts val="2400"/>
              <a:tabLst/>
            </a:pPr>
            <a:r>
              <a:rPr lang="en-US" kern="1200" dirty="0">
                <a:solidFill>
                  <a:srgbClr val="000000"/>
                </a:solidFill>
                <a:latin typeface="Arial (Body)"/>
              </a:rPr>
              <a:t>Bundling</a:t>
            </a:r>
          </a:p>
          <a:p>
            <a:pPr marL="255651" lvl="0" indent="-255651">
              <a:spcAft>
                <a:spcPct val="0"/>
              </a:spcAft>
              <a:buSzPts val="2400"/>
              <a:tabLst/>
            </a:pPr>
            <a:r>
              <a:rPr lang="en-US" kern="1200" dirty="0">
                <a:solidFill>
                  <a:srgbClr val="000000"/>
                </a:solidFill>
                <a:latin typeface="Arial (Body)"/>
              </a:rPr>
              <a:t>Dynamic pricing</a:t>
            </a:r>
          </a:p>
          <a:p>
            <a:pPr marL="741553" lvl="1" indent="-284353">
              <a:spcAft>
                <a:spcPct val="0"/>
              </a:spcAft>
              <a:buSzPts val="2400"/>
            </a:pPr>
            <a:r>
              <a:rPr lang="en-US" kern="1200" dirty="0">
                <a:solidFill>
                  <a:srgbClr val="000000"/>
                </a:solidFill>
                <a:latin typeface="Arial (Body)"/>
              </a:rPr>
              <a:t>Auctions</a:t>
            </a:r>
          </a:p>
          <a:p>
            <a:pPr marL="741553" lvl="1" indent="-284353">
              <a:spcAft>
                <a:spcPct val="0"/>
              </a:spcAft>
              <a:buSzPts val="2400"/>
            </a:pPr>
            <a:r>
              <a:rPr lang="en-US" kern="1200" dirty="0">
                <a:solidFill>
                  <a:srgbClr val="000000"/>
                </a:solidFill>
                <a:latin typeface="Arial (Body)"/>
              </a:rPr>
              <a:t>Yield management</a:t>
            </a:r>
          </a:p>
          <a:p>
            <a:pPr marL="741553" lvl="1" indent="-284353">
              <a:spcAft>
                <a:spcPct val="0"/>
              </a:spcAft>
              <a:buSzPts val="2400"/>
            </a:pPr>
            <a:r>
              <a:rPr lang="en-US" kern="1200" dirty="0">
                <a:solidFill>
                  <a:srgbClr val="000000"/>
                </a:solidFill>
                <a:latin typeface="Arial (Body)"/>
              </a:rPr>
              <a:t>Surge pricing</a:t>
            </a:r>
          </a:p>
          <a:p>
            <a:pPr marL="741553" lvl="1" indent="-284353">
              <a:spcAft>
                <a:spcPct val="0"/>
              </a:spcAft>
              <a:buSzPts val="2400"/>
            </a:pPr>
            <a:r>
              <a:rPr lang="en-US" kern="1200" dirty="0">
                <a:solidFill>
                  <a:srgbClr val="000000"/>
                </a:solidFill>
                <a:latin typeface="Arial (Body)"/>
              </a:rPr>
              <a:t>Flash marketing</a:t>
            </a:r>
          </a:p>
        </p:txBody>
      </p:sp>
    </p:spTree>
    <p:extLst>
      <p:ext uri="{BB962C8B-B14F-4D97-AF65-F5344CB8AC3E}">
        <p14:creationId xmlns:p14="http://schemas.microsoft.com/office/powerpoint/2010/main" val="71511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Long Tail Marketing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Internet allows for sales of obscure products with little demand</a:t>
            </a:r>
          </a:p>
          <a:p>
            <a:pPr marL="255651" lvl="0" indent="-255651">
              <a:spcAft>
                <a:spcPct val="0"/>
              </a:spcAft>
              <a:buSzPts val="2400"/>
              <a:tabLst/>
            </a:pPr>
            <a:r>
              <a:rPr lang="en-US" kern="1200" dirty="0">
                <a:solidFill>
                  <a:srgbClr val="000000"/>
                </a:solidFill>
                <a:latin typeface="Arial (Body)"/>
              </a:rPr>
              <a:t>Substantial revenue because</a:t>
            </a:r>
          </a:p>
          <a:p>
            <a:pPr marL="741553" lvl="1" indent="-284353">
              <a:spcAft>
                <a:spcPct val="0"/>
              </a:spcAft>
              <a:buSzPts val="2400"/>
            </a:pPr>
            <a:r>
              <a:rPr lang="en-US" kern="1200" dirty="0">
                <a:solidFill>
                  <a:srgbClr val="000000"/>
                </a:solidFill>
                <a:latin typeface="Arial (Body)"/>
              </a:rPr>
              <a:t>Near zero inventory costs</a:t>
            </a:r>
          </a:p>
          <a:p>
            <a:pPr marL="741553" lvl="1" indent="-284353">
              <a:spcAft>
                <a:spcPct val="0"/>
              </a:spcAft>
              <a:buSzPts val="2400"/>
            </a:pPr>
            <a:r>
              <a:rPr lang="en-US" kern="1200" dirty="0">
                <a:solidFill>
                  <a:srgbClr val="000000"/>
                </a:solidFill>
                <a:latin typeface="Arial (Body)"/>
              </a:rPr>
              <a:t>Little marketing costs</a:t>
            </a:r>
          </a:p>
          <a:p>
            <a:pPr marL="741553" lvl="1" indent="-284353">
              <a:spcAft>
                <a:spcPct val="0"/>
              </a:spcAft>
              <a:buSzPts val="2400"/>
            </a:pPr>
            <a:r>
              <a:rPr lang="en-US" kern="1200" dirty="0">
                <a:solidFill>
                  <a:srgbClr val="000000"/>
                </a:solidFill>
                <a:latin typeface="Arial (Body)"/>
              </a:rPr>
              <a:t>Search and recommendation engines</a:t>
            </a:r>
          </a:p>
        </p:txBody>
      </p:sp>
    </p:spTree>
    <p:extLst>
      <p:ext uri="{BB962C8B-B14F-4D97-AF65-F5344CB8AC3E}">
        <p14:creationId xmlns:p14="http://schemas.microsoft.com/office/powerpoint/2010/main" val="675503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Insight on Technology: The Long Tail: Big Hits and Big Misses</a:t>
            </a:r>
            <a:endParaRPr lang="en-IN"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pPr>
            <a:r>
              <a:rPr lang="en-US" altLang="en-US" kern="1200" dirty="0">
                <a:solidFill>
                  <a:srgbClr val="000000"/>
                </a:solidFill>
                <a:latin typeface="Arial (Body)"/>
              </a:rPr>
              <a:t>What are </a:t>
            </a:r>
            <a:r>
              <a:rPr lang="en-US" altLang="ja-JP" kern="1200" dirty="0">
                <a:solidFill>
                  <a:srgbClr val="000000"/>
                </a:solidFill>
                <a:latin typeface="Arial (Body)"/>
              </a:rPr>
              <a:t>recommender systems? Give an example of one you have used.</a:t>
            </a:r>
          </a:p>
          <a:p>
            <a:pPr marL="741553" lvl="1" indent="-284353">
              <a:spcAft>
                <a:spcPct val="0"/>
              </a:spcAft>
              <a:buSzPts val="2400"/>
            </a:pPr>
            <a:r>
              <a:rPr lang="en-US" altLang="en-US" kern="1200" dirty="0">
                <a:solidFill>
                  <a:srgbClr val="000000"/>
                </a:solidFill>
                <a:latin typeface="Arial (Body)"/>
              </a:rPr>
              <a:t>What is the </a:t>
            </a:r>
            <a:r>
              <a:rPr lang="en-US" altLang="ja-JP" kern="1200" dirty="0">
                <a:solidFill>
                  <a:srgbClr val="000000"/>
                </a:solidFill>
                <a:latin typeface="Arial (Body)"/>
              </a:rPr>
              <a:t>Long Tail and how do recommender systems support sales of items in the Long Tail?</a:t>
            </a:r>
          </a:p>
          <a:p>
            <a:pPr marL="741553" lvl="1" indent="-284353">
              <a:spcAft>
                <a:spcPct val="0"/>
              </a:spcAft>
              <a:buSzPts val="2400"/>
            </a:pPr>
            <a:r>
              <a:rPr lang="en-US" altLang="en-US" kern="1200" dirty="0">
                <a:solidFill>
                  <a:srgbClr val="000000"/>
                </a:solidFill>
                <a:latin typeface="Arial (Body)"/>
              </a:rPr>
              <a:t>How can human editors, including consumers, make recommender systems more helpful?</a:t>
            </a:r>
          </a:p>
        </p:txBody>
      </p:sp>
    </p:spTree>
    <p:extLst>
      <p:ext uri="{BB962C8B-B14F-4D97-AF65-F5344CB8AC3E}">
        <p14:creationId xmlns:p14="http://schemas.microsoft.com/office/powerpoint/2010/main" val="39086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IN"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p:txBody>
          <a:bodyPr/>
          <a:lstStyle/>
          <a:p>
            <a:pPr marL="0" lvl="0" indent="0">
              <a:spcAft>
                <a:spcPct val="0"/>
              </a:spcAft>
              <a:buSzPts val="2400"/>
              <a:buNone/>
            </a:pPr>
            <a:r>
              <a:rPr lang="en-US" sz="2000" b="1" kern="1200" dirty="0">
                <a:solidFill>
                  <a:schemeClr val="tx2"/>
                </a:solidFill>
                <a:latin typeface="Arial (Body)"/>
              </a:rPr>
              <a:t>6.1</a:t>
            </a:r>
            <a:r>
              <a:rPr lang="en-US" sz="2000" b="1" kern="1200" dirty="0">
                <a:solidFill>
                  <a:srgbClr val="000000"/>
                </a:solidFill>
                <a:latin typeface="Arial (Body)"/>
              </a:rPr>
              <a:t> </a:t>
            </a:r>
            <a:r>
              <a:rPr lang="en-US" sz="2000" kern="1200" dirty="0">
                <a:solidFill>
                  <a:srgbClr val="000000"/>
                </a:solidFill>
                <a:latin typeface="Arial (Body)"/>
              </a:rPr>
              <a:t>Understand the key features of the Internet audience, the basic concepts of consumer behavior and purchasing, and how consumers behave online.</a:t>
            </a:r>
          </a:p>
          <a:p>
            <a:pPr marL="0" lvl="0" indent="0">
              <a:spcAft>
                <a:spcPct val="0"/>
              </a:spcAft>
              <a:buSzPts val="2400"/>
              <a:buNone/>
            </a:pPr>
            <a:r>
              <a:rPr lang="en-US" sz="2000" b="1" kern="1200" dirty="0">
                <a:solidFill>
                  <a:schemeClr val="tx2"/>
                </a:solidFill>
                <a:latin typeface="Arial (Body)"/>
              </a:rPr>
              <a:t>6.2</a:t>
            </a:r>
            <a:r>
              <a:rPr lang="en-US" sz="2000" b="1" kern="1200" dirty="0">
                <a:solidFill>
                  <a:srgbClr val="000000"/>
                </a:solidFill>
                <a:latin typeface="Arial (Body)"/>
              </a:rPr>
              <a:t> </a:t>
            </a:r>
            <a:r>
              <a:rPr lang="en-US" sz="2000" kern="1200" dirty="0">
                <a:solidFill>
                  <a:srgbClr val="000000"/>
                </a:solidFill>
                <a:latin typeface="Arial (Body)"/>
              </a:rPr>
              <a:t>Identify and describe the basic digital commerce marketing and advertising strategies and tools.</a:t>
            </a:r>
          </a:p>
          <a:p>
            <a:pPr marL="0" lvl="0" indent="0">
              <a:spcAft>
                <a:spcPct val="0"/>
              </a:spcAft>
              <a:buSzPts val="2400"/>
              <a:buNone/>
            </a:pPr>
            <a:r>
              <a:rPr lang="en-US" sz="2000" b="1" kern="1200" dirty="0">
                <a:solidFill>
                  <a:schemeClr val="tx2"/>
                </a:solidFill>
                <a:latin typeface="Arial (Body)"/>
              </a:rPr>
              <a:t>6.3</a:t>
            </a:r>
            <a:r>
              <a:rPr lang="en-US" sz="2000" b="1" kern="1200" dirty="0">
                <a:solidFill>
                  <a:srgbClr val="000000"/>
                </a:solidFill>
                <a:latin typeface="Arial (Body)"/>
              </a:rPr>
              <a:t> </a:t>
            </a:r>
            <a:r>
              <a:rPr lang="en-US" sz="2000" kern="1200" dirty="0">
                <a:solidFill>
                  <a:srgbClr val="000000"/>
                </a:solidFill>
                <a:latin typeface="Arial (Body)"/>
              </a:rPr>
              <a:t>Identify and describe the main technologies that support online marketing.</a:t>
            </a:r>
          </a:p>
          <a:p>
            <a:pPr marL="0" lvl="0" indent="0">
              <a:spcAft>
                <a:spcPct val="0"/>
              </a:spcAft>
              <a:buSzPts val="2400"/>
              <a:buNone/>
            </a:pPr>
            <a:r>
              <a:rPr lang="en-US" sz="2000" b="1" kern="1200" dirty="0">
                <a:solidFill>
                  <a:schemeClr val="tx2"/>
                </a:solidFill>
                <a:latin typeface="Arial (Body)"/>
              </a:rPr>
              <a:t>6.4</a:t>
            </a:r>
            <a:r>
              <a:rPr lang="en-US" sz="2000" b="1" kern="1200" dirty="0">
                <a:solidFill>
                  <a:srgbClr val="000000"/>
                </a:solidFill>
                <a:latin typeface="Arial (Body)"/>
              </a:rPr>
              <a:t> </a:t>
            </a:r>
            <a:r>
              <a:rPr lang="en-US" sz="2000" kern="1200" dirty="0">
                <a:solidFill>
                  <a:srgbClr val="000000"/>
                </a:solidFill>
                <a:latin typeface="Arial (Body)"/>
              </a:rPr>
              <a:t>Understand the costs and benefits of online marketing communications.</a:t>
            </a:r>
          </a:p>
        </p:txBody>
      </p:sp>
    </p:spTree>
    <p:extLst>
      <p:ext uri="{BB962C8B-B14F-4D97-AF65-F5344CB8AC3E}">
        <p14:creationId xmlns:p14="http://schemas.microsoft.com/office/powerpoint/2010/main" val="3025435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Internet Marketing Technologies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Internet’</a:t>
            </a:r>
            <a:r>
              <a:rPr lang="en-US" altLang="ja-JP" kern="1200" dirty="0">
                <a:solidFill>
                  <a:srgbClr val="000000"/>
                </a:solidFill>
                <a:latin typeface="Arial (Body)"/>
              </a:rPr>
              <a:t>s main impacts on marketing:</a:t>
            </a:r>
          </a:p>
          <a:p>
            <a:pPr marL="741553" lvl="1" indent="-284353">
              <a:spcAft>
                <a:spcPct val="0"/>
              </a:spcAft>
              <a:buSzPts val="2400"/>
            </a:pPr>
            <a:r>
              <a:rPr lang="en-US" altLang="en-US" kern="1200" dirty="0">
                <a:solidFill>
                  <a:srgbClr val="000000"/>
                </a:solidFill>
                <a:latin typeface="Arial (Body)"/>
              </a:rPr>
              <a:t>Scope of marketing communications broadened</a:t>
            </a:r>
          </a:p>
          <a:p>
            <a:pPr marL="741553" lvl="1" indent="-284353">
              <a:spcAft>
                <a:spcPct val="0"/>
              </a:spcAft>
              <a:buSzPts val="2400"/>
            </a:pPr>
            <a:r>
              <a:rPr lang="en-US" altLang="en-US" kern="1200" dirty="0">
                <a:solidFill>
                  <a:srgbClr val="000000"/>
                </a:solidFill>
                <a:latin typeface="Arial (Body)"/>
              </a:rPr>
              <a:t>Richness of marketing communications increased</a:t>
            </a:r>
          </a:p>
          <a:p>
            <a:pPr marL="741553" lvl="1" indent="-284353">
              <a:spcAft>
                <a:spcPct val="0"/>
              </a:spcAft>
              <a:buSzPts val="2400"/>
            </a:pPr>
            <a:r>
              <a:rPr lang="en-US" altLang="en-US" kern="1200" dirty="0">
                <a:solidFill>
                  <a:srgbClr val="000000"/>
                </a:solidFill>
                <a:latin typeface="Arial (Body)"/>
              </a:rPr>
              <a:t>Information intensity of marketplace expanded</a:t>
            </a:r>
          </a:p>
          <a:p>
            <a:pPr marL="741553" lvl="1" indent="-284353">
              <a:spcAft>
                <a:spcPct val="0"/>
              </a:spcAft>
              <a:buSzPts val="2400"/>
            </a:pPr>
            <a:r>
              <a:rPr lang="en-US" altLang="en-US" kern="1200" dirty="0">
                <a:solidFill>
                  <a:srgbClr val="000000"/>
                </a:solidFill>
                <a:latin typeface="Arial (Body)"/>
              </a:rPr>
              <a:t>Always-on mobile environment expands marketing opportunities</a:t>
            </a:r>
          </a:p>
        </p:txBody>
      </p:sp>
    </p:spTree>
    <p:extLst>
      <p:ext uri="{BB962C8B-B14F-4D97-AF65-F5344CB8AC3E}">
        <p14:creationId xmlns:p14="http://schemas.microsoft.com/office/powerpoint/2010/main" val="202274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Transaction Logs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Built into web server software</a:t>
            </a:r>
          </a:p>
          <a:p>
            <a:pPr marL="255651" lvl="0" indent="-255651">
              <a:spcAft>
                <a:spcPct val="0"/>
              </a:spcAft>
              <a:buSzPts val="2400"/>
              <a:tabLst/>
            </a:pPr>
            <a:r>
              <a:rPr lang="en-US" kern="1200" dirty="0">
                <a:solidFill>
                  <a:srgbClr val="000000"/>
                </a:solidFill>
                <a:latin typeface="Arial (Body)"/>
              </a:rPr>
              <a:t>Record user activity at website</a:t>
            </a:r>
          </a:p>
          <a:p>
            <a:pPr marL="255651" lvl="0" indent="-255651">
              <a:spcAft>
                <a:spcPct val="0"/>
              </a:spcAft>
              <a:buSzPts val="2400"/>
              <a:tabLst/>
            </a:pPr>
            <a:r>
              <a:rPr lang="en-US" kern="1200" dirty="0">
                <a:solidFill>
                  <a:srgbClr val="000000"/>
                </a:solidFill>
                <a:latin typeface="Arial (Body)"/>
              </a:rPr>
              <a:t>Provides much marketing data, especially combined with:</a:t>
            </a:r>
          </a:p>
          <a:p>
            <a:pPr marL="741553" lvl="1" indent="-284353">
              <a:spcAft>
                <a:spcPct val="0"/>
              </a:spcAft>
              <a:buSzPts val="2400"/>
            </a:pPr>
            <a:r>
              <a:rPr lang="en-US" kern="1200" dirty="0">
                <a:solidFill>
                  <a:srgbClr val="000000"/>
                </a:solidFill>
                <a:latin typeface="Arial (Body)"/>
              </a:rPr>
              <a:t>Registration forms</a:t>
            </a:r>
          </a:p>
          <a:p>
            <a:pPr marL="741553" lvl="1" indent="-284353">
              <a:spcAft>
                <a:spcPct val="0"/>
              </a:spcAft>
              <a:buSzPts val="2400"/>
            </a:pPr>
            <a:r>
              <a:rPr lang="en-US" kern="1200" dirty="0">
                <a:solidFill>
                  <a:srgbClr val="000000"/>
                </a:solidFill>
                <a:latin typeface="Arial (Body)"/>
              </a:rPr>
              <a:t>Shopping cart database</a:t>
            </a:r>
          </a:p>
          <a:p>
            <a:pPr marL="255651" lvl="0" indent="-255651">
              <a:spcAft>
                <a:spcPct val="0"/>
              </a:spcAft>
              <a:buSzPts val="2400"/>
              <a:tabLst/>
            </a:pPr>
            <a:r>
              <a:rPr lang="en-US" kern="1200" dirty="0">
                <a:solidFill>
                  <a:srgbClr val="000000"/>
                </a:solidFill>
                <a:latin typeface="Arial (Body)"/>
              </a:rPr>
              <a:t>Answers questions such as:</a:t>
            </a:r>
          </a:p>
          <a:p>
            <a:pPr marL="741553" lvl="1" indent="-284353">
              <a:spcAft>
                <a:spcPct val="0"/>
              </a:spcAft>
              <a:buSzPts val="2400"/>
            </a:pPr>
            <a:r>
              <a:rPr lang="en-US" kern="1200" dirty="0">
                <a:solidFill>
                  <a:srgbClr val="000000"/>
                </a:solidFill>
                <a:latin typeface="Arial (Body)"/>
              </a:rPr>
              <a:t>What are major patterns of interest and purchase?</a:t>
            </a:r>
          </a:p>
          <a:p>
            <a:pPr marL="741553" lvl="1" indent="-284353">
              <a:spcAft>
                <a:spcPct val="0"/>
              </a:spcAft>
              <a:buSzPts val="2400"/>
            </a:pPr>
            <a:r>
              <a:rPr lang="en-US" kern="1200" dirty="0">
                <a:solidFill>
                  <a:srgbClr val="000000"/>
                </a:solidFill>
                <a:latin typeface="Arial (Body)"/>
              </a:rPr>
              <a:t>After home page, where do users go first? Second?</a:t>
            </a:r>
          </a:p>
        </p:txBody>
      </p:sp>
    </p:spTree>
    <p:extLst>
      <p:ext uri="{BB962C8B-B14F-4D97-AF65-F5344CB8AC3E}">
        <p14:creationId xmlns:p14="http://schemas.microsoft.com/office/powerpoint/2010/main" val="674912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Cookies and Tracking Files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latin typeface="Arial (Body)"/>
              </a:rPr>
              <a:t>Types of tracking files</a:t>
            </a:r>
          </a:p>
          <a:p>
            <a:pPr marL="741553" lvl="1" indent="-284353">
              <a:spcAft>
                <a:spcPct val="0"/>
              </a:spcAft>
              <a:buSzPts val="2400"/>
            </a:pPr>
            <a:r>
              <a:rPr lang="en-US" altLang="en-US" kern="1200" dirty="0">
                <a:solidFill>
                  <a:srgbClr val="000000"/>
                </a:solidFill>
                <a:latin typeface="Arial (Body)"/>
              </a:rPr>
              <a:t>Cookies</a:t>
            </a:r>
          </a:p>
          <a:p>
            <a:pPr marL="741553" lvl="1" indent="-284353">
              <a:spcAft>
                <a:spcPct val="0"/>
              </a:spcAft>
              <a:buSzPts val="2400"/>
            </a:pPr>
            <a:r>
              <a:rPr lang="en-US" altLang="en-US" kern="1200" dirty="0">
                <a:solidFill>
                  <a:srgbClr val="000000"/>
                </a:solidFill>
                <a:latin typeface="Arial (Body)"/>
              </a:rPr>
              <a:t>Flash cookies</a:t>
            </a:r>
          </a:p>
          <a:p>
            <a:pPr marL="741553" lvl="1" indent="-284353">
              <a:spcAft>
                <a:spcPct val="0"/>
              </a:spcAft>
              <a:buSzPts val="2400"/>
            </a:pPr>
            <a:r>
              <a:rPr lang="en-US" altLang="en-US" kern="1200" dirty="0">
                <a:solidFill>
                  <a:srgbClr val="000000"/>
                </a:solidFill>
                <a:latin typeface="Arial (Body)"/>
              </a:rPr>
              <a:t>Web beacons (</a:t>
            </a:r>
            <a:r>
              <a:rPr lang="en-US" altLang="ja-JP" kern="1200" dirty="0">
                <a:solidFill>
                  <a:srgbClr val="000000"/>
                </a:solidFill>
                <a:latin typeface="Arial (Body)"/>
              </a:rPr>
              <a:t>“bugs”)</a:t>
            </a:r>
          </a:p>
          <a:p>
            <a:pPr marL="741553" lvl="1" indent="-284353">
              <a:spcAft>
                <a:spcPct val="0"/>
              </a:spcAft>
              <a:buSzPts val="2400"/>
            </a:pPr>
            <a:r>
              <a:rPr lang="en-US" altLang="en-US" kern="1200" dirty="0">
                <a:solidFill>
                  <a:srgbClr val="000000"/>
                </a:solidFill>
                <a:latin typeface="Arial (Body)"/>
              </a:rPr>
              <a:t>Tracking headers (</a:t>
            </a:r>
            <a:r>
              <a:rPr lang="en-US" altLang="en-US" kern="1200" dirty="0" err="1">
                <a:solidFill>
                  <a:srgbClr val="000000"/>
                </a:solidFill>
                <a:latin typeface="Arial (Body)"/>
              </a:rPr>
              <a:t>supercookies</a:t>
            </a:r>
            <a:r>
              <a:rPr lang="en-US" altLang="en-US" kern="1200" dirty="0">
                <a:solidFill>
                  <a:srgbClr val="000000"/>
                </a:solidFill>
                <a:latin typeface="Arial (Body)"/>
              </a:rPr>
              <a:t>)</a:t>
            </a:r>
          </a:p>
          <a:p>
            <a:pPr marL="255651" lvl="0" indent="-255651">
              <a:spcAft>
                <a:spcPct val="0"/>
              </a:spcAft>
              <a:buSzPts val="2400"/>
              <a:tabLst/>
            </a:pPr>
            <a:r>
              <a:rPr lang="en-US" altLang="en-US" kern="1200" dirty="0">
                <a:solidFill>
                  <a:srgbClr val="000000"/>
                </a:solidFill>
                <a:latin typeface="Arial (Body)"/>
              </a:rPr>
              <a:t>Other tracking methods</a:t>
            </a:r>
          </a:p>
          <a:p>
            <a:pPr marL="741553" lvl="1" indent="-284353">
              <a:spcAft>
                <a:spcPct val="0"/>
              </a:spcAft>
              <a:buSzPts val="2400"/>
            </a:pPr>
            <a:r>
              <a:rPr lang="en-US" altLang="en-US" kern="1200" dirty="0">
                <a:solidFill>
                  <a:srgbClr val="000000"/>
                </a:solidFill>
                <a:latin typeface="Arial (Body)"/>
              </a:rPr>
              <a:t>Deterministic cross-device tracking</a:t>
            </a:r>
          </a:p>
          <a:p>
            <a:pPr marL="741553" lvl="1" indent="-284353">
              <a:spcAft>
                <a:spcPct val="0"/>
              </a:spcAft>
              <a:buSzPts val="2400"/>
            </a:pPr>
            <a:r>
              <a:rPr lang="en-US" altLang="en-US" kern="1200" dirty="0">
                <a:solidFill>
                  <a:srgbClr val="000000"/>
                </a:solidFill>
                <a:latin typeface="Arial (Body)"/>
              </a:rPr>
              <a:t>Probabilistic cross-device tracking</a:t>
            </a:r>
          </a:p>
        </p:txBody>
      </p:sp>
    </p:spTree>
    <p:extLst>
      <p:ext uri="{BB962C8B-B14F-4D97-AF65-F5344CB8AC3E}">
        <p14:creationId xmlns:p14="http://schemas.microsoft.com/office/powerpoint/2010/main" val="210729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Insight on Society: Every Move You Make, Every Click You Make, We’ll be Tracking You</a:t>
            </a:r>
            <a:endParaRPr lang="en-IN" sz="30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Class Discussion</a:t>
            </a:r>
          </a:p>
          <a:p>
            <a:pPr marL="741553" lvl="1" indent="-284353">
              <a:spcAft>
                <a:spcPct val="0"/>
              </a:spcAft>
              <a:buSzPts val="2400"/>
              <a:defRPr/>
            </a:pPr>
            <a:r>
              <a:rPr lang="en-US" kern="1200" dirty="0">
                <a:solidFill>
                  <a:srgbClr val="000000"/>
                </a:solidFill>
                <a:latin typeface="Arial (Body)"/>
              </a:rPr>
              <a:t>Are beacons innocuous? Or are they an invasion of personal privacy?</a:t>
            </a:r>
          </a:p>
          <a:p>
            <a:pPr marL="741553" lvl="1" indent="-284353">
              <a:spcAft>
                <a:spcPct val="0"/>
              </a:spcAft>
              <a:buSzPts val="2400"/>
              <a:defRPr/>
            </a:pPr>
            <a:r>
              <a:rPr lang="en-US" kern="1200" dirty="0">
                <a:solidFill>
                  <a:srgbClr val="000000"/>
                </a:solidFill>
                <a:latin typeface="Arial (Body)"/>
              </a:rPr>
              <a:t>Do you think your web browsing should be known to marketers?</a:t>
            </a:r>
          </a:p>
          <a:p>
            <a:pPr marL="741553" lvl="1" indent="-284353">
              <a:spcAft>
                <a:spcPct val="0"/>
              </a:spcAft>
              <a:buSzPts val="2400"/>
              <a:defRPr/>
            </a:pPr>
            <a:r>
              <a:rPr lang="en-US" dirty="0"/>
              <a:t>Why hasn't the D</a:t>
            </a:r>
            <a:r>
              <a:rPr lang="en-US" sz="100" dirty="0"/>
              <a:t> </a:t>
            </a:r>
            <a:r>
              <a:rPr lang="en-US" dirty="0"/>
              <a:t>N</a:t>
            </a:r>
            <a:r>
              <a:rPr lang="en-US" sz="100" dirty="0"/>
              <a:t> </a:t>
            </a:r>
            <a:r>
              <a:rPr lang="en-US" dirty="0"/>
              <a:t>T effort been successful thus far?</a:t>
            </a:r>
          </a:p>
          <a:p>
            <a:pPr marL="741553" lvl="1" indent="-284353">
              <a:spcAft>
                <a:spcPct val="0"/>
              </a:spcAft>
              <a:buSzPts val="2400"/>
              <a:defRPr/>
            </a:pPr>
            <a:r>
              <a:rPr lang="en-US" dirty="0"/>
              <a:t>What impact might Apple's I</a:t>
            </a:r>
            <a:r>
              <a:rPr lang="en-US" sz="100" dirty="0"/>
              <a:t> </a:t>
            </a:r>
            <a:r>
              <a:rPr lang="en-US" dirty="0"/>
              <a:t>T</a:t>
            </a:r>
            <a:r>
              <a:rPr lang="en-US" sz="100" dirty="0"/>
              <a:t> </a:t>
            </a:r>
            <a:r>
              <a:rPr lang="en-US" dirty="0"/>
              <a:t>P system have?</a:t>
            </a:r>
            <a:endParaRPr lang="en-US" kern="1200" dirty="0">
              <a:solidFill>
                <a:srgbClr val="000000"/>
              </a:solidFill>
              <a:latin typeface="Arial (Body)"/>
            </a:endParaRPr>
          </a:p>
        </p:txBody>
      </p:sp>
    </p:spTree>
    <p:extLst>
      <p:ext uri="{BB962C8B-B14F-4D97-AF65-F5344CB8AC3E}">
        <p14:creationId xmlns:p14="http://schemas.microsoft.com/office/powerpoint/2010/main" val="4204421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Databases</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Enable profiling</a:t>
            </a:r>
          </a:p>
          <a:p>
            <a:pPr marL="255651" lvl="0" indent="-255651">
              <a:spcAft>
                <a:spcPct val="0"/>
              </a:spcAft>
              <a:buSzPts val="2400"/>
              <a:tabLst/>
            </a:pPr>
            <a:r>
              <a:rPr lang="en-US" kern="1200" dirty="0">
                <a:solidFill>
                  <a:srgbClr val="000000"/>
                </a:solidFill>
                <a:latin typeface="Arial (Body)"/>
              </a:rPr>
              <a:t>Store records and attributes</a:t>
            </a:r>
          </a:p>
          <a:p>
            <a:pPr marL="255651" lvl="0" indent="-255651">
              <a:spcAft>
                <a:spcPct val="0"/>
              </a:spcAft>
              <a:buSzPts val="2400"/>
              <a:tabLst/>
            </a:pPr>
            <a:r>
              <a:rPr lang="en-US" kern="1200" dirty="0">
                <a:solidFill>
                  <a:srgbClr val="000000"/>
                </a:solidFill>
                <a:latin typeface="Arial (Body)"/>
              </a:rPr>
              <a:t>Database management system (D</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S):</a:t>
            </a:r>
          </a:p>
          <a:p>
            <a:pPr marL="255651" lvl="0" indent="-255651">
              <a:spcAft>
                <a:spcPct val="0"/>
              </a:spcAft>
              <a:buSzPts val="2400"/>
              <a:tabLst/>
            </a:pP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Q</a:t>
            </a:r>
            <a:r>
              <a:rPr lang="en-US" sz="100" kern="1200" dirty="0">
                <a:solidFill>
                  <a:srgbClr val="000000"/>
                </a:solidFill>
                <a:latin typeface="Arial (Body)"/>
              </a:rPr>
              <a:t> </a:t>
            </a:r>
            <a:r>
              <a:rPr lang="en-US" kern="1200" dirty="0">
                <a:solidFill>
                  <a:srgbClr val="000000"/>
                </a:solidFill>
                <a:latin typeface="Arial (Body)"/>
              </a:rPr>
              <a:t>L (Structured Query Language):</a:t>
            </a:r>
          </a:p>
          <a:p>
            <a:pPr marL="741553" lvl="1" indent="-284353">
              <a:spcAft>
                <a:spcPct val="0"/>
              </a:spcAft>
              <a:buSzPts val="2400"/>
            </a:pPr>
            <a:r>
              <a:rPr lang="en-US" kern="1200" dirty="0">
                <a:solidFill>
                  <a:srgbClr val="000000"/>
                </a:solidFill>
                <a:latin typeface="Arial (Body)"/>
              </a:rPr>
              <a:t>Industry-standard database query and manipulation language used in a relational database</a:t>
            </a:r>
          </a:p>
          <a:p>
            <a:pPr marL="255651" lvl="0" indent="-255651">
              <a:spcAft>
                <a:spcPct val="0"/>
              </a:spcAft>
              <a:buSzPts val="2400"/>
              <a:tabLst/>
            </a:pPr>
            <a:r>
              <a:rPr lang="en-US" kern="1200" dirty="0">
                <a:solidFill>
                  <a:srgbClr val="000000"/>
                </a:solidFill>
                <a:latin typeface="Arial (Body)"/>
              </a:rPr>
              <a:t>Relational databases</a:t>
            </a:r>
          </a:p>
        </p:txBody>
      </p:sp>
    </p:spTree>
    <p:extLst>
      <p:ext uri="{BB962C8B-B14F-4D97-AF65-F5344CB8AC3E}">
        <p14:creationId xmlns:p14="http://schemas.microsoft.com/office/powerpoint/2010/main" val="1021990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Data Warehouses and Data Mining</a:t>
            </a:r>
            <a:endParaRPr lang="en-IN" sz="3400" dirty="0"/>
          </a:p>
        </p:txBody>
      </p:sp>
      <p:sp>
        <p:nvSpPr>
          <p:cNvPr id="3" name="Content Placeholder 2"/>
          <p:cNvSpPr>
            <a:spLocks noGrp="1"/>
          </p:cNvSpPr>
          <p:nvPr>
            <p:ph sz="quarter" idx="13"/>
          </p:nvPr>
        </p:nvSpPr>
        <p:spPr>
          <a:xfrm>
            <a:off x="457199" y="1556326"/>
            <a:ext cx="8378687" cy="4645691"/>
          </a:xfrm>
        </p:spPr>
        <p:txBody>
          <a:bodyPr/>
          <a:lstStyle/>
          <a:p>
            <a:pPr marL="255651" lvl="0" indent="-255651">
              <a:spcAft>
                <a:spcPct val="0"/>
              </a:spcAft>
              <a:buSzPts val="2400"/>
              <a:tabLst/>
            </a:pPr>
            <a:r>
              <a:rPr lang="en-US" altLang="en-US" kern="1200" dirty="0">
                <a:solidFill>
                  <a:srgbClr val="000000"/>
                </a:solidFill>
              </a:rPr>
              <a:t>Data warehouse:</a:t>
            </a:r>
          </a:p>
          <a:p>
            <a:pPr marL="741553" lvl="1" indent="-284353">
              <a:spcAft>
                <a:spcPct val="0"/>
              </a:spcAft>
              <a:buSzPts val="2400"/>
            </a:pPr>
            <a:r>
              <a:rPr lang="en-US" altLang="en-US" kern="1200" dirty="0">
                <a:solidFill>
                  <a:srgbClr val="000000"/>
                </a:solidFill>
              </a:rPr>
              <a:t>Collects firm</a:t>
            </a:r>
            <a:r>
              <a:rPr lang="en-US" altLang="ja-JP" kern="1200" dirty="0">
                <a:solidFill>
                  <a:srgbClr val="000000"/>
                </a:solidFill>
              </a:rPr>
              <a:t>’s transactional and customer data in single location for offline analysis by marketers and site managers</a:t>
            </a:r>
          </a:p>
          <a:p>
            <a:pPr marL="255651" lvl="0" indent="-255651">
              <a:spcAft>
                <a:spcPct val="0"/>
              </a:spcAft>
              <a:buSzPts val="2400"/>
              <a:tabLst/>
            </a:pPr>
            <a:r>
              <a:rPr lang="en-US" altLang="en-US" kern="1200" dirty="0">
                <a:solidFill>
                  <a:srgbClr val="000000"/>
                </a:solidFill>
              </a:rPr>
              <a:t>Data mining:</a:t>
            </a:r>
          </a:p>
          <a:p>
            <a:pPr marL="741553" lvl="1" indent="-284353">
              <a:spcAft>
                <a:spcPct val="0"/>
              </a:spcAft>
              <a:buSzPts val="2400"/>
            </a:pPr>
            <a:r>
              <a:rPr lang="en-US" altLang="en-US" kern="1200" dirty="0">
                <a:solidFill>
                  <a:srgbClr val="000000"/>
                </a:solidFill>
              </a:rPr>
              <a:t>Analytical techniques to find patterns in data, model behavior of customers, develop customer profiles</a:t>
            </a:r>
          </a:p>
          <a:p>
            <a:pPr marL="255651" lvl="0" indent="-255651">
              <a:spcAft>
                <a:spcPct val="0"/>
              </a:spcAft>
              <a:buSzPts val="2400"/>
              <a:tabLst/>
            </a:pPr>
            <a:r>
              <a:rPr lang="en-US" altLang="en-US" kern="1200" dirty="0">
                <a:solidFill>
                  <a:srgbClr val="000000"/>
                </a:solidFill>
              </a:rPr>
              <a:t>Query-driven data mining</a:t>
            </a:r>
          </a:p>
          <a:p>
            <a:pPr marL="255651" lvl="0" indent="-255651">
              <a:spcAft>
                <a:spcPct val="0"/>
              </a:spcAft>
              <a:buSzPts val="2400"/>
              <a:tabLst/>
            </a:pPr>
            <a:r>
              <a:rPr lang="en-US" altLang="en-US" kern="1200" dirty="0">
                <a:solidFill>
                  <a:srgbClr val="000000"/>
                </a:solidFill>
              </a:rPr>
              <a:t>Model-driven data mining</a:t>
            </a:r>
          </a:p>
          <a:p>
            <a:pPr marL="255651" lvl="0" indent="-255651">
              <a:spcAft>
                <a:spcPct val="0"/>
              </a:spcAft>
              <a:buSzPts val="2400"/>
              <a:tabLst/>
            </a:pPr>
            <a:r>
              <a:rPr lang="en-US" altLang="en-US" kern="1200" dirty="0">
                <a:solidFill>
                  <a:srgbClr val="000000"/>
                </a:solidFill>
              </a:rPr>
              <a:t>Rule-based data mining</a:t>
            </a:r>
          </a:p>
        </p:txBody>
      </p:sp>
    </p:spTree>
    <p:extLst>
      <p:ext uri="{BB962C8B-B14F-4D97-AF65-F5344CB8AC3E}">
        <p14:creationId xmlns:p14="http://schemas.microsoft.com/office/powerpoint/2010/main" val="4249658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Hadoop and the Challenge of Big Data</a:t>
            </a:r>
            <a:endParaRPr lang="en-IN" sz="3400" dirty="0"/>
          </a:p>
        </p:txBody>
      </p:sp>
      <p:sp>
        <p:nvSpPr>
          <p:cNvPr id="3" name="Content Placeholder 2"/>
          <p:cNvSpPr>
            <a:spLocks noGrp="1"/>
          </p:cNvSpPr>
          <p:nvPr>
            <p:ph sz="quarter" idx="13"/>
          </p:nvPr>
        </p:nvSpPr>
        <p:spPr/>
        <p:txBody>
          <a:bodyPr/>
          <a:lstStyle/>
          <a:p>
            <a:pPr marL="255600" lvl="0">
              <a:spcAft>
                <a:spcPct val="0"/>
              </a:spcAft>
              <a:buSzPts val="2400"/>
              <a:tabLst/>
            </a:pPr>
            <a:r>
              <a:rPr lang="en-US" altLang="ja-JP" kern="1200" dirty="0">
                <a:solidFill>
                  <a:srgbClr val="000000"/>
                </a:solidFill>
                <a:latin typeface="Arial (Body)"/>
              </a:rPr>
              <a:t>Big data</a:t>
            </a:r>
          </a:p>
          <a:p>
            <a:pPr marL="741553" lvl="1" indent="-284353">
              <a:spcAft>
                <a:spcPct val="0"/>
              </a:spcAft>
              <a:buSzPts val="2400"/>
            </a:pPr>
            <a:r>
              <a:rPr lang="en-US" altLang="en-US" kern="1200" dirty="0">
                <a:solidFill>
                  <a:srgbClr val="000000"/>
                </a:solidFill>
                <a:latin typeface="Arial (Body)"/>
              </a:rPr>
              <a:t>Petabyte, </a:t>
            </a:r>
            <a:r>
              <a:rPr lang="en-US" altLang="en-US" kern="1200" dirty="0" err="1">
                <a:solidFill>
                  <a:srgbClr val="000000"/>
                </a:solidFill>
                <a:latin typeface="Arial (Body)"/>
              </a:rPr>
              <a:t>exabyte</a:t>
            </a:r>
            <a:r>
              <a:rPr lang="en-US" altLang="en-US" kern="1200" dirty="0">
                <a:solidFill>
                  <a:srgbClr val="000000"/>
                </a:solidFill>
                <a:latin typeface="Arial (Body)"/>
              </a:rPr>
              <a:t> range</a:t>
            </a:r>
          </a:p>
          <a:p>
            <a:pPr marL="741553" lvl="1" indent="-284353">
              <a:spcAft>
                <a:spcPct val="0"/>
              </a:spcAft>
              <a:buSzPts val="2400"/>
            </a:pPr>
            <a:r>
              <a:rPr lang="en-US" altLang="en-US" kern="1200" dirty="0">
                <a:solidFill>
                  <a:srgbClr val="000000"/>
                </a:solidFill>
                <a:latin typeface="Arial (Body)"/>
              </a:rPr>
              <a:t>Web traffic, e-mail, social media, content</a:t>
            </a:r>
          </a:p>
          <a:p>
            <a:pPr marL="741553" lvl="1" indent="-284353">
              <a:spcAft>
                <a:spcPct val="0"/>
              </a:spcAft>
              <a:buSzPts val="2400"/>
            </a:pPr>
            <a:r>
              <a:rPr lang="en-US" altLang="en-US" kern="1200" dirty="0">
                <a:solidFill>
                  <a:srgbClr val="000000"/>
                </a:solidFill>
                <a:latin typeface="Arial (Body)"/>
              </a:rPr>
              <a:t>Traditional D</a:t>
            </a:r>
            <a:r>
              <a:rPr lang="en-US" altLang="en-US" sz="100" kern="1200" dirty="0">
                <a:solidFill>
                  <a:srgbClr val="000000"/>
                </a:solidFill>
                <a:latin typeface="Arial (Body)"/>
              </a:rPr>
              <a:t> </a:t>
            </a:r>
            <a:r>
              <a:rPr lang="en-US" altLang="en-US" kern="1200" dirty="0">
                <a:solidFill>
                  <a:srgbClr val="000000"/>
                </a:solidFill>
                <a:latin typeface="Arial (Body)"/>
              </a:rPr>
              <a:t>B</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S unable to process </a:t>
            </a:r>
            <a:r>
              <a:rPr lang="en-US" dirty="0"/>
              <a:t>the increasing volume of data</a:t>
            </a:r>
          </a:p>
          <a:p>
            <a:pPr marL="255600">
              <a:spcAft>
                <a:spcPct val="0"/>
              </a:spcAft>
              <a:buSzPts val="2400"/>
            </a:pPr>
            <a:r>
              <a:rPr lang="en-US" altLang="en-US" kern="1200" dirty="0">
                <a:solidFill>
                  <a:srgbClr val="000000"/>
                </a:solidFill>
                <a:latin typeface="Arial (Body)"/>
              </a:rPr>
              <a:t>Hadoop</a:t>
            </a:r>
          </a:p>
          <a:p>
            <a:pPr marL="741553" lvl="1" indent="-284353">
              <a:spcAft>
                <a:spcPct val="0"/>
              </a:spcAft>
              <a:buSzPts val="2400"/>
            </a:pPr>
            <a:r>
              <a:rPr lang="en-US" altLang="en-US" kern="1200" dirty="0">
                <a:solidFill>
                  <a:srgbClr val="000000"/>
                </a:solidFill>
                <a:latin typeface="Arial (Body)"/>
              </a:rPr>
              <a:t>Open-source software framework</a:t>
            </a:r>
          </a:p>
          <a:p>
            <a:pPr marL="741553" lvl="1" indent="-284353">
              <a:spcAft>
                <a:spcPct val="0"/>
              </a:spcAft>
              <a:buSzPts val="2400"/>
            </a:pPr>
            <a:r>
              <a:rPr lang="en-US" altLang="en-US" kern="1200" dirty="0">
                <a:solidFill>
                  <a:srgbClr val="000000"/>
                </a:solidFill>
                <a:latin typeface="Arial (Body)"/>
              </a:rPr>
              <a:t>Processes any type of data, even unstructured</a:t>
            </a:r>
          </a:p>
          <a:p>
            <a:pPr marL="741553" lvl="1" indent="-284353">
              <a:spcAft>
                <a:spcPct val="0"/>
              </a:spcAft>
              <a:buSzPts val="2400"/>
            </a:pPr>
            <a:r>
              <a:rPr lang="en-US" altLang="en-US" kern="1200" dirty="0">
                <a:solidFill>
                  <a:srgbClr val="000000"/>
                </a:solidFill>
                <a:latin typeface="Arial (Body)"/>
              </a:rPr>
              <a:t>Distributed processing</a:t>
            </a:r>
          </a:p>
        </p:txBody>
      </p:sp>
    </p:spTree>
    <p:extLst>
      <p:ext uri="{BB962C8B-B14F-4D97-AF65-F5344CB8AC3E}">
        <p14:creationId xmlns:p14="http://schemas.microsoft.com/office/powerpoint/2010/main" val="870490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kern="1200" dirty="0">
                <a:cs typeface="Times New Roman" panose="02020603050405020304" pitchFamily="18" charset="0"/>
              </a:rPr>
              <a:t>Marketing Automation and Customer Relationship Management (C</a:t>
            </a:r>
            <a:r>
              <a:rPr lang="en-US" sz="100" kern="1200" dirty="0">
                <a:cs typeface="Times New Roman" panose="02020603050405020304" pitchFamily="18" charset="0"/>
              </a:rPr>
              <a:t> </a:t>
            </a:r>
            <a:r>
              <a:rPr lang="en-US" sz="3000" kern="1200" dirty="0">
                <a:cs typeface="Times New Roman" panose="02020603050405020304" pitchFamily="18" charset="0"/>
              </a:rPr>
              <a:t>R</a:t>
            </a:r>
            <a:r>
              <a:rPr lang="en-US" sz="100" kern="1200" dirty="0">
                <a:cs typeface="Times New Roman" panose="02020603050405020304" pitchFamily="18" charset="0"/>
              </a:rPr>
              <a:t> </a:t>
            </a:r>
            <a:r>
              <a:rPr lang="en-US" sz="3000" kern="1200" dirty="0">
                <a:cs typeface="Times New Roman" panose="02020603050405020304" pitchFamily="18" charset="0"/>
              </a:rPr>
              <a:t>M) Systems</a:t>
            </a:r>
            <a:endParaRPr lang="en-IN" sz="3000"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kern="1200" dirty="0">
                <a:solidFill>
                  <a:srgbClr val="000000"/>
                </a:solidFill>
                <a:latin typeface="Arial (Body)"/>
              </a:rPr>
              <a:t>Marketing automation systems</a:t>
            </a:r>
          </a:p>
          <a:p>
            <a:pPr marL="741553" lvl="1" indent="-284353">
              <a:spcAft>
                <a:spcPct val="0"/>
              </a:spcAft>
              <a:buSzPts val="2400"/>
            </a:pPr>
            <a:r>
              <a:rPr lang="en-US" kern="1200" dirty="0">
                <a:solidFill>
                  <a:srgbClr val="000000"/>
                </a:solidFill>
                <a:latin typeface="Arial (Body)"/>
              </a:rPr>
              <a:t>Track steps in lead generation</a:t>
            </a:r>
          </a:p>
          <a:p>
            <a:pPr marL="255651" lvl="0" indent="-255651">
              <a:spcAft>
                <a:spcPct val="0"/>
              </a:spcAft>
              <a:buSzPts val="2400"/>
              <a:tabLst/>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M systems</a:t>
            </a:r>
          </a:p>
          <a:p>
            <a:pPr marL="741553" lvl="1" indent="-284353">
              <a:spcAft>
                <a:spcPct val="0"/>
              </a:spcAft>
              <a:buSzPts val="2400"/>
            </a:pPr>
            <a:r>
              <a:rPr lang="en-US" kern="1200" dirty="0">
                <a:solidFill>
                  <a:srgbClr val="000000"/>
                </a:solidFill>
                <a:latin typeface="Arial (Body)"/>
              </a:rPr>
              <a:t>Manage relationship with customers once purchase is made</a:t>
            </a:r>
          </a:p>
          <a:p>
            <a:pPr marL="741553" lvl="1" indent="-284353">
              <a:spcAft>
                <a:spcPct val="0"/>
              </a:spcAft>
              <a:buSzPts val="2400"/>
            </a:pPr>
            <a:r>
              <a:rPr lang="en-US" kern="1200" dirty="0">
                <a:solidFill>
                  <a:srgbClr val="000000"/>
                </a:solidFill>
                <a:latin typeface="Arial (Body)"/>
              </a:rPr>
              <a:t>Create customer profiles</a:t>
            </a:r>
          </a:p>
          <a:p>
            <a:pPr marL="255651" lvl="0" indent="-255651">
              <a:spcAft>
                <a:spcPct val="0"/>
              </a:spcAft>
              <a:buSzPts val="2400"/>
              <a:tabLst/>
            </a:pPr>
            <a:r>
              <a:rPr lang="en-US" kern="1200" dirty="0">
                <a:solidFill>
                  <a:srgbClr val="000000"/>
                </a:solidFill>
                <a:latin typeface="Arial (Body)"/>
              </a:rPr>
              <a:t>Customer data used to:</a:t>
            </a:r>
          </a:p>
          <a:p>
            <a:pPr marL="741553" lvl="1" indent="-284353">
              <a:spcAft>
                <a:spcPct val="0"/>
              </a:spcAft>
              <a:buSzPts val="2400"/>
            </a:pPr>
            <a:r>
              <a:rPr lang="en-US" kern="1200" dirty="0">
                <a:solidFill>
                  <a:srgbClr val="000000"/>
                </a:solidFill>
                <a:latin typeface="Arial (Body)"/>
              </a:rPr>
              <a:t>Develop and sell additional products</a:t>
            </a:r>
          </a:p>
          <a:p>
            <a:pPr marL="741553" lvl="1" indent="-284353">
              <a:spcAft>
                <a:spcPct val="0"/>
              </a:spcAft>
              <a:buSzPts val="2400"/>
            </a:pPr>
            <a:r>
              <a:rPr lang="en-US" kern="1200" dirty="0">
                <a:solidFill>
                  <a:srgbClr val="000000"/>
                </a:solidFill>
                <a:latin typeface="Arial (Body)"/>
              </a:rPr>
              <a:t>Identify profitable customers</a:t>
            </a:r>
          </a:p>
          <a:p>
            <a:pPr marL="741553" lvl="1" indent="-284353">
              <a:spcAft>
                <a:spcPct val="0"/>
              </a:spcAft>
              <a:buSzPts val="2400"/>
            </a:pPr>
            <a:r>
              <a:rPr lang="en-US" kern="1200" dirty="0">
                <a:solidFill>
                  <a:srgbClr val="000000"/>
                </a:solidFill>
                <a:latin typeface="Arial (Body)"/>
              </a:rPr>
              <a:t>Optimize service delivery, and so on</a:t>
            </a:r>
          </a:p>
        </p:txBody>
      </p:sp>
    </p:spTree>
    <p:extLst>
      <p:ext uri="{BB962C8B-B14F-4D97-AF65-F5344CB8AC3E}">
        <p14:creationId xmlns:p14="http://schemas.microsoft.com/office/powerpoint/2010/main" val="424252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solidFill>
                  <a:schemeClr val="tx2"/>
                </a:solidFill>
                <a:cs typeface="Times New Roman" panose="02020603050405020304" pitchFamily="18" charset="0"/>
              </a:rPr>
              <a:t>Figure 6.9 A Customer Relationship Management System</a:t>
            </a:r>
            <a:endParaRPr lang="en-IN" sz="3400" dirty="0"/>
          </a:p>
        </p:txBody>
      </p:sp>
      <p:pic>
        <p:nvPicPr>
          <p:cNvPr id="5" name="Picture 4" descr="Customer touch points include the telephone, sales force, website, in-store, social networks, and mail. The touch points start the transaction processing and operational data collection, followed by data aggregation, data cleaning, customer database and data warehouse. Business intelligence, data mining, analysis and reporting and modeling contributes to marketing campaign management, advertising campaign management, and behavioral target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159" y="1622392"/>
            <a:ext cx="5917682" cy="4686333"/>
          </a:xfrm>
          <a:prstGeom prst="rect">
            <a:avLst/>
          </a:prstGeom>
        </p:spPr>
      </p:pic>
    </p:spTree>
    <p:extLst>
      <p:ext uri="{BB962C8B-B14F-4D97-AF65-F5344CB8AC3E}">
        <p14:creationId xmlns:p14="http://schemas.microsoft.com/office/powerpoint/2010/main" val="1427881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Online Marketing Metrics: Lexicon</a:t>
            </a:r>
            <a:endParaRPr lang="en-IN" dirty="0"/>
          </a:p>
        </p:txBody>
      </p:sp>
      <p:sp>
        <p:nvSpPr>
          <p:cNvPr id="3" name="Content Placeholder 2"/>
          <p:cNvSpPr>
            <a:spLocks noGrp="1"/>
          </p:cNvSpPr>
          <p:nvPr>
            <p:ph sz="quarter" idx="13"/>
          </p:nvPr>
        </p:nvSpPr>
        <p:spPr>
          <a:xfrm>
            <a:off x="457200" y="1556326"/>
            <a:ext cx="8229600" cy="4752399"/>
          </a:xfrm>
        </p:spPr>
        <p:txBody>
          <a:bodyPr/>
          <a:lstStyle/>
          <a:p>
            <a:pPr marL="255651" lvl="0" indent="-255651">
              <a:spcAft>
                <a:spcPct val="0"/>
              </a:spcAft>
              <a:buSzPts val="2400"/>
              <a:tabLst/>
            </a:pPr>
            <a:r>
              <a:rPr lang="en-US" sz="2200" kern="1200" dirty="0">
                <a:solidFill>
                  <a:srgbClr val="000000"/>
                </a:solidFill>
                <a:latin typeface="Arial (Body)"/>
              </a:rPr>
              <a:t>Audience size/market share metrics</a:t>
            </a:r>
          </a:p>
          <a:p>
            <a:pPr marL="741553" lvl="1" indent="-284353">
              <a:spcAft>
                <a:spcPct val="0"/>
              </a:spcAft>
              <a:buSzPts val="2400"/>
            </a:pPr>
            <a:r>
              <a:rPr lang="en-US" sz="2200" kern="1200" dirty="0">
                <a:solidFill>
                  <a:srgbClr val="000000"/>
                </a:solidFill>
                <a:latin typeface="Arial (Body)"/>
              </a:rPr>
              <a:t>Impressions, click-through rate (C</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R), page views, </a:t>
            </a:r>
            <a:r>
              <a:rPr lang="en-US" sz="2200" kern="1200" dirty="0" err="1">
                <a:solidFill>
                  <a:srgbClr val="000000"/>
                </a:solidFill>
                <a:latin typeface="Arial (Body)"/>
              </a:rPr>
              <a:t>viewability</a:t>
            </a:r>
            <a:r>
              <a:rPr lang="en-US" sz="2200" kern="1200" dirty="0">
                <a:solidFill>
                  <a:srgbClr val="000000"/>
                </a:solidFill>
                <a:latin typeface="Arial (Body)"/>
              </a:rPr>
              <a:t> rate, stickiness, loyalty, reach, recency</a:t>
            </a:r>
          </a:p>
          <a:p>
            <a:pPr marL="255651" lvl="0" indent="-255651">
              <a:spcAft>
                <a:spcPct val="0"/>
              </a:spcAft>
              <a:buSzPts val="2400"/>
              <a:tabLst/>
            </a:pPr>
            <a:r>
              <a:rPr lang="en-US" sz="2200" kern="1200" dirty="0">
                <a:solidFill>
                  <a:srgbClr val="000000"/>
                </a:solidFill>
                <a:latin typeface="Arial (Body)"/>
              </a:rPr>
              <a:t>Conversion to customer metrics</a:t>
            </a:r>
          </a:p>
          <a:p>
            <a:pPr marL="741553" lvl="1" indent="-284353">
              <a:spcAft>
                <a:spcPct val="0"/>
              </a:spcAft>
              <a:buSzPts val="2400"/>
            </a:pPr>
            <a:r>
              <a:rPr lang="en-US" sz="2200" kern="1200" dirty="0">
                <a:solidFill>
                  <a:srgbClr val="000000"/>
                </a:solidFill>
                <a:latin typeface="Arial (Body)"/>
              </a:rPr>
              <a:t>Acquisition rate, conversion rate, browse-to-buy ratio, cart conversion rate, abandonment rate</a:t>
            </a:r>
          </a:p>
          <a:p>
            <a:pPr marL="255651" lvl="0" indent="-255651">
              <a:spcAft>
                <a:spcPct val="0"/>
              </a:spcAft>
              <a:buSzPts val="2400"/>
              <a:tabLst/>
            </a:pPr>
            <a:r>
              <a:rPr lang="en-US" sz="2200" kern="1200" dirty="0">
                <a:solidFill>
                  <a:srgbClr val="000000"/>
                </a:solidFill>
                <a:latin typeface="Arial (Body)"/>
              </a:rPr>
              <a:t>Video ad metrics</a:t>
            </a:r>
          </a:p>
          <a:p>
            <a:pPr marL="741553" lvl="1" indent="-284353">
              <a:spcAft>
                <a:spcPct val="0"/>
              </a:spcAft>
              <a:buSzPts val="2400"/>
            </a:pPr>
            <a:r>
              <a:rPr lang="en-US" sz="2200" kern="1200" dirty="0">
                <a:solidFill>
                  <a:srgbClr val="000000"/>
                </a:solidFill>
                <a:latin typeface="Arial (Body)"/>
              </a:rPr>
              <a:t>View time, completion rate</a:t>
            </a:r>
          </a:p>
          <a:p>
            <a:pPr marL="255651" lvl="0" indent="-255651">
              <a:spcAft>
                <a:spcPct val="0"/>
              </a:spcAft>
              <a:buSzPts val="2400"/>
              <a:tabLst/>
            </a:pPr>
            <a:r>
              <a:rPr lang="en-US" sz="2200" kern="1200" dirty="0">
                <a:solidFill>
                  <a:srgbClr val="000000"/>
                </a:solidFill>
                <a:latin typeface="Arial (Body)"/>
              </a:rPr>
              <a:t>E-mail campaign metrics</a:t>
            </a:r>
          </a:p>
          <a:p>
            <a:pPr marL="741553" lvl="1" indent="-284353">
              <a:spcAft>
                <a:spcPct val="0"/>
              </a:spcAft>
              <a:buSzPts val="2400"/>
            </a:pPr>
            <a:r>
              <a:rPr lang="en-US" sz="2200" kern="1200" dirty="0">
                <a:solidFill>
                  <a:srgbClr val="000000"/>
                </a:solidFill>
                <a:latin typeface="Arial (Body)"/>
              </a:rPr>
              <a:t>Open rate, delivery rate, click-through rate, bounce-back rate</a:t>
            </a:r>
          </a:p>
        </p:txBody>
      </p:sp>
    </p:spTree>
    <p:extLst>
      <p:ext uri="{BB962C8B-B14F-4D97-AF65-F5344CB8AC3E}">
        <p14:creationId xmlns:p14="http://schemas.microsoft.com/office/powerpoint/2010/main" val="405998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1200" dirty="0" err="1">
                <a:cs typeface="Times New Roman" panose="02020603050405020304" pitchFamily="18" charset="0"/>
              </a:rPr>
              <a:t>InMobi’s</a:t>
            </a:r>
            <a:r>
              <a:rPr lang="en-US" altLang="en-US" kern="1200" dirty="0">
                <a:cs typeface="Times New Roman" panose="02020603050405020304" pitchFamily="18" charset="0"/>
              </a:rPr>
              <a:t> Global Mobile Ad Network</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rPr>
              <a:t>Class Discussion</a:t>
            </a:r>
          </a:p>
          <a:p>
            <a:pPr marL="741553" lvl="1" indent="-284353">
              <a:spcAft>
                <a:spcPct val="0"/>
              </a:spcAft>
              <a:buSzPts val="2400"/>
              <a:defRPr/>
            </a:pPr>
            <a:r>
              <a:rPr lang="en-IN" altLang="en-US" kern="1200" dirty="0">
                <a:solidFill>
                  <a:srgbClr val="000000"/>
                </a:solidFill>
                <a:ea typeface="+mn-ea"/>
              </a:rPr>
              <a:t>What advantages do mobiles have over traditional banner ads?</a:t>
            </a:r>
          </a:p>
          <a:p>
            <a:pPr marL="741553" lvl="1" indent="-284353">
              <a:spcAft>
                <a:spcPct val="0"/>
              </a:spcAft>
              <a:buSzPts val="2400"/>
              <a:defRPr/>
            </a:pPr>
            <a:r>
              <a:rPr lang="en-IN" altLang="en-US" kern="1200" dirty="0">
                <a:solidFill>
                  <a:srgbClr val="000000"/>
                </a:solidFill>
                <a:ea typeface="+mn-ea"/>
              </a:rPr>
              <a:t>Where do social networking sites such as Facebook fit in to a marketing strategy featuring mobile ads?</a:t>
            </a:r>
          </a:p>
          <a:p>
            <a:pPr marL="741553" lvl="1" indent="-284353">
              <a:spcAft>
                <a:spcPct val="0"/>
              </a:spcAft>
              <a:buSzPts val="2400"/>
              <a:defRPr/>
            </a:pPr>
            <a:r>
              <a:rPr lang="en-IN" altLang="en-US" kern="1200" dirty="0">
                <a:solidFill>
                  <a:srgbClr val="000000"/>
                </a:solidFill>
                <a:ea typeface="+mn-ea"/>
              </a:rPr>
              <a:t>What are some of the challenges and risks of placing ads on the Web?</a:t>
            </a:r>
          </a:p>
          <a:p>
            <a:pPr marL="741553" lvl="1" indent="-284353">
              <a:spcAft>
                <a:spcPct val="0"/>
              </a:spcAft>
              <a:buSzPts val="2400"/>
              <a:defRPr/>
            </a:pPr>
            <a:r>
              <a:rPr lang="en-IN" altLang="en-US" kern="1200" dirty="0">
                <a:solidFill>
                  <a:srgbClr val="000000"/>
                </a:solidFill>
                <a:ea typeface="+mn-ea"/>
              </a:rPr>
              <a:t>Do you think Internet users will ever develop “blindness” toward ads on the Web as well?</a:t>
            </a:r>
            <a:endParaRPr lang="en-US" altLang="en-US" kern="1200" dirty="0">
              <a:solidFill>
                <a:srgbClr val="000000"/>
              </a:solidFill>
            </a:endParaRPr>
          </a:p>
        </p:txBody>
      </p:sp>
    </p:spTree>
    <p:extLst>
      <p:ext uri="{BB962C8B-B14F-4D97-AF65-F5344CB8AC3E}">
        <p14:creationId xmlns:p14="http://schemas.microsoft.com/office/powerpoint/2010/main" val="2912878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6.10 An Online Consumer Purchasing Model</a:t>
            </a:r>
            <a:endParaRPr lang="en-IN" sz="3400" dirty="0"/>
          </a:p>
        </p:txBody>
      </p:sp>
      <p:pic>
        <p:nvPicPr>
          <p:cNvPr id="5" name="Picture 4" descr="During the awareness and need recognition phase of the consumer decision making process, market communications like search engines, display ads, e-mail, affiliates, social networks, blogs, mobile ads, and apps generate 100,000 impressions, 10,000 search clicks and 1,500 likes. During the search phase, website hits result in 1,000 unique visitors, 1% of the impressions. During the evaluation of alternatives, page views, stickiness and site design are used. During the purchase, acquisition, conversion leads to 50 purchases, a 5% rate. During the post purchase behavior and loyalty phase, 12 loyal customers were acquired, 25% reten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071" y="1481138"/>
            <a:ext cx="5925859" cy="4826869"/>
          </a:xfrm>
          <a:prstGeom prst="rect">
            <a:avLst/>
          </a:prstGeom>
        </p:spPr>
      </p:pic>
    </p:spTree>
    <p:extLst>
      <p:ext uri="{BB962C8B-B14F-4D97-AF65-F5344CB8AC3E}">
        <p14:creationId xmlns:p14="http://schemas.microsoft.com/office/powerpoint/2010/main" val="21112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How Well Does Online Advertising Work?</a:t>
            </a:r>
            <a:endParaRPr lang="en-IN" sz="3400" dirty="0"/>
          </a:p>
        </p:txBody>
      </p:sp>
      <p:sp>
        <p:nvSpPr>
          <p:cNvPr id="3" name="Content Placeholder 2"/>
          <p:cNvSpPr>
            <a:spLocks noGrp="1"/>
          </p:cNvSpPr>
          <p:nvPr>
            <p:ph sz="quarter" idx="13"/>
          </p:nvPr>
        </p:nvSpPr>
        <p:spPr>
          <a:xfrm>
            <a:off x="457200" y="1556326"/>
            <a:ext cx="8408504" cy="4434275"/>
          </a:xfrm>
        </p:spPr>
        <p:txBody>
          <a:bodyPr/>
          <a:lstStyle/>
          <a:p>
            <a:pPr marL="255651" lvl="0" indent="-255651">
              <a:spcAft>
                <a:spcPct val="0"/>
              </a:spcAft>
              <a:buSzPts val="2400"/>
              <a:tabLst/>
            </a:pPr>
            <a:r>
              <a:rPr lang="en-US" kern="1200" dirty="0">
                <a:solidFill>
                  <a:srgbClr val="000000"/>
                </a:solidFill>
                <a:latin typeface="Arial (Body)"/>
              </a:rPr>
              <a:t>Use R</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 to measure ad campaign</a:t>
            </a:r>
          </a:p>
          <a:p>
            <a:pPr marL="255651" lvl="0" indent="-255651">
              <a:spcAft>
                <a:spcPct val="0"/>
              </a:spcAft>
              <a:buSzPts val="2400"/>
              <a:tabLst/>
            </a:pPr>
            <a:r>
              <a:rPr lang="en-US" kern="1200" dirty="0">
                <a:solidFill>
                  <a:srgbClr val="000000"/>
                </a:solidFill>
                <a:latin typeface="Arial (Body)"/>
              </a:rPr>
              <a:t>Difficulty of cross-platform attribution</a:t>
            </a:r>
          </a:p>
          <a:p>
            <a:pPr marL="255651" lvl="0" indent="-255651">
              <a:spcAft>
                <a:spcPct val="0"/>
              </a:spcAft>
              <a:buSzPts val="2400"/>
              <a:tabLst/>
            </a:pPr>
            <a:r>
              <a:rPr lang="en-US" kern="1200" dirty="0">
                <a:solidFill>
                  <a:srgbClr val="000000"/>
                </a:solidFill>
                <a:latin typeface="Arial (Body)"/>
              </a:rPr>
              <a:t>Highest click-through rates: Search engine ads, permission e-mail campaigns</a:t>
            </a:r>
          </a:p>
          <a:p>
            <a:pPr marL="255651" lvl="0" indent="-255651">
              <a:spcAft>
                <a:spcPct val="0"/>
              </a:spcAft>
              <a:buSzPts val="2400"/>
              <a:tabLst/>
            </a:pPr>
            <a:r>
              <a:rPr lang="en-US" kern="1200" dirty="0">
                <a:solidFill>
                  <a:srgbClr val="000000"/>
                </a:solidFill>
                <a:latin typeface="Arial (Body)"/>
              </a:rPr>
              <a:t>Online channels compare favorably with traditional</a:t>
            </a:r>
          </a:p>
          <a:p>
            <a:pPr marL="255651" lvl="0" indent="-255651">
              <a:spcAft>
                <a:spcPct val="0"/>
              </a:spcAft>
              <a:buSzPts val="2400"/>
              <a:tabLst/>
            </a:pPr>
            <a:r>
              <a:rPr lang="en-US" kern="1200" dirty="0">
                <a:solidFill>
                  <a:srgbClr val="000000"/>
                </a:solidFill>
                <a:latin typeface="Arial (Body)"/>
              </a:rPr>
              <a:t>Most powerful marketing campaigns use multiple channels, including online, catalog, T</a:t>
            </a:r>
            <a:r>
              <a:rPr lang="en-US" sz="100" kern="1200" dirty="0">
                <a:solidFill>
                  <a:srgbClr val="000000"/>
                </a:solidFill>
                <a:latin typeface="Arial (Body)"/>
              </a:rPr>
              <a:t> </a:t>
            </a:r>
            <a:r>
              <a:rPr lang="en-US" kern="1200" dirty="0">
                <a:solidFill>
                  <a:srgbClr val="000000"/>
                </a:solidFill>
                <a:latin typeface="Arial (Body)"/>
              </a:rPr>
              <a:t>V, radio, newspapers, stores</a:t>
            </a:r>
          </a:p>
        </p:txBody>
      </p:sp>
    </p:spTree>
    <p:extLst>
      <p:ext uri="{BB962C8B-B14F-4D97-AF65-F5344CB8AC3E}">
        <p14:creationId xmlns:p14="http://schemas.microsoft.com/office/powerpoint/2010/main" val="595748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Costs of Online Advertising</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Pricing models</a:t>
            </a:r>
          </a:p>
          <a:p>
            <a:pPr marL="741553" lvl="1" indent="-284353">
              <a:spcAft>
                <a:spcPct val="0"/>
              </a:spcAft>
              <a:buSzPts val="2400"/>
            </a:pPr>
            <a:r>
              <a:rPr lang="en-US" kern="1200" dirty="0">
                <a:solidFill>
                  <a:srgbClr val="000000"/>
                </a:solidFill>
                <a:latin typeface="Arial (Body)"/>
              </a:rPr>
              <a:t>Barter, cost per thousand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cost per click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C), cost per action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A), hybrid, sponsorship</a:t>
            </a:r>
          </a:p>
          <a:p>
            <a:pPr marL="255651" lvl="0" indent="-255651">
              <a:spcAft>
                <a:spcPct val="0"/>
              </a:spcAft>
              <a:buSzPts val="2400"/>
              <a:tabLst/>
            </a:pPr>
            <a:r>
              <a:rPr lang="en-US" kern="1200" dirty="0">
                <a:solidFill>
                  <a:srgbClr val="000000"/>
                </a:solidFill>
                <a:latin typeface="Arial (Body)"/>
              </a:rPr>
              <a:t>Measuring issues</a:t>
            </a:r>
          </a:p>
          <a:p>
            <a:pPr marL="741553" lvl="1" indent="-284353">
              <a:spcAft>
                <a:spcPct val="0"/>
              </a:spcAft>
              <a:buSzPts val="2400"/>
            </a:pPr>
            <a:r>
              <a:rPr lang="en-US" kern="1200" dirty="0">
                <a:solidFill>
                  <a:srgbClr val="000000"/>
                </a:solidFill>
                <a:latin typeface="Arial (Body)"/>
              </a:rPr>
              <a:t>Correlating online marketing to online or offline sales</a:t>
            </a:r>
          </a:p>
          <a:p>
            <a:pPr marL="255651" lvl="0" indent="-255651">
              <a:spcAft>
                <a:spcPct val="0"/>
              </a:spcAft>
              <a:buSzPts val="2400"/>
              <a:tabLst/>
            </a:pPr>
            <a:r>
              <a:rPr lang="en-US" kern="1200" dirty="0">
                <a:solidFill>
                  <a:srgbClr val="000000"/>
                </a:solidFill>
                <a:latin typeface="Arial (Body)"/>
              </a:rPr>
              <a:t>In general, online marketing is more expensive on 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 basis, but more efficient in producing sales</a:t>
            </a:r>
          </a:p>
          <a:p>
            <a:pPr marL="255651" lvl="0" indent="-255651">
              <a:spcAft>
                <a:spcPct val="0"/>
              </a:spcAft>
              <a:buSzPts val="2400"/>
              <a:tabLst/>
            </a:pPr>
            <a:r>
              <a:rPr lang="en-US" kern="1200" dirty="0">
                <a:solidFill>
                  <a:srgbClr val="000000"/>
                </a:solidFill>
                <a:latin typeface="Arial (Body)"/>
              </a:rPr>
              <a:t>Effective cost-per-thousand (e</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M)</a:t>
            </a:r>
          </a:p>
        </p:txBody>
      </p:sp>
    </p:spTree>
    <p:extLst>
      <p:ext uri="{BB962C8B-B14F-4D97-AF65-F5344CB8AC3E}">
        <p14:creationId xmlns:p14="http://schemas.microsoft.com/office/powerpoint/2010/main" val="1618172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Marketing Analytics</a:t>
            </a:r>
            <a:endParaRPr lang="en-IN" dirty="0"/>
          </a:p>
        </p:txBody>
      </p:sp>
      <p:sp>
        <p:nvSpPr>
          <p:cNvPr id="3" name="Content Placeholder 2"/>
          <p:cNvSpPr>
            <a:spLocks noGrp="1"/>
          </p:cNvSpPr>
          <p:nvPr>
            <p:ph sz="quarter" idx="13"/>
          </p:nvPr>
        </p:nvSpPr>
        <p:spPr>
          <a:xfrm>
            <a:off x="457200" y="1556326"/>
            <a:ext cx="8229600" cy="4605935"/>
          </a:xfrm>
        </p:spPr>
        <p:txBody>
          <a:bodyPr/>
          <a:lstStyle/>
          <a:p>
            <a:pPr marL="255651" lvl="0" indent="-255651">
              <a:spcAft>
                <a:spcPct val="0"/>
              </a:spcAft>
              <a:buSzPts val="2400"/>
              <a:tabLst/>
            </a:pPr>
            <a:r>
              <a:rPr lang="en-US" sz="2200" kern="1200" dirty="0">
                <a:solidFill>
                  <a:srgbClr val="000000"/>
                </a:solidFill>
                <a:latin typeface="Arial (Body)"/>
              </a:rPr>
              <a:t>Software that analyzes data at each stage of the customer conversion process</a:t>
            </a:r>
          </a:p>
          <a:p>
            <a:pPr marL="741553" lvl="1" indent="-284353">
              <a:spcAft>
                <a:spcPct val="0"/>
              </a:spcAft>
              <a:buSzPts val="2400"/>
            </a:pPr>
            <a:r>
              <a:rPr lang="en-US" sz="2200" kern="1200" dirty="0">
                <a:solidFill>
                  <a:srgbClr val="000000"/>
                </a:solidFill>
                <a:latin typeface="Arial (Body)"/>
              </a:rPr>
              <a:t>Awareness</a:t>
            </a:r>
          </a:p>
          <a:p>
            <a:pPr marL="741553" lvl="1" indent="-284353">
              <a:spcAft>
                <a:spcPct val="0"/>
              </a:spcAft>
              <a:buSzPts val="2400"/>
            </a:pPr>
            <a:r>
              <a:rPr lang="en-US" sz="2200" kern="1200" dirty="0">
                <a:solidFill>
                  <a:srgbClr val="000000"/>
                </a:solidFill>
                <a:latin typeface="Arial (Body)"/>
              </a:rPr>
              <a:t>Engagement</a:t>
            </a:r>
          </a:p>
          <a:p>
            <a:pPr marL="741553" lvl="1" indent="-284353">
              <a:spcAft>
                <a:spcPct val="0"/>
              </a:spcAft>
              <a:buSzPts val="2400"/>
            </a:pPr>
            <a:r>
              <a:rPr lang="en-US" sz="2200" kern="1200" dirty="0">
                <a:solidFill>
                  <a:srgbClr val="000000"/>
                </a:solidFill>
                <a:latin typeface="Arial (Body)"/>
              </a:rPr>
              <a:t>Interaction</a:t>
            </a:r>
          </a:p>
          <a:p>
            <a:pPr marL="741553" lvl="1" indent="-284353">
              <a:spcAft>
                <a:spcPct val="0"/>
              </a:spcAft>
              <a:buSzPts val="2400"/>
            </a:pPr>
            <a:r>
              <a:rPr lang="en-US" sz="2200" kern="1200" dirty="0">
                <a:solidFill>
                  <a:srgbClr val="000000"/>
                </a:solidFill>
                <a:latin typeface="Arial (Body)"/>
              </a:rPr>
              <a:t>Purchase activity</a:t>
            </a:r>
          </a:p>
          <a:p>
            <a:pPr marL="741553" lvl="1" indent="-284353">
              <a:spcAft>
                <a:spcPct val="0"/>
              </a:spcAft>
              <a:buSzPts val="2400"/>
            </a:pPr>
            <a:r>
              <a:rPr lang="en-US" sz="2200" kern="1200" dirty="0">
                <a:solidFill>
                  <a:srgbClr val="000000"/>
                </a:solidFill>
                <a:latin typeface="Arial (Body)"/>
              </a:rPr>
              <a:t>Loyalty and post-purchase</a:t>
            </a:r>
          </a:p>
          <a:p>
            <a:pPr marL="255651" lvl="0" indent="-255651">
              <a:spcAft>
                <a:spcPct val="0"/>
              </a:spcAft>
              <a:buSzPts val="2400"/>
              <a:tabLst/>
            </a:pPr>
            <a:r>
              <a:rPr lang="en-US" sz="2200" kern="1200" dirty="0">
                <a:solidFill>
                  <a:srgbClr val="000000"/>
                </a:solidFill>
                <a:latin typeface="Arial (Body)"/>
              </a:rPr>
              <a:t>Helps managers</a:t>
            </a:r>
          </a:p>
          <a:p>
            <a:pPr marL="741553" lvl="1" indent="-284353">
              <a:spcAft>
                <a:spcPct val="0"/>
              </a:spcAft>
              <a:buSzPts val="2400"/>
            </a:pPr>
            <a:r>
              <a:rPr lang="en-US" sz="2200" kern="1200" dirty="0">
                <a:solidFill>
                  <a:srgbClr val="000000"/>
                </a:solidFill>
                <a:latin typeface="Arial (Body)"/>
              </a:rPr>
              <a:t>Optimize R</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I on website and marketing efforts</a:t>
            </a:r>
          </a:p>
          <a:p>
            <a:pPr marL="741553" lvl="1" indent="-284353">
              <a:spcAft>
                <a:spcPct val="0"/>
              </a:spcAft>
              <a:buSzPts val="2400"/>
            </a:pPr>
            <a:r>
              <a:rPr lang="en-US" sz="2200" kern="1200" dirty="0">
                <a:solidFill>
                  <a:srgbClr val="000000"/>
                </a:solidFill>
                <a:latin typeface="Arial (Body)"/>
              </a:rPr>
              <a:t>Build detailed customer profiles</a:t>
            </a:r>
          </a:p>
          <a:p>
            <a:pPr marL="741553" lvl="1" indent="-284353">
              <a:spcAft>
                <a:spcPct val="0"/>
              </a:spcAft>
              <a:buSzPts val="2400"/>
            </a:pPr>
            <a:r>
              <a:rPr lang="en-US" sz="2200" kern="1200" dirty="0">
                <a:solidFill>
                  <a:srgbClr val="000000"/>
                </a:solidFill>
                <a:latin typeface="Arial (Body)"/>
              </a:rPr>
              <a:t>Measure impact of marketing campaigns</a:t>
            </a:r>
          </a:p>
        </p:txBody>
      </p:sp>
    </p:spTree>
    <p:extLst>
      <p:ext uri="{BB962C8B-B14F-4D97-AF65-F5344CB8AC3E}">
        <p14:creationId xmlns:p14="http://schemas.microsoft.com/office/powerpoint/2010/main" val="1312189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6.11 Web Analytics and the Online Purchasing Process</a:t>
            </a:r>
            <a:endParaRPr lang="en-IN" sz="3400" dirty="0"/>
          </a:p>
        </p:txBody>
      </p:sp>
      <p:pic>
        <p:nvPicPr>
          <p:cNvPr id="5" name="Picture 4" descr="During awareness, inbound. unique visitors. During engagement. page views, duration, content views. During interaction. posts, likes, pins and tweets, comments. During the purchase. enter cart page, register, purchase, abandon. During the post purchase service or loyalty. repeat customers, social site buzz, service reque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89" y="1621297"/>
            <a:ext cx="7904622" cy="4288267"/>
          </a:xfrm>
          <a:prstGeom prst="rect">
            <a:avLst/>
          </a:prstGeom>
        </p:spPr>
      </p:pic>
    </p:spTree>
    <p:extLst>
      <p:ext uri="{BB962C8B-B14F-4D97-AF65-F5344CB8AC3E}">
        <p14:creationId xmlns:p14="http://schemas.microsoft.com/office/powerpoint/2010/main" val="956436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Careers in </a:t>
            </a:r>
            <a:r>
              <a:rPr lang="pt-BR" kern="1200" dirty="0">
                <a:cs typeface="Times New Roman" panose="02020603050405020304" pitchFamily="18" charset="0"/>
              </a:rPr>
              <a:t>E-commerce</a:t>
            </a:r>
            <a:endParaRPr lang="en-IN"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Position: Digital Marketing Assistant</a:t>
            </a:r>
          </a:p>
          <a:p>
            <a:pPr marL="255651" lvl="0" indent="-255651">
              <a:spcAft>
                <a:spcPct val="0"/>
              </a:spcAft>
              <a:buSzPts val="2400"/>
              <a:tabLst/>
            </a:pPr>
            <a:r>
              <a:rPr lang="en-US" kern="1200" dirty="0">
                <a:solidFill>
                  <a:srgbClr val="000000"/>
                </a:solidFill>
                <a:latin typeface="Arial (Body)"/>
              </a:rPr>
              <a:t>Qualification/Skills</a:t>
            </a:r>
          </a:p>
          <a:p>
            <a:pPr marL="255651" lvl="0" indent="-255651">
              <a:spcAft>
                <a:spcPct val="0"/>
              </a:spcAft>
              <a:buSzPts val="2400"/>
              <a:tabLst/>
            </a:pPr>
            <a:r>
              <a:rPr lang="en-US" kern="1200" dirty="0">
                <a:solidFill>
                  <a:srgbClr val="000000"/>
                </a:solidFill>
                <a:latin typeface="Arial (Body)"/>
              </a:rPr>
              <a:t>Preparing for the Interview</a:t>
            </a:r>
          </a:p>
          <a:p>
            <a:pPr marL="255651" lvl="0" indent="-255651">
              <a:spcAft>
                <a:spcPct val="0"/>
              </a:spcAft>
              <a:buSzPts val="2400"/>
              <a:tabLst/>
            </a:pPr>
            <a:r>
              <a:rPr lang="en-US" kern="1200" dirty="0">
                <a:solidFill>
                  <a:srgbClr val="000000"/>
                </a:solidFill>
                <a:latin typeface="Arial (Body)"/>
              </a:rPr>
              <a:t>Possible Interview Questions</a:t>
            </a:r>
          </a:p>
        </p:txBody>
      </p:sp>
    </p:spTree>
    <p:extLst>
      <p:ext uri="{BB962C8B-B14F-4D97-AF65-F5344CB8AC3E}">
        <p14:creationId xmlns:p14="http://schemas.microsoft.com/office/powerpoint/2010/main" val="340765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3816855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smtClean="0">
                <a:solidFill>
                  <a:schemeClr val="bg1"/>
                </a:solidFill>
                <a:latin typeface="Arial Rounded MT Bold" panose="020F0704030504030204" pitchFamily="34" charset="0"/>
              </a:rPr>
              <a:t>kent.edu.au</a:t>
            </a: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a:t>
            </a:r>
            <a:r>
              <a:rPr lang="en-AU" sz="1200" dirty="0">
                <a:solidFill>
                  <a:schemeClr val="bg1"/>
                </a:solidFill>
                <a:latin typeface="Arial Rounded MT Bold" panose="020F0704030504030204" pitchFamily="34" charset="0"/>
              </a:rPr>
              <a:t>Institute </a:t>
            </a:r>
            <a:r>
              <a:rPr lang="en-AU" sz="1200" dirty="0">
                <a:solidFill>
                  <a:schemeClr val="bg1"/>
                </a:solidFill>
                <a:latin typeface="Arial Rounded MT Bold" panose="020F0704030504030204" pitchFamily="34" charset="0"/>
              </a:rPr>
              <a:t>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a:t>
            </a:r>
            <a:r>
              <a:rPr lang="en-AU" sz="1200" dirty="0">
                <a:solidFill>
                  <a:schemeClr val="bg1"/>
                </a:solidFill>
                <a:latin typeface="Arial Rounded MT Bold" panose="020F0704030504030204" pitchFamily="34" charset="0"/>
              </a:rPr>
              <a:t>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a:t>
            </a:r>
            <a:r>
              <a:rPr lang="en-AU" sz="1200" dirty="0">
                <a:solidFill>
                  <a:schemeClr val="bg1"/>
                </a:solidFill>
                <a:latin typeface="Arial Rounded MT Bold" panose="020F0704030504030204" pitchFamily="34" charset="0"/>
              </a:rPr>
              <a:t>Code: </a:t>
            </a:r>
            <a:r>
              <a:rPr lang="en-AU" sz="1200" dirty="0">
                <a:solidFill>
                  <a:schemeClr val="bg1"/>
                </a:solidFill>
                <a:latin typeface="Arial Rounded MT Bold" panose="020F0704030504030204" pitchFamily="34" charset="0"/>
              </a:rPr>
              <a:t>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a:t>
            </a:r>
            <a:r>
              <a:rPr lang="en-AU" sz="1200" dirty="0">
                <a:solidFill>
                  <a:schemeClr val="bg1"/>
                </a:solidFill>
                <a:latin typeface="Arial Rounded MT Bold" panose="020F0704030504030204" pitchFamily="34" charset="0"/>
              </a:rPr>
              <a:t>TEQSA Provider Number: </a:t>
            </a:r>
            <a:r>
              <a:rPr lang="en-AU" sz="1200" dirty="0">
                <a:solidFill>
                  <a:schemeClr val="bg1"/>
                </a:solidFill>
                <a:latin typeface="Arial Rounded MT Bold" panose="020F0704030504030204" pitchFamily="34" charset="0"/>
              </a:rPr>
              <a:t>PRV12051</a:t>
            </a:r>
            <a:endParaRPr lang="en-AU" sz="1200" dirty="0">
              <a:solidFill>
                <a:schemeClr val="bg1"/>
              </a:solidFill>
              <a:latin typeface="Arial Rounded MT Bold" panose="020F0704030504030204" pitchFamily="34" charset="0"/>
            </a:endParaRPr>
          </a:p>
        </p:txBody>
      </p:sp>
      <p:sp>
        <p:nvSpPr>
          <p:cNvPr id="14" name="Slide Number Placeholder 13"/>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57</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09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(1 of 3)</a:t>
            </a:r>
            <a:endParaRPr lang="en-IN" sz="2000" dirty="0"/>
          </a:p>
        </p:txBody>
      </p:sp>
      <p:sp>
        <p:nvSpPr>
          <p:cNvPr id="3" name="Content Placeholder 2"/>
          <p:cNvSpPr>
            <a:spLocks noGrp="1"/>
          </p:cNvSpPr>
          <p:nvPr>
            <p:ph sz="quarter" idx="13"/>
          </p:nvPr>
        </p:nvSpPr>
        <p:spPr>
          <a:xfrm>
            <a:off x="457200" y="1556326"/>
            <a:ext cx="8147050" cy="4434275"/>
          </a:xfrm>
        </p:spPr>
        <p:txBody>
          <a:bodyPr/>
          <a:lstStyle/>
          <a:p>
            <a:pPr marL="255651" lvl="0" indent="-255651">
              <a:spcAft>
                <a:spcPct val="0"/>
              </a:spcAft>
              <a:buSzPts val="2400"/>
              <a:tabLst/>
              <a:defRPr/>
            </a:pPr>
            <a:r>
              <a:rPr lang="en-US" dirty="0"/>
              <a:t>Around 280 million in the U.S. have</a:t>
            </a:r>
            <a:r>
              <a:rPr lang="en-US" kern="1200" dirty="0">
                <a:solidFill>
                  <a:srgbClr val="000000"/>
                </a:solidFill>
                <a:latin typeface="Arial (Body)"/>
              </a:rPr>
              <a:t> Internet access in 2018</a:t>
            </a:r>
          </a:p>
          <a:p>
            <a:pPr marL="255651" lvl="0" indent="-255651">
              <a:spcAft>
                <a:spcPct val="0"/>
              </a:spcAft>
              <a:buSzPts val="2400"/>
              <a:tabLst/>
              <a:defRPr/>
            </a:pPr>
            <a:r>
              <a:rPr lang="en-US" kern="1200" dirty="0">
                <a:solidFill>
                  <a:srgbClr val="000000"/>
                </a:solidFill>
                <a:latin typeface="Arial (Body)"/>
              </a:rPr>
              <a:t>Growth rate has slowed</a:t>
            </a:r>
          </a:p>
          <a:p>
            <a:pPr marL="255651" lvl="0" indent="-255651">
              <a:spcAft>
                <a:spcPct val="0"/>
              </a:spcAft>
              <a:buSzPts val="2400"/>
              <a:tabLst/>
              <a:defRPr/>
            </a:pPr>
            <a:r>
              <a:rPr lang="en-US" kern="1200" dirty="0">
                <a:solidFill>
                  <a:srgbClr val="000000"/>
                </a:solidFill>
                <a:latin typeface="Arial (Body)"/>
              </a:rPr>
              <a:t>Intensity and scope of use both increasing</a:t>
            </a:r>
          </a:p>
          <a:p>
            <a:pPr marL="255651" lvl="0" indent="-255651">
              <a:spcAft>
                <a:spcPct val="0"/>
              </a:spcAft>
              <a:buSzPts val="2400"/>
              <a:tabLst/>
              <a:defRPr/>
            </a:pPr>
            <a:r>
              <a:rPr lang="en-US" kern="1200" dirty="0">
                <a:solidFill>
                  <a:srgbClr val="000000"/>
                </a:solidFill>
                <a:latin typeface="Arial (Body)"/>
              </a:rPr>
              <a:t>Some demographic groups have much higher percentages of online usage</a:t>
            </a:r>
          </a:p>
          <a:p>
            <a:pPr marL="741553" lvl="1" indent="-284353">
              <a:spcAft>
                <a:spcPct val="0"/>
              </a:spcAft>
              <a:buSzPts val="2400"/>
              <a:defRPr/>
            </a:pPr>
            <a:r>
              <a:rPr lang="en-US" kern="1200" dirty="0">
                <a:solidFill>
                  <a:srgbClr val="000000"/>
                </a:solidFill>
                <a:latin typeface="Arial (Body)"/>
                <a:ea typeface="ＭＳ Ｐゴシック" charset="0"/>
              </a:rPr>
              <a:t>Income, education, age, ethnic dimensions</a:t>
            </a:r>
          </a:p>
        </p:txBody>
      </p:sp>
    </p:spTree>
    <p:extLst>
      <p:ext uri="{BB962C8B-B14F-4D97-AF65-F5344CB8AC3E}">
        <p14:creationId xmlns:p14="http://schemas.microsoft.com/office/powerpoint/2010/main" val="15048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(2 of 3)</a:t>
            </a:r>
            <a:endParaRPr lang="en-IN" sz="2000" dirty="0"/>
          </a:p>
        </p:txBody>
      </p:sp>
      <p:sp>
        <p:nvSpPr>
          <p:cNvPr id="3" name="Content Placeholder 2"/>
          <p:cNvSpPr>
            <a:spLocks noGrp="1"/>
          </p:cNvSpPr>
          <p:nvPr>
            <p:ph sz="quarter" idx="13"/>
          </p:nvPr>
        </p:nvSpPr>
        <p:spPr>
          <a:xfrm>
            <a:off x="457200" y="1556326"/>
            <a:ext cx="8348870" cy="4645691"/>
          </a:xfrm>
        </p:spPr>
        <p:txBody>
          <a:bodyPr/>
          <a:lstStyle/>
          <a:p>
            <a:pPr marL="255651" lvl="0" indent="-255651">
              <a:spcAft>
                <a:spcPct val="0"/>
              </a:spcAft>
              <a:buSzPts val="2400"/>
              <a:tabLst/>
            </a:pPr>
            <a:r>
              <a:rPr lang="en-US" altLang="en-US" sz="2200" kern="1200" dirty="0">
                <a:solidFill>
                  <a:srgbClr val="000000"/>
                </a:solidFill>
              </a:rPr>
              <a:t>Broadband and mobile</a:t>
            </a:r>
          </a:p>
          <a:p>
            <a:pPr marL="741553" lvl="1" indent="-284353">
              <a:spcAft>
                <a:spcPct val="0"/>
              </a:spcAft>
              <a:buSzPts val="2400"/>
            </a:pPr>
            <a:r>
              <a:rPr lang="en-US" altLang="en-US" sz="2200" kern="1200" dirty="0">
                <a:solidFill>
                  <a:srgbClr val="000000"/>
                </a:solidFill>
              </a:rPr>
              <a:t>Significant inequalities in broadband access</a:t>
            </a:r>
          </a:p>
          <a:p>
            <a:pPr marL="741553" lvl="1" indent="-284353">
              <a:spcAft>
                <a:spcPct val="0"/>
              </a:spcAft>
              <a:buSzPts val="2400"/>
            </a:pPr>
            <a:r>
              <a:rPr lang="en-US" altLang="en-US" sz="2200" kern="1200" dirty="0">
                <a:solidFill>
                  <a:srgbClr val="000000"/>
                </a:solidFill>
              </a:rPr>
              <a:t>Older adults, lower income, lower educational levels</a:t>
            </a:r>
          </a:p>
          <a:p>
            <a:pPr marL="741553" lvl="1" indent="-284353">
              <a:spcAft>
                <a:spcPct val="0"/>
              </a:spcAft>
              <a:buSzPts val="2400"/>
            </a:pPr>
            <a:r>
              <a:rPr lang="en-US" altLang="en-US" sz="2200" kern="1200" dirty="0">
                <a:solidFill>
                  <a:srgbClr val="000000"/>
                </a:solidFill>
              </a:rPr>
              <a:t>Non-broadband household still accesses Internet via mobile or other locations</a:t>
            </a:r>
          </a:p>
          <a:p>
            <a:pPr marL="255651" lvl="0" indent="-255651">
              <a:spcAft>
                <a:spcPct val="0"/>
              </a:spcAft>
              <a:buSzPts val="2400"/>
              <a:tabLst/>
            </a:pPr>
            <a:r>
              <a:rPr lang="en-US" altLang="en-US" sz="2200" kern="1200" dirty="0">
                <a:solidFill>
                  <a:srgbClr val="000000"/>
                </a:solidFill>
              </a:rPr>
              <a:t>Community effects</a:t>
            </a:r>
          </a:p>
          <a:p>
            <a:pPr marL="741553" lvl="1" indent="-284353">
              <a:spcAft>
                <a:spcPct val="0"/>
              </a:spcAft>
              <a:buSzPts val="2400"/>
            </a:pPr>
            <a:r>
              <a:rPr lang="en-US" altLang="en-US" sz="2200" kern="1200" dirty="0">
                <a:solidFill>
                  <a:srgbClr val="000000"/>
                </a:solidFill>
              </a:rPr>
              <a:t>Role of social emulation in consumption decisions</a:t>
            </a:r>
          </a:p>
          <a:p>
            <a:pPr marL="741553" lvl="1" indent="-284353">
              <a:spcAft>
                <a:spcPct val="0"/>
              </a:spcAft>
              <a:buSzPts val="2400"/>
            </a:pPr>
            <a:r>
              <a:rPr lang="en-US" altLang="ja-JP" sz="2200" kern="1200" dirty="0">
                <a:solidFill>
                  <a:srgbClr val="000000"/>
                </a:solidFill>
              </a:rPr>
              <a:t>“Connectedness”</a:t>
            </a:r>
          </a:p>
          <a:p>
            <a:pPr marL="1144778" lvl="2" indent="-230378">
              <a:spcAft>
                <a:spcPct val="0"/>
              </a:spcAft>
              <a:buSzPts val="2400"/>
            </a:pPr>
            <a:r>
              <a:rPr lang="en-US" altLang="en-US" sz="2200" kern="1200" dirty="0">
                <a:solidFill>
                  <a:srgbClr val="000000"/>
                </a:solidFill>
              </a:rPr>
              <a:t>Top 10-15% are more independent</a:t>
            </a:r>
          </a:p>
          <a:p>
            <a:pPr marL="1144778" lvl="2" indent="-230378">
              <a:spcAft>
                <a:spcPct val="0"/>
              </a:spcAft>
              <a:buSzPts val="2400"/>
            </a:pPr>
            <a:r>
              <a:rPr lang="en-US" altLang="en-US" sz="2200" kern="1200" dirty="0">
                <a:solidFill>
                  <a:srgbClr val="000000"/>
                </a:solidFill>
              </a:rPr>
              <a:t>Middle 50% share more purchase patterns of friends</a:t>
            </a:r>
          </a:p>
          <a:p>
            <a:pPr marL="741553" lvl="1" indent="-284353">
              <a:spcAft>
                <a:spcPct val="0"/>
              </a:spcAft>
              <a:buSzPts val="2400"/>
            </a:pPr>
            <a:r>
              <a:rPr lang="en-US" altLang="en-US" sz="2200" kern="1200" dirty="0">
                <a:solidFill>
                  <a:srgbClr val="000000"/>
                </a:solidFill>
              </a:rPr>
              <a:t>Recommender systems - co-purchase networks</a:t>
            </a:r>
          </a:p>
        </p:txBody>
      </p:sp>
    </p:spTree>
    <p:extLst>
      <p:ext uri="{BB962C8B-B14F-4D97-AF65-F5344CB8AC3E}">
        <p14:creationId xmlns:p14="http://schemas.microsoft.com/office/powerpoint/2010/main" val="359615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Consumers Online: The Internet Audience and Consumer Behavior </a:t>
            </a:r>
            <a:r>
              <a:rPr lang="en-US" sz="2000" b="0" kern="1200" dirty="0">
                <a:cs typeface="Times New Roman" panose="02020603050405020304" pitchFamily="18" charset="0"/>
              </a:rPr>
              <a:t>(3 of 3)</a:t>
            </a:r>
            <a:endParaRPr lang="en-IN" sz="2000" dirty="0"/>
          </a:p>
        </p:txBody>
      </p:sp>
      <p:sp>
        <p:nvSpPr>
          <p:cNvPr id="3" name="Content Placeholder 2"/>
          <p:cNvSpPr>
            <a:spLocks noGrp="1"/>
          </p:cNvSpPr>
          <p:nvPr>
            <p:ph sz="quarter" idx="13"/>
          </p:nvPr>
        </p:nvSpPr>
        <p:spPr>
          <a:xfrm>
            <a:off x="457200" y="1556326"/>
            <a:ext cx="8147050" cy="4645691"/>
          </a:xfrm>
        </p:spPr>
        <p:txBody>
          <a:bodyPr/>
          <a:lstStyle/>
          <a:p>
            <a:pPr marL="255651" lvl="0" indent="-255651">
              <a:spcAft>
                <a:spcPct val="0"/>
              </a:spcAft>
              <a:buSzPts val="2400"/>
              <a:tabLst/>
            </a:pPr>
            <a:r>
              <a:rPr lang="en-US" kern="1200" dirty="0">
                <a:solidFill>
                  <a:srgbClr val="000000"/>
                </a:solidFill>
                <a:latin typeface="Arial (Body)"/>
              </a:rPr>
              <a:t>Consumer behavior models</a:t>
            </a:r>
          </a:p>
          <a:p>
            <a:pPr marL="741553" lvl="1" indent="-284353">
              <a:spcAft>
                <a:spcPct val="0"/>
              </a:spcAft>
              <a:buSzPts val="2400"/>
            </a:pPr>
            <a:r>
              <a:rPr lang="en-US" kern="1200" dirty="0">
                <a:solidFill>
                  <a:srgbClr val="000000"/>
                </a:solidFill>
                <a:latin typeface="Arial (Body)"/>
              </a:rPr>
              <a:t>Study of consumer behavior; social science discipline</a:t>
            </a:r>
          </a:p>
          <a:p>
            <a:pPr marL="741553" lvl="1" indent="-284353">
              <a:spcAft>
                <a:spcPct val="0"/>
              </a:spcAft>
              <a:buSzPts val="2400"/>
            </a:pPr>
            <a:r>
              <a:rPr lang="en-US" kern="1200" dirty="0">
                <a:solidFill>
                  <a:srgbClr val="000000"/>
                </a:solidFill>
                <a:latin typeface="Arial (Body)"/>
              </a:rPr>
              <a:t>Attempt to predict or explain wide range of consumer decisions</a:t>
            </a:r>
          </a:p>
          <a:p>
            <a:pPr marL="741553" lvl="1" indent="-284353">
              <a:spcAft>
                <a:spcPct val="0"/>
              </a:spcAft>
              <a:buSzPts val="2400"/>
            </a:pPr>
            <a:r>
              <a:rPr lang="en-US" kern="1200" dirty="0">
                <a:solidFill>
                  <a:srgbClr val="000000"/>
                </a:solidFill>
                <a:latin typeface="Arial (Body)"/>
              </a:rPr>
              <a:t>Based on background demographic factors and other intervening, more immediate variables</a:t>
            </a:r>
          </a:p>
          <a:p>
            <a:pPr marL="255651" lvl="0" indent="-255651">
              <a:spcAft>
                <a:spcPct val="0"/>
              </a:spcAft>
              <a:buSzPts val="2400"/>
              <a:tabLst/>
            </a:pPr>
            <a:r>
              <a:rPr lang="en-US" kern="1200" dirty="0">
                <a:solidFill>
                  <a:srgbClr val="000000"/>
                </a:solidFill>
                <a:latin typeface="Arial (Body)"/>
              </a:rPr>
              <a:t>Profiles of online consumers</a:t>
            </a:r>
          </a:p>
          <a:p>
            <a:pPr marL="741553" lvl="1" indent="-284353">
              <a:spcAft>
                <a:spcPct val="0"/>
              </a:spcAft>
              <a:buSzPts val="2400"/>
            </a:pPr>
            <a:r>
              <a:rPr lang="en-US" kern="1200" dirty="0">
                <a:solidFill>
                  <a:srgbClr val="000000"/>
                </a:solidFill>
                <a:latin typeface="Arial (Body)"/>
              </a:rPr>
              <a:t>Consumers shop online primarily for convenience</a:t>
            </a:r>
          </a:p>
        </p:txBody>
      </p:sp>
    </p:spTree>
    <p:extLst>
      <p:ext uri="{BB962C8B-B14F-4D97-AF65-F5344CB8AC3E}">
        <p14:creationId xmlns:p14="http://schemas.microsoft.com/office/powerpoint/2010/main" val="211476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kern="1200" dirty="0">
                <a:cs typeface="Times New Roman" panose="02020603050405020304" pitchFamily="18" charset="0"/>
              </a:rPr>
              <a:t>Figure 6.1 A General Model of Consumer Behavior</a:t>
            </a:r>
            <a:endParaRPr lang="en-IN" sz="3400" dirty="0"/>
          </a:p>
        </p:txBody>
      </p:sp>
      <p:pic>
        <p:nvPicPr>
          <p:cNvPr id="5" name="Picture 4" descr="Independent demographic variables are background factors; cultural, social and psychological. Intervening variables such as market stimuli, social networks, and communities include brand, marketing communications stimuli and firm capabilities. Dependent variables include in store behavior and buyer decisi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66" y="1542153"/>
            <a:ext cx="7743468" cy="4308533"/>
          </a:xfrm>
          <a:prstGeom prst="rect">
            <a:avLst/>
          </a:prstGeom>
        </p:spPr>
      </p:pic>
    </p:spTree>
    <p:extLst>
      <p:ext uri="{BB962C8B-B14F-4D97-AF65-F5344CB8AC3E}">
        <p14:creationId xmlns:p14="http://schemas.microsoft.com/office/powerpoint/2010/main" val="1837254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10518</TotalTime>
  <Words>3606</Words>
  <Application>Microsoft Office PowerPoint</Application>
  <PresentationFormat>On-screen Show (4:3)</PresentationFormat>
  <Paragraphs>463</Paragraphs>
  <Slides>57</Slides>
  <Notes>57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57</vt:i4>
      </vt:variant>
    </vt:vector>
  </HeadingPairs>
  <TitlesOfParts>
    <vt:vector size="71" baseType="lpstr">
      <vt:lpstr>ＭＳ Ｐゴシック</vt:lpstr>
      <vt:lpstr>Arial</vt:lpstr>
      <vt:lpstr>Arial (Body)</vt:lpstr>
      <vt:lpstr>Arial Rounded MT Bold</vt:lpstr>
      <vt:lpstr>Calibri</vt:lpstr>
      <vt:lpstr>Calibri Light</vt:lpstr>
      <vt:lpstr>Noto Sans Symbols</vt:lpstr>
      <vt:lpstr>Segoe UI Symbol</vt:lpstr>
      <vt:lpstr>Times New Roman</vt:lpstr>
      <vt:lpstr>Verdana</vt:lpstr>
      <vt:lpstr>Kent Powerpoint Template (final)</vt:lpstr>
      <vt:lpstr>1_Kent Powerpoint Template (final)</vt:lpstr>
      <vt:lpstr>2_Kent Powerpoint Template (final)</vt:lpstr>
      <vt:lpstr>3_Kent Powerpoint Template (final)</vt:lpstr>
      <vt:lpstr>PowerPoint Presentation</vt:lpstr>
      <vt:lpstr>Resource Material</vt:lpstr>
      <vt:lpstr>E-commerce 2019: Business. Technology. Society.</vt:lpstr>
      <vt:lpstr>Learning Objectives</vt:lpstr>
      <vt:lpstr>InMobi’s Global Mobile Ad Network</vt:lpstr>
      <vt:lpstr>Consumers Online: The Internet Audience and Consumer Behavior (1 of 3)</vt:lpstr>
      <vt:lpstr>Consumers Online: The Internet Audience and Consumer Behavior (2 of 3)</vt:lpstr>
      <vt:lpstr>Consumers Online: The Internet Audience and Consumer Behavior (3 of 3)</vt:lpstr>
      <vt:lpstr>Figure 6.1 A General Model of Consumer Behavior</vt:lpstr>
      <vt:lpstr>The Online Purchasing Decision (1 of 2)</vt:lpstr>
      <vt:lpstr>Figure 6.2 The Consumer Decision Process and Supporting Communications</vt:lpstr>
      <vt:lpstr>The Online Purchasing Decision (2 of 2)</vt:lpstr>
      <vt:lpstr>Figure 6.3 A Model of Online Consumer Behavior</vt:lpstr>
      <vt:lpstr>Shoppers: Browsers and Buyers</vt:lpstr>
      <vt:lpstr>What Consumers Shop for and Buy Online</vt:lpstr>
      <vt:lpstr>How Consumers Shop</vt:lpstr>
      <vt:lpstr>Trust, Utility, and Opportunism in Online Markets</vt:lpstr>
      <vt:lpstr>Digital Commerce Marketing and Advertising: Strategies and Tools</vt:lpstr>
      <vt:lpstr>Multi-Channel Marketing Plan</vt:lpstr>
      <vt:lpstr>Strategic Issues and Questions</vt:lpstr>
      <vt:lpstr>Establishing the Customer Relationship</vt:lpstr>
      <vt:lpstr>Online Marketing and Advertising</vt:lpstr>
      <vt:lpstr>Traditional Online Marketing and Advertising Tools</vt:lpstr>
      <vt:lpstr>Search Engine Marketing and Advertising (1 of 2)</vt:lpstr>
      <vt:lpstr>Search Engine Marketing and Advertising (2 of 2)</vt:lpstr>
      <vt:lpstr>Display Ad Marketing (1 of 2)</vt:lpstr>
      <vt:lpstr>Display Ad Marketing (2 of 2)</vt:lpstr>
      <vt:lpstr>Figure 6.6 How an Advertising Network Works</vt:lpstr>
      <vt:lpstr>E-mail Marketing</vt:lpstr>
      <vt:lpstr>Spam</vt:lpstr>
      <vt:lpstr>Other Types of Traditional Online Marketing</vt:lpstr>
      <vt:lpstr>Social, Mobile, and Local Marketing and Advertising</vt:lpstr>
      <vt:lpstr>Multi-Channel Marketing</vt:lpstr>
      <vt:lpstr>Insight on Business: Are the Very Rich Different from You and Me?</vt:lpstr>
      <vt:lpstr>Other Online Marketing Strategies</vt:lpstr>
      <vt:lpstr>Pricing Strategies (1 of 2)</vt:lpstr>
      <vt:lpstr>Pricing Strategies (2 of 2)</vt:lpstr>
      <vt:lpstr>Long Tail Marketing</vt:lpstr>
      <vt:lpstr>Insight on Technology: The Long Tail: Big Hits and Big Misses</vt:lpstr>
      <vt:lpstr>Internet Marketing Technologies</vt:lpstr>
      <vt:lpstr>Web Transaction Logs</vt:lpstr>
      <vt:lpstr>Cookies and Tracking Files</vt:lpstr>
      <vt:lpstr>Insight on Society: Every Move You Make, Every Click You Make, We’ll be Tracking You</vt:lpstr>
      <vt:lpstr>Databases</vt:lpstr>
      <vt:lpstr>Data Warehouses and Data Mining</vt:lpstr>
      <vt:lpstr>Hadoop and the Challenge of Big Data</vt:lpstr>
      <vt:lpstr>Marketing Automation and Customer Relationship Management (C R M) Systems</vt:lpstr>
      <vt:lpstr>Figure 6.9 A Customer Relationship Management System</vt:lpstr>
      <vt:lpstr>Online Marketing Metrics: Lexicon</vt:lpstr>
      <vt:lpstr>Figure 6.10 An Online Consumer Purchasing Model</vt:lpstr>
      <vt:lpstr>How Well Does Online Advertising Work?</vt:lpstr>
      <vt:lpstr>The Costs of Online Advertising</vt:lpstr>
      <vt:lpstr>Marketing Analytics</vt:lpstr>
      <vt:lpstr>Figure 6.11 Web Analytics and the Online Purchasing Process</vt:lpstr>
      <vt:lpstr>Careers in E-commerce</vt:lpstr>
      <vt:lpstr>Copyright</vt:lpstr>
      <vt:lpstr>kent.edu.au  Kent Institute Australia Pty. Ltd. ABN 49 003 577 302 ● CRICOS Code: 00161E ● RTO Code: 90458 ● TEQSA Provider Number: PRV12051</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6, E-commerce Marketing and Advertising Concepts</dc:title>
  <dc:subject>Business</dc:subject>
  <dc:creator>Laudon/Traver</dc:creator>
  <cp:keywords>E-commerce 2019</cp:keywords>
  <cp:lastModifiedBy>Syed</cp:lastModifiedBy>
  <cp:revision>1330</cp:revision>
  <dcterms:modified xsi:type="dcterms:W3CDTF">2020-11-04T00:36:28Z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