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1"/>
    <p:sldMasterId id="2147483700" r:id="rId2"/>
    <p:sldMasterId id="2147483712" r:id="rId3"/>
  </p:sldMasterIdLst>
  <p:notesMasterIdLst>
    <p:notesMasterId r:id="rId46"/>
  </p:notesMasterIdLst>
  <p:handoutMasterIdLst>
    <p:handoutMasterId r:id="rId47"/>
  </p:handoutMasterIdLst>
  <p:sldIdLst>
    <p:sldId id="374" r:id="rId4"/>
    <p:sldId id="375" r:id="rId5"/>
    <p:sldId id="376" r:id="rId6"/>
    <p:sldId id="257" r:id="rId7"/>
    <p:sldId id="258" r:id="rId8"/>
    <p:sldId id="266" r:id="rId9"/>
    <p:sldId id="267" r:id="rId10"/>
    <p:sldId id="270" r:id="rId11"/>
    <p:sldId id="275" r:id="rId12"/>
    <p:sldId id="372" r:id="rId13"/>
    <p:sldId id="344" r:id="rId14"/>
    <p:sldId id="276" r:id="rId15"/>
    <p:sldId id="371" r:id="rId16"/>
    <p:sldId id="278" r:id="rId17"/>
    <p:sldId id="345" r:id="rId18"/>
    <p:sldId id="279" r:id="rId19"/>
    <p:sldId id="281" r:id="rId20"/>
    <p:sldId id="282" r:id="rId21"/>
    <p:sldId id="348" r:id="rId22"/>
    <p:sldId id="349" r:id="rId23"/>
    <p:sldId id="288" r:id="rId24"/>
    <p:sldId id="289" r:id="rId25"/>
    <p:sldId id="291" r:id="rId26"/>
    <p:sldId id="292" r:id="rId27"/>
    <p:sldId id="352" r:id="rId28"/>
    <p:sldId id="300" r:id="rId29"/>
    <p:sldId id="305" r:id="rId30"/>
    <p:sldId id="310" r:id="rId31"/>
    <p:sldId id="368" r:id="rId32"/>
    <p:sldId id="354" r:id="rId33"/>
    <p:sldId id="355" r:id="rId34"/>
    <p:sldId id="318" r:id="rId35"/>
    <p:sldId id="324" r:id="rId36"/>
    <p:sldId id="326" r:id="rId37"/>
    <p:sldId id="329" r:id="rId38"/>
    <p:sldId id="339" r:id="rId39"/>
    <p:sldId id="341" r:id="rId40"/>
    <p:sldId id="336" r:id="rId41"/>
    <p:sldId id="331" r:id="rId42"/>
    <p:sldId id="332" r:id="rId43"/>
    <p:sldId id="373" r:id="rId44"/>
    <p:sldId id="377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05" autoAdjust="0"/>
  </p:normalViewPr>
  <p:slideViewPr>
    <p:cSldViewPr>
      <p:cViewPr varScale="1">
        <p:scale>
          <a:sx n="90" d="100"/>
          <a:sy n="90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2344419-A5C4-4D99-AA4F-6FCBD361FF88}" type="datetimeFigureOut">
              <a:rPr lang="en-US"/>
              <a:pPr>
                <a:defRPr/>
              </a:pPr>
              <a:t>4/20/2022</a:t>
            </a:fld>
            <a:endParaRPr lang="en-US" dirty="0"/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DE461B-FE3F-4ACC-9424-0A7380A52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68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17F562-3659-4897-A0C8-45D63A5234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3111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0484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204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30E25A-6938-4362-829E-71032BCE5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1788B02-21B9-4D59-A608-6BFD89CF3BD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03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FF724259-E690-4C2D-AD75-3845F73D35B2}" type="slidenum">
              <a:rPr lang="en-US" sz="1200"/>
              <a:pPr algn="r" eaLnBrk="1" hangingPunct="1"/>
              <a:t>4</a:t>
            </a:fld>
            <a:endParaRPr lang="en-US" sz="1200" dirty="0"/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37364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C921E20-69EA-475E-9450-ECDC59EDDF9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13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1120B68-D4E1-4791-9690-86A68B44AB9C}" type="slidenum">
              <a:rPr lang="en-US" sz="1200"/>
              <a:pPr algn="r" eaLnBrk="1" hangingPunct="1"/>
              <a:t>5</a:t>
            </a:fld>
            <a:endParaRPr lang="en-US" sz="1200" dirty="0"/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582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647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6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11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340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555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2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151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575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9236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314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63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92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8051"/>
            <a:ext cx="78867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431"/>
            <a:ext cx="9144793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327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4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8051"/>
            <a:ext cx="78867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431"/>
            <a:ext cx="9144793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40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3297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96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55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5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20028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79717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895600" y="457200"/>
            <a:ext cx="3108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084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20028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79717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63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2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20028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2797175"/>
            <a:ext cx="7772400" cy="14700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3053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455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462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687" r:id="rId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60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2017 Cengage Learning®. May not be scanned, copied or duplicated, or posted to a publicly accessible website, in whole or in part, except for use as permitted in a license distributed with a certain product or service or otherwise on a password-protected website or school-approved learning management system for classroom use.  </a:t>
            </a:r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487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0"/>
            <a:ext cx="9144000" cy="269421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243066" y="45454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ENSN201 – Enterprise Social Networks</a:t>
            </a:r>
            <a:endParaRPr kumimoji="0" lang="en-AU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616" y="1657816"/>
            <a:ext cx="4486899" cy="27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1"/>
          <p:cNvSpPr txBox="1">
            <a:spLocks/>
          </p:cNvSpPr>
          <p:nvPr/>
        </p:nvSpPr>
        <p:spPr>
          <a:xfrm>
            <a:off x="939670" y="6584156"/>
            <a:ext cx="248913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Version 2 – 18</a:t>
            </a:r>
            <a:r>
              <a:rPr kumimoji="0" lang="en-AU" sz="900" b="0" i="0" u="none" strike="noStrike" kern="1200" cap="none" spc="0" normalizeH="0" baseline="3000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December 2015</a:t>
            </a:r>
          </a:p>
        </p:txBody>
      </p:sp>
    </p:spTree>
    <p:extLst>
      <p:ext uri="{BB962C8B-B14F-4D97-AF65-F5344CB8AC3E}">
        <p14:creationId xmlns:p14="http://schemas.microsoft.com/office/powerpoint/2010/main" val="256057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Shopping Cart Software (cont’d.)</a:t>
            </a:r>
          </a:p>
        </p:txBody>
      </p:sp>
      <p:sp>
        <p:nvSpPr>
          <p:cNvPr id="2253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Fulfillment integration software connects seller’s shopping cart to fulfillment provider’s computer</a:t>
            </a:r>
          </a:p>
          <a:p>
            <a:pPr lvl="1"/>
            <a:r>
              <a:rPr lang="en-US" dirty="0"/>
              <a:t> Shipping automatically triggered at completed sale</a:t>
            </a:r>
          </a:p>
          <a:p>
            <a:r>
              <a:rPr lang="en-US" dirty="0"/>
              <a:t>Product review management software allows customers to post reviews of products</a:t>
            </a:r>
          </a:p>
          <a:p>
            <a:r>
              <a:rPr lang="en-US" dirty="0"/>
              <a:t>Product recommendation triggers are tools that respond to customer’s product selection</a:t>
            </a:r>
          </a:p>
          <a:p>
            <a:pPr lvl="1"/>
            <a:r>
              <a:rPr lang="en-US" dirty="0"/>
              <a:t>Provides suggestions for related products, refills</a:t>
            </a:r>
          </a:p>
          <a:p>
            <a:r>
              <a:rPr lang="en-US" dirty="0"/>
              <a:t>Abandoned cart management software enables shopping cart to be retained for later when customer session is terminated</a:t>
            </a:r>
          </a:p>
        </p:txBody>
      </p:sp>
    </p:spTree>
    <p:extLst>
      <p:ext uri="{BB962C8B-B14F-4D97-AF65-F5344CB8AC3E}">
        <p14:creationId xmlns:p14="http://schemas.microsoft.com/office/powerpoint/2010/main" val="3867366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685800" y="5562600"/>
            <a:ext cx="4258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FIGURE 9-1 Typical shopping cart page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7789851" y="414816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Cengage Learning 2017</a:t>
            </a:r>
          </a:p>
        </p:txBody>
      </p:sp>
      <p:pic>
        <p:nvPicPr>
          <p:cNvPr id="3" name="Snagit_PPTFFD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38200"/>
            <a:ext cx="7696200" cy="42616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Transaction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Processing</a:t>
            </a:r>
          </a:p>
        </p:txBody>
      </p:sp>
      <p:sp>
        <p:nvSpPr>
          <p:cNvPr id="23557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Occurs when shopper proceeds to virtual checkout counter by clicking the checkout button</a:t>
            </a:r>
          </a:p>
          <a:p>
            <a:pPr lvl="1"/>
            <a:r>
              <a:rPr lang="en-US" dirty="0"/>
              <a:t>Electronic commerce software performs calculations</a:t>
            </a:r>
          </a:p>
          <a:p>
            <a:r>
              <a:rPr lang="en-US" dirty="0"/>
              <a:t>Web browser software and seller’s Web server software switch into secure communication state</a:t>
            </a:r>
          </a:p>
          <a:p>
            <a:pPr lvl="1"/>
            <a:r>
              <a:rPr lang="en-US" dirty="0"/>
              <a:t>Electronic commerce software communicates with  accounting software sales and inventory modules </a:t>
            </a:r>
          </a:p>
          <a:p>
            <a:pPr lvl="1"/>
            <a:r>
              <a:rPr lang="en-US" dirty="0"/>
              <a:t>FedEx and UPS shipping rate software integrates with electronic commerce software</a:t>
            </a:r>
          </a:p>
          <a:p>
            <a:r>
              <a:rPr lang="en-US" dirty="0"/>
              <a:t>Other calculations include coupons, promotions, time-sensitive offers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EFAC12BE-3FA6-49E9-8640-B2CD721AB40D}" type="slidenum">
              <a:rPr lang="en-US" sz="1400"/>
              <a:pPr algn="r" eaLnBrk="1" hangingPunct="1"/>
              <a:t>13</a:t>
            </a:fld>
            <a:endParaRPr lang="en-US" sz="1400" dirty="0"/>
          </a:p>
        </p:txBody>
      </p:sp>
      <p:sp>
        <p:nvSpPr>
          <p:cNvPr id="24579" name="Rectangle 7"/>
          <p:cNvSpPr>
            <a:spLocks noChangeArrowheads="1"/>
          </p:cNvSpPr>
          <p:nvPr/>
        </p:nvSpPr>
        <p:spPr bwMode="auto">
          <a:xfrm>
            <a:off x="1163027" y="5226049"/>
            <a:ext cx="59683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FIGURE 9-2 Basic electronic commerce site architecture</a:t>
            </a:r>
          </a:p>
        </p:txBody>
      </p:sp>
      <p:pic>
        <p:nvPicPr>
          <p:cNvPr id="1026" name="Picture 2" descr="C:\Users\peterson\chimbo temp\Schneider2014\artwork\C8757_ch09_no callouts\C8757_ch09_no callouts\Fig9-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48" y="685800"/>
            <a:ext cx="754278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16200000">
            <a:off x="7830882" y="4306274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Cengage Learning 2017</a:t>
            </a:r>
          </a:p>
        </p:txBody>
      </p:sp>
    </p:spTree>
    <p:extLst>
      <p:ext uri="{BB962C8B-B14F-4D97-AF65-F5344CB8AC3E}">
        <p14:creationId xmlns:p14="http://schemas.microsoft.com/office/powerpoint/2010/main" val="651475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Electronic Commerce Software Works with Other Software</a:t>
            </a:r>
          </a:p>
        </p:txBody>
      </p:sp>
      <p:sp>
        <p:nvSpPr>
          <p:cNvPr id="2662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large companies with electronic commerce operations also have substantial business activity unrelated to electronic commerce</a:t>
            </a:r>
          </a:p>
          <a:p>
            <a:pPr lvl="1"/>
            <a:r>
              <a:rPr lang="en-US" dirty="0"/>
              <a:t>Important to integrate electronic commerce activities into the company’s other operations</a:t>
            </a:r>
          </a:p>
          <a:p>
            <a:r>
              <a:rPr lang="en-US" dirty="0"/>
              <a:t>Basic information system element is a collection of databases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4678363"/>
          </a:xfrm>
        </p:spPr>
        <p:txBody>
          <a:bodyPr/>
          <a:lstStyle/>
          <a:p>
            <a:r>
              <a:rPr lang="en-US" dirty="0"/>
              <a:t>Highly structured information stored on a computer </a:t>
            </a:r>
          </a:p>
          <a:p>
            <a:r>
              <a:rPr lang="en-US" dirty="0"/>
              <a:t>Business rules are how the company does business</a:t>
            </a:r>
          </a:p>
          <a:p>
            <a:r>
              <a:rPr lang="en-US" dirty="0"/>
              <a:t>Database management software allows users to enter, edit, update, retrieve database information </a:t>
            </a:r>
          </a:p>
          <a:p>
            <a:r>
              <a:rPr lang="en-US" dirty="0"/>
              <a:t>Distributed information systems are large systems storing data in many different physical locations </a:t>
            </a:r>
          </a:p>
          <a:p>
            <a:pPr lvl="1"/>
            <a:r>
              <a:rPr lang="en-US" dirty="0"/>
              <a:t>Distributed database systems are databases within distributed information systems</a:t>
            </a:r>
          </a:p>
          <a:p>
            <a:r>
              <a:rPr lang="en-US" dirty="0"/>
              <a:t>MySQL database is open-source software owned by Oracle and maintained by group of programmers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3072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 takes sales and inventory shipments information from electronic commerce software </a:t>
            </a:r>
          </a:p>
          <a:p>
            <a:pPr lvl="1"/>
            <a:r>
              <a:rPr lang="en-US" dirty="0"/>
              <a:t>Transmits to accounting and inventory management software</a:t>
            </a:r>
          </a:p>
          <a:p>
            <a:pPr lvl="1"/>
            <a:r>
              <a:rPr lang="en-US" dirty="0"/>
              <a:t>Companies can write their own or purchase customized middleware</a:t>
            </a:r>
          </a:p>
          <a:p>
            <a:r>
              <a:rPr lang="en-US" dirty="0"/>
              <a:t>Interoperability is making information systems work together</a:t>
            </a:r>
          </a:p>
          <a:p>
            <a:r>
              <a:rPr lang="en-US" dirty="0"/>
              <a:t>Middleware cost range is $30,000 to several millions</a:t>
            </a:r>
          </a:p>
          <a:p>
            <a:pPr lvl="1"/>
            <a:r>
              <a:rPr lang="en-US" dirty="0"/>
              <a:t>Depending on complexity and existing systems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Enterprise Application Integration</a:t>
            </a:r>
          </a:p>
        </p:txBody>
      </p:sp>
      <p:sp>
        <p:nvSpPr>
          <p:cNvPr id="3277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software (application) is a program that performs specific function like creating invoices </a:t>
            </a:r>
          </a:p>
          <a:p>
            <a:r>
              <a:rPr lang="en-US" dirty="0"/>
              <a:t>Application server (computer) takes request messages received by Web server </a:t>
            </a:r>
          </a:p>
          <a:p>
            <a:pPr lvl="1"/>
            <a:r>
              <a:rPr lang="en-US" dirty="0"/>
              <a:t>Runs application program performing action based on request message’s contents</a:t>
            </a:r>
          </a:p>
          <a:p>
            <a:pPr lvl="1"/>
            <a:r>
              <a:rPr lang="en-US" dirty="0"/>
              <a:t>Actions determined by business logic rules such as  verifying customer password upon log in</a:t>
            </a:r>
          </a:p>
          <a:p>
            <a:r>
              <a:rPr lang="en-US" dirty="0"/>
              <a:t>Enterprise application integration is a creation of links among scattered applications so business logic can be interconnected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Enterprise Application Integration (cont’d.)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information is transferred from one application to another program data formats differ</a:t>
            </a:r>
          </a:p>
          <a:p>
            <a:pPr lvl="1"/>
            <a:r>
              <a:rPr lang="en-US" dirty="0"/>
              <a:t>Must edit and reformat often using XML data feeds</a:t>
            </a:r>
          </a:p>
          <a:p>
            <a:r>
              <a:rPr lang="en-US" dirty="0"/>
              <a:t>Page-based application systems return pages generated by scripts containing rules</a:t>
            </a:r>
          </a:p>
          <a:p>
            <a:pPr lvl="1"/>
            <a:r>
              <a:rPr lang="en-US" dirty="0"/>
              <a:t>Present data on Web page with the business logic</a:t>
            </a:r>
          </a:p>
          <a:p>
            <a:r>
              <a:rPr lang="en-US" dirty="0"/>
              <a:t>Component-based application systems separate presentation logic from business logic</a:t>
            </a:r>
          </a:p>
          <a:p>
            <a:pPr lvl="1"/>
            <a:r>
              <a:rPr lang="en-US" dirty="0"/>
              <a:t>Logic components created and maintained separately</a:t>
            </a:r>
          </a:p>
          <a:p>
            <a:pPr lvl="2"/>
            <a:r>
              <a:rPr lang="en-US" dirty="0"/>
              <a:t>Updating and changing system elements much easier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ERP Systems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resource planning (ERP) software are business systems integrating all facets of a business</a:t>
            </a:r>
          </a:p>
          <a:p>
            <a:pPr lvl="1"/>
            <a:r>
              <a:rPr lang="en-US" dirty="0"/>
              <a:t>Accounting, logistics, manufacturing, marketing, planning, project management, and treasury functions</a:t>
            </a:r>
          </a:p>
          <a:p>
            <a:r>
              <a:rPr lang="en-US" dirty="0"/>
              <a:t>Two major ERP vendors: Oracle and SAP</a:t>
            </a:r>
          </a:p>
          <a:p>
            <a:pPr lvl="1"/>
            <a:r>
              <a:rPr lang="en-US" dirty="0"/>
              <a:t>ERP software installation costs between $1 million and $10 million for a midsize company</a:t>
            </a:r>
          </a:p>
          <a:p>
            <a:r>
              <a:rPr lang="en-US" dirty="0"/>
              <a:t>Smaller online businesses can purchase products like NetSuite that offer ERP system subscriptions</a:t>
            </a:r>
          </a:p>
          <a:p>
            <a:pPr lvl="1"/>
            <a:r>
              <a:rPr lang="en-US" dirty="0"/>
              <a:t>Called software as a service (SaaS)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670" y="1190713"/>
            <a:ext cx="8449811" cy="50333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0B76BC"/>
                </a:solidFill>
                <a:latin typeface="+mn-lt"/>
              </a:rPr>
              <a:t>Resource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587" y="1832471"/>
            <a:ext cx="4200263" cy="365750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Electronic Commerce, 12th Edition</a:t>
            </a:r>
          </a:p>
          <a:p>
            <a:pPr marL="0" indent="0">
              <a:buNone/>
            </a:pPr>
            <a:r>
              <a:rPr lang="en-AU" dirty="0"/>
              <a:t>Gary Schneider</a:t>
            </a:r>
          </a:p>
          <a:p>
            <a:pPr marL="0" indent="0">
              <a:buNone/>
            </a:pPr>
            <a:r>
              <a:rPr lang="en-AU" dirty="0"/>
              <a:t>ISBN-10: 1305867815 | ISBN-13: 9781305867819   © 2017</a:t>
            </a:r>
          </a:p>
          <a:p>
            <a:pPr marL="0" indent="0">
              <a:buNone/>
            </a:pPr>
            <a:r>
              <a:rPr lang="en-AU" dirty="0"/>
              <a:t>Cengage Learning Australia </a:t>
            </a:r>
            <a:endParaRPr lang="en-AU" dirty="0">
              <a:solidFill>
                <a:srgbClr val="0B76BC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0"/>
            <a:ext cx="9144000" cy="269421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charset="0"/>
                </a:endParaRPr>
              </a:p>
            </p:txBody>
          </p: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762000"/>
            <a:ext cx="4255487" cy="52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7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1447800" y="5472113"/>
            <a:ext cx="480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FIGURE 9-3 ERP system integration with EDI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104051" y="4656053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Cengage Learning 2017</a:t>
            </a:r>
          </a:p>
        </p:txBody>
      </p:sp>
      <p:pic>
        <p:nvPicPr>
          <p:cNvPr id="2050" name="Picture 2" descr="C:\Users\peterson\chimbo temp\Schneider2014\artwork\C8757_ch09_no callouts\C8757_ch09_no callouts\Fig9-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"/>
            <a:ext cx="5820520" cy="5028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systems supporting interoperable </a:t>
            </a:r>
            <a:br>
              <a:rPr lang="en-US" dirty="0"/>
            </a:br>
            <a:r>
              <a:rPr lang="en-US" dirty="0"/>
              <a:t>machine-to-machine interaction over a network</a:t>
            </a:r>
          </a:p>
          <a:p>
            <a:pPr lvl="1"/>
            <a:r>
              <a:rPr lang="en-US" dirty="0"/>
              <a:t>Set of software and technologies allowing computers to use the Web to interact with each other directly</a:t>
            </a:r>
          </a:p>
          <a:p>
            <a:pPr lvl="1"/>
            <a:r>
              <a:rPr lang="en-US" dirty="0"/>
              <a:t>Does not require human operators directing the specific interactions</a:t>
            </a:r>
          </a:p>
          <a:p>
            <a:r>
              <a:rPr lang="en-US" dirty="0"/>
              <a:t>Application program interface (API) is a general name for the ways programs interconnect with each other</a:t>
            </a:r>
          </a:p>
          <a:p>
            <a:pPr lvl="1"/>
            <a:r>
              <a:rPr lang="en-US" dirty="0"/>
              <a:t>Web APIs: interaction over the Web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Web Services Can Do and            How Web Services Work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 improved customer service, reduced costs</a:t>
            </a:r>
          </a:p>
          <a:p>
            <a:r>
              <a:rPr lang="en-US" dirty="0"/>
              <a:t>Transmit XML-tagged data from one enterprise integrated application to another </a:t>
            </a:r>
          </a:p>
          <a:p>
            <a:r>
              <a:rPr lang="en-US" dirty="0"/>
              <a:t>Provide data feeds between two different companies</a:t>
            </a:r>
          </a:p>
          <a:p>
            <a:r>
              <a:rPr lang="en-US" dirty="0"/>
              <a:t>Programmers write software accessing business application logic units without knowing details </a:t>
            </a:r>
          </a:p>
          <a:p>
            <a:pPr lvl="1"/>
            <a:r>
              <a:rPr lang="en-US" dirty="0"/>
              <a:t>Allows communication between programs written in different languages on different platforms</a:t>
            </a:r>
          </a:p>
          <a:p>
            <a:pPr lvl="2"/>
            <a:r>
              <a:rPr lang="en-US" dirty="0"/>
              <a:t>Example task: transaction processing</a:t>
            </a:r>
          </a:p>
          <a:p>
            <a:pPr lvl="1"/>
            <a:r>
              <a:rPr lang="en-US" dirty="0"/>
              <a:t>Can be combined with other Web services for complex tasks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Web Services Work (cont’d.)</a:t>
            </a:r>
          </a:p>
        </p:txBody>
      </p:sp>
      <p:sp>
        <p:nvSpPr>
          <p:cNvPr id="41987" name="Rectangle 8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4678363"/>
          </a:xfrm>
        </p:spPr>
        <p:txBody>
          <a:bodyPr/>
          <a:lstStyle/>
          <a:p>
            <a:r>
              <a:rPr lang="en-US" dirty="0"/>
              <a:t>Machine-to-machine communication was originally accomplished with HTML but now most are XML</a:t>
            </a:r>
          </a:p>
          <a:p>
            <a:r>
              <a:rPr lang="en-US" dirty="0"/>
              <a:t>First Web services information sources programmers incorporated into software applications</a:t>
            </a:r>
          </a:p>
          <a:p>
            <a:r>
              <a:rPr lang="en-US" dirty="0"/>
              <a:t>More advanced example is purchasing software used to obtain vendor price information</a:t>
            </a:r>
          </a:p>
          <a:p>
            <a:pPr lvl="1"/>
            <a:r>
              <a:rPr lang="en-US" dirty="0"/>
              <a:t>Purchasing agent authorizes transaction and Web services submits order and tracks until delivered</a:t>
            </a:r>
          </a:p>
          <a:p>
            <a:r>
              <a:rPr lang="en-US" dirty="0"/>
              <a:t>As Web servers become more sophisticated, they can often make decisions themselves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>
                <a:solidFill>
                  <a:srgbClr val="C00000"/>
                </a:solidFill>
              </a:rPr>
              <a:t>Services</a:t>
            </a:r>
            <a:r>
              <a:rPr lang="en-US" dirty="0"/>
              <a:t> Specifications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397603"/>
            <a:ext cx="8458200" cy="4678363"/>
          </a:xfrm>
        </p:spPr>
        <p:txBody>
          <a:bodyPr/>
          <a:lstStyle/>
          <a:p>
            <a:r>
              <a:rPr lang="en-US" dirty="0"/>
              <a:t>Simple Object Access Protocol (SOAP) is a message-passing protocol</a:t>
            </a:r>
          </a:p>
          <a:p>
            <a:pPr lvl="1"/>
            <a:r>
              <a:rPr lang="en-US" dirty="0"/>
              <a:t>Defines how to send marked up data from one software application to another across a network</a:t>
            </a:r>
          </a:p>
          <a:p>
            <a:r>
              <a:rPr lang="en-US" dirty="0"/>
              <a:t>Utilizes three rule sets</a:t>
            </a:r>
          </a:p>
          <a:p>
            <a:pPr lvl="1"/>
            <a:r>
              <a:rPr lang="en-US" dirty="0"/>
              <a:t>Communication rules included in SOAP specification</a:t>
            </a:r>
          </a:p>
          <a:p>
            <a:pPr lvl="1"/>
            <a:r>
              <a:rPr lang="en-US" dirty="0"/>
              <a:t>Web Services Description Language (WSDL) describes logic unit characteristics of each Web service</a:t>
            </a:r>
          </a:p>
          <a:p>
            <a:pPr lvl="1"/>
            <a:r>
              <a:rPr lang="en-US" dirty="0"/>
              <a:t>Universal Description, Discovery, and Integration Specification (UDDI)  woks as address book to identify Web services locations and associated descriptions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RESTful Design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Representational State Transfer (REST)</a:t>
            </a:r>
          </a:p>
          <a:p>
            <a:pPr lvl="1"/>
            <a:r>
              <a:rPr lang="en-US" dirty="0"/>
              <a:t>Principle describing how the Web uses networking architecture to identify and locate Web pages and elements making up those Web pages</a:t>
            </a:r>
          </a:p>
          <a:p>
            <a:r>
              <a:rPr lang="en-US" dirty="0"/>
              <a:t>RESTful design (RESTful applications) are Web services built on the REST model</a:t>
            </a:r>
          </a:p>
          <a:p>
            <a:pPr lvl="1"/>
            <a:r>
              <a:rPr lang="en-US" dirty="0"/>
              <a:t>Transfers structured information from one Web location to another </a:t>
            </a:r>
          </a:p>
          <a:p>
            <a:pPr lvl="1"/>
            <a:r>
              <a:rPr lang="en-US" dirty="0"/>
              <a:t>Services accessible at a specific address</a:t>
            </a:r>
          </a:p>
          <a:p>
            <a:pPr lvl="1"/>
            <a:r>
              <a:rPr lang="en-US" dirty="0"/>
              <a:t>More than half of all Web services today are RESTful applications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533400"/>
            <a:ext cx="85725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Electronic Commerce for Small and Midsize Businesses: Basic CSPs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886700" cy="3279775"/>
          </a:xfrm>
        </p:spPr>
        <p:txBody>
          <a:bodyPr/>
          <a:lstStyle/>
          <a:p>
            <a:r>
              <a:rPr lang="en-US" dirty="0"/>
              <a:t>Use of service provider’s shared or dedicated hosting services</a:t>
            </a:r>
          </a:p>
          <a:p>
            <a:pPr lvl="1"/>
            <a:r>
              <a:rPr lang="en-US" dirty="0"/>
              <a:t>Shifts staffing burden from company to Web host</a:t>
            </a:r>
          </a:p>
          <a:p>
            <a:pPr lvl="1"/>
            <a:r>
              <a:rPr lang="en-US" dirty="0"/>
              <a:t>Spread costs over all hosted businesses</a:t>
            </a:r>
          </a:p>
          <a:p>
            <a:pPr lvl="1"/>
            <a:r>
              <a:rPr lang="en-US" dirty="0"/>
              <a:t>Host provider keeps server working through storms and power outages</a:t>
            </a:r>
          </a:p>
          <a:p>
            <a:pPr eaLnBrk="1" hangingPunct="1"/>
            <a:r>
              <a:rPr lang="en-US" dirty="0"/>
              <a:t>CSPs offer free or low-cost e-commerce software</a:t>
            </a:r>
          </a:p>
          <a:p>
            <a:pPr lvl="1" eaLnBrk="1" hangingPunct="1"/>
            <a:r>
              <a:rPr lang="en-US" dirty="0"/>
              <a:t>Less than $20 per month with software built into site</a:t>
            </a:r>
          </a:p>
          <a:p>
            <a:pPr eaLnBrk="1" hangingPunct="1"/>
            <a:r>
              <a:rPr lang="en-US" dirty="0"/>
              <a:t>CSP examples</a:t>
            </a:r>
          </a:p>
          <a:p>
            <a:pPr lvl="1" eaLnBrk="1" hangingPunct="1"/>
            <a:r>
              <a:rPr lang="en-US" dirty="0"/>
              <a:t>Gate.com, ProHosting.com, 1&amp;1 Internet, Yahoo!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Mall-Style CSPs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small businesses with basic Web site, online store design tools, templates and easy-to-use interfaces</a:t>
            </a:r>
          </a:p>
          <a:p>
            <a:pPr lvl="1"/>
            <a:r>
              <a:rPr lang="en-US" dirty="0"/>
              <a:t>Low monthly fee, one-time setup fees and percentage (or fixed) amount for each transaction</a:t>
            </a:r>
          </a:p>
          <a:p>
            <a:pPr lvl="1"/>
            <a:r>
              <a:rPr lang="en-US" dirty="0"/>
              <a:t>Shopping cart software and payment processing</a:t>
            </a:r>
          </a:p>
          <a:p>
            <a:r>
              <a:rPr lang="en-US" dirty="0"/>
              <a:t>Two-main mall-style CSPs are Amazon services for business and eBay stores for businesses</a:t>
            </a:r>
          </a:p>
          <a:p>
            <a:pPr lvl="1"/>
            <a:r>
              <a:rPr lang="en-US" dirty="0"/>
              <a:t>No long term commitment and few up-front costs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Estimating Operating Expenses for a Small Web Business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47800"/>
            <a:ext cx="8610600" cy="4678363"/>
          </a:xfrm>
        </p:spPr>
        <p:txBody>
          <a:bodyPr/>
          <a:lstStyle/>
          <a:p>
            <a:r>
              <a:rPr lang="en-US" dirty="0"/>
              <a:t>Cost to become operational between $400 and $8200</a:t>
            </a:r>
          </a:p>
          <a:p>
            <a:pPr lvl="1"/>
            <a:r>
              <a:rPr lang="en-US" dirty="0"/>
              <a:t>Assumes less than 100 items for sale and business already has computer and Internet access</a:t>
            </a:r>
          </a:p>
          <a:p>
            <a:pPr lvl="1"/>
            <a:r>
              <a:rPr lang="en-US" dirty="0"/>
              <a:t>Figure 9-4 shows the range of estimates for first-year expenses for a small business owners</a:t>
            </a:r>
          </a:p>
          <a:p>
            <a:r>
              <a:rPr lang="en-US" dirty="0"/>
              <a:t>Self-hosting include one time basic server and router costs of $2000 to $10,000 plus annual costs</a:t>
            </a:r>
          </a:p>
          <a:p>
            <a:pPr lvl="1"/>
            <a:r>
              <a:rPr lang="en-US" dirty="0"/>
              <a:t>Basic Internet connection: $480 to $1,800  </a:t>
            </a:r>
          </a:p>
          <a:p>
            <a:pPr lvl="1"/>
            <a:r>
              <a:rPr lang="en-US" dirty="0"/>
              <a:t>Secure server room: $5000  </a:t>
            </a:r>
          </a:p>
          <a:p>
            <a:pPr lvl="1"/>
            <a:r>
              <a:rPr lang="en-US" dirty="0"/>
              <a:t>Required technicians: $50,000 to $100,000  </a:t>
            </a:r>
          </a:p>
          <a:p>
            <a:pPr lvl="1"/>
            <a:r>
              <a:rPr lang="en-US" dirty="0"/>
              <a:t>Annual total costs: $60,000 to $100,000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066800" y="5170179"/>
            <a:ext cx="609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FIGURE 9-4 Approximate costs to put a small store online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7453529" y="4362586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Cengage Learning 2017</a:t>
            </a:r>
          </a:p>
        </p:txBody>
      </p:sp>
      <p:pic>
        <p:nvPicPr>
          <p:cNvPr id="6" name="Snagit_PPTA6F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7" y="1022910"/>
            <a:ext cx="7500381" cy="414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8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286000"/>
            <a:ext cx="7010400" cy="1655762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endParaRPr lang="en-US" sz="1800" dirty="0"/>
          </a:p>
          <a:p>
            <a:pPr>
              <a:spcBef>
                <a:spcPct val="0"/>
              </a:spcBef>
            </a:pPr>
            <a:r>
              <a:rPr lang="en-US" sz="5200" b="1" dirty="0">
                <a:latin typeface="+mj-lt"/>
                <a:ea typeface="+mj-ea"/>
                <a:cs typeface="+mj-cs"/>
              </a:rPr>
              <a:t>Week 5 : </a:t>
            </a:r>
            <a:r>
              <a:rPr lang="en-US" sz="5200" b="1">
                <a:latin typeface="+mj-lt"/>
                <a:ea typeface="+mj-ea"/>
                <a:cs typeface="+mj-cs"/>
              </a:rPr>
              <a:t>Chapter 9</a:t>
            </a:r>
            <a:endParaRPr lang="en-US" sz="5200" b="1" dirty="0">
              <a:latin typeface="+mj-lt"/>
              <a:ea typeface="+mj-ea"/>
              <a:cs typeface="+mj-cs"/>
            </a:endParaRPr>
          </a:p>
          <a:p>
            <a:r>
              <a:rPr lang="en-AU" sz="2800" b="1" dirty="0"/>
              <a:t>Electronic Commerce Software</a:t>
            </a:r>
          </a:p>
        </p:txBody>
      </p:sp>
    </p:spTree>
    <p:extLst>
      <p:ext uri="{BB962C8B-B14F-4D97-AF65-F5344CB8AC3E}">
        <p14:creationId xmlns:p14="http://schemas.microsoft.com/office/powerpoint/2010/main" val="2277531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6"/>
          <p:cNvSpPr>
            <a:spLocks noGrp="1" noChangeArrowheads="1"/>
          </p:cNvSpPr>
          <p:nvPr>
            <p:ph type="title"/>
          </p:nvPr>
        </p:nvSpPr>
        <p:spPr>
          <a:xfrm>
            <a:off x="628650" y="68580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Electronic Commerce Software for Midsize Businesses: Web Site Development Tools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idx="1"/>
          </p:nvPr>
        </p:nvSpPr>
        <p:spPr>
          <a:xfrm>
            <a:off x="628650" y="2590800"/>
            <a:ext cx="7886700" cy="2136775"/>
          </a:xfrm>
        </p:spPr>
        <p:txBody>
          <a:bodyPr/>
          <a:lstStyle/>
          <a:p>
            <a:r>
              <a:rPr lang="en-US" dirty="0"/>
              <a:t>Possible to use Web page creation and site management tools from Chapter 2</a:t>
            </a:r>
          </a:p>
          <a:p>
            <a:r>
              <a:rPr lang="en-US" dirty="0"/>
              <a:t>After Web site creation add purchased software elements and create the middleware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Midrange Electronic Commerce Software 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Costs $5000 to $200,000</a:t>
            </a:r>
          </a:p>
          <a:p>
            <a:r>
              <a:rPr lang="en-US" dirty="0"/>
              <a:t>Operating costs range $1000 to $30,000 annually</a:t>
            </a:r>
          </a:p>
          <a:p>
            <a:r>
              <a:rPr lang="en-US" dirty="0"/>
              <a:t>Offers connectivity to database or ERP systems that store inventory information</a:t>
            </a:r>
          </a:p>
          <a:p>
            <a:r>
              <a:rPr lang="en-US" dirty="0" err="1"/>
              <a:t>Intershop</a:t>
            </a:r>
            <a:r>
              <a:rPr lang="en-US" dirty="0"/>
              <a:t> offers midrange packages</a:t>
            </a:r>
          </a:p>
          <a:p>
            <a:pPr lvl="1"/>
            <a:r>
              <a:rPr lang="en-US" dirty="0"/>
              <a:t>Include search and catalog capabilities, electronic shopping carts, credit card processing and connection to back-end businesses and databases</a:t>
            </a:r>
          </a:p>
          <a:p>
            <a:pPr lvl="1"/>
            <a:r>
              <a:rPr lang="en-US" dirty="0"/>
              <a:t>Setup wizards, catalog tools, data management functions and built-in templates are included</a:t>
            </a:r>
          </a:p>
          <a:p>
            <a:pPr lvl="1"/>
            <a:r>
              <a:rPr lang="en-US" dirty="0"/>
              <a:t>Manage storefronts with Web browser interface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Midrange Electronic Commerce Software (cont’d.)</a:t>
            </a:r>
          </a:p>
        </p:txBody>
      </p:sp>
      <p:sp>
        <p:nvSpPr>
          <p:cNvPr id="6758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WebSphere Commerce Professional is a family of software components</a:t>
            </a:r>
          </a:p>
          <a:p>
            <a:pPr lvl="1"/>
            <a:r>
              <a:rPr lang="en-US" dirty="0"/>
              <a:t>Includes catalog templates, setup wizards, advanced catalog tools</a:t>
            </a:r>
          </a:p>
          <a:p>
            <a:pPr lvl="1"/>
            <a:r>
              <a:rPr lang="en-US" dirty="0"/>
              <a:t>Provides link with existing corporate systems</a:t>
            </a:r>
          </a:p>
          <a:p>
            <a:pPr lvl="2"/>
            <a:r>
              <a:rPr lang="en-US" dirty="0"/>
              <a:t>Inventory databases, procurement systems</a:t>
            </a:r>
          </a:p>
          <a:p>
            <a:pPr lvl="1"/>
            <a:r>
              <a:rPr lang="en-US" dirty="0"/>
              <a:t>Customization requires programmers with JavaScript, Java or C++ expertise</a:t>
            </a:r>
          </a:p>
          <a:p>
            <a:pPr lvl="1"/>
            <a:r>
              <a:rPr lang="en-US" dirty="0"/>
              <a:t>Costs between $50,000 and $300,000 depending on number of servers and options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Electronic Commerce Software for Large Businesses</a:t>
            </a:r>
          </a:p>
        </p:txBody>
      </p:sp>
      <p:sp>
        <p:nvSpPr>
          <p:cNvPr id="7373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business requirement many of the same  advanced capabilities as midsize firms</a:t>
            </a:r>
          </a:p>
          <a:p>
            <a:pPr lvl="1"/>
            <a:r>
              <a:rPr lang="en-US" dirty="0"/>
              <a:t>Need ability to handle higher transaction loads and dedicated software applications to handle specific online business elements</a:t>
            </a:r>
          </a:p>
          <a:p>
            <a:r>
              <a:rPr lang="en-US" dirty="0"/>
              <a:t>Enterprise-class commerce software is used in large online business operations</a:t>
            </a:r>
          </a:p>
          <a:p>
            <a:pPr lvl="1"/>
            <a:r>
              <a:rPr lang="en-US" dirty="0"/>
              <a:t>Encompasses all areas of the business or enterprise</a:t>
            </a:r>
          </a:p>
          <a:p>
            <a:pPr lvl="1"/>
            <a:r>
              <a:rPr lang="en-US" dirty="0"/>
              <a:t>Provides tools for B2B and B2C commerce</a:t>
            </a:r>
          </a:p>
          <a:p>
            <a:pPr lvl="1"/>
            <a:r>
              <a:rPr lang="en-US" dirty="0"/>
              <a:t>Interacts with wide variety of existing systems</a:t>
            </a:r>
          </a:p>
          <a:p>
            <a:pPr lvl="1"/>
            <a:r>
              <a:rPr lang="en-US" dirty="0"/>
              <a:t>Costs: $200,000 to $10 million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Enterprise-Class Electronic Commerce Software</a:t>
            </a:r>
          </a:p>
        </p:txBody>
      </p:sp>
      <p:sp>
        <p:nvSpPr>
          <p:cNvPr id="75781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several dedicated computers, Web server system, firewalls</a:t>
            </a:r>
          </a:p>
          <a:p>
            <a:pPr lvl="1"/>
            <a:r>
              <a:rPr lang="en-US" dirty="0"/>
              <a:t>IBM WebSphere Commerce Enterprise, Oracle E-Business Suite and Broadvision</a:t>
            </a:r>
          </a:p>
          <a:p>
            <a:r>
              <a:rPr lang="en-US" dirty="0"/>
              <a:t>Provides tools for linking to and supporting supply and purchasing activities</a:t>
            </a:r>
          </a:p>
          <a:p>
            <a:pPr lvl="1"/>
            <a:r>
              <a:rPr lang="en-US" dirty="0"/>
              <a:t>Secure transaction processing and fulfillment</a:t>
            </a:r>
          </a:p>
          <a:p>
            <a:pPr lvl="1"/>
            <a:r>
              <a:rPr lang="en-US" dirty="0"/>
              <a:t>Interaction with firm’s inventory system to issue purchase orders </a:t>
            </a:r>
          </a:p>
          <a:p>
            <a:pPr lvl="1"/>
            <a:r>
              <a:rPr lang="en-US" dirty="0"/>
              <a:t>Generate accounting entries</a:t>
            </a:r>
          </a:p>
          <a:p>
            <a:pPr lvl="1"/>
            <a:r>
              <a:rPr lang="en-US" dirty="0"/>
              <a:t>Download electronic goods directly from site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6"/>
          <p:cNvSpPr>
            <a:spLocks noChangeArrowheads="1"/>
          </p:cNvSpPr>
          <p:nvPr/>
        </p:nvSpPr>
        <p:spPr bwMode="auto">
          <a:xfrm>
            <a:off x="908538" y="5624814"/>
            <a:ext cx="7461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FIGURE 9-5 Typical enterprise-class electronic commerce architecture</a:t>
            </a:r>
          </a:p>
        </p:txBody>
      </p:sp>
      <p:pic>
        <p:nvPicPr>
          <p:cNvPr id="4098" name="Picture 2" descr="C:\Users\peterson\chimbo temp\Schneider2014\artwork\C8757_ch09_no callouts\C8757_ch09_no callouts\Fig9-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4800"/>
            <a:ext cx="5715000" cy="530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 rot="16200000">
            <a:off x="7180251" y="4610912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Cengage Learning 2017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 Management Software</a:t>
            </a:r>
          </a:p>
        </p:txBody>
      </p:sp>
      <p:sp>
        <p:nvSpPr>
          <p:cNvPr id="80901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control large amounts of text, graphics, media files that have become crucial to doing business</a:t>
            </a:r>
          </a:p>
          <a:p>
            <a:pPr lvl="1"/>
            <a:r>
              <a:rPr lang="en-US" dirty="0"/>
              <a:t>Increased use of social media and networking as part of online business operations</a:t>
            </a:r>
          </a:p>
          <a:p>
            <a:r>
              <a:rPr lang="en-US" dirty="0"/>
              <a:t>Software should be tested before commitment</a:t>
            </a:r>
          </a:p>
          <a:p>
            <a:pPr lvl="1"/>
            <a:r>
              <a:rPr lang="en-US" dirty="0"/>
              <a:t>Straightforward procedures for regular maintenance </a:t>
            </a:r>
          </a:p>
          <a:p>
            <a:pPr lvl="1"/>
            <a:r>
              <a:rPr lang="en-US" dirty="0"/>
              <a:t>Facilitates typical content creation tasks</a:t>
            </a:r>
          </a:p>
          <a:p>
            <a:r>
              <a:rPr lang="en-US" dirty="0"/>
              <a:t>Leading providers include IBM and Oracle</a:t>
            </a:r>
          </a:p>
          <a:p>
            <a:pPr lvl="1"/>
            <a:r>
              <a:rPr lang="en-US" dirty="0"/>
              <a:t>Costs between $50,000 and $500,000 </a:t>
            </a:r>
          </a:p>
          <a:p>
            <a:pPr lvl="1"/>
            <a:r>
              <a:rPr lang="en-US" dirty="0"/>
              <a:t>Can cost 3 to 4 times that amount to customize, configure and implement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Knowledge Management Software</a:t>
            </a:r>
          </a:p>
        </p:txBody>
      </p:sp>
      <p:sp>
        <p:nvSpPr>
          <p:cNvPr id="82947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that manage knowledge itself rather than the documentary representations of that knowledge</a:t>
            </a:r>
          </a:p>
          <a:p>
            <a:pPr lvl="1"/>
            <a:r>
              <a:rPr lang="en-US" dirty="0"/>
              <a:t>Collect, organize and share knowledge</a:t>
            </a:r>
          </a:p>
          <a:p>
            <a:pPr lvl="1"/>
            <a:r>
              <a:rPr lang="en-US" dirty="0"/>
              <a:t>Enhance collaboration and preserve knowledge gained through information use to benefit future users</a:t>
            </a:r>
          </a:p>
          <a:p>
            <a:r>
              <a:rPr lang="en-US" dirty="0"/>
              <a:t>Tools to read documents and conduct searches </a:t>
            </a:r>
          </a:p>
          <a:p>
            <a:pPr lvl="1"/>
            <a:r>
              <a:rPr lang="en-US" dirty="0"/>
              <a:t>Use proprietary semantic, statistical algorithms</a:t>
            </a:r>
          </a:p>
          <a:p>
            <a:r>
              <a:rPr lang="en-US" dirty="0"/>
              <a:t>Collects knowledge elements by extracting them from normal interactions users have with information</a:t>
            </a:r>
          </a:p>
          <a:p>
            <a:r>
              <a:rPr lang="en-US" dirty="0"/>
              <a:t>Implementation costs $10,000 to $1 million or more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Supply Chain Management Software</a:t>
            </a:r>
          </a:p>
        </p:txBody>
      </p:sp>
      <p:sp>
        <p:nvSpPr>
          <p:cNvPr id="8499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coordinate planning and operations with supply chain partners</a:t>
            </a:r>
          </a:p>
          <a:p>
            <a:pPr lvl="1"/>
            <a:r>
              <a:rPr lang="en-US" dirty="0"/>
              <a:t>SCM planning software develops coordinated demand forecasts</a:t>
            </a:r>
          </a:p>
          <a:p>
            <a:pPr lvl="1"/>
            <a:r>
              <a:rPr lang="en-US" dirty="0"/>
              <a:t>SCM execution software helps with warehouse and transportation management</a:t>
            </a:r>
          </a:p>
          <a:p>
            <a:r>
              <a:rPr lang="en-US" dirty="0"/>
              <a:t>SCM software components manage demand and supply planning and demand fulfillment</a:t>
            </a:r>
          </a:p>
          <a:p>
            <a:r>
              <a:rPr lang="en-US" dirty="0"/>
              <a:t>Cost of SCM software implementations varies tremendously based on number of locations</a:t>
            </a:r>
          </a:p>
          <a:p>
            <a:pPr lvl="1"/>
            <a:r>
              <a:rPr lang="en-US" dirty="0"/>
              <a:t>Range from under $300,000 to $5 million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Relationship Management Software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understand customer’s specific needs and customize product or service to meet those needs</a:t>
            </a:r>
          </a:p>
          <a:p>
            <a:pPr lvl="1"/>
            <a:r>
              <a:rPr lang="en-US" dirty="0"/>
              <a:t>Idea is if customer needs are met exactly they will pay more for goods or services</a:t>
            </a:r>
          </a:p>
          <a:p>
            <a:r>
              <a:rPr lang="en-US" dirty="0"/>
              <a:t>Software must obtain data from operations software and gather data about customer activities</a:t>
            </a:r>
          </a:p>
          <a:p>
            <a:pPr lvl="1"/>
            <a:r>
              <a:rPr lang="en-US" dirty="0"/>
              <a:t>Use data to conduct analytical activities</a:t>
            </a:r>
          </a:p>
          <a:p>
            <a:r>
              <a:rPr lang="en-US" dirty="0"/>
              <a:t>Basic form of CRM uses customer information to sell more goods or services</a:t>
            </a:r>
          </a:p>
          <a:p>
            <a:r>
              <a:rPr lang="en-US" dirty="0"/>
              <a:t>Advanced form of CRM delivers attractive, positive customer experiences 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Objectives</a:t>
            </a:r>
          </a:p>
        </p:txBody>
      </p:sp>
      <p:sp>
        <p:nvSpPr>
          <p:cNvPr id="410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In this chapter, you will learn:</a:t>
            </a:r>
          </a:p>
          <a:p>
            <a:r>
              <a:rPr lang="en-US" dirty="0"/>
              <a:t>How to find and evaluate Web-hosting services</a:t>
            </a:r>
          </a:p>
          <a:p>
            <a:r>
              <a:rPr lang="en-US" dirty="0"/>
              <a:t>What functions are performed by electronic commerce software </a:t>
            </a:r>
          </a:p>
          <a:p>
            <a:r>
              <a:rPr lang="en-US" dirty="0"/>
              <a:t>How electronic commerce software works with database and ERP software</a:t>
            </a:r>
          </a:p>
          <a:p>
            <a:r>
              <a:rPr lang="en-US" dirty="0"/>
              <a:t>What enterprise application integration and Web services are and how they can be used with electronic commerce software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Relationship Management Software (cont’d.)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in maintaining customer loyalty when purchase process is long and complex</a:t>
            </a:r>
          </a:p>
          <a:p>
            <a:r>
              <a:rPr lang="en-US" dirty="0"/>
              <a:t>From 1996 to 2000 companies spent millions to buy systems and restructure customer strategies</a:t>
            </a:r>
          </a:p>
          <a:p>
            <a:pPr lvl="1"/>
            <a:r>
              <a:rPr lang="en-US" dirty="0"/>
              <a:t>Bad experiences led to a change in thinking</a:t>
            </a:r>
          </a:p>
          <a:p>
            <a:r>
              <a:rPr lang="en-US" dirty="0"/>
              <a:t>Now used to solve smaller, more specific problems</a:t>
            </a:r>
          </a:p>
          <a:p>
            <a:pPr lvl="1"/>
            <a:r>
              <a:rPr lang="en-US" dirty="0"/>
              <a:t>Popular target is call center operations</a:t>
            </a:r>
          </a:p>
          <a:p>
            <a:r>
              <a:rPr lang="en-US" dirty="0"/>
              <a:t>Some companies create their own but most buy a software package</a:t>
            </a:r>
          </a:p>
          <a:p>
            <a:pPr lvl="1"/>
            <a:r>
              <a:rPr lang="en-US" dirty="0"/>
              <a:t>Prices start around $2000 and large implementations can cost millions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6"/>
          <p:cNvSpPr>
            <a:spLocks noChangeArrowheads="1"/>
          </p:cNvSpPr>
          <p:nvPr/>
        </p:nvSpPr>
        <p:spPr bwMode="auto">
          <a:xfrm>
            <a:off x="908538" y="5624814"/>
            <a:ext cx="43140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FIGURE 9-6 Elements of a CRM system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7713651" y="4630749"/>
            <a:ext cx="13997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© Cengage Learning 2017</a:t>
            </a:r>
          </a:p>
        </p:txBody>
      </p:sp>
      <p:pic>
        <p:nvPicPr>
          <p:cNvPr id="2" name="Snagit_PPT87A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7" y="179261"/>
            <a:ext cx="7848505" cy="53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84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5378" y="4161559"/>
            <a:ext cx="8563062" cy="157179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b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Institute Australia Pty. Ltd.</a:t>
            </a:r>
            <a:b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49 003 577 302 </a:t>
            </a:r>
            <a:r>
              <a:rPr lang="en-AU" sz="12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CRICOS Code: 00161E </a:t>
            </a:r>
            <a:r>
              <a:rPr lang="en-AU" sz="12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Code: 90458 </a:t>
            </a:r>
            <a:r>
              <a:rPr lang="en-AU" sz="12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TEQSA Provider Number: PRV12051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4686300" y="2340769"/>
            <a:ext cx="3886200" cy="32635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36" y="1512922"/>
            <a:ext cx="4177145" cy="25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(cont’d.)</a:t>
            </a:r>
          </a:p>
        </p:txBody>
      </p:sp>
      <p:sp>
        <p:nvSpPr>
          <p:cNvPr id="512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types of electronic commerce software are used by small, medium, and large businesses</a:t>
            </a:r>
          </a:p>
          <a:p>
            <a:r>
              <a:rPr lang="en-US" dirty="0"/>
              <a:t>How electronic commerce software works with customer relationships management, knowledge management, and supply chain management software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Functions of Electronic Commerce Software</a:t>
            </a:r>
          </a:p>
        </p:txBody>
      </p:sp>
      <p:sp>
        <p:nvSpPr>
          <p:cNvPr id="12293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electronic commerce solutions must provide</a:t>
            </a:r>
          </a:p>
          <a:p>
            <a:pPr lvl="1"/>
            <a:r>
              <a:rPr lang="en-US" dirty="0"/>
              <a:t>Catalog display, shopping cart capabilities and transaction processing</a:t>
            </a:r>
          </a:p>
          <a:p>
            <a:r>
              <a:rPr lang="en-US" dirty="0"/>
              <a:t>Larger complex sites may include software with added features and capabilities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Catalog Display Software</a:t>
            </a:r>
          </a:p>
        </p:txBody>
      </p:sp>
      <p:sp>
        <p:nvSpPr>
          <p:cNvPr id="1331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Catalog organizes goods and services being sold</a:t>
            </a:r>
          </a:p>
          <a:p>
            <a:pPr lvl="1"/>
            <a:r>
              <a:rPr lang="en-US" dirty="0"/>
              <a:t>May organize by logical departments</a:t>
            </a:r>
          </a:p>
          <a:p>
            <a:pPr lvl="2"/>
            <a:r>
              <a:rPr lang="en-US" dirty="0"/>
              <a:t>Web store advantage is a single product may appear in multiple categories</a:t>
            </a:r>
          </a:p>
          <a:p>
            <a:r>
              <a:rPr lang="en-US" dirty="0"/>
              <a:t>Catalog is a listing of goods and services</a:t>
            </a:r>
          </a:p>
          <a:p>
            <a:pPr lvl="1"/>
            <a:r>
              <a:rPr lang="en-US" dirty="0"/>
              <a:t>Static catalog is a simple list written in HTML</a:t>
            </a:r>
          </a:p>
          <a:p>
            <a:pPr lvl="2"/>
            <a:r>
              <a:rPr lang="en-US" dirty="0"/>
              <a:t>Must edit HTML to add or delete items</a:t>
            </a:r>
          </a:p>
          <a:p>
            <a:pPr lvl="1"/>
            <a:r>
              <a:rPr lang="en-US" dirty="0"/>
              <a:t>Dynamic catalog stores information in a database with photos, detailed descriptions and a search tool for locating item and determining availability</a:t>
            </a:r>
          </a:p>
          <a:p>
            <a:pPr lvl="1"/>
            <a:r>
              <a:rPr lang="en-US" dirty="0"/>
              <a:t>Both located in third tier of Web site architecture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Shopping Cart Software</a:t>
            </a:r>
          </a:p>
        </p:txBody>
      </p:sp>
      <p:sp>
        <p:nvSpPr>
          <p:cNvPr id="1741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electronic commerce used forms-based shopping</a:t>
            </a:r>
          </a:p>
          <a:p>
            <a:pPr lvl="1"/>
            <a:r>
              <a:rPr lang="en-US" dirty="0"/>
              <a:t>Shoppers selected items by filling out online forms which was awkward if ordering more than one or two items and error prone</a:t>
            </a:r>
          </a:p>
          <a:p>
            <a:r>
              <a:rPr lang="en-US" dirty="0"/>
              <a:t>Electronic shopping carts are now standard </a:t>
            </a:r>
          </a:p>
          <a:p>
            <a:pPr lvl="1"/>
            <a:r>
              <a:rPr lang="en-US" dirty="0"/>
              <a:t>Keep track of items customer selected and allows them to view cart contents, add and remove items</a:t>
            </a:r>
          </a:p>
          <a:p>
            <a:pPr lvl="1"/>
            <a:r>
              <a:rPr lang="en-US" dirty="0"/>
              <a:t>Ordering requires a simple click which executes the purchase transaction</a:t>
            </a:r>
          </a:p>
          <a:p>
            <a:pPr lvl="2"/>
            <a:r>
              <a:rPr lang="en-US" dirty="0"/>
              <a:t>Screen asks for billing and shipping information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Shopping Cart Software (cont’d.)</a:t>
            </a:r>
          </a:p>
        </p:txBody>
      </p:sp>
      <p:sp>
        <p:nvSpPr>
          <p:cNvPr id="22533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is a stateless system that does not retain information from one transmission to another</a:t>
            </a:r>
          </a:p>
          <a:p>
            <a:pPr lvl="1"/>
            <a:r>
              <a:rPr lang="en-US" dirty="0"/>
              <a:t>Shopping cart software must store information</a:t>
            </a:r>
          </a:p>
          <a:p>
            <a:pPr lvl="2"/>
            <a:r>
              <a:rPr lang="en-US" dirty="0"/>
              <a:t>Cookies allows information to be stored and retrieved </a:t>
            </a:r>
          </a:p>
          <a:p>
            <a:pPr lvl="2"/>
            <a:r>
              <a:rPr lang="en-US" dirty="0"/>
              <a:t>If browser does not allow cookie storage software automatically assigns temporary number</a:t>
            </a:r>
          </a:p>
          <a:p>
            <a:r>
              <a:rPr lang="en-US" dirty="0"/>
              <a:t>Dynamic pricing management software adjusts prices in real time based on variables seller chooses</a:t>
            </a:r>
          </a:p>
          <a:p>
            <a:r>
              <a:rPr lang="en-US" dirty="0"/>
              <a:t>Promotion management software allows sellers to create special offers on specific products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2281</Words>
  <Application>Microsoft Office PowerPoint</Application>
  <PresentationFormat>On-screen Show (4:3)</PresentationFormat>
  <Paragraphs>256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Rounded MT Bold</vt:lpstr>
      <vt:lpstr>Calibri</vt:lpstr>
      <vt:lpstr>Calibri Light</vt:lpstr>
      <vt:lpstr>Kent Powerpoint Template (final)</vt:lpstr>
      <vt:lpstr>1_Kent Powerpoint Template (final)</vt:lpstr>
      <vt:lpstr>2_Kent Powerpoint Template (final)</vt:lpstr>
      <vt:lpstr>PowerPoint Presentation</vt:lpstr>
      <vt:lpstr>Resource Material</vt:lpstr>
      <vt:lpstr>PowerPoint Presentation</vt:lpstr>
      <vt:lpstr>Learning Objectives</vt:lpstr>
      <vt:lpstr>Learning Objectives (cont’d.)</vt:lpstr>
      <vt:lpstr>Basic Functions of Electronic Commerce Software</vt:lpstr>
      <vt:lpstr>Catalog Display Software</vt:lpstr>
      <vt:lpstr>Shopping Cart Software</vt:lpstr>
      <vt:lpstr>Shopping Cart Software (cont’d.)</vt:lpstr>
      <vt:lpstr>Shopping Cart Software (cont’d.)</vt:lpstr>
      <vt:lpstr>PowerPoint Presentation</vt:lpstr>
      <vt:lpstr>Transaction Processing</vt:lpstr>
      <vt:lpstr>PowerPoint Presentation</vt:lpstr>
      <vt:lpstr>How Electronic Commerce Software Works with Other Software</vt:lpstr>
      <vt:lpstr>Databases</vt:lpstr>
      <vt:lpstr>Middleware</vt:lpstr>
      <vt:lpstr>Enterprise Application Integration</vt:lpstr>
      <vt:lpstr>Enterprise Application Integration (cont’d.)</vt:lpstr>
      <vt:lpstr>Integration with ERP Systems</vt:lpstr>
      <vt:lpstr>PowerPoint Presentation</vt:lpstr>
      <vt:lpstr>Web Services</vt:lpstr>
      <vt:lpstr>What Web Services Can Do and            How Web Services Work</vt:lpstr>
      <vt:lpstr>How Web Services Work (cont’d.)</vt:lpstr>
      <vt:lpstr>Web Services Specifications</vt:lpstr>
      <vt:lpstr>REST and RESTful Design</vt:lpstr>
      <vt:lpstr>Electronic Commerce for Small and Midsize Businesses: Basic CSPs</vt:lpstr>
      <vt:lpstr>Mall-Style CSPs</vt:lpstr>
      <vt:lpstr>Estimating Operating Expenses for a Small Web Business</vt:lpstr>
      <vt:lpstr>PowerPoint Presentation</vt:lpstr>
      <vt:lpstr>Electronic Commerce Software for Midsize Businesses: Web Site Development Tools</vt:lpstr>
      <vt:lpstr>Midrange Electronic Commerce Software </vt:lpstr>
      <vt:lpstr>Midrange Electronic Commerce Software (cont’d.)</vt:lpstr>
      <vt:lpstr>Electronic Commerce Software for Large Businesses</vt:lpstr>
      <vt:lpstr>Enterprise-Class Electronic Commerce Software</vt:lpstr>
      <vt:lpstr>PowerPoint Presentation</vt:lpstr>
      <vt:lpstr>Content Management Software</vt:lpstr>
      <vt:lpstr>Knowledge Management Software</vt:lpstr>
      <vt:lpstr>Supply Chain Management Software</vt:lpstr>
      <vt:lpstr>Customer Relationship Management Software</vt:lpstr>
      <vt:lpstr>Customer Relationship Management Software (cont’d.)</vt:lpstr>
      <vt:lpstr>PowerPoint Presentation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104</cp:revision>
  <cp:lastPrinted>1601-01-01T00:00:00Z</cp:lastPrinted>
  <dcterms:created xsi:type="dcterms:W3CDTF">1601-01-01T00:00:00Z</dcterms:created>
  <dcterms:modified xsi:type="dcterms:W3CDTF">2022-04-20T01:21:40Z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