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09" r:id="rId2"/>
    <p:sldMasterId id="2147483722" r:id="rId3"/>
    <p:sldMasterId id="2147483734" r:id="rId4"/>
  </p:sldMasterIdLst>
  <p:notesMasterIdLst>
    <p:notesMasterId r:id="rId70"/>
  </p:notesMasterIdLst>
  <p:handoutMasterIdLst>
    <p:handoutMasterId r:id="rId71"/>
  </p:handoutMasterIdLst>
  <p:sldIdLst>
    <p:sldId id="416" r:id="rId5"/>
    <p:sldId id="417" r:id="rId6"/>
    <p:sldId id="353" r:id="rId7"/>
    <p:sldId id="352"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8" r:id="rId69"/>
  </p:sldIdLst>
  <p:sldSz cx="9144000" cy="6858000" type="screen4x3"/>
  <p:notesSz cx="6858000" cy="9144000"/>
  <p:custDataLst>
    <p:tags r:id="rId7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420"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94876" autoAdjust="0"/>
  </p:normalViewPr>
  <p:slideViewPr>
    <p:cSldViewPr snapToGrid="0" snapToObjects="1">
      <p:cViewPr varScale="1">
        <p:scale>
          <a:sx n="77" d="100"/>
          <a:sy n="77" d="100"/>
        </p:scale>
        <p:origin x="1518" y="78"/>
      </p:cViewPr>
      <p:guideLst>
        <p:guide orient="horz" pos="4156"/>
        <p:guide pos="5420"/>
        <p:guide orient="horz" pos="3974"/>
      </p:guideLst>
    </p:cSldViewPr>
  </p:slideViewPr>
  <p:outlineViewPr>
    <p:cViewPr>
      <p:scale>
        <a:sx n="33" d="100"/>
        <a:sy n="33" d="100"/>
      </p:scale>
      <p:origin x="0" y="-3930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9520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052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550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4.2</a:t>
            </a:r>
            <a:r>
              <a:rPr lang="en-US" sz="1200" b="0" i="0" u="none" strike="noStrike" kern="1200" cap="none" dirty="0">
                <a:solidFill>
                  <a:prstClr val="black"/>
                </a:solidFill>
                <a:latin typeface="Arial"/>
                <a:ea typeface="Arial"/>
                <a:cs typeface="Arial"/>
                <a:sym typeface="Arial"/>
              </a:rPr>
              <a:t>, Page 264. </a:t>
            </a:r>
          </a:p>
          <a:p>
            <a:pPr lvl="0" defTabSz="914400">
              <a:defRPr/>
            </a:pPr>
            <a:r>
              <a:rPr lang="en-US" sz="1200" b="0" i="0" u="none" strike="noStrike" kern="1200" cap="none" dirty="0">
                <a:solidFill>
                  <a:prstClr val="black"/>
                </a:solidFill>
                <a:latin typeface="Arial"/>
                <a:ea typeface="Arial"/>
                <a:cs typeface="Arial"/>
                <a:sym typeface="Arial"/>
              </a:rPr>
              <a:t>In a typical e-commerce transaction, the customer uses a credit card and the existing credit payment system.</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flow diagram depicts a typical e-commerce transaction. The steps involved in the transaction are as follows. An Online consumer contacts an Online store through an Internet service provider. The online store</a:t>
            </a:r>
            <a:r>
              <a:rPr lang="en-US" sz="1200" b="0" i="0" u="none" strike="noStrike" kern="1200" cap="none" baseline="0" dirty="0">
                <a:solidFill>
                  <a:prstClr val="black"/>
                </a:solidFill>
                <a:latin typeface="Arial"/>
                <a:ea typeface="Arial"/>
                <a:cs typeface="Arial"/>
                <a:sym typeface="Arial"/>
              </a:rPr>
              <a:t> uses a Merchant website and Merchant </a:t>
            </a:r>
            <a:r>
              <a:rPr lang="en-US" dirty="0">
                <a:sym typeface="Arial"/>
              </a:rPr>
              <a:t>web</a:t>
            </a:r>
            <a:r>
              <a:rPr lang="en-US" sz="1200" b="0" i="0" u="none" strike="noStrike" kern="1200" cap="none" baseline="0" dirty="0">
                <a:solidFill>
                  <a:prstClr val="black"/>
                </a:solidFill>
                <a:latin typeface="Arial"/>
                <a:ea typeface="Arial"/>
                <a:cs typeface="Arial"/>
                <a:sym typeface="Arial"/>
              </a:rPr>
              <a:t> server which</a:t>
            </a:r>
            <a:r>
              <a:rPr lang="en-US" sz="1200" b="0" i="0" u="none" strike="noStrike" kern="1200" cap="none" dirty="0">
                <a:solidFill>
                  <a:prstClr val="black"/>
                </a:solidFill>
                <a:latin typeface="Arial"/>
                <a:ea typeface="Arial"/>
                <a:cs typeface="Arial"/>
                <a:sym typeface="Arial"/>
              </a:rPr>
              <a:t> connects with a Database server which connects with a Warehouse. The Customer credit card bank transacts with the Merchant bank through the Merchant website and Merchant Web</a:t>
            </a:r>
            <a:r>
              <a:rPr lang="en-US" sz="1200" b="0" i="0" u="none" strike="noStrike" kern="1200" cap="none" baseline="0" dirty="0">
                <a:solidFill>
                  <a:prstClr val="black"/>
                </a:solidFill>
                <a:latin typeface="Arial"/>
                <a:ea typeface="Arial"/>
                <a:cs typeface="Arial"/>
                <a:sym typeface="Arial"/>
              </a:rPr>
              <a:t> servers</a:t>
            </a:r>
            <a:r>
              <a:rPr lang="en-US" sz="1200" b="0" i="0" u="none" strike="noStrike" kern="1200" cap="none" dirty="0">
                <a:solidFill>
                  <a:prstClr val="black"/>
                </a:solidFill>
                <a:latin typeface="Arial"/>
                <a:ea typeface="Arial"/>
                <a:cs typeface="Arial"/>
                <a:sym typeface="Arial"/>
              </a:rPr>
              <a:t>. All of the above transactions and connections are two-way. Last, the Warehouse uses a Shipping</a:t>
            </a:r>
            <a:r>
              <a:rPr lang="en-US" sz="1200" b="0" i="0" u="none" strike="noStrike" kern="1200" cap="none" baseline="0" dirty="0">
                <a:solidFill>
                  <a:prstClr val="black"/>
                </a:solidFill>
                <a:latin typeface="Arial"/>
                <a:ea typeface="Arial"/>
                <a:cs typeface="Arial"/>
                <a:sym typeface="Arial"/>
              </a:rPr>
              <a:t> service to </a:t>
            </a:r>
            <a:r>
              <a:rPr lang="en-US" sz="1200" b="0" i="0" u="none" strike="noStrike" kern="1200" cap="none" dirty="0">
                <a:solidFill>
                  <a:prstClr val="black"/>
                </a:solidFill>
                <a:latin typeface="Arial"/>
                <a:ea typeface="Arial"/>
                <a:cs typeface="Arial"/>
                <a:sym typeface="Arial"/>
              </a:rPr>
              <a:t>ship the product to the Online consumer.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2390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4.3</a:t>
            </a:r>
            <a:r>
              <a:rPr lang="en-US" sz="1200" b="0" i="0" u="none" strike="noStrike" kern="1200" cap="none" dirty="0">
                <a:solidFill>
                  <a:prstClr val="black"/>
                </a:solidFill>
                <a:latin typeface="Arial"/>
                <a:ea typeface="Arial"/>
                <a:cs typeface="Arial"/>
                <a:sym typeface="Arial"/>
              </a:rPr>
              <a:t>, Page 265. </a:t>
            </a:r>
          </a:p>
          <a:p>
            <a:pPr lvl="0" defTabSz="914400">
              <a:defRPr/>
            </a:pPr>
            <a:r>
              <a:rPr lang="en-US" sz="1200" b="0" i="0" u="none" strike="noStrike" kern="1200" cap="none" dirty="0">
                <a:solidFill>
                  <a:prstClr val="black"/>
                </a:solidFill>
                <a:latin typeface="Arial"/>
                <a:ea typeface="Arial"/>
                <a:cs typeface="Arial"/>
                <a:sym typeface="Arial"/>
              </a:rPr>
              <a:t>There are three major vulnerable points in e-commerce transactions: Internet communications, servers, and clients.</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flow diagram depicts the vulnerable points in an e-commerce transaction. </a:t>
            </a:r>
            <a:r>
              <a:rPr lang="en-US" sz="1200" b="0" i="0" u="none" strike="noStrike" kern="1200" cap="none" dirty="0">
                <a:solidFill>
                  <a:prstClr val="black"/>
                </a:solidFill>
                <a:latin typeface="Arial"/>
                <a:ea typeface="Arial"/>
                <a:cs typeface="Arial"/>
                <a:sym typeface="Arial"/>
              </a:rPr>
              <a:t>The steps involved in the transaction are as follows. An Online consumer contacts an Online store through an Internet service provider. The online store</a:t>
            </a:r>
            <a:r>
              <a:rPr lang="en-US" sz="1200" b="0" i="0" u="none" strike="noStrike" kern="1200" cap="none" baseline="0" dirty="0">
                <a:solidFill>
                  <a:prstClr val="black"/>
                </a:solidFill>
                <a:latin typeface="Arial"/>
                <a:ea typeface="Arial"/>
                <a:cs typeface="Arial"/>
                <a:sym typeface="Arial"/>
              </a:rPr>
              <a:t> uses a Merchant website and Merchant </a:t>
            </a:r>
            <a:r>
              <a:rPr lang="en-US" dirty="0">
                <a:sym typeface="Arial"/>
              </a:rPr>
              <a:t>web </a:t>
            </a:r>
            <a:r>
              <a:rPr lang="en-US" sz="1200" b="0" i="0" u="none" strike="noStrike" kern="1200" cap="none" baseline="0" dirty="0">
                <a:solidFill>
                  <a:prstClr val="black"/>
                </a:solidFill>
                <a:latin typeface="Arial"/>
                <a:ea typeface="Arial"/>
                <a:cs typeface="Arial"/>
                <a:sym typeface="Arial"/>
              </a:rPr>
              <a:t>server which</a:t>
            </a:r>
            <a:r>
              <a:rPr lang="en-US" sz="1200" b="0" i="0" u="none" strike="noStrike" kern="1200" cap="none" dirty="0">
                <a:solidFill>
                  <a:prstClr val="black"/>
                </a:solidFill>
                <a:latin typeface="Arial"/>
                <a:ea typeface="Arial"/>
                <a:cs typeface="Arial"/>
                <a:sym typeface="Arial"/>
              </a:rPr>
              <a:t> connects with a Database server which connects with a Warehouse. The Customer credit card bank transacts with the Merchant bank through the Merchant website and Merchant Web</a:t>
            </a:r>
            <a:r>
              <a:rPr lang="en-US" sz="1200" b="0" i="0" u="none" strike="noStrike" kern="1200" cap="none" baseline="0" dirty="0">
                <a:solidFill>
                  <a:prstClr val="black"/>
                </a:solidFill>
                <a:latin typeface="Arial"/>
                <a:ea typeface="Arial"/>
                <a:cs typeface="Arial"/>
                <a:sym typeface="Arial"/>
              </a:rPr>
              <a:t> servers</a:t>
            </a:r>
            <a:r>
              <a:rPr lang="en-US" sz="1200" b="0" i="0" u="none" strike="noStrike" kern="1200" cap="none" dirty="0">
                <a:solidFill>
                  <a:prstClr val="black"/>
                </a:solidFill>
                <a:latin typeface="Arial"/>
                <a:ea typeface="Arial"/>
                <a:cs typeface="Arial"/>
                <a:sym typeface="Arial"/>
              </a:rPr>
              <a:t>. All of the above transactions and connections are two-way. Last, the Warehouse uses a Shipping</a:t>
            </a:r>
            <a:r>
              <a:rPr lang="en-US" sz="1200" b="0" i="0" u="none" strike="noStrike" kern="1200" cap="none" baseline="0" dirty="0">
                <a:solidFill>
                  <a:prstClr val="black"/>
                </a:solidFill>
                <a:latin typeface="Arial"/>
                <a:ea typeface="Arial"/>
                <a:cs typeface="Arial"/>
                <a:sym typeface="Arial"/>
              </a:rPr>
              <a:t> service to </a:t>
            </a:r>
            <a:r>
              <a:rPr lang="en-US" sz="1200" b="0" i="0" u="none" strike="noStrike" kern="1200" cap="none" dirty="0">
                <a:solidFill>
                  <a:prstClr val="black"/>
                </a:solidFill>
                <a:latin typeface="Arial"/>
                <a:ea typeface="Arial"/>
                <a:cs typeface="Arial"/>
                <a:sym typeface="Arial"/>
              </a:rPr>
              <a:t>ship the product to the Online consumer.</a:t>
            </a:r>
            <a:endParaRPr lang="en-US" sz="1200" b="0" i="0" u="none" strike="noStrike" kern="1200" cap="none" baseline="0" dirty="0">
              <a:solidFill>
                <a:prstClr val="black"/>
              </a:solidFill>
              <a:latin typeface="Arial"/>
              <a:ea typeface="Arial"/>
              <a:cs typeface="Arial"/>
              <a:sym typeface="Arial"/>
            </a:endParaRPr>
          </a:p>
          <a:p>
            <a:pPr lvl="0" defTabSz="914400">
              <a:defRPr/>
            </a:pPr>
            <a:r>
              <a:rPr lang="en-US" sz="1200" b="0" i="0" u="none" strike="noStrike" kern="1200" cap="none" baseline="0" dirty="0">
                <a:solidFill>
                  <a:prstClr val="black"/>
                </a:solidFill>
                <a:latin typeface="Arial"/>
                <a:ea typeface="Arial"/>
                <a:cs typeface="Arial"/>
                <a:sym typeface="Arial"/>
              </a:rPr>
              <a:t>Vulnerable points in the process include web beacons in the Online consumer’s system, Wi-Fi listening wiretaps in the connection between the consumer and Internet service provider, Customer list hacks in the online store’s system, S Q L injection attacks on the database server, D O S attacks, card theft, or hacking at the customer credit card bank’s end, and security breaches at the point where the Customer credit card bank, Merchant bank, and the Merchant web servers and Merchant website connect, and when the order is shipped to the Online consumer.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290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548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187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300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6739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5067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843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141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8509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41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3218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317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3000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2853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937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9762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039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097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2690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1246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2777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4.5</a:t>
            </a:r>
            <a:r>
              <a:rPr lang="en-US" sz="1200" b="0" i="0" u="none" strike="noStrike" kern="1200" cap="none" dirty="0">
                <a:solidFill>
                  <a:prstClr val="black"/>
                </a:solidFill>
                <a:latin typeface="Arial"/>
                <a:ea typeface="Arial"/>
                <a:cs typeface="Arial"/>
                <a:sym typeface="Arial"/>
              </a:rPr>
              <a:t>, Page 288. </a:t>
            </a:r>
          </a:p>
          <a:p>
            <a:pPr lvl="0" defTabSz="914400">
              <a:defRPr/>
            </a:pPr>
            <a:r>
              <a:rPr lang="en-US" sz="1200" b="0" i="0" u="none" strike="noStrike" kern="1200" cap="none" dirty="0">
                <a:solidFill>
                  <a:prstClr val="black"/>
                </a:solidFill>
                <a:latin typeface="Arial"/>
                <a:ea typeface="Arial"/>
                <a:cs typeface="Arial"/>
                <a:sym typeface="Arial"/>
              </a:rPr>
              <a:t>There are a number of tools available to achieve e-commerce security.</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diagram depicts the different tools available to achieve </a:t>
            </a:r>
            <a:r>
              <a:rPr lang="en-US" dirty="0">
                <a:sym typeface="Arial"/>
              </a:rPr>
              <a:t>e-commerce </a:t>
            </a:r>
            <a:r>
              <a:rPr lang="en-US" sz="1200" b="0" i="0" u="none" strike="noStrike" kern="1200" cap="none" dirty="0">
                <a:solidFill>
                  <a:prstClr val="black"/>
                </a:solidFill>
                <a:latin typeface="Arial"/>
                <a:ea typeface="Arial"/>
                <a:cs typeface="Arial"/>
                <a:sym typeface="Arial"/>
              </a:rPr>
              <a:t>security. The diagram shows Security Management in the center and the following points surrounding it. Firewalls, Encryption, Network Security Protocols, Virtual Private Networks, Authentication Procedures, Proxy Servers, Anti-Virus Software, Automated Software Updates, Intrusion Detection and Prevention.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187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4543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87626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4497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4.6</a:t>
            </a:r>
            <a:r>
              <a:rPr lang="en-US" sz="1200" b="0" i="0" u="none" strike="noStrike" kern="1200" cap="none" dirty="0">
                <a:solidFill>
                  <a:prstClr val="black"/>
                </a:solidFill>
                <a:latin typeface="Arial"/>
                <a:ea typeface="Arial"/>
                <a:cs typeface="Arial"/>
                <a:sym typeface="Arial"/>
              </a:rPr>
              <a:t>, Page 291. </a:t>
            </a:r>
          </a:p>
          <a:p>
            <a:pPr lvl="0" defTabSz="914400"/>
            <a:r>
              <a:rPr lang="en-US" sz="1200" b="0" i="0" u="none" strike="noStrike" kern="1200" cap="none" dirty="0">
                <a:solidFill>
                  <a:prstClr val="black"/>
                </a:solidFill>
                <a:latin typeface="Arial"/>
                <a:ea typeface="Arial"/>
                <a:cs typeface="Arial"/>
                <a:sym typeface="Arial"/>
              </a:rPr>
              <a:t>In the simplest use of public key cryptography, the sender encrypts a message using the recipient’s public key, and then sends it over the Internet. The only person who can decrypt this message is the recipient, using his or her private key. However, this simple case does not ensure integrity or an authentic message.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a simple use of public key cryptography and the important steps in using public and private keys. The steps are as follows. First, the sender </a:t>
            </a:r>
            <a:r>
              <a:rPr lang="en-US" dirty="0">
                <a:sym typeface="Arial"/>
              </a:rPr>
              <a:t>creates</a:t>
            </a:r>
            <a:r>
              <a:rPr lang="en-US" sz="1200" b="0" i="0" u="none" strike="noStrike" kern="1200" cap="none" dirty="0">
                <a:solidFill>
                  <a:prstClr val="black"/>
                </a:solidFill>
                <a:latin typeface="Arial"/>
                <a:ea typeface="Arial"/>
                <a:cs typeface="Arial"/>
                <a:sym typeface="Arial"/>
              </a:rPr>
              <a:t> an original </a:t>
            </a:r>
            <a:r>
              <a:rPr lang="en-US" dirty="0">
                <a:sym typeface="Arial"/>
              </a:rPr>
              <a:t>digital </a:t>
            </a:r>
            <a:r>
              <a:rPr lang="en-US" sz="1200" b="0" i="0" u="none" strike="noStrike" kern="1200" cap="none" dirty="0">
                <a:solidFill>
                  <a:prstClr val="black"/>
                </a:solidFill>
                <a:latin typeface="Arial"/>
                <a:ea typeface="Arial"/>
                <a:cs typeface="Arial"/>
                <a:sym typeface="Arial"/>
              </a:rPr>
              <a:t>message, to buy X Y Z at the rate of 100 dollars. </a:t>
            </a:r>
            <a:r>
              <a:rPr lang="en-US" dirty="0">
                <a:sym typeface="Arial"/>
              </a:rPr>
              <a:t>Second, the sender obtains the recipient’s public key and applies it to the message. Third, </a:t>
            </a:r>
            <a:r>
              <a:rPr lang="en-US" sz="1200" b="0" i="0" u="none" strike="noStrike" kern="1200" cap="none" dirty="0">
                <a:solidFill>
                  <a:prstClr val="black"/>
                </a:solidFill>
                <a:latin typeface="Arial"/>
                <a:ea typeface="Arial"/>
                <a:cs typeface="Arial"/>
                <a:sym typeface="Arial"/>
              </a:rPr>
              <a:t>this message gets encrypted in cipher text, depicted as 1 0 1 0 1 1 0 1 1 1 0 0 0 1. Fourth, the message </a:t>
            </a:r>
            <a:r>
              <a:rPr lang="en-US" dirty="0">
                <a:sym typeface="Arial"/>
              </a:rPr>
              <a:t>is sent over </a:t>
            </a:r>
            <a:r>
              <a:rPr lang="en-US" sz="1200" b="0" i="0" u="none" strike="noStrike" kern="1200" cap="none" dirty="0">
                <a:solidFill>
                  <a:prstClr val="black"/>
                </a:solidFill>
                <a:latin typeface="Arial"/>
                <a:ea typeface="Arial"/>
                <a:cs typeface="Arial"/>
                <a:sym typeface="Arial"/>
              </a:rPr>
              <a:t>the Internet. And fifth, the message</a:t>
            </a:r>
            <a:r>
              <a:rPr lang="en-US" sz="1200" b="0" i="0" u="none" strike="noStrike" kern="1200" cap="none" dirty="0">
                <a:solidFill>
                  <a:prstClr val="black"/>
                </a:solidFill>
                <a:highlight>
                  <a:srgbClr val="FFFF00"/>
                </a:highlight>
                <a:latin typeface="Arial"/>
                <a:ea typeface="Arial"/>
                <a:cs typeface="Arial"/>
                <a:sym typeface="Arial"/>
              </a:rPr>
              <a:t> </a:t>
            </a:r>
            <a:r>
              <a:rPr lang="en-US" dirty="0">
                <a:sym typeface="Arial"/>
              </a:rPr>
              <a:t>is received by the recipient, who uses his or her private key to decrypt the message..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8261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8766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4.7</a:t>
            </a:r>
            <a:r>
              <a:rPr lang="en-US" sz="1200" b="0" i="0" u="none" strike="noStrike" kern="1200" cap="none" dirty="0">
                <a:solidFill>
                  <a:prstClr val="black"/>
                </a:solidFill>
                <a:latin typeface="Arial"/>
                <a:ea typeface="Arial"/>
                <a:cs typeface="Arial"/>
                <a:sym typeface="Arial"/>
              </a:rPr>
              <a:t>, Page 292. </a:t>
            </a:r>
          </a:p>
          <a:p>
            <a:pPr lvl="0" defTabSz="914400"/>
            <a:r>
              <a:rPr lang="en-US" sz="1200" b="0" i="0" u="none" strike="noStrike" kern="1200" cap="none" dirty="0">
                <a:solidFill>
                  <a:prstClr val="black"/>
                </a:solidFill>
                <a:latin typeface="Arial"/>
                <a:ea typeface="Arial"/>
                <a:cs typeface="Arial"/>
                <a:sym typeface="Arial"/>
              </a:rPr>
              <a:t>A more realistic use of public key cryptography uses hash functions and digital signatures to both ensure the confidentiality of the message and authenticate the sender. The only person who could have sent the above message is the owner or the sender using his/her private key. This authenticates the message. The hash function ensures the message was not altered in transit. As before, the only person who can decipher the message is the recipient, using his/her private key.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An image illustrates the steps of public key cryptography with digital signatures. The steps are as follows. First, the sender </a:t>
            </a:r>
            <a:r>
              <a:rPr lang="en-US" dirty="0">
                <a:sym typeface="Arial"/>
              </a:rPr>
              <a:t>creates</a:t>
            </a:r>
            <a:r>
              <a:rPr lang="en-US" sz="1200" b="0" i="0" u="none" strike="noStrike" kern="1200" cap="none" baseline="0" dirty="0">
                <a:solidFill>
                  <a:prstClr val="black"/>
                </a:solidFill>
                <a:latin typeface="Arial"/>
                <a:ea typeface="Arial"/>
                <a:cs typeface="Arial"/>
                <a:sym typeface="Arial"/>
              </a:rPr>
              <a:t> an original </a:t>
            </a:r>
            <a:r>
              <a:rPr lang="en-US" dirty="0">
                <a:sym typeface="Arial"/>
              </a:rPr>
              <a:t>digital </a:t>
            </a:r>
            <a:r>
              <a:rPr lang="en-US" sz="1200" b="0" i="0" u="none" strike="noStrike" kern="1200" cap="none" baseline="0" dirty="0">
                <a:solidFill>
                  <a:prstClr val="black"/>
                </a:solidFill>
                <a:latin typeface="Arial"/>
                <a:ea typeface="Arial"/>
                <a:cs typeface="Arial"/>
                <a:sym typeface="Arial"/>
              </a:rPr>
              <a:t>message, to buy X Y Z at the rate of 52 dollars. </a:t>
            </a:r>
            <a:r>
              <a:rPr lang="en-US" dirty="0">
                <a:sym typeface="Arial"/>
              </a:rPr>
              <a:t>Second, the sender applies a hash function, which produces a hash digest. </a:t>
            </a:r>
            <a:r>
              <a:rPr lang="en-US" sz="1200" b="0" i="0" u="none" strike="noStrike" kern="1200" cap="none" baseline="0" dirty="0">
                <a:solidFill>
                  <a:prstClr val="black"/>
                </a:solidFill>
                <a:latin typeface="Arial"/>
                <a:ea typeface="Arial"/>
                <a:cs typeface="Arial"/>
                <a:sym typeface="Arial"/>
              </a:rPr>
              <a:t>Third, the </a:t>
            </a:r>
            <a:r>
              <a:rPr lang="en-US" dirty="0">
                <a:sym typeface="Arial"/>
              </a:rPr>
              <a:t>sender encrypts the message and has digest using the recipient's public key. Fourth, the sender encrypts the result, using the sender's private key, or digital signature. Fifth, the message, now in the form of double-encrypted signed cipher text is sent via the Internet. Sixth, the message then reaches the receiver, who uses the sender's public key to get authenticated cipher text. Seventh, the receiver then uses his or her private key to decrypt the hash</a:t>
            </a:r>
            <a:r>
              <a:rPr lang="en-US" dirty="0"/>
              <a:t> function and original message</a:t>
            </a:r>
            <a:r>
              <a:rPr lang="en-US" dirty="0">
                <a:sym typeface="Arial"/>
              </a:rPr>
              <a:t>.</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388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565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9187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4.8</a:t>
            </a:r>
            <a:r>
              <a:rPr lang="en-US" sz="1200" b="0" i="0" u="none" strike="noStrike" kern="1200" cap="none" dirty="0">
                <a:solidFill>
                  <a:prstClr val="black"/>
                </a:solidFill>
                <a:latin typeface="Arial"/>
                <a:ea typeface="Arial"/>
                <a:cs typeface="Arial"/>
                <a:sym typeface="Arial"/>
              </a:rPr>
              <a:t>, Page 294. </a:t>
            </a:r>
          </a:p>
          <a:p>
            <a:pPr lvl="0" defTabSz="914400"/>
            <a:r>
              <a:rPr lang="en-US" sz="1200" b="0" i="0" u="none" strike="noStrike" kern="1200" cap="none" dirty="0">
                <a:solidFill>
                  <a:prstClr val="black"/>
                </a:solidFill>
                <a:latin typeface="Arial"/>
                <a:ea typeface="Arial"/>
                <a:cs typeface="Arial"/>
                <a:sym typeface="Arial"/>
              </a:rPr>
              <a:t>A digital envelope can be created to transmit a symmetric key that will permit the recipient to decrypt the message and be assured the message was not intercepted in transit.</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 flow diagram depicts the steps involved in creating a digital envelope in case of public key cryptography. The flow diagram depicts the following steps. 1. The sender </a:t>
            </a:r>
            <a:r>
              <a:rPr lang="en-US" dirty="0">
                <a:sym typeface="Arial"/>
              </a:rPr>
              <a:t>creates</a:t>
            </a:r>
            <a:r>
              <a:rPr lang="en-US" sz="1200" b="0" i="0" u="none" strike="noStrike" kern="1200" cap="none" baseline="0" dirty="0">
                <a:solidFill>
                  <a:prstClr val="black"/>
                </a:solidFill>
                <a:latin typeface="Arial"/>
                <a:ea typeface="Arial"/>
                <a:cs typeface="Arial"/>
                <a:sym typeface="Arial"/>
              </a:rPr>
              <a:t> the original message, Diplomatic Report. 2. It is encrypted using </a:t>
            </a:r>
            <a:r>
              <a:rPr lang="en-US" dirty="0">
                <a:sym typeface="Arial"/>
              </a:rPr>
              <a:t>a </a:t>
            </a:r>
            <a:r>
              <a:rPr lang="en-US" sz="1200" b="0" i="0" u="none" strike="noStrike" kern="1200" cap="none" baseline="0" dirty="0">
                <a:solidFill>
                  <a:prstClr val="black"/>
                </a:solidFill>
                <a:latin typeface="Arial"/>
                <a:ea typeface="Arial"/>
                <a:cs typeface="Arial"/>
                <a:sym typeface="Arial"/>
              </a:rPr>
              <a:t>symmetric session key. 3. The symmetric session key is encrypted using the recipient’s public key. 4. These form a digital envelope, which is sent over the Internet as </a:t>
            </a:r>
            <a:r>
              <a:rPr lang="en-US" dirty="0">
                <a:sym typeface="Arial"/>
              </a:rPr>
              <a:t>a</a:t>
            </a:r>
            <a:r>
              <a:rPr lang="en-US" sz="1200" b="0" i="0" u="none" strike="noStrike" kern="1200" cap="none" baseline="0" dirty="0">
                <a:solidFill>
                  <a:prstClr val="black"/>
                </a:solidFill>
                <a:latin typeface="Arial"/>
                <a:ea typeface="Arial"/>
                <a:cs typeface="Arial"/>
                <a:sym typeface="Arial"/>
              </a:rPr>
              <a:t> message encrypted in cipher text. 5. The message is then decrypted using the recipient’s private key and the symmetric session key. And 6. The message, Diplomatic Report, reaches the receiver.</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8231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4188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4.9</a:t>
            </a:r>
            <a:r>
              <a:rPr lang="en-US" sz="1200" b="0" i="0" u="none" strike="noStrike" kern="1200" cap="none" dirty="0">
                <a:solidFill>
                  <a:prstClr val="black"/>
                </a:solidFill>
                <a:latin typeface="Arial"/>
                <a:ea typeface="Arial"/>
                <a:cs typeface="Arial"/>
                <a:sym typeface="Arial"/>
              </a:rPr>
              <a:t>, Page 295. </a:t>
            </a:r>
          </a:p>
          <a:p>
            <a:pPr lvl="0" defTabSz="914400"/>
            <a:r>
              <a:rPr lang="en-US" sz="1200" b="0" i="0" u="none" strike="noStrike" kern="1200" cap="none" dirty="0">
                <a:solidFill>
                  <a:prstClr val="black"/>
                </a:solidFill>
                <a:latin typeface="Arial"/>
                <a:ea typeface="Arial"/>
                <a:cs typeface="Arial"/>
                <a:sym typeface="Arial"/>
              </a:rPr>
              <a:t>The PKI includes certification authorities that issue, verify, and guarantee digital certificates that are used in e-commerce to assure the identity of transaction partners.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process diagram illustrates digital certificates and certification authorities. The following steps are shown in the diagram. 1. An Institution or Individual subject requests a certificate </a:t>
            </a:r>
            <a:r>
              <a:rPr lang="en-US" dirty="0">
                <a:sym typeface="Arial"/>
              </a:rPr>
              <a:t>over the Internet from a Certification Authority or C A. 2</a:t>
            </a:r>
            <a:r>
              <a:rPr lang="en-US" sz="1200" b="0" i="0" u="none" strike="noStrike" kern="1200" cap="none" dirty="0">
                <a:solidFill>
                  <a:prstClr val="black"/>
                </a:solidFill>
                <a:latin typeface="Arial"/>
                <a:ea typeface="Arial"/>
                <a:cs typeface="Arial"/>
                <a:sym typeface="Arial"/>
              </a:rPr>
              <a:t>. The C A provides a certificate to the institution or individual subject. 3. The institution or individual then shares the certificate with a Transaction partner, such as an online merchant or customer. The certificate has the following data. Digital certificate serial number. Version. Issuer name. Issuance slash expiration date. Subject name. Subject public key. C A signature. Other information.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9338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7896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99932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4.10</a:t>
            </a:r>
            <a:r>
              <a:rPr lang="en-US" sz="1200" b="0" i="0" u="none" strike="noStrike" kern="1200" cap="none" dirty="0">
                <a:solidFill>
                  <a:prstClr val="black"/>
                </a:solidFill>
                <a:latin typeface="Arial"/>
                <a:ea typeface="Arial"/>
                <a:cs typeface="Arial"/>
                <a:sym typeface="Arial"/>
              </a:rPr>
              <a:t>, Page 298. </a:t>
            </a:r>
          </a:p>
          <a:p>
            <a:pPr lvl="0" defTabSz="914400">
              <a:defRPr/>
            </a:pPr>
            <a:r>
              <a:rPr lang="en-US" sz="1200" b="0" i="0" u="none" strike="noStrike" kern="1200" cap="none" dirty="0">
                <a:solidFill>
                  <a:prstClr val="black"/>
                </a:solidFill>
                <a:latin typeface="Arial"/>
                <a:ea typeface="Arial"/>
                <a:cs typeface="Arial"/>
                <a:sym typeface="Arial"/>
              </a:rPr>
              <a:t>Certificates play a key role in using SSL/TLS to establish a secure communications channel.</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process diagram illustrates secure negotiated sessions using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L and T L S. The following steps are involved in the process. 1. Client browser requests </a:t>
            </a:r>
            <a:r>
              <a:rPr lang="en-US" dirty="0">
                <a:sym typeface="Arial"/>
              </a:rPr>
              <a:t>a secure session with a merchan</a:t>
            </a:r>
            <a:r>
              <a:rPr lang="en-US" dirty="0"/>
              <a:t>t server via</a:t>
            </a:r>
            <a:r>
              <a:rPr lang="en-US" dirty="0">
                <a:sym typeface="Arial"/>
              </a:rPr>
              <a:t> the </a:t>
            </a:r>
            <a:r>
              <a:rPr lang="en-US" sz="1200" b="0" i="0" u="none" strike="noStrike" kern="1200" cap="none" dirty="0">
                <a:solidFill>
                  <a:prstClr val="black"/>
                </a:solidFill>
                <a:latin typeface="Arial"/>
                <a:ea typeface="Arial"/>
                <a:cs typeface="Arial"/>
                <a:sym typeface="Arial"/>
              </a:rPr>
              <a:t>internet. 2. Merchant server grants the secure session. 3. Session I D and methods of encryption are negotiated. 4. Client certificate and merchant certificate are exchanged. Identity of both parties is established. 5. Client generates session key and uses server public key to create digital envelope. 6. Digital envelope is sent to the server, which then decrypts it using a private key. 7. Encrypted transmission using client-generated session key begins.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3470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1249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4.11</a:t>
            </a:r>
            <a:r>
              <a:rPr lang="en-US" sz="1200" b="0" i="0" u="none" strike="noStrike" kern="1200" cap="none" dirty="0">
                <a:solidFill>
                  <a:prstClr val="black"/>
                </a:solidFill>
                <a:latin typeface="Arial"/>
                <a:ea typeface="Arial"/>
                <a:cs typeface="Arial"/>
                <a:sym typeface="Arial"/>
              </a:rPr>
              <a:t>, Page 301. </a:t>
            </a:r>
          </a:p>
          <a:p>
            <a:pPr lvl="0" defTabSz="914400"/>
            <a:r>
              <a:rPr lang="en-US" sz="1200" b="0" i="0" u="none" strike="noStrike" kern="1200" cap="none" dirty="0">
                <a:solidFill>
                  <a:prstClr val="black"/>
                </a:solidFill>
                <a:latin typeface="Arial"/>
                <a:ea typeface="Arial"/>
                <a:cs typeface="Arial"/>
                <a:sym typeface="Arial"/>
              </a:rPr>
              <a:t>The primary function of a firewall is to deny access by remote client computers to local computers. The primary purpose of a proxy server is to provide controlled access from local computers to remote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set of flow diagrams illustrates how firewalls and proxy servers provide protection for networks. A linear flow diagram for a firewall shows, from left to right, a laptop, desktop, and a mobile phone connected to a firewall with two-way arrows. The firewall connects with a remote client on the Internet through a web server. A remote server is present on the side of the remote client. A linear flow diagram for proxy server shows, from left to right, a laptop, desktop, and a mobile phone connected two-way with an internal network. The internal network is connected two-way with a proxy server. The proxy server connects to a remote client on the Internet through an external network. A remote server is present on the side of the remote client.</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1677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701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1432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7694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1394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4.12</a:t>
            </a:r>
            <a:r>
              <a:rPr lang="en-US" sz="1200" b="0" i="0" u="none" strike="noStrike" kern="1200" cap="none" dirty="0">
                <a:solidFill>
                  <a:prstClr val="black"/>
                </a:solidFill>
                <a:latin typeface="Arial"/>
                <a:ea typeface="Arial"/>
                <a:cs typeface="Arial"/>
                <a:sym typeface="Arial"/>
              </a:rPr>
              <a:t>, Page 303. </a:t>
            </a:r>
          </a:p>
          <a:p>
            <a:pPr lvl="0" defTabSz="914400">
              <a:defRPr/>
            </a:pPr>
            <a:r>
              <a:rPr lang="en-US" sz="1200" b="0" i="0" u="none" strike="noStrike" kern="1200" cap="none" dirty="0">
                <a:solidFill>
                  <a:prstClr val="black"/>
                </a:solidFill>
                <a:latin typeface="Arial"/>
                <a:ea typeface="Arial"/>
                <a:cs typeface="Arial"/>
                <a:sym typeface="Arial"/>
              </a:rPr>
              <a:t>There are five steps involved in building an e-commerce security plan.</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circular diagram lists the steps involved in developing an e-commerce security plan. The steps are listed as follows. 1. Perform a risk assessment. 2. Develop a security policy. 3. Develop an implementation plan. 4. Create a security organization. 5. Perform a security audit.</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497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8550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48124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4101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4.14</a:t>
            </a:r>
            <a:r>
              <a:rPr lang="en-US" sz="1200" b="0" i="0" u="none" strike="noStrike" kern="1200" cap="none" dirty="0">
                <a:solidFill>
                  <a:prstClr val="black"/>
                </a:solidFill>
                <a:latin typeface="Arial"/>
                <a:ea typeface="Arial"/>
                <a:cs typeface="Arial"/>
                <a:sym typeface="Arial"/>
              </a:rPr>
              <a:t>, Page 313.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process diagram depicts how an online credit card transaction works. The process is as follows. 1. Consumer makes purchase. 2.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L or T L S provides secure connection through Internet to merchant server. 3. Merchant software from the merchant server contacts clearinghouse through a secure line. 4. Clearinghouse verifies account and balance with consumer’s card issuing bank. 5. The issuing bank credits merchant account in the merchant bank. 6. All the above connections between the various players are two-way. 7. The issuing bank issues a monthly statement with debit for purchase to the consumer.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44491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2114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95729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349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00618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4.16</a:t>
            </a:r>
            <a:r>
              <a:rPr lang="en-US" sz="1200" b="0" i="0" u="none" strike="noStrike" kern="1200" cap="none" dirty="0">
                <a:solidFill>
                  <a:prstClr val="black"/>
                </a:solidFill>
                <a:latin typeface="Arial"/>
                <a:ea typeface="Arial"/>
                <a:cs typeface="Arial"/>
                <a:sym typeface="Arial"/>
              </a:rPr>
              <a:t>, Page 318. </a:t>
            </a:r>
            <a:r>
              <a:rPr lang="en-US" sz="1200" b="0" i="0" u="none" strike="noStrike" kern="1200" cap="none" baseline="0" dirty="0">
                <a:solidFill>
                  <a:schemeClr val="dk1"/>
                </a:solidFill>
                <a:latin typeface="Arial"/>
                <a:ea typeface="Arial"/>
                <a:cs typeface="Arial"/>
                <a:sym typeface="Arial"/>
              </a:rPr>
              <a:t>A </a:t>
            </a:r>
            <a:r>
              <a:rPr lang="en-US" sz="1200" b="0" i="0" u="none" strike="noStrike" kern="1200" cap="none" baseline="0" dirty="0" err="1">
                <a:solidFill>
                  <a:schemeClr val="dk1"/>
                </a:solidFill>
                <a:latin typeface="Arial"/>
                <a:ea typeface="Arial"/>
                <a:cs typeface="Arial"/>
                <a:sym typeface="Arial"/>
              </a:rPr>
              <a:t>blockchain</a:t>
            </a:r>
            <a:r>
              <a:rPr lang="en-US" sz="1200" b="0" i="0" u="none" strike="noStrike" kern="1200" cap="none" baseline="0" dirty="0">
                <a:solidFill>
                  <a:schemeClr val="dk1"/>
                </a:solidFill>
                <a:latin typeface="Arial"/>
                <a:ea typeface="Arial"/>
                <a:cs typeface="Arial"/>
                <a:sym typeface="Arial"/>
              </a:rPr>
              <a:t> system is a distributed database that records transactions in a P2P network of computers.</a:t>
            </a:r>
          </a:p>
          <a:p>
            <a:pPr lvl="0" defTabSz="914400">
              <a:defRPr/>
            </a:pPr>
            <a:endParaRPr lang="en-US" sz="1200" b="0" i="0" u="none" strike="noStrike" kern="1200" cap="none" baseline="0" dirty="0">
              <a:solidFill>
                <a:schemeClr val="dk1"/>
              </a:solidFill>
              <a:latin typeface="Arial"/>
              <a:ea typeface="Arial"/>
              <a:cs typeface="Arial"/>
              <a:sym typeface="Arial"/>
            </a:endParaRPr>
          </a:p>
          <a:p>
            <a:pPr lvl="0" defTabSz="914400">
              <a:defRPr/>
            </a:pPr>
            <a:r>
              <a:rPr lang="en-US" sz="1200" b="0" i="0" u="none" strike="noStrike" kern="1200" cap="none" baseline="0" dirty="0">
                <a:solidFill>
                  <a:schemeClr val="dk1"/>
                </a:solidFill>
                <a:latin typeface="Arial"/>
                <a:ea typeface="Arial"/>
                <a:cs typeface="Arial"/>
                <a:sym typeface="Arial"/>
              </a:rPr>
              <a:t>Full description: A process diagram shows </a:t>
            </a:r>
            <a:r>
              <a:rPr lang="en-US" dirty="0">
                <a:sym typeface="Arial"/>
              </a:rPr>
              <a:t>six steps illustrating </a:t>
            </a:r>
            <a:r>
              <a:rPr lang="en-US" sz="1200" b="0" i="0" u="none" strike="noStrike" kern="1200" cap="none" baseline="0" dirty="0">
                <a:solidFill>
                  <a:schemeClr val="dk1"/>
                </a:solidFill>
                <a:latin typeface="Arial"/>
                <a:ea typeface="Arial"/>
                <a:cs typeface="Arial"/>
                <a:sym typeface="Arial"/>
              </a:rPr>
              <a:t>how blockchain works. 1. An order is submitted by a user or customer. 2. </a:t>
            </a:r>
            <a:r>
              <a:rPr lang="en-US" dirty="0"/>
              <a:t>To verify the user, t</a:t>
            </a:r>
            <a:r>
              <a:rPr lang="en-US" sz="1200" b="0" i="0" u="none" strike="noStrike" kern="1200" cap="none" baseline="0" dirty="0">
                <a:solidFill>
                  <a:schemeClr val="dk1"/>
                </a:solidFill>
                <a:latin typeface="Arial"/>
                <a:ea typeface="Arial"/>
                <a:cs typeface="Arial"/>
                <a:sym typeface="Arial"/>
              </a:rPr>
              <a:t>he transaction is broadcast to a P2P network of computers. 3. The transaction is validated by others in the network. 4. The block is added to the chain of transactions for this user. 5. Production, Warehouse, Logistics add additional blocks. 6. The order is fulfilled.</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89864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59336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2109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4491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84882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182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612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4.1</a:t>
            </a:r>
            <a:r>
              <a:rPr lang="en-US" sz="1200" b="0" i="0" u="none" strike="noStrike" kern="1200" cap="none" dirty="0">
                <a:solidFill>
                  <a:prstClr val="black"/>
                </a:solidFill>
                <a:latin typeface="Arial"/>
                <a:ea typeface="Arial"/>
                <a:cs typeface="Arial"/>
                <a:sym typeface="Arial"/>
              </a:rPr>
              <a:t>, Page 260.</a:t>
            </a:r>
          </a:p>
          <a:p>
            <a:pPr lvl="0" defTabSz="914400"/>
            <a:r>
              <a:rPr lang="en-US" sz="1200" b="0" i="0" u="none" strike="noStrike" kern="1200" cap="none" dirty="0">
                <a:solidFill>
                  <a:prstClr val="black"/>
                </a:solidFill>
                <a:latin typeface="Arial"/>
                <a:ea typeface="Arial"/>
                <a:cs typeface="Arial"/>
                <a:sym typeface="Arial"/>
              </a:rPr>
              <a:t>E-commerce security is multi-layered, and must take into account new technology, policies and procedures, and laws and industry standards.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bulls-eye diagram depicts the multi-layered nature of the e-commerce security environment. The diagram has Data in center. There are four concentric ovals. From the inner-most oval to the outer-most one, the ovals are labeled as follows, Technology Solutions, Organizational Policies and Procedures, and Laws and Industry Standards.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9662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1911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41002731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3AF249-7AAA-440E-9A94-2519FA17C0A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0486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59AB67-BE92-4A5F-B3CB-248AC6737EB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7932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6014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FE1BA7-4187-488E-9E42-DEBD9072495B}"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4036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E9B68-AD7A-438F-9D1D-3DB3D6ABCFB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938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07E56F-0407-419F-9E5E-869F663477A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1399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DC7A53-BC4F-40B7-8C9A-C53F13553151}"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2943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358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2783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891850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55588" marR="0" lvl="0" indent="-255588"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Copyright © </a:t>
            </a:r>
            <a:r>
              <a:rPr kumimoji="0" lang="en-US" altLang="en-US" sz="1200" b="0" i="0" u="none" strike="noStrike" kern="1200" cap="none" spc="0" normalizeH="0" baseline="0" noProof="0" dirty="0" smtClean="0">
                <a:ln>
                  <a:noFill/>
                </a:ln>
                <a:solidFill>
                  <a:prstClr val="black"/>
                </a:solidFill>
                <a:effectLst/>
                <a:uLnTx/>
                <a:uFillTx/>
                <a:latin typeface="Verdana"/>
                <a:ea typeface="Verdana" panose="020B0604030504040204" pitchFamily="34" charset="0"/>
                <a:cs typeface="Verdana" panose="020B0604030504040204" pitchFamily="34" charset="0"/>
                <a:sym typeface="Arial"/>
              </a:rPr>
              <a:t>2020 Pearson Education Ltd. </a:t>
            </a: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41344029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4865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4/11/2020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832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6761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4/11/2020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960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5836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9322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5967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1049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87042829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26785100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91B49-4D56-4BC2-B95B-69098DE600C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3293925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6584054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361742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356728935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7BFBD5-ADEF-409A-8496-1C199FD86A25}"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553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A1ACBD-4E48-4D63-B331-940BE5A8216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0577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10E7CA-4BA3-4495-99CB-21D30A274AF2}"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8863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7DC6C7-015B-415C-9580-A51F4B0DD46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0932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smtClean="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325800225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21" r:id="rId4"/>
    <p:sldLayoutId id="2147483673" r:id="rId5"/>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437082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4/11/2020</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6909285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4086318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t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t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409320"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ENSN201 – Enterprise Social Networks</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5726907"/>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 December 2015</a:t>
            </a: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6" name="Date Placeholder 1"/>
          <p:cNvSpPr>
            <a:spLocks noGrp="1"/>
          </p:cNvSpPr>
          <p:nvPr>
            <p:ph type="dt" sz="half" idx="10"/>
          </p:nvPr>
        </p:nvSpPr>
        <p:spPr>
          <a:xfrm>
            <a:off x="6057901" y="5304559"/>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1163824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The Tension between Security and Other Values</a:t>
            </a:r>
            <a:endParaRPr lang="en-IN" sz="3400" dirty="0"/>
          </a:p>
        </p:txBody>
      </p:sp>
      <p:sp>
        <p:nvSpPr>
          <p:cNvPr id="3" name="Content Placeholder 2"/>
          <p:cNvSpPr>
            <a:spLocks noGrp="1"/>
          </p:cNvSpPr>
          <p:nvPr>
            <p:ph sz="quarter" idx="13"/>
          </p:nvPr>
        </p:nvSpPr>
        <p:spPr>
          <a:xfrm>
            <a:off x="457200" y="1556326"/>
            <a:ext cx="8060635" cy="4434275"/>
          </a:xfrm>
        </p:spPr>
        <p:txBody>
          <a:bodyPr/>
          <a:lstStyle/>
          <a:p>
            <a:pPr marL="255651" lvl="0" indent="-255651">
              <a:spcAft>
                <a:spcPct val="0"/>
              </a:spcAft>
              <a:buSzPts val="2400"/>
              <a:tabLst/>
            </a:pPr>
            <a:r>
              <a:rPr lang="en-US" kern="1200" dirty="0">
                <a:solidFill>
                  <a:srgbClr val="000000"/>
                </a:solidFill>
                <a:latin typeface="Arial (Body)"/>
              </a:rPr>
              <a:t>Ease of use</a:t>
            </a:r>
          </a:p>
          <a:p>
            <a:pPr marL="741553" lvl="1" indent="-284353">
              <a:spcAft>
                <a:spcPct val="0"/>
              </a:spcAft>
              <a:buSzPts val="2400"/>
            </a:pPr>
            <a:r>
              <a:rPr lang="en-US" kern="1200" dirty="0">
                <a:solidFill>
                  <a:srgbClr val="000000"/>
                </a:solidFill>
                <a:latin typeface="Arial (Body)"/>
              </a:rPr>
              <a:t>The more security measures added, the more difficult a site is to use, and the slower it becomes</a:t>
            </a:r>
          </a:p>
          <a:p>
            <a:pPr marL="255651" lvl="0" indent="-255651">
              <a:spcAft>
                <a:spcPct val="0"/>
              </a:spcAft>
              <a:buSzPts val="2400"/>
              <a:tabLst/>
            </a:pPr>
            <a:r>
              <a:rPr lang="en-US" kern="1200" dirty="0">
                <a:solidFill>
                  <a:srgbClr val="000000"/>
                </a:solidFill>
                <a:latin typeface="Arial (Body)"/>
              </a:rPr>
              <a:t>Public safety and criminal uses of the Internet</a:t>
            </a:r>
          </a:p>
          <a:p>
            <a:pPr marL="741553" lvl="1" indent="-284353">
              <a:spcAft>
                <a:spcPct val="0"/>
              </a:spcAft>
              <a:buSzPts val="2400"/>
            </a:pPr>
            <a:r>
              <a:rPr lang="en-US" kern="1200" dirty="0">
                <a:solidFill>
                  <a:srgbClr val="000000"/>
                </a:solidFill>
                <a:latin typeface="Arial (Body)"/>
              </a:rPr>
              <a:t>Use of technology by criminals to plan crimes or threaten nation-state</a:t>
            </a:r>
          </a:p>
        </p:txBody>
      </p:sp>
    </p:spTree>
    <p:extLst>
      <p:ext uri="{BB962C8B-B14F-4D97-AF65-F5344CB8AC3E}">
        <p14:creationId xmlns:p14="http://schemas.microsoft.com/office/powerpoint/2010/main" val="352145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Security Threats in the </a:t>
            </a:r>
            <a:r>
              <a:rPr lang="pt-BR" sz="3400" kern="1200" dirty="0">
                <a:cs typeface="Times New Roman" panose="02020603050405020304" pitchFamily="18" charset="0"/>
              </a:rPr>
              <a:t>E-commerce </a:t>
            </a:r>
            <a:r>
              <a:rPr lang="en-IN" sz="3400" kern="1200" dirty="0">
                <a:cs typeface="Times New Roman" panose="02020603050405020304" pitchFamily="18" charset="0"/>
              </a:rPr>
              <a:t>Environment</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Three key points of vulnerability in e-commerce environment:</a:t>
            </a:r>
          </a:p>
          <a:p>
            <a:pPr marL="741553" lvl="1" indent="-284353">
              <a:spcAft>
                <a:spcPct val="0"/>
              </a:spcAft>
              <a:buSzPts val="2400"/>
            </a:pPr>
            <a:r>
              <a:rPr lang="en-US" kern="1200" dirty="0">
                <a:solidFill>
                  <a:srgbClr val="000000"/>
                </a:solidFill>
                <a:latin typeface="Arial (Body)"/>
              </a:rPr>
              <a:t>Client</a:t>
            </a:r>
          </a:p>
          <a:p>
            <a:pPr marL="741553" lvl="1" indent="-284353">
              <a:spcAft>
                <a:spcPct val="0"/>
              </a:spcAft>
              <a:buSzPts val="2400"/>
            </a:pPr>
            <a:r>
              <a:rPr lang="en-US" kern="1200" dirty="0">
                <a:solidFill>
                  <a:srgbClr val="000000"/>
                </a:solidFill>
                <a:latin typeface="Arial (Body)"/>
              </a:rPr>
              <a:t>Server</a:t>
            </a:r>
          </a:p>
          <a:p>
            <a:pPr marL="741553" lvl="1" indent="-284353">
              <a:spcAft>
                <a:spcPct val="0"/>
              </a:spcAft>
              <a:buSzPts val="2400"/>
            </a:pPr>
            <a:r>
              <a:rPr lang="en-US" kern="1200" dirty="0">
                <a:solidFill>
                  <a:srgbClr val="000000"/>
                </a:solidFill>
                <a:latin typeface="Arial (Body)"/>
              </a:rPr>
              <a:t>Communications pipeline (Internet communications channels)</a:t>
            </a:r>
          </a:p>
        </p:txBody>
      </p:sp>
    </p:spTree>
    <p:extLst>
      <p:ext uri="{BB962C8B-B14F-4D97-AF65-F5344CB8AC3E}">
        <p14:creationId xmlns:p14="http://schemas.microsoft.com/office/powerpoint/2010/main" val="196001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400" kern="1200" dirty="0">
                <a:cs typeface="Times New Roman" panose="02020603050405020304" pitchFamily="18" charset="0"/>
              </a:rPr>
              <a:t>Figure </a:t>
            </a:r>
            <a:r>
              <a:rPr lang="fr-FR" sz="3400" kern="1200" dirty="0" smtClean="0">
                <a:cs typeface="Times New Roman" panose="02020603050405020304" pitchFamily="18" charset="0"/>
              </a:rPr>
              <a:t>4.2 </a:t>
            </a:r>
            <a:r>
              <a:rPr lang="fr-FR" sz="3400" kern="1200" dirty="0">
                <a:cs typeface="Times New Roman" panose="02020603050405020304" pitchFamily="18" charset="0"/>
              </a:rPr>
              <a:t>A Typical </a:t>
            </a:r>
            <a:r>
              <a:rPr lang="pt-BR" sz="3400" kern="1200" dirty="0">
                <a:cs typeface="Times New Roman" panose="02020603050405020304" pitchFamily="18" charset="0"/>
              </a:rPr>
              <a:t>E-commerce </a:t>
            </a:r>
            <a:r>
              <a:rPr lang="fr-FR" sz="3400" kern="1200" dirty="0">
                <a:cs typeface="Times New Roman" panose="02020603050405020304" pitchFamily="18" charset="0"/>
              </a:rPr>
              <a:t>Transaction</a:t>
            </a:r>
            <a:endParaRPr lang="en-IN" sz="3400" dirty="0"/>
          </a:p>
        </p:txBody>
      </p:sp>
      <p:pic>
        <p:nvPicPr>
          <p:cNvPr id="5" name="Picture 4" descr="In a typical e-commerce transaction, an online consumer accesses the online store through an internet service provider. The online store and its database server collects and shares information with the customer’s credit card bank and the merchant’s bank. The order is shared with the warehouse, which arranges for shipping to the online consum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55" y="1581044"/>
            <a:ext cx="7210290" cy="4703621"/>
          </a:xfrm>
          <a:prstGeom prst="rect">
            <a:avLst/>
          </a:prstGeom>
        </p:spPr>
      </p:pic>
    </p:spTree>
    <p:extLst>
      <p:ext uri="{BB962C8B-B14F-4D97-AF65-F5344CB8AC3E}">
        <p14:creationId xmlns:p14="http://schemas.microsoft.com/office/powerpoint/2010/main" val="65598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94713" cy="1097279"/>
          </a:xfrm>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4.3 </a:t>
            </a:r>
            <a:r>
              <a:rPr lang="en-US" sz="3400" kern="1200" dirty="0">
                <a:cs typeface="Times New Roman" panose="02020603050405020304" pitchFamily="18" charset="0"/>
              </a:rPr>
              <a:t>Vulnerable Points in an </a:t>
            </a:r>
            <a:r>
              <a:rPr lang="pt-BR" sz="3400" kern="1200" dirty="0">
                <a:cs typeface="Times New Roman" panose="02020603050405020304" pitchFamily="18" charset="0"/>
              </a:rPr>
              <a:t>E-commerce </a:t>
            </a:r>
            <a:r>
              <a:rPr lang="en-US" sz="3400" kern="1200" dirty="0">
                <a:cs typeface="Times New Roman" panose="02020603050405020304" pitchFamily="18" charset="0"/>
              </a:rPr>
              <a:t>Transaction</a:t>
            </a:r>
            <a:endParaRPr lang="en-IN" sz="3400" dirty="0"/>
          </a:p>
        </p:txBody>
      </p:sp>
      <p:pic>
        <p:nvPicPr>
          <p:cNvPr id="5" name="Picture 4" descr="The vulnerable points are as follows. At the customer credit card bank, DOS attack, card theft, hacked. A security breach between the customer credit card bank and the merchant bank. SQL injection at the database server, customer list hack at the online store, web beacons on the consumer’s computer, wifi listening or wire-tap, and problems during sh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00" y="1551997"/>
            <a:ext cx="7273800" cy="4761715"/>
          </a:xfrm>
          <a:prstGeom prst="rect">
            <a:avLst/>
          </a:prstGeom>
        </p:spPr>
      </p:pic>
    </p:spTree>
    <p:extLst>
      <p:ext uri="{BB962C8B-B14F-4D97-AF65-F5344CB8AC3E}">
        <p14:creationId xmlns:p14="http://schemas.microsoft.com/office/powerpoint/2010/main" val="368106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Malicious Code</a:t>
            </a:r>
            <a:endParaRPr lang="en-IN" dirty="0"/>
          </a:p>
        </p:txBody>
      </p:sp>
      <p:sp>
        <p:nvSpPr>
          <p:cNvPr id="3" name="Content Placeholder 2"/>
          <p:cNvSpPr>
            <a:spLocks noGrp="1"/>
          </p:cNvSpPr>
          <p:nvPr>
            <p:ph sz="quarter" idx="13"/>
          </p:nvPr>
        </p:nvSpPr>
        <p:spPr>
          <a:xfrm>
            <a:off x="457200" y="1556326"/>
            <a:ext cx="8229600" cy="4854413"/>
          </a:xfrm>
        </p:spPr>
        <p:txBody>
          <a:bodyPr/>
          <a:lstStyle/>
          <a:p>
            <a:pPr marL="255651" lvl="0" indent="-255651">
              <a:spcAft>
                <a:spcPct val="0"/>
              </a:spcAft>
              <a:tabLst/>
            </a:pPr>
            <a:r>
              <a:rPr lang="en-US" kern="1200" dirty="0">
                <a:solidFill>
                  <a:srgbClr val="000000"/>
                </a:solidFill>
                <a:latin typeface="Arial (Body)"/>
              </a:rPr>
              <a:t>Exploits and exploit kits</a:t>
            </a:r>
          </a:p>
          <a:p>
            <a:pPr marL="255651" lvl="0" indent="-255651">
              <a:spcAft>
                <a:spcPct val="0"/>
              </a:spcAft>
              <a:tabLst/>
            </a:pPr>
            <a:r>
              <a:rPr lang="en-US" kern="1200" dirty="0" err="1">
                <a:solidFill>
                  <a:srgbClr val="000000"/>
                </a:solidFill>
                <a:latin typeface="Arial (Body)"/>
              </a:rPr>
              <a:t>Malvertising</a:t>
            </a:r>
            <a:endParaRPr lang="en-US" kern="1200" dirty="0">
              <a:solidFill>
                <a:srgbClr val="000000"/>
              </a:solidFill>
              <a:latin typeface="Arial (Body)"/>
            </a:endParaRPr>
          </a:p>
          <a:p>
            <a:pPr marL="255651" lvl="0" indent="-255651">
              <a:spcAft>
                <a:spcPct val="0"/>
              </a:spcAft>
              <a:tabLst/>
            </a:pPr>
            <a:r>
              <a:rPr lang="en-US" kern="1200" dirty="0">
                <a:solidFill>
                  <a:srgbClr val="000000"/>
                </a:solidFill>
                <a:latin typeface="Arial (Body)"/>
              </a:rPr>
              <a:t>Drive-by downloads</a:t>
            </a:r>
          </a:p>
          <a:p>
            <a:pPr marL="255651" lvl="0" indent="-255651">
              <a:spcAft>
                <a:spcPct val="0"/>
              </a:spcAft>
              <a:tabLst/>
            </a:pPr>
            <a:r>
              <a:rPr lang="en-US" kern="1200" dirty="0">
                <a:solidFill>
                  <a:srgbClr val="000000"/>
                </a:solidFill>
                <a:latin typeface="Arial (Body)"/>
              </a:rPr>
              <a:t>Viruses</a:t>
            </a:r>
          </a:p>
          <a:p>
            <a:pPr marL="255651" lvl="0" indent="-255651">
              <a:spcAft>
                <a:spcPct val="0"/>
              </a:spcAft>
              <a:tabLst/>
            </a:pPr>
            <a:r>
              <a:rPr lang="en-US" kern="1200" dirty="0">
                <a:solidFill>
                  <a:srgbClr val="000000"/>
                </a:solidFill>
                <a:latin typeface="Arial (Body)"/>
              </a:rPr>
              <a:t>Worms</a:t>
            </a:r>
          </a:p>
          <a:p>
            <a:pPr marL="255651" lvl="0" indent="-255651">
              <a:spcAft>
                <a:spcPct val="0"/>
              </a:spcAft>
              <a:tabLst/>
            </a:pPr>
            <a:r>
              <a:rPr lang="en-US" kern="1200" dirty="0">
                <a:solidFill>
                  <a:srgbClr val="000000"/>
                </a:solidFill>
                <a:latin typeface="Arial (Body)"/>
              </a:rPr>
              <a:t>Ransomware</a:t>
            </a:r>
          </a:p>
          <a:p>
            <a:pPr marL="255651" lvl="0" indent="-255651">
              <a:spcAft>
                <a:spcPct val="0"/>
              </a:spcAft>
              <a:tabLst/>
            </a:pPr>
            <a:r>
              <a:rPr lang="en-US" kern="1200" dirty="0">
                <a:solidFill>
                  <a:srgbClr val="000000"/>
                </a:solidFill>
                <a:latin typeface="Arial (Body)"/>
              </a:rPr>
              <a:t>Trojan horses</a:t>
            </a:r>
          </a:p>
          <a:p>
            <a:pPr marL="255651" lvl="0" indent="-255651">
              <a:spcAft>
                <a:spcPct val="0"/>
              </a:spcAft>
              <a:tabLst/>
            </a:pPr>
            <a:r>
              <a:rPr lang="en-US" kern="1200" dirty="0">
                <a:solidFill>
                  <a:srgbClr val="000000"/>
                </a:solidFill>
                <a:latin typeface="Arial (Body)"/>
              </a:rPr>
              <a:t>Backdoors</a:t>
            </a:r>
          </a:p>
          <a:p>
            <a:pPr marL="255651" lvl="0" indent="-255651">
              <a:spcAft>
                <a:spcPct val="0"/>
              </a:spcAft>
              <a:tabLst/>
            </a:pPr>
            <a:r>
              <a:rPr lang="en-US" kern="1200" dirty="0">
                <a:solidFill>
                  <a:srgbClr val="000000"/>
                </a:solidFill>
                <a:latin typeface="Arial (Body)"/>
              </a:rPr>
              <a:t>Bots, botnets</a:t>
            </a:r>
          </a:p>
        </p:txBody>
      </p:sp>
    </p:spTree>
    <p:extLst>
      <p:ext uri="{BB962C8B-B14F-4D97-AF65-F5344CB8AC3E}">
        <p14:creationId xmlns:p14="http://schemas.microsoft.com/office/powerpoint/2010/main" val="4971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Potentially Unwanted Programs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Browser parasites</a:t>
            </a:r>
          </a:p>
          <a:p>
            <a:pPr marL="741553" lvl="1" indent="-284353">
              <a:spcAft>
                <a:spcPct val="0"/>
              </a:spcAft>
              <a:buSzPts val="2400"/>
            </a:pPr>
            <a:r>
              <a:rPr lang="en-US" kern="1200" dirty="0">
                <a:solidFill>
                  <a:srgbClr val="000000"/>
                </a:solidFill>
                <a:latin typeface="Arial (Body)"/>
              </a:rPr>
              <a:t>Monitor and change user’s browser</a:t>
            </a:r>
          </a:p>
          <a:p>
            <a:pPr marL="255651" lvl="0" indent="-255651">
              <a:spcAft>
                <a:spcPct val="0"/>
              </a:spcAft>
              <a:buSzPts val="2400"/>
              <a:tabLst/>
            </a:pPr>
            <a:r>
              <a:rPr lang="en-US" kern="1200" dirty="0">
                <a:solidFill>
                  <a:srgbClr val="000000"/>
                </a:solidFill>
                <a:latin typeface="Arial (Body)"/>
              </a:rPr>
              <a:t>Adware</a:t>
            </a:r>
          </a:p>
          <a:p>
            <a:pPr marL="741553" lvl="1" indent="-284353">
              <a:spcAft>
                <a:spcPct val="0"/>
              </a:spcAft>
              <a:buSzPts val="2400"/>
            </a:pPr>
            <a:r>
              <a:rPr lang="en-US" kern="1200" dirty="0">
                <a:solidFill>
                  <a:srgbClr val="000000"/>
                </a:solidFill>
                <a:latin typeface="Arial (Body)"/>
              </a:rPr>
              <a:t>Used to call pop-up ads</a:t>
            </a:r>
          </a:p>
          <a:p>
            <a:pPr marL="255651" lvl="0" indent="-255651">
              <a:spcAft>
                <a:spcPct val="0"/>
              </a:spcAft>
              <a:buSzPts val="2400"/>
              <a:tabLst/>
            </a:pPr>
            <a:r>
              <a:rPr lang="en-US" kern="1200" dirty="0">
                <a:solidFill>
                  <a:srgbClr val="000000"/>
                </a:solidFill>
                <a:latin typeface="Arial (Body)"/>
              </a:rPr>
              <a:t>Spyware</a:t>
            </a:r>
          </a:p>
          <a:p>
            <a:pPr marL="741553" lvl="1" indent="-284353">
              <a:spcAft>
                <a:spcPct val="0"/>
              </a:spcAft>
              <a:buSzPts val="2400"/>
            </a:pPr>
            <a:r>
              <a:rPr lang="en-US" kern="1200" dirty="0">
                <a:solidFill>
                  <a:srgbClr val="000000"/>
                </a:solidFill>
                <a:latin typeface="Arial (Body)"/>
              </a:rPr>
              <a:t>Tracks users keystrokes, e-mails, I</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 etc.</a:t>
            </a:r>
          </a:p>
        </p:txBody>
      </p:sp>
    </p:spTree>
    <p:extLst>
      <p:ext uri="{BB962C8B-B14F-4D97-AF65-F5344CB8AC3E}">
        <p14:creationId xmlns:p14="http://schemas.microsoft.com/office/powerpoint/2010/main" val="370889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Phishing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Any deceptive, online attempt by a third party to obtain confidential information for financial gain</a:t>
            </a:r>
          </a:p>
          <a:p>
            <a:pPr marL="255651" lvl="0" indent="-255651">
              <a:spcAft>
                <a:spcPct val="0"/>
              </a:spcAft>
              <a:buSzPts val="2400"/>
              <a:tabLst/>
            </a:pPr>
            <a:r>
              <a:rPr lang="en-US" kern="1200" dirty="0">
                <a:solidFill>
                  <a:srgbClr val="000000"/>
                </a:solidFill>
                <a:latin typeface="Arial (Body)"/>
              </a:rPr>
              <a:t>Tactics</a:t>
            </a:r>
          </a:p>
          <a:p>
            <a:pPr marL="741553" lvl="1" indent="-284353">
              <a:spcAft>
                <a:spcPct val="0"/>
              </a:spcAft>
              <a:buSzPts val="2400"/>
            </a:pPr>
            <a:r>
              <a:rPr lang="en-US" kern="1200" dirty="0">
                <a:solidFill>
                  <a:srgbClr val="000000"/>
                </a:solidFill>
                <a:latin typeface="Arial (Body)"/>
              </a:rPr>
              <a:t>Social engineering</a:t>
            </a:r>
          </a:p>
          <a:p>
            <a:pPr marL="741553" lvl="1" indent="-284353">
              <a:spcAft>
                <a:spcPct val="0"/>
              </a:spcAft>
              <a:buSzPts val="2400"/>
            </a:pPr>
            <a:r>
              <a:rPr lang="en-US" kern="1200" dirty="0">
                <a:solidFill>
                  <a:srgbClr val="000000"/>
                </a:solidFill>
                <a:latin typeface="Arial (Body)"/>
              </a:rPr>
              <a:t>E-mail scams and B</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C phishing</a:t>
            </a:r>
          </a:p>
          <a:p>
            <a:pPr marL="741553" lvl="1" indent="-284353">
              <a:spcAft>
                <a:spcPct val="0"/>
              </a:spcAft>
              <a:buSzPts val="2400"/>
            </a:pPr>
            <a:r>
              <a:rPr lang="en-US" kern="1200" dirty="0">
                <a:solidFill>
                  <a:srgbClr val="000000"/>
                </a:solidFill>
                <a:latin typeface="Arial (Body)"/>
              </a:rPr>
              <a:t>Spear phishing</a:t>
            </a:r>
          </a:p>
          <a:p>
            <a:pPr marL="255651" lvl="0" indent="-255651">
              <a:spcAft>
                <a:spcPct val="0"/>
              </a:spcAft>
              <a:buSzPts val="2400"/>
              <a:tabLst/>
            </a:pPr>
            <a:r>
              <a:rPr lang="en-US" kern="1200" dirty="0">
                <a:solidFill>
                  <a:srgbClr val="000000"/>
                </a:solidFill>
                <a:latin typeface="Arial (Body)"/>
              </a:rPr>
              <a:t>Used for identity fraud and theft</a:t>
            </a:r>
          </a:p>
        </p:txBody>
      </p:sp>
    </p:spTree>
    <p:extLst>
      <p:ext uri="{BB962C8B-B14F-4D97-AF65-F5344CB8AC3E}">
        <p14:creationId xmlns:p14="http://schemas.microsoft.com/office/powerpoint/2010/main" val="2275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Hacking, </a:t>
            </a:r>
            <a:r>
              <a:rPr lang="en-US" sz="3400" kern="1200" dirty="0" err="1">
                <a:cs typeface="Times New Roman" panose="02020603050405020304" pitchFamily="18" charset="0"/>
              </a:rPr>
              <a:t>Cybervandalism</a:t>
            </a:r>
            <a:r>
              <a:rPr lang="en-US" sz="3400" kern="1200" dirty="0">
                <a:cs typeface="Times New Roman" panose="02020603050405020304" pitchFamily="18" charset="0"/>
              </a:rPr>
              <a:t>, and Hacktivism</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Hacking</a:t>
            </a:r>
          </a:p>
          <a:p>
            <a:pPr marL="741553" lvl="1" indent="-284353">
              <a:spcAft>
                <a:spcPct val="0"/>
              </a:spcAft>
              <a:buSzPts val="2400"/>
            </a:pPr>
            <a:r>
              <a:rPr lang="en-US" kern="1200" dirty="0">
                <a:solidFill>
                  <a:srgbClr val="000000"/>
                </a:solidFill>
                <a:latin typeface="Arial (Body)"/>
              </a:rPr>
              <a:t>Hackers v</a:t>
            </a:r>
            <a:r>
              <a:rPr lang="en-US" sz="100" kern="1200" dirty="0">
                <a:solidFill>
                  <a:schemeClr val="bg1"/>
                </a:solidFill>
                <a:latin typeface="Arial (Body)"/>
              </a:rPr>
              <a:t>ersu</a:t>
            </a:r>
            <a:r>
              <a:rPr lang="en-US" kern="1200" dirty="0">
                <a:solidFill>
                  <a:srgbClr val="000000"/>
                </a:solidFill>
                <a:latin typeface="Arial (Body)"/>
              </a:rPr>
              <a:t>s crackers</a:t>
            </a:r>
          </a:p>
          <a:p>
            <a:pPr marL="741553" lvl="1" indent="-284353">
              <a:spcAft>
                <a:spcPct val="0"/>
              </a:spcAft>
              <a:buSzPts val="2400"/>
            </a:pPr>
            <a:r>
              <a:rPr lang="en-US" kern="1200" dirty="0">
                <a:solidFill>
                  <a:srgbClr val="000000"/>
                </a:solidFill>
                <a:latin typeface="Arial (Body)"/>
              </a:rPr>
              <a:t>White hats, black hats, grey hats</a:t>
            </a:r>
          </a:p>
          <a:p>
            <a:pPr marL="741553" lvl="1" indent="-284353">
              <a:spcAft>
                <a:spcPct val="0"/>
              </a:spcAft>
              <a:buSzPts val="2400"/>
            </a:pPr>
            <a:r>
              <a:rPr lang="en-US" kern="1200" dirty="0">
                <a:solidFill>
                  <a:srgbClr val="000000"/>
                </a:solidFill>
                <a:latin typeface="Arial (Body)"/>
              </a:rPr>
              <a:t>Tiger teams</a:t>
            </a:r>
          </a:p>
          <a:p>
            <a:pPr marL="741553" lvl="1" indent="-284353">
              <a:spcAft>
                <a:spcPct val="0"/>
              </a:spcAft>
              <a:buSzPts val="2400"/>
            </a:pPr>
            <a:r>
              <a:rPr lang="en-US" kern="1200" dirty="0">
                <a:solidFill>
                  <a:srgbClr val="000000"/>
                </a:solidFill>
                <a:latin typeface="Arial (Body)"/>
              </a:rPr>
              <a:t>Goals: </a:t>
            </a:r>
            <a:r>
              <a:rPr lang="en-US" kern="1200" dirty="0" err="1">
                <a:solidFill>
                  <a:srgbClr val="000000"/>
                </a:solidFill>
                <a:latin typeface="Arial (Body)"/>
              </a:rPr>
              <a:t>cybervandalism</a:t>
            </a:r>
            <a:r>
              <a:rPr lang="en-US" kern="1200" dirty="0">
                <a:solidFill>
                  <a:srgbClr val="000000"/>
                </a:solidFill>
                <a:latin typeface="Arial (Body)"/>
              </a:rPr>
              <a:t>, data breaches</a:t>
            </a:r>
          </a:p>
          <a:p>
            <a:pPr marL="255651" lvl="0" indent="-255651">
              <a:spcAft>
                <a:spcPct val="0"/>
              </a:spcAft>
              <a:buSzPts val="2400"/>
              <a:tabLst/>
            </a:pPr>
            <a:r>
              <a:rPr lang="en-US" kern="1200" dirty="0" err="1">
                <a:solidFill>
                  <a:srgbClr val="000000"/>
                </a:solidFill>
                <a:latin typeface="Arial (Body)"/>
              </a:rPr>
              <a:t>Cybervandalism</a:t>
            </a:r>
            <a:r>
              <a:rPr lang="en-US" kern="1200" dirty="0">
                <a:solidFill>
                  <a:srgbClr val="000000"/>
                </a:solidFill>
                <a:latin typeface="Arial (Body)"/>
              </a:rPr>
              <a:t>:</a:t>
            </a:r>
          </a:p>
          <a:p>
            <a:pPr marL="741553" lvl="1" indent="-284353">
              <a:spcAft>
                <a:spcPct val="0"/>
              </a:spcAft>
              <a:buSzPts val="2400"/>
            </a:pPr>
            <a:r>
              <a:rPr lang="en-US" kern="1200" dirty="0">
                <a:solidFill>
                  <a:srgbClr val="000000"/>
                </a:solidFill>
                <a:latin typeface="Arial (Body)"/>
              </a:rPr>
              <a:t>Disrupting, defacing, destroying Web site</a:t>
            </a:r>
          </a:p>
          <a:p>
            <a:pPr marL="255651" lvl="0" indent="-255651">
              <a:spcAft>
                <a:spcPct val="0"/>
              </a:spcAft>
              <a:buSzPts val="2400"/>
              <a:tabLst/>
            </a:pPr>
            <a:r>
              <a:rPr lang="en-US" kern="1200" dirty="0">
                <a:solidFill>
                  <a:srgbClr val="000000"/>
                </a:solidFill>
                <a:latin typeface="Arial (Body)"/>
              </a:rPr>
              <a:t>Hacktivism</a:t>
            </a:r>
          </a:p>
        </p:txBody>
      </p:sp>
    </p:spTree>
    <p:extLst>
      <p:ext uri="{BB962C8B-B14F-4D97-AF65-F5344CB8AC3E}">
        <p14:creationId xmlns:p14="http://schemas.microsoft.com/office/powerpoint/2010/main" val="419615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Data Breaches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dirty="0"/>
              <a:t>Organization loses </a:t>
            </a:r>
            <a:r>
              <a:rPr lang="en-US" kern="1200" dirty="0">
                <a:solidFill>
                  <a:srgbClr val="000000"/>
                </a:solidFill>
                <a:latin typeface="Arial (Body)"/>
              </a:rPr>
              <a:t>control over corporate information to outsiders</a:t>
            </a:r>
          </a:p>
          <a:p>
            <a:pPr marL="255651" lvl="0" indent="-255651">
              <a:spcAft>
                <a:spcPct val="0"/>
              </a:spcAft>
              <a:buSzPts val="2400"/>
              <a:tabLst/>
            </a:pPr>
            <a:r>
              <a:rPr lang="en-US" dirty="0"/>
              <a:t>Over 1,575 breaches in 2017, 45% increase over 2016</a:t>
            </a:r>
          </a:p>
          <a:p>
            <a:pPr marL="255651" lvl="0" indent="-255651">
              <a:spcAft>
                <a:spcPct val="0"/>
              </a:spcAft>
              <a:buSzPts val="2400"/>
              <a:tabLst/>
            </a:pPr>
            <a:r>
              <a:rPr lang="en-US" kern="1200" dirty="0">
                <a:solidFill>
                  <a:srgbClr val="000000"/>
                </a:solidFill>
                <a:latin typeface="Arial (Body)"/>
              </a:rPr>
              <a:t>Yahoo and Equifax two of the most notorious</a:t>
            </a:r>
            <a:r>
              <a:rPr lang="en-US" dirty="0"/>
              <a:t>; Facebook breach in 2018 exposed personal information of 30 million</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Leading causes</a:t>
            </a:r>
          </a:p>
          <a:p>
            <a:pPr marL="741553" lvl="1" indent="-284353">
              <a:spcAft>
                <a:spcPct val="0"/>
              </a:spcAft>
              <a:buSzPts val="2400"/>
            </a:pPr>
            <a:r>
              <a:rPr lang="en-US" kern="1200" dirty="0">
                <a:solidFill>
                  <a:srgbClr val="000000"/>
                </a:solidFill>
                <a:latin typeface="Arial (Body)"/>
              </a:rPr>
              <a:t>Hacking</a:t>
            </a:r>
          </a:p>
          <a:p>
            <a:pPr marL="741553" lvl="1" indent="-284353">
              <a:spcAft>
                <a:spcPct val="0"/>
              </a:spcAft>
              <a:buSzPts val="2400"/>
            </a:pPr>
            <a:r>
              <a:rPr lang="en-US" dirty="0"/>
              <a:t>Unauthorized access</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Employee error/negligence</a:t>
            </a:r>
          </a:p>
        </p:txBody>
      </p:sp>
    </p:spTree>
    <p:extLst>
      <p:ext uri="{BB962C8B-B14F-4D97-AF65-F5344CB8AC3E}">
        <p14:creationId xmlns:p14="http://schemas.microsoft.com/office/powerpoint/2010/main" val="4430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Equifax: Really Big Data Hacked</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kern="1200" dirty="0">
                <a:solidFill>
                  <a:srgbClr val="000000"/>
                </a:solidFill>
                <a:latin typeface="Arial (Body)"/>
              </a:rPr>
              <a:t>What organizational and technological failures led to the data breach at Equifax?</a:t>
            </a:r>
          </a:p>
          <a:p>
            <a:pPr marL="741553" lvl="1" indent="-284353">
              <a:spcAft>
                <a:spcPct val="0"/>
              </a:spcAft>
              <a:buSzPts val="2400"/>
              <a:defRPr/>
            </a:pPr>
            <a:r>
              <a:rPr lang="en-US" kern="1200" dirty="0">
                <a:solidFill>
                  <a:srgbClr val="000000"/>
                </a:solidFill>
                <a:latin typeface="Arial (Body)"/>
              </a:rPr>
              <a:t>What technical solutions are available to combat data breaches?</a:t>
            </a:r>
          </a:p>
          <a:p>
            <a:pPr marL="741553" lvl="1" indent="-284353">
              <a:spcAft>
                <a:spcPct val="0"/>
              </a:spcAft>
              <a:buSzPts val="2400"/>
              <a:defRPr/>
            </a:pPr>
            <a:r>
              <a:rPr lang="en-US" kern="1200" dirty="0">
                <a:solidFill>
                  <a:srgbClr val="000000"/>
                </a:solidFill>
                <a:latin typeface="Arial (Body)"/>
              </a:rPr>
              <a:t>Have you or anyone you know experienced a data breach?</a:t>
            </a:r>
          </a:p>
        </p:txBody>
      </p:sp>
    </p:spTree>
    <p:extLst>
      <p:ext uri="{BB962C8B-B14F-4D97-AF65-F5344CB8AC3E}">
        <p14:creationId xmlns:p14="http://schemas.microsoft.com/office/powerpoint/2010/main" val="358085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normAutofit/>
          </a:bodyPr>
          <a:lstStyle/>
          <a:p>
            <a:pPr marL="0" indent="0">
              <a:buNone/>
            </a:pPr>
            <a:r>
              <a:rPr lang="en-AU" dirty="0"/>
              <a:t>E-commerce 2019: Business, Technology and Society, Global Edition, 15th </a:t>
            </a:r>
            <a:r>
              <a:rPr lang="en-AU" dirty="0"/>
              <a:t>Edition</a:t>
            </a:r>
          </a:p>
          <a:p>
            <a:pPr marL="0" indent="0">
              <a:buNone/>
            </a:pPr>
            <a:r>
              <a:rPr lang="en-AU" dirty="0"/>
              <a:t>ISBN / EAN: 9781292303178</a:t>
            </a:r>
          </a:p>
          <a:p>
            <a:pPr marL="0" indent="0">
              <a:buNone/>
            </a:pPr>
            <a:r>
              <a:rPr lang="en-AU" dirty="0"/>
              <a:t>by Kenneth C. Laudon and Carol Guercio </a:t>
            </a:r>
            <a:r>
              <a:rPr lang="en-AU" dirty="0" err="1"/>
              <a:t>Traver</a:t>
            </a:r>
            <a:endParaRPr lang="en-AU" dirty="0"/>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16" name="Picture 15" descr="Front Cover: E-commerce 2019: Business. Technology. Society. Fifteenth Edition, Global Edition by Laudon and Tra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75" y="1811351"/>
            <a:ext cx="3601949" cy="4545000"/>
          </a:xfrm>
          <a:prstGeom prst="rect">
            <a:avLst/>
          </a:prstGeom>
          <a:ln w="9525">
            <a:solidFill>
              <a:schemeClr val="tx1"/>
            </a:solidFill>
          </a:ln>
        </p:spPr>
      </p:pic>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137285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Credit Card Fraud/Theft</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Stolen credit card incidences about 0.9% on the Web and about 0.8% of mobile transactions</a:t>
            </a:r>
          </a:p>
          <a:p>
            <a:pPr marL="255651" lvl="0" indent="-255651">
              <a:spcAft>
                <a:spcPct val="0"/>
              </a:spcAft>
              <a:buSzPts val="2400"/>
              <a:tabLst/>
            </a:pPr>
            <a:r>
              <a:rPr lang="en-US" kern="1200" dirty="0">
                <a:solidFill>
                  <a:srgbClr val="000000"/>
                </a:solidFill>
                <a:latin typeface="Arial (Body)"/>
              </a:rPr>
              <a:t>Hacking and looting of corporate servers is primary cause</a:t>
            </a:r>
          </a:p>
          <a:p>
            <a:pPr marL="255651" lvl="0" indent="-255651">
              <a:spcAft>
                <a:spcPct val="0"/>
              </a:spcAft>
              <a:buSzPts val="2400"/>
              <a:tabLst/>
            </a:pPr>
            <a:r>
              <a:rPr lang="en-US" kern="1200" dirty="0">
                <a:solidFill>
                  <a:srgbClr val="000000"/>
                </a:solidFill>
                <a:latin typeface="Arial (Body)"/>
              </a:rPr>
              <a:t>Central security issue: establishing customer identity</a:t>
            </a:r>
          </a:p>
          <a:p>
            <a:pPr marL="741553" lvl="1" indent="-284353">
              <a:spcAft>
                <a:spcPct val="0"/>
              </a:spcAft>
              <a:buSzPts val="2400"/>
            </a:pPr>
            <a:r>
              <a:rPr lang="pt-BR" kern="1200" dirty="0">
                <a:solidFill>
                  <a:srgbClr val="000000"/>
                </a:solidFill>
                <a:latin typeface="Arial (Body)"/>
              </a:rPr>
              <a:t>E-signatures</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Multi-factor authentication</a:t>
            </a:r>
          </a:p>
          <a:p>
            <a:pPr marL="741553" lvl="1" indent="-284353">
              <a:spcAft>
                <a:spcPct val="0"/>
              </a:spcAft>
              <a:buSzPts val="2400"/>
            </a:pPr>
            <a:r>
              <a:rPr lang="en-US" kern="1200" dirty="0">
                <a:solidFill>
                  <a:srgbClr val="000000"/>
                </a:solidFill>
                <a:latin typeface="Arial (Body)"/>
              </a:rPr>
              <a:t>Fingerprint identification</a:t>
            </a:r>
          </a:p>
        </p:txBody>
      </p:sp>
    </p:spTree>
    <p:extLst>
      <p:ext uri="{BB962C8B-B14F-4D97-AF65-F5344CB8AC3E}">
        <p14:creationId xmlns:p14="http://schemas.microsoft.com/office/powerpoint/2010/main" val="128565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Identity Fraud/Theft</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Unauthorized use of another person’s personal data for illegal financial benefit</a:t>
            </a:r>
          </a:p>
          <a:p>
            <a:pPr marL="741553" lvl="1" indent="-284353">
              <a:spcAft>
                <a:spcPct val="0"/>
              </a:spcAft>
              <a:buSzPts val="2400"/>
            </a:pPr>
            <a:r>
              <a:rPr lang="en-US" kern="1200" dirty="0">
                <a:solidFill>
                  <a:srgbClr val="000000"/>
                </a:solidFill>
                <a:latin typeface="Arial (Body)"/>
              </a:rPr>
              <a:t>Social security number</a:t>
            </a:r>
          </a:p>
          <a:p>
            <a:pPr marL="741553" lvl="1" indent="-284353">
              <a:spcAft>
                <a:spcPct val="0"/>
              </a:spcAft>
              <a:buSzPts val="2400"/>
            </a:pPr>
            <a:r>
              <a:rPr lang="en-US" kern="1200" dirty="0">
                <a:solidFill>
                  <a:srgbClr val="000000"/>
                </a:solidFill>
                <a:latin typeface="Arial (Body)"/>
              </a:rPr>
              <a:t>Driver’s license</a:t>
            </a:r>
          </a:p>
          <a:p>
            <a:pPr marL="741553" lvl="1" indent="-284353">
              <a:spcAft>
                <a:spcPct val="0"/>
              </a:spcAft>
              <a:buSzPts val="2400"/>
            </a:pPr>
            <a:r>
              <a:rPr lang="en-US" kern="1200" dirty="0">
                <a:solidFill>
                  <a:srgbClr val="000000"/>
                </a:solidFill>
                <a:latin typeface="Arial (Body)"/>
              </a:rPr>
              <a:t>Credit card numbers</a:t>
            </a:r>
          </a:p>
          <a:p>
            <a:pPr marL="741553" lvl="1" indent="-284353">
              <a:spcAft>
                <a:spcPct val="0"/>
              </a:spcAft>
              <a:buSzPts val="2400"/>
            </a:pPr>
            <a:r>
              <a:rPr lang="en-US" kern="1200" dirty="0">
                <a:solidFill>
                  <a:srgbClr val="000000"/>
                </a:solidFill>
                <a:latin typeface="Arial (Body)"/>
              </a:rPr>
              <a:t>Usernames/passwords</a:t>
            </a:r>
          </a:p>
          <a:p>
            <a:pPr marL="255651" lvl="0" indent="-255651">
              <a:spcAft>
                <a:spcPct val="0"/>
              </a:spcAft>
              <a:buSzPts val="2400"/>
              <a:tabLst/>
            </a:pPr>
            <a:r>
              <a:rPr lang="en-US" kern="1200" dirty="0">
                <a:solidFill>
                  <a:srgbClr val="000000"/>
                </a:solidFill>
                <a:latin typeface="Arial (Body)"/>
              </a:rPr>
              <a:t>2017: </a:t>
            </a:r>
            <a:r>
              <a:rPr lang="en-US" dirty="0"/>
              <a:t>Almost 17 </a:t>
            </a:r>
            <a:r>
              <a:rPr lang="en-US" kern="1200" dirty="0">
                <a:solidFill>
                  <a:srgbClr val="000000"/>
                </a:solidFill>
                <a:latin typeface="Arial (Body)"/>
              </a:rPr>
              <a:t>million U.S. consumers suffered identity fraud</a:t>
            </a:r>
          </a:p>
        </p:txBody>
      </p:sp>
    </p:spTree>
    <p:extLst>
      <p:ext uri="{BB962C8B-B14F-4D97-AF65-F5344CB8AC3E}">
        <p14:creationId xmlns:p14="http://schemas.microsoft.com/office/powerpoint/2010/main" val="22463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Spoofing, Pharming, and Spam (Junk) Websites</a:t>
            </a:r>
            <a:endParaRPr lang="en-IN" sz="3400" dirty="0"/>
          </a:p>
        </p:txBody>
      </p:sp>
      <p:sp>
        <p:nvSpPr>
          <p:cNvPr id="3" name="Content Placeholder 2"/>
          <p:cNvSpPr>
            <a:spLocks noGrp="1"/>
          </p:cNvSpPr>
          <p:nvPr>
            <p:ph sz="quarter" idx="13"/>
          </p:nvPr>
        </p:nvSpPr>
        <p:spPr>
          <a:xfrm>
            <a:off x="457200" y="1556326"/>
            <a:ext cx="8001000" cy="4434275"/>
          </a:xfrm>
        </p:spPr>
        <p:txBody>
          <a:bodyPr/>
          <a:lstStyle/>
          <a:p>
            <a:pPr marL="255651" lvl="0" indent="-255651">
              <a:spcAft>
                <a:spcPct val="0"/>
              </a:spcAft>
              <a:buSzPts val="2400"/>
              <a:tabLst/>
            </a:pPr>
            <a:r>
              <a:rPr lang="en-US" kern="1200" dirty="0">
                <a:solidFill>
                  <a:srgbClr val="000000"/>
                </a:solidFill>
                <a:latin typeface="Arial (Body)"/>
              </a:rPr>
              <a:t>Spoofing</a:t>
            </a:r>
          </a:p>
          <a:p>
            <a:pPr marL="741553" lvl="1" indent="-284353">
              <a:spcAft>
                <a:spcPct val="0"/>
              </a:spcAft>
              <a:buSzPts val="2400"/>
            </a:pPr>
            <a:r>
              <a:rPr lang="en-US" kern="1200" dirty="0">
                <a:solidFill>
                  <a:srgbClr val="000000"/>
                </a:solidFill>
                <a:latin typeface="Arial (Body)"/>
              </a:rPr>
              <a:t>Attempting to hide true identity by using someone else’s e-mail or I</a:t>
            </a:r>
            <a:r>
              <a:rPr lang="en-US" sz="100" kern="1200" dirty="0">
                <a:solidFill>
                  <a:srgbClr val="000000"/>
                </a:solidFill>
                <a:latin typeface="Arial (Body)"/>
              </a:rPr>
              <a:t> </a:t>
            </a:r>
            <a:r>
              <a:rPr lang="en-US" kern="1200" dirty="0">
                <a:solidFill>
                  <a:srgbClr val="000000"/>
                </a:solidFill>
                <a:latin typeface="Arial (Body)"/>
              </a:rPr>
              <a:t>P address</a:t>
            </a:r>
          </a:p>
          <a:p>
            <a:pPr marL="255651" lvl="0" indent="-255651">
              <a:spcAft>
                <a:spcPct val="0"/>
              </a:spcAft>
              <a:buSzPts val="2400"/>
              <a:tabLst/>
            </a:pPr>
            <a:r>
              <a:rPr lang="en-US" kern="1200" dirty="0">
                <a:solidFill>
                  <a:srgbClr val="000000"/>
                </a:solidFill>
                <a:latin typeface="Arial (Body)"/>
              </a:rPr>
              <a:t>Pharming</a:t>
            </a:r>
          </a:p>
          <a:p>
            <a:pPr marL="741553" lvl="1" indent="-284353">
              <a:spcAft>
                <a:spcPct val="0"/>
              </a:spcAft>
              <a:buSzPts val="2400"/>
            </a:pPr>
            <a:r>
              <a:rPr lang="en-US" kern="1200" dirty="0">
                <a:solidFill>
                  <a:srgbClr val="000000"/>
                </a:solidFill>
                <a:latin typeface="Arial (Body)"/>
              </a:rPr>
              <a:t>Automatically redirecting a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 to an different address, to benefit the hacker</a:t>
            </a:r>
          </a:p>
          <a:p>
            <a:pPr marL="255651" lvl="0" indent="-255651">
              <a:spcAft>
                <a:spcPct val="0"/>
              </a:spcAft>
              <a:buSzPts val="2400"/>
              <a:tabLst/>
            </a:pPr>
            <a:r>
              <a:rPr lang="en-US" kern="1200" dirty="0">
                <a:solidFill>
                  <a:srgbClr val="000000"/>
                </a:solidFill>
                <a:latin typeface="Arial (Body)"/>
              </a:rPr>
              <a:t>Spam (junk) websites</a:t>
            </a:r>
          </a:p>
          <a:p>
            <a:pPr marL="741553" lvl="1" indent="-284353">
              <a:spcAft>
                <a:spcPct val="0"/>
              </a:spcAft>
              <a:buSzPts val="2400"/>
            </a:pPr>
            <a:r>
              <a:rPr lang="en-US" kern="1200" dirty="0">
                <a:solidFill>
                  <a:srgbClr val="000000"/>
                </a:solidFill>
                <a:latin typeface="Arial (Body)"/>
              </a:rPr>
              <a:t>Offer collection of advertisements for other sites, which may contain malicious code</a:t>
            </a:r>
          </a:p>
        </p:txBody>
      </p:sp>
    </p:spTree>
    <p:extLst>
      <p:ext uri="{BB962C8B-B14F-4D97-AF65-F5344CB8AC3E}">
        <p14:creationId xmlns:p14="http://schemas.microsoft.com/office/powerpoint/2010/main" val="326689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Sniffing and Man-In-The-Middle Attacks</a:t>
            </a:r>
            <a:endParaRPr lang="en-IN" sz="3400" dirty="0"/>
          </a:p>
        </p:txBody>
      </p:sp>
      <p:sp>
        <p:nvSpPr>
          <p:cNvPr id="3" name="Content Placeholder 2"/>
          <p:cNvSpPr>
            <a:spLocks noGrp="1"/>
          </p:cNvSpPr>
          <p:nvPr>
            <p:ph sz="quarter" idx="13"/>
          </p:nvPr>
        </p:nvSpPr>
        <p:spPr>
          <a:xfrm>
            <a:off x="457200" y="1556326"/>
            <a:ext cx="8229600" cy="4854413"/>
          </a:xfrm>
        </p:spPr>
        <p:txBody>
          <a:bodyPr/>
          <a:lstStyle/>
          <a:p>
            <a:pPr marL="255651" lvl="0" indent="-255651">
              <a:spcAft>
                <a:spcPct val="0"/>
              </a:spcAft>
              <a:tabLst/>
            </a:pPr>
            <a:r>
              <a:rPr lang="en-US" kern="1200" dirty="0">
                <a:solidFill>
                  <a:srgbClr val="000000"/>
                </a:solidFill>
                <a:latin typeface="Arial (Body)"/>
              </a:rPr>
              <a:t>Sniffer</a:t>
            </a:r>
          </a:p>
          <a:p>
            <a:pPr marL="741553" lvl="1" indent="-284353">
              <a:spcAft>
                <a:spcPct val="0"/>
              </a:spcAft>
            </a:pPr>
            <a:r>
              <a:rPr lang="en-US" kern="1200" dirty="0">
                <a:solidFill>
                  <a:srgbClr val="000000"/>
                </a:solidFill>
                <a:latin typeface="Arial (Body)"/>
              </a:rPr>
              <a:t>Eavesdropping program monitoring networks</a:t>
            </a:r>
          </a:p>
          <a:p>
            <a:pPr marL="741553" lvl="1" indent="-284353">
              <a:spcAft>
                <a:spcPct val="0"/>
              </a:spcAft>
            </a:pPr>
            <a:r>
              <a:rPr lang="en-US" kern="1200" dirty="0">
                <a:solidFill>
                  <a:srgbClr val="000000"/>
                </a:solidFill>
                <a:latin typeface="Arial (Body)"/>
              </a:rPr>
              <a:t>Can identify network trouble spots</a:t>
            </a:r>
          </a:p>
          <a:p>
            <a:pPr marL="741553" lvl="1" indent="-284353">
              <a:spcAft>
                <a:spcPct val="0"/>
              </a:spcAft>
            </a:pPr>
            <a:r>
              <a:rPr lang="en-US" kern="1200" dirty="0">
                <a:solidFill>
                  <a:srgbClr val="000000"/>
                </a:solidFill>
                <a:latin typeface="Arial (Body)"/>
              </a:rPr>
              <a:t>Can be used by criminals to steal proprietary information</a:t>
            </a:r>
          </a:p>
          <a:p>
            <a:pPr marL="255651" lvl="0" indent="-255651">
              <a:spcAft>
                <a:spcPct val="0"/>
              </a:spcAft>
              <a:tabLst/>
            </a:pPr>
            <a:r>
              <a:rPr lang="en-US" kern="1200" dirty="0">
                <a:solidFill>
                  <a:srgbClr val="000000"/>
                </a:solidFill>
                <a:latin typeface="Arial (Body)"/>
              </a:rPr>
              <a:t>E-mail wiretaps</a:t>
            </a:r>
          </a:p>
          <a:p>
            <a:pPr marL="741553" lvl="1" indent="-284353">
              <a:spcAft>
                <a:spcPct val="0"/>
              </a:spcAft>
            </a:pPr>
            <a:r>
              <a:rPr lang="en-US" kern="1200" dirty="0">
                <a:solidFill>
                  <a:srgbClr val="000000"/>
                </a:solidFill>
                <a:latin typeface="Arial (Body)"/>
              </a:rPr>
              <a:t>Recording e-mails at the mail server level</a:t>
            </a:r>
          </a:p>
          <a:p>
            <a:pPr marL="255651" lvl="0" indent="-255651">
              <a:spcAft>
                <a:spcPct val="0"/>
              </a:spcAft>
              <a:tabLst/>
            </a:pPr>
            <a:r>
              <a:rPr lang="en-US" kern="1200" dirty="0">
                <a:solidFill>
                  <a:srgbClr val="000000"/>
                </a:solidFill>
                <a:latin typeface="Arial (Body)"/>
              </a:rPr>
              <a:t>Man-in-the-middle attack</a:t>
            </a:r>
          </a:p>
          <a:p>
            <a:pPr marL="741553" lvl="1" indent="-284353">
              <a:spcAft>
                <a:spcPct val="0"/>
              </a:spcAft>
            </a:pPr>
            <a:r>
              <a:rPr lang="en-US" kern="1200" dirty="0">
                <a:solidFill>
                  <a:srgbClr val="000000"/>
                </a:solidFill>
                <a:latin typeface="Arial (Body)"/>
              </a:rPr>
              <a:t>Attacker intercepts and changes communication between two parties who believe they are communicating directly</a:t>
            </a:r>
          </a:p>
        </p:txBody>
      </p:sp>
    </p:spTree>
    <p:extLst>
      <p:ext uri="{BB962C8B-B14F-4D97-AF65-F5344CB8AC3E}">
        <p14:creationId xmlns:p14="http://schemas.microsoft.com/office/powerpoint/2010/main" val="2373436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Denial of Service (D</a:t>
            </a:r>
            <a:r>
              <a:rPr lang="en-IN" sz="100" kern="1200" dirty="0">
                <a:cs typeface="Times New Roman" panose="02020603050405020304" pitchFamily="18" charset="0"/>
              </a:rPr>
              <a:t> </a:t>
            </a:r>
            <a:r>
              <a:rPr lang="en-IN" sz="3200" kern="1200" dirty="0">
                <a:cs typeface="Times New Roman" panose="02020603050405020304" pitchFamily="18" charset="0"/>
              </a:rPr>
              <a:t>o</a:t>
            </a:r>
            <a:r>
              <a:rPr lang="en-IN" sz="100" kern="1200" dirty="0">
                <a:cs typeface="Times New Roman" panose="02020603050405020304" pitchFamily="18" charset="0"/>
              </a:rPr>
              <a:t> </a:t>
            </a:r>
            <a:r>
              <a:rPr lang="en-IN" sz="3200" kern="1200" dirty="0">
                <a:cs typeface="Times New Roman" panose="02020603050405020304" pitchFamily="18" charset="0"/>
              </a:rPr>
              <a:t>S) and Distributed Denial of Service (D</a:t>
            </a:r>
            <a:r>
              <a:rPr lang="en-IN" sz="100" kern="1200" dirty="0">
                <a:cs typeface="Times New Roman" panose="02020603050405020304" pitchFamily="18" charset="0"/>
              </a:rPr>
              <a:t> </a:t>
            </a:r>
            <a:r>
              <a:rPr lang="en-IN" sz="3200" kern="1200" dirty="0" err="1">
                <a:cs typeface="Times New Roman" panose="02020603050405020304" pitchFamily="18" charset="0"/>
              </a:rPr>
              <a:t>D</a:t>
            </a:r>
            <a:r>
              <a:rPr lang="en-IN" sz="100" kern="1200" dirty="0">
                <a:cs typeface="Times New Roman" panose="02020603050405020304" pitchFamily="18" charset="0"/>
              </a:rPr>
              <a:t> </a:t>
            </a:r>
            <a:r>
              <a:rPr lang="en-IN" sz="3200" kern="1200" dirty="0">
                <a:cs typeface="Times New Roman" panose="02020603050405020304" pitchFamily="18" charset="0"/>
              </a:rPr>
              <a:t>o</a:t>
            </a:r>
            <a:r>
              <a:rPr lang="en-IN" sz="100" kern="1200" dirty="0">
                <a:cs typeface="Times New Roman" panose="02020603050405020304" pitchFamily="18" charset="0"/>
              </a:rPr>
              <a:t> </a:t>
            </a:r>
            <a:r>
              <a:rPr lang="en-IN" sz="3200" kern="1200" dirty="0">
                <a:cs typeface="Times New Roman" panose="02020603050405020304" pitchFamily="18" charset="0"/>
              </a:rPr>
              <a:t>S) Attacks</a:t>
            </a:r>
            <a:endParaRPr lang="en-IN" sz="3200"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Body)"/>
              </a:rPr>
              <a:t>Denial of service (D</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S) attack</a:t>
            </a:r>
          </a:p>
          <a:p>
            <a:pPr marL="741553" lvl="1" indent="-284353">
              <a:spcAft>
                <a:spcPct val="0"/>
              </a:spcAft>
            </a:pPr>
            <a:r>
              <a:rPr lang="en-US" sz="2200" kern="1200" dirty="0">
                <a:solidFill>
                  <a:srgbClr val="000000"/>
                </a:solidFill>
                <a:latin typeface="Arial (Body)"/>
              </a:rPr>
              <a:t>Flooding website with pings and page request</a:t>
            </a:r>
          </a:p>
          <a:p>
            <a:pPr marL="741553" lvl="1" indent="-284353">
              <a:spcAft>
                <a:spcPct val="0"/>
              </a:spcAft>
            </a:pPr>
            <a:r>
              <a:rPr lang="en-US" sz="2200" kern="1200" dirty="0">
                <a:solidFill>
                  <a:srgbClr val="000000"/>
                </a:solidFill>
                <a:latin typeface="Arial (Body)"/>
              </a:rPr>
              <a:t>Overwhelm and can shut down site’s web servers</a:t>
            </a:r>
          </a:p>
          <a:p>
            <a:pPr marL="741553" lvl="1" indent="-284353">
              <a:spcAft>
                <a:spcPct val="0"/>
              </a:spcAft>
            </a:pPr>
            <a:r>
              <a:rPr lang="en-US" sz="2200" kern="1200" dirty="0">
                <a:solidFill>
                  <a:srgbClr val="000000"/>
                </a:solidFill>
                <a:latin typeface="Arial (Body)"/>
              </a:rPr>
              <a:t>Often accompanied by blackmail attempts</a:t>
            </a:r>
          </a:p>
          <a:p>
            <a:pPr marL="741553" lvl="1" indent="-284353">
              <a:spcAft>
                <a:spcPct val="0"/>
              </a:spcAft>
            </a:pPr>
            <a:r>
              <a:rPr lang="en-US" sz="2200" kern="1200" dirty="0">
                <a:solidFill>
                  <a:srgbClr val="000000"/>
                </a:solidFill>
                <a:latin typeface="Arial (Body)"/>
              </a:rPr>
              <a:t>Botnets</a:t>
            </a:r>
          </a:p>
          <a:p>
            <a:pPr marL="255651" lvl="0" indent="-255651">
              <a:spcAft>
                <a:spcPct val="0"/>
              </a:spcAft>
              <a:tabLst/>
            </a:pPr>
            <a:r>
              <a:rPr lang="en-US" sz="2200" kern="1200" dirty="0">
                <a:solidFill>
                  <a:srgbClr val="000000"/>
                </a:solidFill>
                <a:latin typeface="Arial (Body)"/>
              </a:rPr>
              <a:t>Distributed Denial of Service (D</a:t>
            </a:r>
            <a:r>
              <a:rPr lang="en-US" sz="100" kern="1200" dirty="0">
                <a:solidFill>
                  <a:srgbClr val="000000"/>
                </a:solidFill>
                <a:latin typeface="Arial (Body)"/>
              </a:rPr>
              <a:t> </a:t>
            </a:r>
            <a:r>
              <a:rPr lang="en-US" sz="2200" kern="1200" dirty="0" err="1">
                <a:solidFill>
                  <a:srgbClr val="000000"/>
                </a:solidFill>
                <a:latin typeface="Arial (Body)"/>
              </a:rPr>
              <a:t>D</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S) attack</a:t>
            </a:r>
          </a:p>
          <a:p>
            <a:pPr marL="741553" lvl="1" indent="-284353">
              <a:spcAft>
                <a:spcPct val="0"/>
              </a:spcAft>
            </a:pPr>
            <a:r>
              <a:rPr lang="en-US" sz="2200" kern="1200" dirty="0">
                <a:solidFill>
                  <a:srgbClr val="000000"/>
                </a:solidFill>
                <a:latin typeface="Arial (Body)"/>
              </a:rPr>
              <a:t>Uses hundreds or thousands of computers to attack target network</a:t>
            </a:r>
          </a:p>
          <a:p>
            <a:pPr marL="741553" lvl="1" indent="-284353">
              <a:spcAft>
                <a:spcPct val="0"/>
              </a:spcAft>
            </a:pPr>
            <a:r>
              <a:rPr lang="en-US" sz="2200" kern="1200" dirty="0">
                <a:solidFill>
                  <a:srgbClr val="000000"/>
                </a:solidFill>
                <a:latin typeface="Arial (Body)"/>
              </a:rPr>
              <a:t>Can use devices from Internet of Things, mobile devices</a:t>
            </a:r>
          </a:p>
          <a:p>
            <a:pPr marL="255651" lvl="0" indent="-255651">
              <a:spcAft>
                <a:spcPct val="0"/>
              </a:spcAft>
              <a:tabLst/>
            </a:pPr>
            <a:r>
              <a:rPr lang="en-US" sz="2200" kern="1200" dirty="0">
                <a:solidFill>
                  <a:srgbClr val="000000"/>
                </a:solidFill>
                <a:latin typeface="Arial (Body)"/>
              </a:rPr>
              <a:t>D</a:t>
            </a:r>
            <a:r>
              <a:rPr lang="en-US" sz="100" kern="1200" dirty="0">
                <a:solidFill>
                  <a:srgbClr val="000000"/>
                </a:solidFill>
                <a:latin typeface="Arial (Body)"/>
              </a:rPr>
              <a:t> </a:t>
            </a:r>
            <a:r>
              <a:rPr lang="en-US" sz="2200" kern="1200" dirty="0" err="1">
                <a:solidFill>
                  <a:srgbClr val="000000"/>
                </a:solidFill>
                <a:latin typeface="Arial (Body)"/>
              </a:rPr>
              <a:t>D</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S </a:t>
            </a:r>
            <a:r>
              <a:rPr lang="en-US" sz="2200" kern="1200" dirty="0" err="1">
                <a:solidFill>
                  <a:srgbClr val="000000"/>
                </a:solidFill>
                <a:latin typeface="Arial (Body)"/>
              </a:rPr>
              <a:t>smokescreening</a:t>
            </a:r>
            <a:endParaRPr lang="en-US" sz="2200" kern="1200" dirty="0">
              <a:solidFill>
                <a:srgbClr val="000000"/>
              </a:solidFill>
              <a:latin typeface="Arial (Body)"/>
            </a:endParaRPr>
          </a:p>
        </p:txBody>
      </p:sp>
    </p:spTree>
    <p:extLst>
      <p:ext uri="{BB962C8B-B14F-4D97-AF65-F5344CB8AC3E}">
        <p14:creationId xmlns:p14="http://schemas.microsoft.com/office/powerpoint/2010/main" val="3549419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Insider Attacks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Largest threat to business institutions come from insider embezzlement</a:t>
            </a:r>
          </a:p>
          <a:p>
            <a:pPr marL="255651" lvl="0" indent="-255651">
              <a:spcAft>
                <a:spcPct val="0"/>
              </a:spcAft>
              <a:buSzPts val="2400"/>
              <a:tabLst/>
            </a:pPr>
            <a:r>
              <a:rPr lang="en-US" kern="1200" dirty="0">
                <a:solidFill>
                  <a:srgbClr val="000000"/>
                </a:solidFill>
                <a:latin typeface="Arial (Body)"/>
              </a:rPr>
              <a:t>Employee access to privileged information</a:t>
            </a:r>
          </a:p>
          <a:p>
            <a:pPr marL="255651" lvl="0" indent="-255651">
              <a:spcAft>
                <a:spcPct val="0"/>
              </a:spcAft>
              <a:buSzPts val="2400"/>
              <a:tabLst/>
            </a:pPr>
            <a:r>
              <a:rPr lang="en-US" kern="1200" dirty="0">
                <a:solidFill>
                  <a:srgbClr val="000000"/>
                </a:solidFill>
                <a:latin typeface="Arial (Body)"/>
              </a:rPr>
              <a:t>Poor security procedures</a:t>
            </a:r>
          </a:p>
          <a:p>
            <a:pPr marL="255651" lvl="0" indent="-255651">
              <a:spcAft>
                <a:spcPct val="0"/>
              </a:spcAft>
              <a:buSzPts val="2400"/>
              <a:tabLst/>
            </a:pPr>
            <a:r>
              <a:rPr lang="en-US" kern="1200" dirty="0">
                <a:solidFill>
                  <a:srgbClr val="000000"/>
                </a:solidFill>
                <a:latin typeface="Arial (Body)"/>
              </a:rPr>
              <a:t>Insiders more likely to be source of cyberattacks than outsiders</a:t>
            </a:r>
          </a:p>
        </p:txBody>
      </p:sp>
    </p:spTree>
    <p:extLst>
      <p:ext uri="{BB962C8B-B14F-4D97-AF65-F5344CB8AC3E}">
        <p14:creationId xmlns:p14="http://schemas.microsoft.com/office/powerpoint/2010/main" val="16055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Poorly Designed Software</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Increase in complexity of and demand for software has led to increase in flaws and vulnerabilities</a:t>
            </a:r>
          </a:p>
          <a:p>
            <a:pPr marL="255651" lvl="0" indent="-255651">
              <a:spcAft>
                <a:spcPct val="0"/>
              </a:spcAft>
              <a:buSzPts val="2400"/>
              <a:tabLst/>
            </a:pP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Q</a:t>
            </a:r>
            <a:r>
              <a:rPr lang="en-US" sz="100" kern="1200" dirty="0">
                <a:solidFill>
                  <a:srgbClr val="000000"/>
                </a:solidFill>
                <a:latin typeface="Arial (Body)"/>
              </a:rPr>
              <a:t> </a:t>
            </a:r>
            <a:r>
              <a:rPr lang="en-US" kern="1200" dirty="0">
                <a:solidFill>
                  <a:srgbClr val="000000"/>
                </a:solidFill>
                <a:latin typeface="Arial (Body)"/>
              </a:rPr>
              <a:t>L injection attacks</a:t>
            </a:r>
          </a:p>
          <a:p>
            <a:pPr marL="255651" lvl="0" indent="-255651">
              <a:spcAft>
                <a:spcPct val="0"/>
              </a:spcAft>
              <a:buSzPts val="2400"/>
              <a:tabLst/>
            </a:pPr>
            <a:r>
              <a:rPr lang="en-US" kern="1200" dirty="0">
                <a:solidFill>
                  <a:srgbClr val="000000"/>
                </a:solidFill>
                <a:latin typeface="Arial (Body)"/>
              </a:rPr>
              <a:t>Zero-day vulnerability</a:t>
            </a:r>
          </a:p>
          <a:p>
            <a:pPr marL="255651" lvl="0" indent="-255651">
              <a:spcAft>
                <a:spcPct val="0"/>
              </a:spcAft>
              <a:buSzPts val="2400"/>
              <a:tabLst/>
            </a:pPr>
            <a:r>
              <a:rPr lang="en-US" kern="1200" dirty="0">
                <a:solidFill>
                  <a:srgbClr val="000000"/>
                </a:solidFill>
                <a:latin typeface="Arial (Body)"/>
              </a:rPr>
              <a:t>Heartbleed bug; Shellshock (</a:t>
            </a:r>
            <a:r>
              <a:rPr lang="en-US" kern="1200" dirty="0" err="1">
                <a:solidFill>
                  <a:srgbClr val="000000"/>
                </a:solidFill>
                <a:latin typeface="Arial (Body)"/>
              </a:rPr>
              <a:t>BashBug</a:t>
            </a:r>
            <a:r>
              <a:rPr lang="en-US" kern="1200" dirty="0">
                <a:solidFill>
                  <a:srgbClr val="000000"/>
                </a:solidFill>
                <a:latin typeface="Arial (Body)"/>
              </a:rPr>
              <a:t>); F</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K</a:t>
            </a:r>
          </a:p>
        </p:txBody>
      </p:sp>
    </p:spTree>
    <p:extLst>
      <p:ext uri="{BB962C8B-B14F-4D97-AF65-F5344CB8AC3E}">
        <p14:creationId xmlns:p14="http://schemas.microsoft.com/office/powerpoint/2010/main" val="3729330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Social Network Security Issues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Social networks an environment for:</a:t>
            </a:r>
          </a:p>
          <a:p>
            <a:pPr marL="741553" lvl="1" indent="-284353">
              <a:spcAft>
                <a:spcPct val="0"/>
              </a:spcAft>
              <a:buSzPts val="2400"/>
            </a:pPr>
            <a:r>
              <a:rPr lang="en-US" kern="1200" dirty="0">
                <a:solidFill>
                  <a:srgbClr val="000000"/>
                </a:solidFill>
                <a:latin typeface="Arial (Body)"/>
              </a:rPr>
              <a:t>Viruses, site takeovers, identity fraud, malware-loaded apps, click hijacking, phishing, spam</a:t>
            </a:r>
          </a:p>
          <a:p>
            <a:pPr marL="255651" lvl="0" indent="-255651">
              <a:spcAft>
                <a:spcPct val="0"/>
              </a:spcAft>
              <a:buSzPts val="2400"/>
              <a:tabLst/>
            </a:pPr>
            <a:r>
              <a:rPr lang="en-US" kern="1200" dirty="0">
                <a:solidFill>
                  <a:srgbClr val="000000"/>
                </a:solidFill>
                <a:latin typeface="Arial (Body)"/>
              </a:rPr>
              <a:t>Manual sharing scams</a:t>
            </a:r>
          </a:p>
          <a:p>
            <a:pPr marL="741553" lvl="1" indent="-284353">
              <a:spcAft>
                <a:spcPct val="0"/>
              </a:spcAft>
              <a:buSzPts val="2400"/>
            </a:pPr>
            <a:r>
              <a:rPr lang="en-US" kern="1200" dirty="0">
                <a:solidFill>
                  <a:srgbClr val="000000"/>
                </a:solidFill>
                <a:latin typeface="Arial (Body)"/>
              </a:rPr>
              <a:t>Sharing of files that link to malicious sites</a:t>
            </a:r>
          </a:p>
          <a:p>
            <a:pPr marL="255651" lvl="0" indent="-255651">
              <a:spcAft>
                <a:spcPct val="0"/>
              </a:spcAft>
              <a:buSzPts val="2400"/>
              <a:tabLst/>
            </a:pPr>
            <a:r>
              <a:rPr lang="en-US" kern="1200" dirty="0">
                <a:solidFill>
                  <a:srgbClr val="000000"/>
                </a:solidFill>
                <a:latin typeface="Arial (Body)"/>
              </a:rPr>
              <a:t>Fake offerings, fake Like buttons, and fake apps</a:t>
            </a:r>
          </a:p>
        </p:txBody>
      </p:sp>
    </p:spTree>
    <p:extLst>
      <p:ext uri="{BB962C8B-B14F-4D97-AF65-F5344CB8AC3E}">
        <p14:creationId xmlns:p14="http://schemas.microsoft.com/office/powerpoint/2010/main" val="1319116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Platform Security Issues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Little public awareness of mobile device vulnerabilities</a:t>
            </a:r>
          </a:p>
          <a:p>
            <a:pPr marL="255651" lvl="0" indent="-255651">
              <a:spcAft>
                <a:spcPct val="0"/>
              </a:spcAft>
              <a:buSzPts val="2400"/>
              <a:tabLst/>
            </a:pPr>
            <a:r>
              <a:rPr lang="en-US" dirty="0"/>
              <a:t>2017: Over 26,500 different mobile malware variants identified by Symantec</a:t>
            </a:r>
          </a:p>
          <a:p>
            <a:pPr marL="255651" lvl="0" indent="-255651">
              <a:spcAft>
                <a:spcPct val="0"/>
              </a:spcAft>
              <a:buSzPts val="2400"/>
              <a:tabLst/>
            </a:pPr>
            <a:r>
              <a:rPr lang="en-US" kern="1200" dirty="0">
                <a:solidFill>
                  <a:srgbClr val="000000"/>
                </a:solidFill>
                <a:latin typeface="Arial (Body)"/>
              </a:rPr>
              <a:t>Vishing</a:t>
            </a:r>
          </a:p>
          <a:p>
            <a:pPr marL="255651" lvl="0" indent="-255651">
              <a:spcAft>
                <a:spcPct val="0"/>
              </a:spcAft>
              <a:buSzPts val="2400"/>
              <a:tabLst/>
            </a:pPr>
            <a:r>
              <a:rPr lang="en-US" kern="1200" dirty="0" err="1">
                <a:solidFill>
                  <a:srgbClr val="000000"/>
                </a:solidFill>
                <a:latin typeface="Arial (Body)"/>
              </a:rPr>
              <a:t>Smishing</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 spoofing</a:t>
            </a:r>
          </a:p>
          <a:p>
            <a:pPr marL="255651" lvl="0" indent="-255651">
              <a:spcAft>
                <a:spcPct val="0"/>
              </a:spcAft>
              <a:buSzPts val="2400"/>
              <a:tabLst/>
            </a:pPr>
            <a:r>
              <a:rPr lang="en-US" kern="1200" dirty="0" err="1">
                <a:solidFill>
                  <a:srgbClr val="000000"/>
                </a:solidFill>
                <a:latin typeface="Arial (Body)"/>
              </a:rPr>
              <a:t>Madware</a:t>
            </a:r>
            <a:endParaRPr lang="en-US" kern="1200" dirty="0">
              <a:solidFill>
                <a:srgbClr val="000000"/>
              </a:solidFill>
              <a:latin typeface="Arial (Body)"/>
            </a:endParaRPr>
          </a:p>
        </p:txBody>
      </p:sp>
    </p:spTree>
    <p:extLst>
      <p:ext uri="{BB962C8B-B14F-4D97-AF65-F5344CB8AC3E}">
        <p14:creationId xmlns:p14="http://schemas.microsoft.com/office/powerpoint/2010/main" val="183509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Technology: Think Your Smartphone is Secure?</a:t>
            </a:r>
            <a:endParaRPr lang="en-IN" sz="3400" dirty="0"/>
          </a:p>
        </p:txBody>
      </p:sp>
      <p:sp>
        <p:nvSpPr>
          <p:cNvPr id="3" name="Content Placeholder 2"/>
          <p:cNvSpPr>
            <a:spLocks noGrp="1"/>
          </p:cNvSpPr>
          <p:nvPr>
            <p:ph sz="quarter" idx="13"/>
          </p:nvPr>
        </p:nvSpPr>
        <p:spPr>
          <a:xfrm>
            <a:off x="457200" y="1556326"/>
            <a:ext cx="7971183"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altLang="en-US" kern="1200" dirty="0">
                <a:solidFill>
                  <a:srgbClr val="000000"/>
                </a:solidFill>
                <a:latin typeface="Arial (Body)"/>
              </a:rPr>
              <a:t>What types of threats do smartphones face?</a:t>
            </a:r>
          </a:p>
          <a:p>
            <a:pPr marL="741553" lvl="1" indent="-284353">
              <a:spcAft>
                <a:spcPct val="0"/>
              </a:spcAft>
              <a:buSzPts val="2400"/>
              <a:defRPr/>
            </a:pPr>
            <a:r>
              <a:rPr lang="en-US" altLang="en-US" kern="1200" dirty="0">
                <a:solidFill>
                  <a:srgbClr val="000000"/>
                </a:solidFill>
                <a:latin typeface="Arial (Body)"/>
              </a:rPr>
              <a:t>Are there any vulnerabilities specific to mobile devices?</a:t>
            </a:r>
          </a:p>
          <a:p>
            <a:pPr marL="741553" lvl="1" indent="-284353">
              <a:spcAft>
                <a:spcPct val="0"/>
              </a:spcAft>
              <a:buSzPts val="2400"/>
              <a:defRPr/>
            </a:pPr>
            <a:r>
              <a:rPr lang="en-US" altLang="en-US" kern="1200" dirty="0">
                <a:solidFill>
                  <a:srgbClr val="000000"/>
                </a:solidFill>
                <a:latin typeface="Arial (Body)"/>
              </a:rPr>
              <a:t>What qualities of apps make them a vulnerable security point in smartphone use?</a:t>
            </a:r>
          </a:p>
          <a:p>
            <a:pPr marL="741553" lvl="1" indent="-284353">
              <a:spcAft>
                <a:spcPct val="0"/>
              </a:spcAft>
              <a:buSzPts val="2400"/>
              <a:defRPr/>
            </a:pPr>
            <a:r>
              <a:rPr lang="en-US" altLang="en-US" kern="1200" dirty="0">
                <a:solidFill>
                  <a:srgbClr val="000000"/>
                </a:solidFill>
                <a:latin typeface="Arial (Body)"/>
              </a:rPr>
              <a:t>Are apps more or less likely to be subject to threats than traditional P</a:t>
            </a:r>
            <a:r>
              <a:rPr lang="en-US" altLang="en-US" sz="100" kern="1200" dirty="0">
                <a:solidFill>
                  <a:srgbClr val="000000"/>
                </a:solidFill>
                <a:latin typeface="Arial (Body)"/>
              </a:rPr>
              <a:t> </a:t>
            </a:r>
            <a:r>
              <a:rPr lang="en-US" altLang="en-US" kern="1200" dirty="0">
                <a:solidFill>
                  <a:srgbClr val="000000"/>
                </a:solidFill>
                <a:latin typeface="Arial (Body)"/>
              </a:rPr>
              <a:t>C software programs?</a:t>
            </a:r>
          </a:p>
        </p:txBody>
      </p:sp>
    </p:spTree>
    <p:extLst>
      <p:ext uri="{BB962C8B-B14F-4D97-AF65-F5344CB8AC3E}">
        <p14:creationId xmlns:p14="http://schemas.microsoft.com/office/powerpoint/2010/main" val="299777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2019: Business. Technology. Society.</a:t>
            </a:r>
          </a:p>
        </p:txBody>
      </p:sp>
      <p:sp>
        <p:nvSpPr>
          <p:cNvPr id="3" name="Text Placeholder 2"/>
          <p:cNvSpPr>
            <a:spLocks noGrp="1"/>
          </p:cNvSpPr>
          <p:nvPr>
            <p:ph type="body" idx="1"/>
          </p:nvPr>
        </p:nvSpPr>
        <p:spPr>
          <a:xfrm>
            <a:off x="457200" y="1278000"/>
            <a:ext cx="8063346" cy="377925"/>
          </a:xfrm>
        </p:spPr>
        <p:txBody>
          <a:bodyPr anchor="ctr">
            <a:normAutofit fontScale="85000" lnSpcReduction="20000"/>
          </a:bodyPr>
          <a:lstStyle/>
          <a:p>
            <a:pPr eaLnBrk="1" hangingPunct="1">
              <a:defRPr/>
            </a:pPr>
            <a:r>
              <a:rPr lang="en-US" altLang="en-US" dirty="0">
                <a:latin typeface="+mn-lt"/>
              </a:rPr>
              <a:t>Fifteenth</a:t>
            </a:r>
            <a:r>
              <a:rPr lang="en-US" altLang="en-US" dirty="0">
                <a:solidFill>
                  <a:schemeClr val="tx2"/>
                </a:solidFill>
                <a:latin typeface="+mn-lt"/>
              </a:rPr>
              <a:t> </a:t>
            </a:r>
            <a:r>
              <a:rPr lang="en-US" altLang="en-US" dirty="0" smtClean="0">
                <a:solidFill>
                  <a:schemeClr val="tx2"/>
                </a:solidFill>
                <a:latin typeface="+mn-lt"/>
              </a:rPr>
              <a:t>Edition, Global Edition</a:t>
            </a:r>
            <a:endParaRPr lang="en-US" altLang="en-US" dirty="0">
              <a:solidFill>
                <a:schemeClr val="tx2"/>
              </a:solidFill>
              <a:latin typeface="+mn-lt"/>
            </a:endParaRPr>
          </a:p>
        </p:txBody>
      </p:sp>
      <p:sp>
        <p:nvSpPr>
          <p:cNvPr id="4" name="Text Placeholder 3"/>
          <p:cNvSpPr>
            <a:spLocks noGrp="1"/>
          </p:cNvSpPr>
          <p:nvPr>
            <p:ph type="body" idx="2"/>
          </p:nvPr>
        </p:nvSpPr>
        <p:spPr>
          <a:xfrm>
            <a:off x="2802984" y="2713681"/>
            <a:ext cx="3325091" cy="799200"/>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4</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2802984" y="3919525"/>
            <a:ext cx="3325091" cy="1076875"/>
          </a:xfrm>
        </p:spPr>
        <p:txBody>
          <a:bodyPr/>
          <a:lstStyle/>
          <a:p>
            <a:pPr algn="ctr">
              <a:defRPr/>
            </a:pPr>
            <a:r>
              <a:rPr lang="en-US" altLang="en-US" dirty="0">
                <a:solidFill>
                  <a:schemeClr val="tx1"/>
                </a:solidFill>
              </a:rPr>
              <a:t>E-commerce Security and Payment Systems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121281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Cloud Security Issues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a:t>
            </a:r>
            <a:r>
              <a:rPr lang="en-US" sz="100" kern="1200" dirty="0">
                <a:solidFill>
                  <a:srgbClr val="000000"/>
                </a:solidFill>
                <a:latin typeface="Arial (Body)"/>
              </a:rPr>
              <a:t> </a:t>
            </a:r>
            <a:r>
              <a:rPr lang="en-US" kern="1200" dirty="0" err="1">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S attacks</a:t>
            </a:r>
          </a:p>
          <a:p>
            <a:pPr marL="255651" lvl="0" indent="-255651">
              <a:spcAft>
                <a:spcPct val="0"/>
              </a:spcAft>
              <a:buSzPts val="2400"/>
              <a:tabLst/>
            </a:pPr>
            <a:r>
              <a:rPr lang="en-US" kern="1200" dirty="0">
                <a:solidFill>
                  <a:srgbClr val="000000"/>
                </a:solidFill>
                <a:latin typeface="Arial (Body)"/>
              </a:rPr>
              <a:t>Infrastructure scanning</a:t>
            </a:r>
          </a:p>
          <a:p>
            <a:pPr marL="255651" lvl="0" indent="-255651">
              <a:spcAft>
                <a:spcPct val="0"/>
              </a:spcAft>
              <a:buSzPts val="2400"/>
              <a:tabLst/>
            </a:pPr>
            <a:r>
              <a:rPr lang="en-US" kern="1200" dirty="0">
                <a:solidFill>
                  <a:srgbClr val="000000"/>
                </a:solidFill>
                <a:latin typeface="Arial (Body)"/>
              </a:rPr>
              <a:t>Lower-tech phishing attacks yield passwords and access</a:t>
            </a:r>
          </a:p>
          <a:p>
            <a:pPr marL="255651" lvl="0" indent="-255651">
              <a:spcAft>
                <a:spcPct val="0"/>
              </a:spcAft>
              <a:buSzPts val="2400"/>
              <a:tabLst/>
            </a:pPr>
            <a:r>
              <a:rPr lang="en-US" kern="1200" dirty="0">
                <a:solidFill>
                  <a:srgbClr val="000000"/>
                </a:solidFill>
                <a:latin typeface="Arial (Body)"/>
              </a:rPr>
              <a:t>Use of cloud storage to connect linked accounts</a:t>
            </a:r>
          </a:p>
          <a:p>
            <a:pPr marL="255651" lvl="0" indent="-255651">
              <a:spcAft>
                <a:spcPct val="0"/>
              </a:spcAft>
              <a:buSzPts val="2400"/>
              <a:tabLst/>
            </a:pPr>
            <a:r>
              <a:rPr lang="en-US" kern="1200" dirty="0">
                <a:solidFill>
                  <a:srgbClr val="000000"/>
                </a:solidFill>
                <a:latin typeface="Arial (Body)"/>
              </a:rPr>
              <a:t>Lack of encryption and strong security procedures</a:t>
            </a:r>
          </a:p>
        </p:txBody>
      </p:sp>
    </p:spTree>
    <p:extLst>
      <p:ext uri="{BB962C8B-B14F-4D97-AF65-F5344CB8AC3E}">
        <p14:creationId xmlns:p14="http://schemas.microsoft.com/office/powerpoint/2010/main" val="111593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Internet of Things Security Issues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Challenging environment to protect</a:t>
            </a:r>
          </a:p>
          <a:p>
            <a:pPr marL="255651" lvl="0" indent="-255651">
              <a:spcAft>
                <a:spcPct val="0"/>
              </a:spcAft>
              <a:buSzPts val="2400"/>
              <a:tabLst/>
            </a:pPr>
            <a:r>
              <a:rPr lang="en-US" kern="1200" dirty="0">
                <a:solidFill>
                  <a:srgbClr val="000000"/>
                </a:solidFill>
                <a:latin typeface="Arial (Body)"/>
              </a:rPr>
              <a:t>Vast quantity of interconnected links</a:t>
            </a:r>
          </a:p>
          <a:p>
            <a:pPr marL="255651" lvl="0" indent="-255651">
              <a:spcAft>
                <a:spcPct val="0"/>
              </a:spcAft>
              <a:buSzPts val="2400"/>
              <a:tabLst/>
            </a:pPr>
            <a:r>
              <a:rPr lang="en-US" kern="1200" dirty="0">
                <a:solidFill>
                  <a:srgbClr val="000000"/>
                </a:solidFill>
                <a:latin typeface="Arial (Body)"/>
              </a:rPr>
              <a:t>Near identical devices with long service lives</a:t>
            </a:r>
          </a:p>
          <a:p>
            <a:pPr marL="255651" lvl="0" indent="-255651">
              <a:spcAft>
                <a:spcPct val="0"/>
              </a:spcAft>
              <a:buSzPts val="2400"/>
              <a:tabLst/>
            </a:pPr>
            <a:r>
              <a:rPr lang="en-US" kern="1200" dirty="0">
                <a:solidFill>
                  <a:srgbClr val="000000"/>
                </a:solidFill>
                <a:latin typeface="Arial (Body)"/>
              </a:rPr>
              <a:t>Many devices have no upgrade features</a:t>
            </a:r>
          </a:p>
          <a:p>
            <a:pPr marL="255651" lvl="0" indent="-255651">
              <a:spcAft>
                <a:spcPct val="0"/>
              </a:spcAft>
              <a:buSzPts val="2400"/>
              <a:tabLst/>
            </a:pPr>
            <a:r>
              <a:rPr lang="en-US" kern="1200" dirty="0">
                <a:solidFill>
                  <a:srgbClr val="000000"/>
                </a:solidFill>
                <a:latin typeface="Arial (Body)"/>
              </a:rPr>
              <a:t>Little visibility into workings, data, or security</a:t>
            </a:r>
          </a:p>
        </p:txBody>
      </p:sp>
    </p:spTree>
    <p:extLst>
      <p:ext uri="{BB962C8B-B14F-4D97-AF65-F5344CB8AC3E}">
        <p14:creationId xmlns:p14="http://schemas.microsoft.com/office/powerpoint/2010/main" val="865197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Technology Solutions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Protecting Internet communications</a:t>
            </a:r>
          </a:p>
          <a:p>
            <a:pPr marL="741553" lvl="1" indent="-284353">
              <a:spcAft>
                <a:spcPct val="0"/>
              </a:spcAft>
              <a:buSzPts val="2400"/>
            </a:pPr>
            <a:r>
              <a:rPr lang="en-US" kern="1200" dirty="0">
                <a:solidFill>
                  <a:srgbClr val="000000"/>
                </a:solidFill>
                <a:latin typeface="Arial (Body)"/>
              </a:rPr>
              <a:t>Encryption</a:t>
            </a:r>
          </a:p>
          <a:p>
            <a:pPr marL="255651" lvl="0" indent="-255651">
              <a:spcAft>
                <a:spcPct val="0"/>
              </a:spcAft>
              <a:buSzPts val="2400"/>
              <a:tabLst/>
            </a:pPr>
            <a:r>
              <a:rPr lang="en-US" kern="1200" dirty="0">
                <a:solidFill>
                  <a:srgbClr val="000000"/>
                </a:solidFill>
                <a:latin typeface="Arial (Body)"/>
              </a:rPr>
              <a:t>Securing channels of communication</a:t>
            </a:r>
          </a:p>
          <a:p>
            <a:pPr marL="741553" lvl="1" indent="-284353">
              <a:spcAft>
                <a:spcPct val="0"/>
              </a:spcAft>
              <a:buSzPts val="2400"/>
            </a:pPr>
            <a:r>
              <a:rPr lang="en-US" kern="1200" dirty="0">
                <a:solidFill>
                  <a:srgbClr val="000000"/>
                </a:solidFill>
                <a:latin typeface="Arial (Body)"/>
              </a:rPr>
              <a:t>S</a:t>
            </a:r>
            <a:r>
              <a:rPr lang="en-US" sz="100" kern="1200" dirty="0">
                <a:solidFill>
                  <a:srgbClr val="000000"/>
                </a:solidFill>
                <a:latin typeface="Arial (Body)"/>
              </a:rPr>
              <a:t> </a:t>
            </a:r>
            <a:r>
              <a:rPr lang="en-US" kern="1200" dirty="0" err="1">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L, T</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 V</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N</a:t>
            </a:r>
            <a:r>
              <a:rPr lang="en-US" sz="100" kern="1200" dirty="0">
                <a:solidFill>
                  <a:srgbClr val="000000"/>
                </a:solidFill>
                <a:latin typeface="Arial (Body)"/>
              </a:rPr>
              <a:t> </a:t>
            </a:r>
            <a:r>
              <a:rPr lang="en-US" kern="1200" dirty="0">
                <a:solidFill>
                  <a:srgbClr val="000000"/>
                </a:solidFill>
                <a:latin typeface="Arial (Body)"/>
              </a:rPr>
              <a:t>s, Wi-Fi</a:t>
            </a:r>
          </a:p>
          <a:p>
            <a:pPr marL="255651" lvl="0" indent="-255651">
              <a:spcAft>
                <a:spcPct val="0"/>
              </a:spcAft>
              <a:buSzPts val="2400"/>
              <a:tabLst/>
            </a:pPr>
            <a:r>
              <a:rPr lang="en-US" kern="1200" dirty="0">
                <a:solidFill>
                  <a:srgbClr val="000000"/>
                </a:solidFill>
                <a:latin typeface="Arial (Body)"/>
              </a:rPr>
              <a:t>Protecting networks</a:t>
            </a:r>
          </a:p>
          <a:p>
            <a:pPr marL="741553" lvl="1" indent="-284353">
              <a:spcAft>
                <a:spcPct val="0"/>
              </a:spcAft>
              <a:buSzPts val="2400"/>
            </a:pPr>
            <a:r>
              <a:rPr lang="en-US" kern="1200" dirty="0">
                <a:solidFill>
                  <a:srgbClr val="000000"/>
                </a:solidFill>
                <a:latin typeface="Arial (Body)"/>
              </a:rPr>
              <a:t>Firewalls, proxy servers, I</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S, 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Protecting servers and clients</a:t>
            </a:r>
          </a:p>
          <a:p>
            <a:pPr marL="741553" lvl="1" indent="-284353">
              <a:spcAft>
                <a:spcPct val="0"/>
              </a:spcAft>
              <a:buSzPts val="2400"/>
            </a:pP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S security, anti-virus software</a:t>
            </a:r>
          </a:p>
        </p:txBody>
      </p:sp>
    </p:spTree>
    <p:extLst>
      <p:ext uri="{BB962C8B-B14F-4D97-AF65-F5344CB8AC3E}">
        <p14:creationId xmlns:p14="http://schemas.microsoft.com/office/powerpoint/2010/main" val="2123735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51913" cy="1097279"/>
          </a:xfrm>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4.5 </a:t>
            </a:r>
            <a:r>
              <a:rPr lang="en-IN" sz="3400" kern="1200" dirty="0">
                <a:cs typeface="Times New Roman" panose="02020603050405020304" pitchFamily="18" charset="0"/>
              </a:rPr>
              <a:t>Tools Available to Achieve E-commerce Security</a:t>
            </a:r>
            <a:endParaRPr lang="en-IN" sz="3400" dirty="0"/>
          </a:p>
        </p:txBody>
      </p:sp>
      <p:pic>
        <p:nvPicPr>
          <p:cNvPr id="5" name="Picture 4" descr="The tools available to achieve e-commerce security include encryption, network security protocols, virtual private networks, authentication procedures, proxy servers, anti-virus software, automated software updates, intrusion detection and prevention, and firewal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48" y="1464262"/>
            <a:ext cx="5777105" cy="4884355"/>
          </a:xfrm>
          <a:prstGeom prst="rect">
            <a:avLst/>
          </a:prstGeom>
        </p:spPr>
      </p:pic>
    </p:spTree>
    <p:extLst>
      <p:ext uri="{BB962C8B-B14F-4D97-AF65-F5344CB8AC3E}">
        <p14:creationId xmlns:p14="http://schemas.microsoft.com/office/powerpoint/2010/main" val="3819823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Encryption</a:t>
            </a:r>
            <a:endParaRPr lang="en-IN" dirty="0"/>
          </a:p>
        </p:txBody>
      </p:sp>
      <p:sp>
        <p:nvSpPr>
          <p:cNvPr id="3" name="Content Placeholder 2"/>
          <p:cNvSpPr>
            <a:spLocks noGrp="1"/>
          </p:cNvSpPr>
          <p:nvPr>
            <p:ph sz="quarter" idx="13"/>
          </p:nvPr>
        </p:nvSpPr>
        <p:spPr>
          <a:xfrm>
            <a:off x="457200" y="1556326"/>
            <a:ext cx="8229600" cy="4576117"/>
          </a:xfrm>
        </p:spPr>
        <p:txBody>
          <a:bodyPr/>
          <a:lstStyle/>
          <a:p>
            <a:pPr marL="255651" lvl="0" indent="-255651">
              <a:spcAft>
                <a:spcPct val="0"/>
              </a:spcAft>
              <a:buSzPts val="2400"/>
              <a:tabLst/>
            </a:pPr>
            <a:r>
              <a:rPr lang="en-US" kern="1200" dirty="0">
                <a:solidFill>
                  <a:srgbClr val="000000"/>
                </a:solidFill>
                <a:latin typeface="Arial (Body)"/>
              </a:rPr>
              <a:t>Encryption</a:t>
            </a:r>
          </a:p>
          <a:p>
            <a:pPr marL="741553" lvl="1" indent="-284353">
              <a:spcAft>
                <a:spcPct val="0"/>
              </a:spcAft>
              <a:buSzPts val="2400"/>
            </a:pPr>
            <a:r>
              <a:rPr lang="en-US" kern="1200" dirty="0">
                <a:solidFill>
                  <a:srgbClr val="000000"/>
                </a:solidFill>
                <a:latin typeface="Arial (Body)"/>
              </a:rPr>
              <a:t>Transforms data into cipher text readable only by sender and receiver</a:t>
            </a:r>
          </a:p>
          <a:p>
            <a:pPr marL="741553" lvl="1" indent="-284353">
              <a:spcAft>
                <a:spcPct val="0"/>
              </a:spcAft>
              <a:buSzPts val="2400"/>
            </a:pPr>
            <a:r>
              <a:rPr lang="en-US" kern="1200" dirty="0">
                <a:solidFill>
                  <a:srgbClr val="000000"/>
                </a:solidFill>
                <a:latin typeface="Arial (Body)"/>
              </a:rPr>
              <a:t>Secures stored information and information transmission</a:t>
            </a:r>
          </a:p>
          <a:p>
            <a:pPr marL="741553" lvl="1" indent="-284353">
              <a:spcAft>
                <a:spcPct val="0"/>
              </a:spcAft>
              <a:buSzPts val="2400"/>
            </a:pPr>
            <a:r>
              <a:rPr lang="en-US" kern="1200" dirty="0">
                <a:solidFill>
                  <a:srgbClr val="000000"/>
                </a:solidFill>
                <a:latin typeface="Arial (Body)"/>
              </a:rPr>
              <a:t>Provides 4 of 6 key dimensions of e-commerce security:</a:t>
            </a:r>
          </a:p>
          <a:p>
            <a:pPr marL="1144778" lvl="2" indent="-230378">
              <a:spcAft>
                <a:spcPct val="0"/>
              </a:spcAft>
              <a:buSzPts val="2400"/>
            </a:pPr>
            <a:r>
              <a:rPr lang="en-US" kern="1200" dirty="0">
                <a:solidFill>
                  <a:srgbClr val="000000"/>
                </a:solidFill>
                <a:latin typeface="Arial (Body)"/>
              </a:rPr>
              <a:t>Message integrity</a:t>
            </a:r>
          </a:p>
          <a:p>
            <a:pPr marL="1144778" lvl="2" indent="-230378">
              <a:spcAft>
                <a:spcPct val="0"/>
              </a:spcAft>
              <a:buSzPts val="2400"/>
            </a:pPr>
            <a:r>
              <a:rPr lang="en-US" kern="1200" dirty="0">
                <a:solidFill>
                  <a:srgbClr val="000000"/>
                </a:solidFill>
                <a:latin typeface="Arial (Body)"/>
              </a:rPr>
              <a:t>Nonrepudiation</a:t>
            </a:r>
          </a:p>
          <a:p>
            <a:pPr marL="1144778" lvl="2" indent="-230378">
              <a:spcAft>
                <a:spcPct val="0"/>
              </a:spcAft>
              <a:buSzPts val="2400"/>
            </a:pPr>
            <a:r>
              <a:rPr lang="en-US" kern="1200" dirty="0">
                <a:solidFill>
                  <a:srgbClr val="000000"/>
                </a:solidFill>
                <a:latin typeface="Arial (Body)"/>
              </a:rPr>
              <a:t>Authentication</a:t>
            </a:r>
          </a:p>
          <a:p>
            <a:pPr marL="1144778" lvl="2" indent="-230378">
              <a:spcAft>
                <a:spcPct val="0"/>
              </a:spcAft>
              <a:buSzPts val="2400"/>
            </a:pPr>
            <a:r>
              <a:rPr lang="en-US" kern="1200" dirty="0">
                <a:solidFill>
                  <a:srgbClr val="000000"/>
                </a:solidFill>
                <a:latin typeface="Arial (Body)"/>
              </a:rPr>
              <a:t>Confidentiality</a:t>
            </a:r>
          </a:p>
        </p:txBody>
      </p:sp>
    </p:spTree>
    <p:extLst>
      <p:ext uri="{BB962C8B-B14F-4D97-AF65-F5344CB8AC3E}">
        <p14:creationId xmlns:p14="http://schemas.microsoft.com/office/powerpoint/2010/main" val="1514519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Symmetric Key Cryptography</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Sender and receiver use same digital key to encrypt and decrypt message</a:t>
            </a:r>
          </a:p>
          <a:p>
            <a:pPr marL="255651" lvl="0" indent="-255651">
              <a:spcAft>
                <a:spcPct val="0"/>
              </a:spcAft>
              <a:buSzPts val="2400"/>
              <a:tabLst/>
            </a:pPr>
            <a:r>
              <a:rPr lang="en-US" kern="1200" dirty="0">
                <a:solidFill>
                  <a:srgbClr val="000000"/>
                </a:solidFill>
                <a:latin typeface="Arial (Body)"/>
              </a:rPr>
              <a:t>Requires different set of keys for each transaction</a:t>
            </a:r>
          </a:p>
          <a:p>
            <a:pPr marL="255651" lvl="0" indent="-255651">
              <a:spcAft>
                <a:spcPct val="0"/>
              </a:spcAft>
              <a:buSzPts val="2400"/>
              <a:tabLst/>
            </a:pPr>
            <a:r>
              <a:rPr lang="en-US" kern="1200" dirty="0">
                <a:solidFill>
                  <a:srgbClr val="000000"/>
                </a:solidFill>
                <a:latin typeface="Arial (Body)"/>
              </a:rPr>
              <a:t>Strength of encryption: Length of binary key</a:t>
            </a:r>
          </a:p>
          <a:p>
            <a:pPr marL="255651" lvl="0" indent="-255651">
              <a:spcAft>
                <a:spcPct val="0"/>
              </a:spcAft>
              <a:buSzPts val="2400"/>
              <a:tabLst/>
            </a:pPr>
            <a:r>
              <a:rPr lang="en-US" kern="1200" dirty="0">
                <a:solidFill>
                  <a:srgbClr val="000000"/>
                </a:solidFill>
                <a:latin typeface="Arial (Body)"/>
              </a:rPr>
              <a:t>Data Encryption Standard (D</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Advanced Encryption Standard (A</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Other standards use keys with up to 2,048 bits</a:t>
            </a:r>
          </a:p>
        </p:txBody>
      </p:sp>
    </p:spTree>
    <p:extLst>
      <p:ext uri="{BB962C8B-B14F-4D97-AF65-F5344CB8AC3E}">
        <p14:creationId xmlns:p14="http://schemas.microsoft.com/office/powerpoint/2010/main" val="2820969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Public Key Cryptography</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Uses two mathematically related digital keys</a:t>
            </a:r>
          </a:p>
          <a:p>
            <a:pPr marL="741553" lvl="1" indent="-284353">
              <a:spcAft>
                <a:spcPct val="0"/>
              </a:spcAft>
              <a:buSzPts val="2400"/>
            </a:pPr>
            <a:r>
              <a:rPr lang="en-US" altLang="en-US" kern="1200" dirty="0">
                <a:solidFill>
                  <a:srgbClr val="000000"/>
                </a:solidFill>
                <a:latin typeface="Arial (Body)"/>
              </a:rPr>
              <a:t>Public key (widely disseminated)</a:t>
            </a:r>
          </a:p>
          <a:p>
            <a:pPr marL="741553" lvl="1" indent="-284353">
              <a:spcAft>
                <a:spcPct val="0"/>
              </a:spcAft>
              <a:buSzPts val="2400"/>
            </a:pPr>
            <a:r>
              <a:rPr lang="en-US" altLang="en-US" kern="1200" dirty="0">
                <a:solidFill>
                  <a:srgbClr val="000000"/>
                </a:solidFill>
                <a:latin typeface="Arial (Body)"/>
              </a:rPr>
              <a:t>Private key (kept secret by owner)</a:t>
            </a:r>
          </a:p>
          <a:p>
            <a:pPr marL="255651" lvl="0" indent="-255651">
              <a:spcAft>
                <a:spcPct val="0"/>
              </a:spcAft>
              <a:buSzPts val="2400"/>
              <a:tabLst/>
            </a:pPr>
            <a:r>
              <a:rPr lang="en-US" altLang="en-US" kern="1200" dirty="0">
                <a:solidFill>
                  <a:srgbClr val="000000"/>
                </a:solidFill>
                <a:latin typeface="Arial (Body)"/>
              </a:rPr>
              <a:t>Both keys used to encrypt and decrypt message</a:t>
            </a:r>
          </a:p>
          <a:p>
            <a:pPr marL="255651" lvl="0" indent="-255651">
              <a:spcAft>
                <a:spcPct val="0"/>
              </a:spcAft>
              <a:buSzPts val="2400"/>
              <a:tabLst/>
            </a:pPr>
            <a:r>
              <a:rPr lang="en-US" altLang="en-US" kern="1200" dirty="0">
                <a:solidFill>
                  <a:srgbClr val="000000"/>
                </a:solidFill>
                <a:latin typeface="Arial (Body)"/>
              </a:rPr>
              <a:t>Once key used to encrypt message, same key cannot be used to decrypt message</a:t>
            </a:r>
          </a:p>
          <a:p>
            <a:pPr marL="255651" lvl="0" indent="-255651">
              <a:spcAft>
                <a:spcPct val="0"/>
              </a:spcAft>
              <a:buSzPts val="2400"/>
              <a:tabLst/>
            </a:pPr>
            <a:r>
              <a:rPr lang="en-US" altLang="en-US" kern="1200" dirty="0">
                <a:solidFill>
                  <a:srgbClr val="000000"/>
                </a:solidFill>
                <a:latin typeface="Arial (Body)"/>
              </a:rPr>
              <a:t>Sender uses recipient</a:t>
            </a:r>
            <a:r>
              <a:rPr lang="en-IN" altLang="ja-JP" kern="1200" dirty="0">
                <a:solidFill>
                  <a:srgbClr val="000000"/>
                </a:solidFill>
                <a:latin typeface="Arial (Body)"/>
              </a:rPr>
              <a:t>’</a:t>
            </a:r>
            <a:r>
              <a:rPr lang="en-US" altLang="ja-JP" kern="1200" dirty="0">
                <a:solidFill>
                  <a:srgbClr val="000000"/>
                </a:solidFill>
                <a:latin typeface="Arial (Body)"/>
              </a:rPr>
              <a:t>s public key to encrypt message; recipient uses private key to decrypt it</a:t>
            </a:r>
            <a:endParaRPr lang="en-US" kern="1200" dirty="0">
              <a:solidFill>
                <a:srgbClr val="000000"/>
              </a:solidFill>
              <a:latin typeface="Arial (Body)"/>
            </a:endParaRPr>
          </a:p>
        </p:txBody>
      </p:sp>
    </p:spTree>
    <p:extLst>
      <p:ext uri="{BB962C8B-B14F-4D97-AF65-F5344CB8AC3E}">
        <p14:creationId xmlns:p14="http://schemas.microsoft.com/office/powerpoint/2010/main" val="2463740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4.6 </a:t>
            </a:r>
            <a:r>
              <a:rPr lang="en-IN" sz="3400" kern="1200" dirty="0">
                <a:cs typeface="Times New Roman" panose="02020603050405020304" pitchFamily="18" charset="0"/>
              </a:rPr>
              <a:t>Public Key Cryptography: A Simple Case</a:t>
            </a:r>
            <a:endParaRPr lang="en-IN" sz="3400" dirty="0"/>
          </a:p>
        </p:txBody>
      </p:sp>
      <p:pic>
        <p:nvPicPr>
          <p:cNvPr id="5" name="Picture 4" descr="The steps in public key cryptography for a simple case are as follows. 1, an original message is sent, such as buy x y z at $100. 2, the message arrives at the recipient’s public key. 3, the message is encrypted in cipher text, a series of 1’s and 0’s. 4, the message is sent over the internet to 5, the recipient’s private ke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35" y="1538170"/>
            <a:ext cx="7717330" cy="4770713"/>
          </a:xfrm>
          <a:prstGeom prst="rect">
            <a:avLst/>
          </a:prstGeom>
        </p:spPr>
      </p:pic>
    </p:spTree>
    <p:extLst>
      <p:ext uri="{BB962C8B-B14F-4D97-AF65-F5344CB8AC3E}">
        <p14:creationId xmlns:p14="http://schemas.microsoft.com/office/powerpoint/2010/main" val="218233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Public Key Cryptography Using Digital Signatures and Hash Digests</a:t>
            </a:r>
            <a:endParaRPr lang="en-IN" sz="3400" dirty="0"/>
          </a:p>
        </p:txBody>
      </p:sp>
      <p:sp>
        <p:nvSpPr>
          <p:cNvPr id="3" name="Content Placeholder 2"/>
          <p:cNvSpPr>
            <a:spLocks noGrp="1"/>
          </p:cNvSpPr>
          <p:nvPr>
            <p:ph sz="quarter" idx="13"/>
          </p:nvPr>
        </p:nvSpPr>
        <p:spPr>
          <a:xfrm>
            <a:off x="457200" y="1556326"/>
            <a:ext cx="8080513" cy="4434275"/>
          </a:xfrm>
        </p:spPr>
        <p:txBody>
          <a:bodyPr/>
          <a:lstStyle/>
          <a:p>
            <a:pPr marL="255651" lvl="0" indent="-255651">
              <a:spcAft>
                <a:spcPct val="0"/>
              </a:spcAft>
              <a:buSzPts val="2400"/>
              <a:tabLst/>
            </a:pPr>
            <a:r>
              <a:rPr lang="en-US" altLang="en-US" kern="1200" dirty="0">
                <a:solidFill>
                  <a:srgbClr val="000000"/>
                </a:solidFill>
                <a:latin typeface="Arial (Body)"/>
              </a:rPr>
              <a:t>Sender applies a mathematical algorithm (hash function) to a message and then encrypts the message and hash result with recipient</a:t>
            </a:r>
            <a:r>
              <a:rPr lang="en-IN" altLang="ja-JP" kern="1200" dirty="0">
                <a:solidFill>
                  <a:srgbClr val="000000"/>
                </a:solidFill>
                <a:latin typeface="Arial (Body)"/>
              </a:rPr>
              <a:t>’</a:t>
            </a:r>
            <a:r>
              <a:rPr lang="en-US" altLang="ja-JP" kern="1200" dirty="0">
                <a:solidFill>
                  <a:srgbClr val="000000"/>
                </a:solidFill>
                <a:latin typeface="Arial (Body)"/>
              </a:rPr>
              <a:t>s public key</a:t>
            </a:r>
          </a:p>
          <a:p>
            <a:pPr marL="255651" lvl="0" indent="-255651">
              <a:spcAft>
                <a:spcPct val="0"/>
              </a:spcAft>
              <a:buSzPts val="2400"/>
              <a:tabLst/>
            </a:pPr>
            <a:r>
              <a:rPr lang="en-US" altLang="en-US" kern="1200" dirty="0">
                <a:solidFill>
                  <a:srgbClr val="000000"/>
                </a:solidFill>
                <a:latin typeface="Arial (Body)"/>
              </a:rPr>
              <a:t>Sender then encrypts the message and hash result with sender</a:t>
            </a:r>
            <a:r>
              <a:rPr lang="en-IN" altLang="ja-JP" kern="1200" dirty="0">
                <a:solidFill>
                  <a:srgbClr val="000000"/>
                </a:solidFill>
                <a:latin typeface="Arial (Body)"/>
              </a:rPr>
              <a:t>’</a:t>
            </a:r>
            <a:r>
              <a:rPr lang="en-US" altLang="ja-JP" kern="1200" dirty="0">
                <a:solidFill>
                  <a:srgbClr val="000000"/>
                </a:solidFill>
                <a:latin typeface="Arial (Body)"/>
              </a:rPr>
              <a:t>s private key-creating digital signature-for authenticity, nonrepudiation</a:t>
            </a:r>
          </a:p>
          <a:p>
            <a:pPr marL="255651" lvl="0" indent="-255651">
              <a:spcAft>
                <a:spcPct val="0"/>
              </a:spcAft>
              <a:buSzPts val="2400"/>
              <a:tabLst/>
            </a:pPr>
            <a:r>
              <a:rPr lang="en-US" altLang="en-US" kern="1200" dirty="0">
                <a:solidFill>
                  <a:srgbClr val="000000"/>
                </a:solidFill>
                <a:latin typeface="Arial (Body)"/>
              </a:rPr>
              <a:t>Recipient first uses sender’s public key to authenticate message and then the recipient’s private key to decrypt the hash result and message</a:t>
            </a:r>
            <a:endParaRPr lang="en-US" kern="1200" dirty="0">
              <a:solidFill>
                <a:srgbClr val="000000"/>
              </a:solidFill>
              <a:latin typeface="Arial (Body)"/>
            </a:endParaRPr>
          </a:p>
        </p:txBody>
      </p:sp>
    </p:spTree>
    <p:extLst>
      <p:ext uri="{BB962C8B-B14F-4D97-AF65-F5344CB8AC3E}">
        <p14:creationId xmlns:p14="http://schemas.microsoft.com/office/powerpoint/2010/main" val="3619014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Figure </a:t>
            </a:r>
            <a:r>
              <a:rPr lang="en-IN" sz="3200" kern="1200" dirty="0" smtClean="0">
                <a:cs typeface="Times New Roman" panose="02020603050405020304" pitchFamily="18" charset="0"/>
              </a:rPr>
              <a:t>4.7 </a:t>
            </a:r>
            <a:r>
              <a:rPr lang="en-IN" sz="3200" kern="1200" dirty="0">
                <a:cs typeface="Times New Roman" panose="02020603050405020304" pitchFamily="18" charset="0"/>
              </a:rPr>
              <a:t>Public Key Cryptography with Digital Signatures</a:t>
            </a:r>
            <a:endParaRPr lang="en-IN" sz="3200" dirty="0"/>
          </a:p>
        </p:txBody>
      </p:sp>
      <p:pic>
        <p:nvPicPr>
          <p:cNvPr id="5" name="Picture 4" descr="The steps are as follows. 1, the original message is sent, such as buy x y z at $52. 2, hash function, and hash digest as a series of 1’s and 0’s, 128 bits. 3, the message is received at the recipient’s public key. 4, the sender’s private key or digital signature. 5, signed cipher text, including the hash digest, is sent over the internet to 6, the sender’s public key. The authenticated cipher text is sent to the recipient’s private key. The hash, a series of 1’s and 0’s at 128 bits is sent back to the recipi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139" y="1623677"/>
            <a:ext cx="7061723" cy="4693834"/>
          </a:xfrm>
          <a:prstGeom prst="rect">
            <a:avLst/>
          </a:prstGeom>
        </p:spPr>
      </p:pic>
    </p:spTree>
    <p:extLst>
      <p:ext uri="{BB962C8B-B14F-4D97-AF65-F5344CB8AC3E}">
        <p14:creationId xmlns:p14="http://schemas.microsoft.com/office/powerpoint/2010/main" val="273417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IN"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p:txBody>
          <a:bodyPr/>
          <a:lstStyle/>
          <a:p>
            <a:pPr marL="0" lvl="0" indent="0">
              <a:spcAft>
                <a:spcPct val="0"/>
              </a:spcAft>
              <a:buSzPts val="2400"/>
              <a:buNone/>
            </a:pPr>
            <a:r>
              <a:rPr lang="en-US" sz="2000" b="1" kern="1200" dirty="0" smtClean="0">
                <a:solidFill>
                  <a:schemeClr val="tx2"/>
                </a:solidFill>
                <a:latin typeface="Arial (Body)"/>
              </a:rPr>
              <a:t>4.1</a:t>
            </a:r>
            <a:r>
              <a:rPr lang="en-US" sz="2000" b="1" kern="1200" dirty="0" smtClean="0">
                <a:solidFill>
                  <a:srgbClr val="000000"/>
                </a:solidFill>
                <a:latin typeface="Arial (Body)"/>
              </a:rPr>
              <a:t> </a:t>
            </a:r>
            <a:r>
              <a:rPr lang="en-US" sz="2000" kern="1200" dirty="0">
                <a:solidFill>
                  <a:srgbClr val="000000"/>
                </a:solidFill>
                <a:latin typeface="Arial (Body)"/>
              </a:rPr>
              <a:t>Understand the scope of e-commerce crime and security problems, the key dimensions of e-commerce security, and the tension between security and other values.</a:t>
            </a:r>
          </a:p>
          <a:p>
            <a:pPr marL="0" lvl="0" indent="0">
              <a:spcAft>
                <a:spcPct val="0"/>
              </a:spcAft>
              <a:buSzPts val="2400"/>
              <a:buNone/>
            </a:pPr>
            <a:r>
              <a:rPr lang="en-US" sz="2000" b="1" kern="1200" dirty="0" smtClean="0">
                <a:solidFill>
                  <a:schemeClr val="tx2"/>
                </a:solidFill>
                <a:latin typeface="Arial (Body)"/>
              </a:rPr>
              <a:t>4.2</a:t>
            </a:r>
            <a:r>
              <a:rPr lang="en-US" sz="2000" b="1" kern="1200" dirty="0" smtClean="0">
                <a:solidFill>
                  <a:srgbClr val="000000"/>
                </a:solidFill>
                <a:latin typeface="Arial (Body)"/>
              </a:rPr>
              <a:t> </a:t>
            </a:r>
            <a:r>
              <a:rPr lang="en-US" sz="2000" kern="1200" dirty="0">
                <a:solidFill>
                  <a:srgbClr val="000000"/>
                </a:solidFill>
                <a:latin typeface="Arial (Body)"/>
              </a:rPr>
              <a:t>Identify the key security threats in the e-commerce environment.</a:t>
            </a:r>
          </a:p>
          <a:p>
            <a:pPr marL="0" lvl="0" indent="0">
              <a:spcAft>
                <a:spcPct val="0"/>
              </a:spcAft>
              <a:buSzPts val="2400"/>
              <a:buNone/>
            </a:pPr>
            <a:r>
              <a:rPr lang="en-US" sz="2000" b="1" kern="1200" dirty="0" smtClean="0">
                <a:solidFill>
                  <a:schemeClr val="tx2"/>
                </a:solidFill>
                <a:latin typeface="Arial (Body)"/>
              </a:rPr>
              <a:t>4.3</a:t>
            </a:r>
            <a:r>
              <a:rPr lang="en-US" sz="2000" b="1" kern="1200" dirty="0" smtClean="0">
                <a:solidFill>
                  <a:srgbClr val="000000"/>
                </a:solidFill>
                <a:latin typeface="Arial (Body)"/>
              </a:rPr>
              <a:t> </a:t>
            </a:r>
            <a:r>
              <a:rPr lang="en-US" sz="2000" kern="1200" dirty="0">
                <a:solidFill>
                  <a:srgbClr val="000000"/>
                </a:solidFill>
                <a:latin typeface="Arial (Body)"/>
              </a:rPr>
              <a:t>Describe how technology helps secure Internet communications channels and protect networks, servers, and clients.</a:t>
            </a:r>
          </a:p>
          <a:p>
            <a:pPr marL="0" lvl="0" indent="0">
              <a:spcAft>
                <a:spcPct val="0"/>
              </a:spcAft>
              <a:buSzPts val="2400"/>
              <a:buNone/>
            </a:pPr>
            <a:r>
              <a:rPr lang="en-US" sz="2000" b="1" kern="1200" dirty="0" smtClean="0">
                <a:solidFill>
                  <a:schemeClr val="tx2"/>
                </a:solidFill>
                <a:latin typeface="Arial (Body)"/>
              </a:rPr>
              <a:t>4.4</a:t>
            </a:r>
            <a:r>
              <a:rPr lang="en-US" sz="2000" b="1" kern="1200" dirty="0" smtClean="0">
                <a:solidFill>
                  <a:srgbClr val="000000"/>
                </a:solidFill>
                <a:latin typeface="Arial (Body)"/>
              </a:rPr>
              <a:t> </a:t>
            </a:r>
            <a:r>
              <a:rPr lang="en-US" sz="2000" kern="1200" dirty="0">
                <a:solidFill>
                  <a:srgbClr val="000000"/>
                </a:solidFill>
                <a:latin typeface="Arial (Body)"/>
              </a:rPr>
              <a:t>Appreciate the importance of policies, procedures, and laws in creating security.</a:t>
            </a:r>
          </a:p>
          <a:p>
            <a:pPr marL="0" lvl="0" indent="0">
              <a:spcAft>
                <a:spcPct val="0"/>
              </a:spcAft>
              <a:buSzPts val="2400"/>
              <a:buNone/>
            </a:pPr>
            <a:r>
              <a:rPr lang="en-US" sz="2000" b="1" kern="1200" dirty="0" smtClean="0">
                <a:solidFill>
                  <a:schemeClr val="tx2"/>
                </a:solidFill>
                <a:latin typeface="Arial (Body)"/>
              </a:rPr>
              <a:t>4.5</a:t>
            </a:r>
            <a:r>
              <a:rPr lang="en-US" sz="2000" b="1" kern="1200" dirty="0" smtClean="0">
                <a:solidFill>
                  <a:srgbClr val="000000"/>
                </a:solidFill>
                <a:latin typeface="Arial (Body)"/>
              </a:rPr>
              <a:t> </a:t>
            </a:r>
            <a:r>
              <a:rPr lang="en-US" sz="2000" kern="1200" dirty="0">
                <a:solidFill>
                  <a:srgbClr val="000000"/>
                </a:solidFill>
                <a:latin typeface="Arial (Body)"/>
              </a:rPr>
              <a:t>Identify the major e-commerce payment systems in use today.</a:t>
            </a:r>
          </a:p>
          <a:p>
            <a:pPr marL="0" lvl="0" indent="0">
              <a:spcAft>
                <a:spcPct val="0"/>
              </a:spcAft>
              <a:buSzPts val="2400"/>
              <a:buNone/>
            </a:pPr>
            <a:r>
              <a:rPr lang="en-US" sz="2000" b="1" kern="1200" dirty="0" smtClean="0">
                <a:solidFill>
                  <a:schemeClr val="tx2"/>
                </a:solidFill>
                <a:latin typeface="Arial (Body)"/>
              </a:rPr>
              <a:t>4.6</a:t>
            </a:r>
            <a:r>
              <a:rPr lang="en-US" sz="2000" b="1" kern="1200" dirty="0" smtClean="0">
                <a:solidFill>
                  <a:srgbClr val="000000"/>
                </a:solidFill>
                <a:latin typeface="Arial (Body)"/>
              </a:rPr>
              <a:t> </a:t>
            </a:r>
            <a:r>
              <a:rPr lang="en-US" sz="2000" kern="1200" dirty="0">
                <a:solidFill>
                  <a:srgbClr val="000000"/>
                </a:solidFill>
                <a:latin typeface="Arial (Body)"/>
              </a:rPr>
              <a:t>Describe the features and functionality of electronic billing presentment and payment systems.</a:t>
            </a:r>
          </a:p>
        </p:txBody>
      </p:sp>
    </p:spTree>
    <p:extLst>
      <p:ext uri="{BB962C8B-B14F-4D97-AF65-F5344CB8AC3E}">
        <p14:creationId xmlns:p14="http://schemas.microsoft.com/office/powerpoint/2010/main" val="3025435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Digital Envelopes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Address weaknesses of:</a:t>
            </a:r>
          </a:p>
          <a:p>
            <a:pPr marL="741553" lvl="1" indent="-284353">
              <a:spcAft>
                <a:spcPct val="0"/>
              </a:spcAft>
              <a:buSzPts val="2400"/>
            </a:pPr>
            <a:r>
              <a:rPr lang="en-US" kern="1200" dirty="0">
                <a:solidFill>
                  <a:srgbClr val="000000"/>
                </a:solidFill>
                <a:latin typeface="Arial (Body)"/>
              </a:rPr>
              <a:t>Public key cryptography</a:t>
            </a:r>
          </a:p>
          <a:p>
            <a:pPr marL="1144778" lvl="2" indent="-230378">
              <a:spcAft>
                <a:spcPct val="0"/>
              </a:spcAft>
              <a:buSzPts val="2400"/>
            </a:pPr>
            <a:r>
              <a:rPr lang="en-US" kern="1200" dirty="0">
                <a:solidFill>
                  <a:srgbClr val="000000"/>
                </a:solidFill>
                <a:latin typeface="Arial (Body)"/>
              </a:rPr>
              <a:t>Computationally slow, decreased transmission speed, increased processing time</a:t>
            </a:r>
          </a:p>
          <a:p>
            <a:pPr marL="741553" lvl="1" indent="-284353">
              <a:spcAft>
                <a:spcPct val="0"/>
              </a:spcAft>
              <a:buSzPts val="2400"/>
            </a:pPr>
            <a:r>
              <a:rPr lang="en-US" kern="1200" dirty="0">
                <a:solidFill>
                  <a:srgbClr val="000000"/>
                </a:solidFill>
                <a:latin typeface="Arial (Body)"/>
              </a:rPr>
              <a:t>Symmetric key cryptography</a:t>
            </a:r>
          </a:p>
          <a:p>
            <a:pPr marL="1144778" lvl="2" indent="-230378">
              <a:spcAft>
                <a:spcPct val="0"/>
              </a:spcAft>
              <a:buSzPts val="2400"/>
            </a:pPr>
            <a:r>
              <a:rPr lang="en-US" kern="1200" dirty="0">
                <a:solidFill>
                  <a:srgbClr val="000000"/>
                </a:solidFill>
                <a:latin typeface="Arial (Body)"/>
              </a:rPr>
              <a:t>Insecure transmission lines</a:t>
            </a:r>
          </a:p>
          <a:p>
            <a:pPr marL="255651" lvl="0" indent="-255651">
              <a:spcAft>
                <a:spcPct val="0"/>
              </a:spcAft>
              <a:buSzPts val="2400"/>
              <a:tabLst/>
            </a:pPr>
            <a:r>
              <a:rPr lang="en-US" kern="1200" dirty="0">
                <a:solidFill>
                  <a:srgbClr val="000000"/>
                </a:solidFill>
                <a:latin typeface="Arial (Body)"/>
              </a:rPr>
              <a:t>Uses symmetric key cryptography to encrypt document</a:t>
            </a:r>
          </a:p>
          <a:p>
            <a:pPr marL="255651" lvl="0" indent="-255651">
              <a:spcAft>
                <a:spcPct val="0"/>
              </a:spcAft>
              <a:buSzPts val="2400"/>
              <a:tabLst/>
            </a:pPr>
            <a:r>
              <a:rPr lang="en-US" kern="1200" dirty="0">
                <a:solidFill>
                  <a:srgbClr val="000000"/>
                </a:solidFill>
                <a:latin typeface="Arial (Body)"/>
              </a:rPr>
              <a:t>Uses public key cryptography to encrypt and send symmetric key</a:t>
            </a:r>
          </a:p>
        </p:txBody>
      </p:sp>
    </p:spTree>
    <p:extLst>
      <p:ext uri="{BB962C8B-B14F-4D97-AF65-F5344CB8AC3E}">
        <p14:creationId xmlns:p14="http://schemas.microsoft.com/office/powerpoint/2010/main" val="1503197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4.8 </a:t>
            </a:r>
            <a:r>
              <a:rPr lang="en-IN" sz="3400" kern="1200" dirty="0">
                <a:cs typeface="Times New Roman" panose="02020603050405020304" pitchFamily="18" charset="0"/>
              </a:rPr>
              <a:t>Public Key Cryptography: Creating a Digital Envelope</a:t>
            </a:r>
            <a:endParaRPr lang="en-IN" sz="3400" dirty="0"/>
          </a:p>
        </p:txBody>
      </p:sp>
      <p:pic>
        <p:nvPicPr>
          <p:cNvPr id="5" name="Picture 4" descr="The sender issues a diplomatic report in the original message. A symmetric session key and the recipient’s public key is added to the digital envelop with the message encrypted in cipher text to the internet. The recipient’s private key and symmetric session key are sent in with a diplomatic report to the recipi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133" y="1543664"/>
            <a:ext cx="6267735" cy="4783558"/>
          </a:xfrm>
          <a:prstGeom prst="rect">
            <a:avLst/>
          </a:prstGeom>
        </p:spPr>
      </p:pic>
    </p:spTree>
    <p:extLst>
      <p:ext uri="{BB962C8B-B14F-4D97-AF65-F5344CB8AC3E}">
        <p14:creationId xmlns:p14="http://schemas.microsoft.com/office/powerpoint/2010/main" val="3978900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Digital Certificates and Public Key Infrastructure (P</a:t>
            </a:r>
            <a:r>
              <a:rPr lang="en-IN" sz="100" kern="1200" dirty="0">
                <a:cs typeface="Times New Roman" panose="02020603050405020304" pitchFamily="18" charset="0"/>
              </a:rPr>
              <a:t> </a:t>
            </a:r>
            <a:r>
              <a:rPr lang="en-IN" sz="3400" kern="1200" dirty="0">
                <a:cs typeface="Times New Roman" panose="02020603050405020304" pitchFamily="18" charset="0"/>
              </a:rPr>
              <a:t>K</a:t>
            </a:r>
            <a:r>
              <a:rPr lang="en-IN" sz="100" kern="1200" dirty="0">
                <a:cs typeface="Times New Roman" panose="02020603050405020304" pitchFamily="18" charset="0"/>
              </a:rPr>
              <a:t> </a:t>
            </a:r>
            <a:r>
              <a:rPr lang="en-IN" sz="3400" kern="1200" dirty="0">
                <a:cs typeface="Times New Roman" panose="02020603050405020304" pitchFamily="18" charset="0"/>
              </a:rPr>
              <a:t>I)</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Digital certificate includes:</a:t>
            </a:r>
          </a:p>
          <a:p>
            <a:pPr marL="741553" lvl="1" indent="-284353">
              <a:spcAft>
                <a:spcPct val="0"/>
              </a:spcAft>
              <a:buSzPts val="2400"/>
            </a:pPr>
            <a:r>
              <a:rPr lang="en-US" altLang="en-US" kern="1200" dirty="0">
                <a:solidFill>
                  <a:srgbClr val="000000"/>
                </a:solidFill>
                <a:latin typeface="Arial (Body)"/>
              </a:rPr>
              <a:t>Name of subject/company</a:t>
            </a:r>
          </a:p>
          <a:p>
            <a:pPr marL="741553" lvl="1" indent="-284353">
              <a:spcAft>
                <a:spcPct val="0"/>
              </a:spcAft>
              <a:buSzPts val="2400"/>
            </a:pPr>
            <a:r>
              <a:rPr lang="en-US" altLang="en-US" kern="1200" dirty="0">
                <a:solidFill>
                  <a:srgbClr val="000000"/>
                </a:solidFill>
                <a:latin typeface="Arial (Body)"/>
              </a:rPr>
              <a:t>Subject</a:t>
            </a:r>
            <a:r>
              <a:rPr lang="en-IN" altLang="ja-JP" kern="1200" dirty="0">
                <a:solidFill>
                  <a:srgbClr val="000000"/>
                </a:solidFill>
                <a:latin typeface="Arial (Body)"/>
              </a:rPr>
              <a:t>’</a:t>
            </a:r>
            <a:r>
              <a:rPr lang="en-US" altLang="ja-JP" kern="1200" dirty="0">
                <a:solidFill>
                  <a:srgbClr val="000000"/>
                </a:solidFill>
                <a:latin typeface="Arial (Body)"/>
              </a:rPr>
              <a:t>s public key</a:t>
            </a:r>
          </a:p>
          <a:p>
            <a:pPr marL="741553" lvl="1" indent="-284353">
              <a:spcAft>
                <a:spcPct val="0"/>
              </a:spcAft>
              <a:buSzPts val="2400"/>
            </a:pPr>
            <a:r>
              <a:rPr lang="en-US" altLang="en-US" kern="1200" dirty="0">
                <a:solidFill>
                  <a:srgbClr val="000000"/>
                </a:solidFill>
                <a:latin typeface="Arial (Body)"/>
              </a:rPr>
              <a:t>Digital certificate serial number</a:t>
            </a:r>
          </a:p>
          <a:p>
            <a:pPr marL="741553" lvl="1" indent="-284353">
              <a:spcAft>
                <a:spcPct val="0"/>
              </a:spcAft>
              <a:buSzPts val="2400"/>
            </a:pPr>
            <a:r>
              <a:rPr lang="en-US" altLang="en-US" kern="1200" dirty="0">
                <a:solidFill>
                  <a:srgbClr val="000000"/>
                </a:solidFill>
                <a:latin typeface="Arial (Body)"/>
              </a:rPr>
              <a:t>Expiration date, issuance date</a:t>
            </a:r>
          </a:p>
          <a:p>
            <a:pPr marL="741553" lvl="1" indent="-284353">
              <a:spcAft>
                <a:spcPct val="0"/>
              </a:spcAft>
              <a:buSzPts val="2400"/>
            </a:pPr>
            <a:r>
              <a:rPr lang="en-US" altLang="en-US" kern="1200" dirty="0">
                <a:solidFill>
                  <a:srgbClr val="000000"/>
                </a:solidFill>
                <a:latin typeface="Arial (Body)"/>
              </a:rPr>
              <a:t>Digital signature of C</a:t>
            </a:r>
            <a:r>
              <a:rPr lang="en-US" altLang="en-US" sz="100" kern="1200" dirty="0">
                <a:solidFill>
                  <a:srgbClr val="000000"/>
                </a:solidFill>
                <a:latin typeface="Arial (Body)"/>
              </a:rPr>
              <a:t> </a:t>
            </a:r>
            <a:r>
              <a:rPr lang="en-US" altLang="en-US" kern="1200" dirty="0">
                <a:solidFill>
                  <a:srgbClr val="000000"/>
                </a:solidFill>
                <a:latin typeface="Arial (Body)"/>
              </a:rPr>
              <a:t>A</a:t>
            </a:r>
          </a:p>
          <a:p>
            <a:pPr marL="255651" lvl="0" indent="-255651">
              <a:spcAft>
                <a:spcPct val="0"/>
              </a:spcAft>
              <a:buSzPts val="2400"/>
              <a:tabLst/>
            </a:pPr>
            <a:r>
              <a:rPr lang="en-US" altLang="en-US" kern="1200" dirty="0">
                <a:solidFill>
                  <a:srgbClr val="000000"/>
                </a:solidFill>
                <a:latin typeface="Arial (Body)"/>
              </a:rPr>
              <a:t>Public Key Infrastructure (P</a:t>
            </a:r>
            <a:r>
              <a:rPr lang="en-US" altLang="en-US" sz="100" kern="1200" dirty="0">
                <a:solidFill>
                  <a:srgbClr val="000000"/>
                </a:solidFill>
                <a:latin typeface="Arial (Body)"/>
              </a:rPr>
              <a:t> </a:t>
            </a:r>
            <a:r>
              <a:rPr lang="en-US" altLang="en-US" kern="1200" dirty="0">
                <a:solidFill>
                  <a:srgbClr val="000000"/>
                </a:solidFill>
                <a:latin typeface="Arial (Body)"/>
              </a:rPr>
              <a:t>K</a:t>
            </a:r>
            <a:r>
              <a:rPr lang="en-US" altLang="en-US" sz="100" kern="1200" dirty="0">
                <a:solidFill>
                  <a:srgbClr val="000000"/>
                </a:solidFill>
                <a:latin typeface="Arial (Body)"/>
              </a:rPr>
              <a:t> </a:t>
            </a:r>
            <a:r>
              <a:rPr lang="en-US" altLang="en-US" kern="1200" dirty="0">
                <a:solidFill>
                  <a:srgbClr val="000000"/>
                </a:solidFill>
                <a:latin typeface="Arial (Body)"/>
              </a:rPr>
              <a:t>I):</a:t>
            </a:r>
          </a:p>
          <a:p>
            <a:pPr marL="741553" lvl="1" indent="-284353">
              <a:spcAft>
                <a:spcPct val="0"/>
              </a:spcAft>
              <a:buSzPts val="2400"/>
            </a:pP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s and digital certificate procedures</a:t>
            </a:r>
          </a:p>
          <a:p>
            <a:pPr marL="741553" lvl="1" indent="-284353">
              <a:spcAft>
                <a:spcPct val="0"/>
              </a:spcAft>
              <a:buSzPts val="2400"/>
            </a:pP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G</a:t>
            </a:r>
            <a:r>
              <a:rPr lang="en-US" altLang="en-US" sz="100" kern="1200" dirty="0">
                <a:solidFill>
                  <a:srgbClr val="000000"/>
                </a:solidFill>
                <a:latin typeface="Arial (Body)"/>
              </a:rPr>
              <a:t> </a:t>
            </a:r>
            <a:r>
              <a:rPr lang="en-US" altLang="en-US" kern="1200" dirty="0">
                <a:solidFill>
                  <a:srgbClr val="000000"/>
                </a:solidFill>
                <a:latin typeface="Arial (Body)"/>
              </a:rPr>
              <a:t>P</a:t>
            </a:r>
          </a:p>
        </p:txBody>
      </p:sp>
    </p:spTree>
    <p:extLst>
      <p:ext uri="{BB962C8B-B14F-4D97-AF65-F5344CB8AC3E}">
        <p14:creationId xmlns:p14="http://schemas.microsoft.com/office/powerpoint/2010/main" val="1414958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4.9 </a:t>
            </a:r>
            <a:r>
              <a:rPr lang="en-US" sz="3400" kern="1200" dirty="0">
                <a:cs typeface="Times New Roman" panose="02020603050405020304" pitchFamily="18" charset="0"/>
              </a:rPr>
              <a:t>Digital Certificates and Certification Authorities</a:t>
            </a:r>
            <a:endParaRPr lang="en-IN" sz="3400" dirty="0"/>
          </a:p>
        </p:txBody>
      </p:sp>
      <p:pic>
        <p:nvPicPr>
          <p:cNvPr id="5" name="Picture 4" descr="An institution, or individual subject sends a request certificate via the internet to the certification authorities or CA’s. The CA’s send the digital certificate serial number, version, issuer name, issuance and expiration date, subject name, subject public key, CA signature and other information, and the certificate is received by the institution or individual subject. The certificate is used for the transaction partner, online merchant or custom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37" y="1524379"/>
            <a:ext cx="8094727" cy="4784346"/>
          </a:xfrm>
          <a:prstGeom prst="rect">
            <a:avLst/>
          </a:prstGeom>
        </p:spPr>
      </p:pic>
    </p:spTree>
    <p:extLst>
      <p:ext uri="{BB962C8B-B14F-4D97-AF65-F5344CB8AC3E}">
        <p14:creationId xmlns:p14="http://schemas.microsoft.com/office/powerpoint/2010/main" val="3445350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Limitations of P</a:t>
            </a:r>
            <a:r>
              <a:rPr lang="en-US" sz="100" kern="1200" dirty="0">
                <a:cs typeface="Times New Roman" panose="02020603050405020304" pitchFamily="18" charset="0"/>
              </a:rPr>
              <a:t> </a:t>
            </a:r>
            <a:r>
              <a:rPr lang="en-US" kern="1200" dirty="0">
                <a:cs typeface="Times New Roman" panose="02020603050405020304" pitchFamily="18" charset="0"/>
              </a:rPr>
              <a:t>K</a:t>
            </a:r>
            <a:r>
              <a:rPr lang="en-US" sz="100" kern="1200" dirty="0">
                <a:cs typeface="Times New Roman" panose="02020603050405020304" pitchFamily="18" charset="0"/>
              </a:rPr>
              <a:t> </a:t>
            </a:r>
            <a:r>
              <a:rPr lang="en-US" kern="1200" dirty="0">
                <a:cs typeface="Times New Roman" panose="02020603050405020304" pitchFamily="18" charset="0"/>
              </a:rPr>
              <a:t>I</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Doesn’t</a:t>
            </a:r>
            <a:r>
              <a:rPr lang="en-US" altLang="ja-JP" kern="1200" dirty="0">
                <a:solidFill>
                  <a:srgbClr val="000000"/>
                </a:solidFill>
                <a:latin typeface="Arial (Body)"/>
              </a:rPr>
              <a:t> protect storage of private key</a:t>
            </a:r>
          </a:p>
          <a:p>
            <a:pPr marL="741553" lvl="1" indent="-284353">
              <a:spcAft>
                <a:spcPct val="0"/>
              </a:spcAft>
              <a:buSzPts val="2400"/>
            </a:pP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K</a:t>
            </a:r>
            <a:r>
              <a:rPr lang="en-US" altLang="en-US" sz="100" kern="1200" dirty="0">
                <a:solidFill>
                  <a:srgbClr val="000000"/>
                </a:solidFill>
                <a:latin typeface="Arial (Body)"/>
              </a:rPr>
              <a:t> </a:t>
            </a:r>
            <a:r>
              <a:rPr lang="en-US" altLang="en-US" kern="1200" dirty="0">
                <a:solidFill>
                  <a:srgbClr val="000000"/>
                </a:solidFill>
                <a:latin typeface="Arial (Body)"/>
              </a:rPr>
              <a:t>I not effective against insiders, employees</a:t>
            </a:r>
          </a:p>
          <a:p>
            <a:pPr marL="741553" lvl="1" indent="-284353">
              <a:spcAft>
                <a:spcPct val="0"/>
              </a:spcAft>
              <a:buSzPts val="2400"/>
            </a:pPr>
            <a:r>
              <a:rPr lang="en-US" altLang="en-US" kern="1200" dirty="0">
                <a:solidFill>
                  <a:srgbClr val="000000"/>
                </a:solidFill>
                <a:latin typeface="Arial (Body)"/>
              </a:rPr>
              <a:t>Protection of private keys by individuals may be haphazard</a:t>
            </a:r>
          </a:p>
          <a:p>
            <a:pPr marL="255651" lvl="0" indent="-255651">
              <a:spcAft>
                <a:spcPct val="0"/>
              </a:spcAft>
              <a:buSzPts val="2400"/>
              <a:tabLst/>
            </a:pPr>
            <a:r>
              <a:rPr lang="en-US" altLang="en-US" kern="1200" dirty="0">
                <a:solidFill>
                  <a:srgbClr val="000000"/>
                </a:solidFill>
                <a:latin typeface="Arial (Body)"/>
              </a:rPr>
              <a:t>No guarantee that verifying computer of merchant is secure</a:t>
            </a:r>
          </a:p>
          <a:p>
            <a:pPr marL="255651" lvl="0" indent="-255651">
              <a:spcAft>
                <a:spcPct val="0"/>
              </a:spcAft>
              <a:buSzPts val="2400"/>
              <a:tabLst/>
            </a:pP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s are unregulated, self-selecting organizations</a:t>
            </a:r>
          </a:p>
        </p:txBody>
      </p:sp>
    </p:spTree>
    <p:extLst>
      <p:ext uri="{BB962C8B-B14F-4D97-AF65-F5344CB8AC3E}">
        <p14:creationId xmlns:p14="http://schemas.microsoft.com/office/powerpoint/2010/main" val="2178189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Securing Channels of Communication</a:t>
            </a:r>
            <a:endParaRPr lang="en-IN" sz="3400" dirty="0"/>
          </a:p>
        </p:txBody>
      </p:sp>
      <p:sp>
        <p:nvSpPr>
          <p:cNvPr id="3" name="Content Placeholder 2"/>
          <p:cNvSpPr>
            <a:spLocks noGrp="1"/>
          </p:cNvSpPr>
          <p:nvPr>
            <p:ph sz="quarter" idx="13"/>
          </p:nvPr>
        </p:nvSpPr>
        <p:spPr>
          <a:xfrm>
            <a:off x="457199" y="1556326"/>
            <a:ext cx="8468139" cy="4434275"/>
          </a:xfrm>
        </p:spPr>
        <p:txBody>
          <a:bodyPr/>
          <a:lstStyle/>
          <a:p>
            <a:pPr marL="255651" lvl="0" indent="-255651">
              <a:spcAft>
                <a:spcPct val="0"/>
              </a:spcAft>
              <a:buSzPts val="2400"/>
              <a:tabLst/>
            </a:pPr>
            <a:r>
              <a:rPr lang="en-US" altLang="en-US" kern="1200" dirty="0">
                <a:solidFill>
                  <a:srgbClr val="000000"/>
                </a:solidFill>
                <a:latin typeface="Arial (Body)"/>
              </a:rPr>
              <a:t>Secure Sockets Layer (S</a:t>
            </a:r>
            <a:r>
              <a:rPr lang="en-US" altLang="en-US" sz="100" kern="1200" dirty="0">
                <a:solidFill>
                  <a:srgbClr val="000000"/>
                </a:solidFill>
                <a:latin typeface="Arial (Body)"/>
              </a:rPr>
              <a:t> </a:t>
            </a:r>
            <a:r>
              <a:rPr lang="en-US" altLang="en-US" kern="1200" dirty="0" err="1">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L)/Transport Layer Security (T</a:t>
            </a:r>
            <a:r>
              <a:rPr lang="en-US" altLang="en-US" sz="100" kern="1200" dirty="0">
                <a:solidFill>
                  <a:srgbClr val="000000"/>
                </a:solidFill>
                <a:latin typeface="Arial (Body)"/>
              </a:rPr>
              <a:t> </a:t>
            </a:r>
            <a:r>
              <a:rPr lang="en-US" altLang="en-US" kern="1200" dirty="0">
                <a:solidFill>
                  <a:srgbClr val="000000"/>
                </a:solidFill>
                <a:latin typeface="Arial (Body)"/>
              </a:rPr>
              <a:t>L</a:t>
            </a:r>
            <a:r>
              <a:rPr lang="en-US" altLang="en-US" sz="100" kern="1200" dirty="0">
                <a:solidFill>
                  <a:srgbClr val="000000"/>
                </a:solidFill>
                <a:latin typeface="Arial (Body)"/>
              </a:rPr>
              <a:t> </a:t>
            </a:r>
            <a:r>
              <a:rPr lang="en-US" altLang="en-US" kern="1200" dirty="0">
                <a:solidFill>
                  <a:srgbClr val="000000"/>
                </a:solidFill>
                <a:latin typeface="Arial (Body)"/>
              </a:rPr>
              <a:t>S)</a:t>
            </a:r>
          </a:p>
          <a:p>
            <a:pPr marL="741553" lvl="1" indent="-284353">
              <a:spcAft>
                <a:spcPct val="0"/>
              </a:spcAft>
              <a:buSzPts val="2400"/>
            </a:pPr>
            <a:r>
              <a:rPr lang="en-US" altLang="en-US" kern="1200" dirty="0">
                <a:solidFill>
                  <a:srgbClr val="000000"/>
                </a:solidFill>
                <a:latin typeface="Arial (Body)"/>
              </a:rPr>
              <a:t>Establishes secure, </a:t>
            </a:r>
            <a:r>
              <a:rPr lang="en-US" altLang="en-US" kern="1200">
                <a:solidFill>
                  <a:srgbClr val="000000"/>
                </a:solidFill>
                <a:latin typeface="Arial (Body)"/>
              </a:rPr>
              <a:t>negotiated client-server </a:t>
            </a:r>
            <a:r>
              <a:rPr lang="en-US" altLang="en-US" kern="1200" dirty="0">
                <a:solidFill>
                  <a:srgbClr val="000000"/>
                </a:solidFill>
                <a:latin typeface="Arial (Body)"/>
              </a:rPr>
              <a:t>session</a:t>
            </a:r>
          </a:p>
          <a:p>
            <a:pPr marL="255651" lvl="0" indent="-255651">
              <a:spcAft>
                <a:spcPct val="0"/>
              </a:spcAft>
              <a:buSzPts val="2400"/>
              <a:tabLst/>
            </a:pPr>
            <a:r>
              <a:rPr lang="en-US" altLang="en-US" kern="1200" dirty="0">
                <a:solidFill>
                  <a:srgbClr val="000000"/>
                </a:solidFill>
                <a:latin typeface="Arial (Body)"/>
              </a:rPr>
              <a:t>Virtual Private Network (V</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Allows remote users to securely access internal network via the Internet</a:t>
            </a:r>
          </a:p>
          <a:p>
            <a:pPr marL="255651" lvl="0" indent="-255651">
              <a:spcAft>
                <a:spcPct val="0"/>
              </a:spcAft>
              <a:buSzPts val="2400"/>
              <a:tabLst/>
            </a:pPr>
            <a:r>
              <a:rPr lang="en-US" altLang="en-US" kern="1200" dirty="0">
                <a:solidFill>
                  <a:srgbClr val="000000"/>
                </a:solidFill>
                <a:latin typeface="Arial (Body)"/>
              </a:rPr>
              <a:t>Wireless (Wi-Fi) networks</a:t>
            </a:r>
          </a:p>
          <a:p>
            <a:pPr marL="741553" lvl="1" indent="-284353">
              <a:spcAft>
                <a:spcPct val="0"/>
              </a:spcAft>
              <a:buSzPts val="2400"/>
            </a:pPr>
            <a:r>
              <a:rPr lang="en-US" altLang="en-US" kern="1200" dirty="0">
                <a:solidFill>
                  <a:srgbClr val="000000"/>
                </a:solidFill>
                <a:latin typeface="Arial (Body)"/>
              </a:rPr>
              <a:t>W</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2</a:t>
            </a:r>
          </a:p>
          <a:p>
            <a:pPr marL="741553" lvl="1" indent="-284353">
              <a:spcAft>
                <a:spcPct val="0"/>
              </a:spcAft>
              <a:buSzPts val="2400"/>
            </a:pPr>
            <a:r>
              <a:rPr lang="en-US" kern="1200" dirty="0">
                <a:solidFill>
                  <a:srgbClr val="000000"/>
                </a:solidFill>
                <a:latin typeface="Arial (Body)"/>
              </a:rPr>
              <a:t>W</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A3</a:t>
            </a:r>
          </a:p>
        </p:txBody>
      </p:sp>
    </p:spTree>
    <p:extLst>
      <p:ext uri="{BB962C8B-B14F-4D97-AF65-F5344CB8AC3E}">
        <p14:creationId xmlns:p14="http://schemas.microsoft.com/office/powerpoint/2010/main" val="3248056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90452" cy="1097279"/>
          </a:xfrm>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4.10 </a:t>
            </a:r>
            <a:r>
              <a:rPr lang="en-IN" sz="3400" kern="1200" dirty="0">
                <a:cs typeface="Times New Roman" panose="02020603050405020304" pitchFamily="18" charset="0"/>
              </a:rPr>
              <a:t>Secure Negotiated Sessions Using S</a:t>
            </a:r>
            <a:r>
              <a:rPr lang="en-IN" sz="100" kern="1200" dirty="0">
                <a:cs typeface="Times New Roman" panose="02020603050405020304" pitchFamily="18" charset="0"/>
              </a:rPr>
              <a:t> </a:t>
            </a:r>
            <a:r>
              <a:rPr lang="en-IN" sz="3400" kern="1200" dirty="0">
                <a:cs typeface="Times New Roman" panose="02020603050405020304" pitchFamily="18" charset="0"/>
              </a:rPr>
              <a:t>S</a:t>
            </a:r>
            <a:r>
              <a:rPr lang="en-IN" sz="100" kern="1200" dirty="0">
                <a:cs typeface="Times New Roman" panose="02020603050405020304" pitchFamily="18" charset="0"/>
              </a:rPr>
              <a:t> </a:t>
            </a:r>
            <a:r>
              <a:rPr lang="en-IN" sz="3400" kern="1200" dirty="0">
                <a:cs typeface="Times New Roman" panose="02020603050405020304" pitchFamily="18" charset="0"/>
              </a:rPr>
              <a:t>L/T</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S</a:t>
            </a:r>
            <a:endParaRPr lang="en-IN" sz="3400" dirty="0"/>
          </a:p>
        </p:txBody>
      </p:sp>
      <p:pic>
        <p:nvPicPr>
          <p:cNvPr id="5" name="Picture 4" descr="The client browser sends a request for a secure session to the merchant server via the internet. Session ID and methods of encryption are negotiated. The merchant server grants the secure session. Certificates are exchanged between the client and merchant and the identity of both parties is established. The client generates a session key, and uses server public key to create the digital envelope, sends it to server, and the server decrypts using the private key. The encrypted transmission using client-generated session key begi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05" y="1517689"/>
            <a:ext cx="7299391" cy="4777535"/>
          </a:xfrm>
          <a:prstGeom prst="rect">
            <a:avLst/>
          </a:prstGeom>
        </p:spPr>
      </p:pic>
    </p:spTree>
    <p:extLst>
      <p:ext uri="{BB962C8B-B14F-4D97-AF65-F5344CB8AC3E}">
        <p14:creationId xmlns:p14="http://schemas.microsoft.com/office/powerpoint/2010/main" val="2783324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Protecting Networks</a:t>
            </a:r>
            <a:endParaRPr lang="en-IN"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tabLst/>
            </a:pPr>
            <a:r>
              <a:rPr lang="en-US" sz="2200" kern="1200" dirty="0">
                <a:solidFill>
                  <a:srgbClr val="000000"/>
                </a:solidFill>
                <a:latin typeface="Arial (Body)"/>
              </a:rPr>
              <a:t>Firewall</a:t>
            </a:r>
          </a:p>
          <a:p>
            <a:pPr marL="741553" lvl="1" indent="-284353">
              <a:spcAft>
                <a:spcPct val="0"/>
              </a:spcAft>
            </a:pPr>
            <a:r>
              <a:rPr lang="en-US" sz="2200" kern="1200" dirty="0">
                <a:solidFill>
                  <a:srgbClr val="000000"/>
                </a:solidFill>
                <a:latin typeface="Arial (Body)"/>
              </a:rPr>
              <a:t>Hardware or software that uses security policy to filter packets</a:t>
            </a:r>
          </a:p>
          <a:p>
            <a:pPr marL="1144778" lvl="2" indent="-230378">
              <a:spcAft>
                <a:spcPct val="0"/>
              </a:spcAft>
            </a:pPr>
            <a:r>
              <a:rPr lang="en-US" sz="2200" kern="1200" dirty="0">
                <a:solidFill>
                  <a:srgbClr val="000000"/>
                </a:solidFill>
                <a:latin typeface="Arial (Body)"/>
              </a:rPr>
              <a:t>Packet filters</a:t>
            </a:r>
          </a:p>
          <a:p>
            <a:pPr marL="1144778" lvl="2" indent="-230378">
              <a:spcAft>
                <a:spcPct val="0"/>
              </a:spcAft>
            </a:pPr>
            <a:r>
              <a:rPr lang="en-US" sz="2200" kern="1200" dirty="0">
                <a:solidFill>
                  <a:srgbClr val="000000"/>
                </a:solidFill>
                <a:latin typeface="Arial (Body)"/>
              </a:rPr>
              <a:t>Application gateways</a:t>
            </a:r>
          </a:p>
          <a:p>
            <a:pPr marL="741553" lvl="1" indent="-284353">
              <a:spcAft>
                <a:spcPct val="0"/>
              </a:spcAft>
            </a:pPr>
            <a:r>
              <a:rPr lang="en-US" sz="2200" kern="1200" dirty="0">
                <a:solidFill>
                  <a:srgbClr val="000000"/>
                </a:solidFill>
                <a:latin typeface="Arial (Body)"/>
              </a:rPr>
              <a:t>Next-generation firewalls</a:t>
            </a:r>
          </a:p>
          <a:p>
            <a:pPr marL="255651" lvl="0" indent="-255651">
              <a:spcAft>
                <a:spcPct val="0"/>
              </a:spcAft>
              <a:tabLst/>
            </a:pPr>
            <a:r>
              <a:rPr lang="en-US" sz="2200" kern="1200" dirty="0">
                <a:solidFill>
                  <a:srgbClr val="000000"/>
                </a:solidFill>
                <a:latin typeface="Arial (Body)"/>
              </a:rPr>
              <a:t>Proxy servers (proxies)</a:t>
            </a:r>
          </a:p>
          <a:p>
            <a:pPr marL="741553" lvl="1" indent="-284353">
              <a:spcAft>
                <a:spcPct val="0"/>
              </a:spcAft>
            </a:pPr>
            <a:r>
              <a:rPr lang="en-US" sz="2200" kern="1200" dirty="0">
                <a:solidFill>
                  <a:srgbClr val="000000"/>
                </a:solidFill>
                <a:latin typeface="Arial (Body)"/>
              </a:rPr>
              <a:t>Software servers that handle all communications from or sent to the Internet</a:t>
            </a:r>
          </a:p>
          <a:p>
            <a:pPr marL="255651" lvl="0" indent="-255651">
              <a:spcAft>
                <a:spcPct val="0"/>
              </a:spcAft>
              <a:tabLst/>
            </a:pPr>
            <a:r>
              <a:rPr lang="en-US" sz="2200" kern="1200" dirty="0">
                <a:solidFill>
                  <a:srgbClr val="000000"/>
                </a:solidFill>
                <a:latin typeface="Arial (Body)"/>
              </a:rPr>
              <a:t>Intrusion detection systems</a:t>
            </a:r>
          </a:p>
          <a:p>
            <a:pPr marL="255651" lvl="0" indent="-255651">
              <a:spcAft>
                <a:spcPct val="0"/>
              </a:spcAft>
              <a:tabLst/>
            </a:pPr>
            <a:r>
              <a:rPr lang="en-US" sz="2200" kern="1200" dirty="0">
                <a:solidFill>
                  <a:srgbClr val="000000"/>
                </a:solidFill>
                <a:latin typeface="Arial (Body)"/>
              </a:rPr>
              <a:t>Intrusion prevention systems</a:t>
            </a:r>
          </a:p>
        </p:txBody>
      </p:sp>
    </p:spTree>
    <p:extLst>
      <p:ext uri="{BB962C8B-B14F-4D97-AF65-F5344CB8AC3E}">
        <p14:creationId xmlns:p14="http://schemas.microsoft.com/office/powerpoint/2010/main" val="308740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Figure </a:t>
            </a:r>
            <a:r>
              <a:rPr lang="en-IN" kern="1200" dirty="0" smtClean="0">
                <a:cs typeface="Times New Roman" panose="02020603050405020304" pitchFamily="18" charset="0"/>
              </a:rPr>
              <a:t>4.11 </a:t>
            </a:r>
            <a:r>
              <a:rPr lang="en-IN" kern="1200" dirty="0">
                <a:cs typeface="Times New Roman" panose="02020603050405020304" pitchFamily="18" charset="0"/>
              </a:rPr>
              <a:t>Firewalls and Proxy Servers</a:t>
            </a:r>
            <a:endParaRPr lang="en-IN" dirty="0"/>
          </a:p>
        </p:txBody>
      </p:sp>
      <p:pic>
        <p:nvPicPr>
          <p:cNvPr id="5" name="Picture 4" descr="With a firewall, the clients access the internet, including remote clients and servers through the webserver, which must pass through the firewall. With a proxy server, the clients access the internet through an internal network, proxy server, and external netwo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44" y="1507863"/>
            <a:ext cx="7690312" cy="4682029"/>
          </a:xfrm>
          <a:prstGeom prst="rect">
            <a:avLst/>
          </a:prstGeom>
        </p:spPr>
      </p:pic>
    </p:spTree>
    <p:extLst>
      <p:ext uri="{BB962C8B-B14F-4D97-AF65-F5344CB8AC3E}">
        <p14:creationId xmlns:p14="http://schemas.microsoft.com/office/powerpoint/2010/main" val="1235240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Protecting Servers and Clients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Operating system security enhancements</a:t>
            </a:r>
          </a:p>
          <a:p>
            <a:pPr marL="741553" lvl="1" indent="-284353">
              <a:spcAft>
                <a:spcPct val="0"/>
              </a:spcAft>
              <a:buSzPts val="2400"/>
            </a:pPr>
            <a:r>
              <a:rPr lang="en-US" kern="1200" dirty="0">
                <a:solidFill>
                  <a:srgbClr val="000000"/>
                </a:solidFill>
                <a:latin typeface="Arial (Body)"/>
              </a:rPr>
              <a:t>Upgrades, patches</a:t>
            </a:r>
          </a:p>
          <a:p>
            <a:pPr marL="255651" lvl="0" indent="-255651">
              <a:spcAft>
                <a:spcPct val="0"/>
              </a:spcAft>
              <a:buSzPts val="2400"/>
              <a:tabLst/>
            </a:pPr>
            <a:r>
              <a:rPr lang="en-US" kern="1200" dirty="0">
                <a:solidFill>
                  <a:srgbClr val="000000"/>
                </a:solidFill>
                <a:latin typeface="Arial (Body)"/>
              </a:rPr>
              <a:t>Anti-virus software</a:t>
            </a:r>
          </a:p>
          <a:p>
            <a:pPr marL="741553" lvl="1" indent="-284353">
              <a:spcAft>
                <a:spcPct val="0"/>
              </a:spcAft>
              <a:buSzPts val="2400"/>
            </a:pPr>
            <a:r>
              <a:rPr lang="en-US" kern="1200" dirty="0">
                <a:solidFill>
                  <a:srgbClr val="000000"/>
                </a:solidFill>
                <a:latin typeface="Arial (Body)"/>
              </a:rPr>
              <a:t>Easiest and least expensive way to prevent threats to system integrity</a:t>
            </a:r>
          </a:p>
          <a:p>
            <a:pPr marL="741553" lvl="1" indent="-284353">
              <a:spcAft>
                <a:spcPct val="0"/>
              </a:spcAft>
              <a:buSzPts val="2400"/>
            </a:pPr>
            <a:r>
              <a:rPr lang="en-US" kern="1200" dirty="0">
                <a:solidFill>
                  <a:srgbClr val="000000"/>
                </a:solidFill>
                <a:latin typeface="Arial (Body)"/>
              </a:rPr>
              <a:t>Requires daily updates</a:t>
            </a:r>
          </a:p>
        </p:txBody>
      </p:sp>
    </p:spTree>
    <p:extLst>
      <p:ext uri="{BB962C8B-B14F-4D97-AF65-F5344CB8AC3E}">
        <p14:creationId xmlns:p14="http://schemas.microsoft.com/office/powerpoint/2010/main" val="278044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kern="1200" dirty="0">
                <a:cs typeface="Times New Roman" panose="02020603050405020304" pitchFamily="18" charset="0"/>
              </a:rPr>
              <a:t>The Rise of the Global Cyberattack</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kern="1200" dirty="0">
                <a:solidFill>
                  <a:srgbClr val="000000"/>
                </a:solidFill>
                <a:latin typeface="Arial (Body)"/>
              </a:rPr>
              <a:t>Have you or anyone you know been the subject of a cybercrime? If so, what happened?</a:t>
            </a:r>
          </a:p>
          <a:p>
            <a:pPr marL="741553" lvl="1" indent="-284353">
              <a:spcAft>
                <a:spcPct val="0"/>
              </a:spcAft>
              <a:buSzPts val="2400"/>
              <a:defRPr/>
            </a:pPr>
            <a:r>
              <a:rPr lang="en-US" kern="1200" dirty="0">
                <a:solidFill>
                  <a:srgbClr val="000000"/>
                </a:solidFill>
                <a:latin typeface="Arial (Body)"/>
              </a:rPr>
              <a:t>Do you think an agreement among countries akin to the Geneva Convention will be an effective deterrent for cybercrime? Why or why not?</a:t>
            </a:r>
          </a:p>
          <a:p>
            <a:pPr marL="741553" lvl="1" indent="-284353">
              <a:spcAft>
                <a:spcPct val="0"/>
              </a:spcAft>
              <a:buSzPts val="2400"/>
              <a:defRPr/>
            </a:pPr>
            <a:r>
              <a:rPr lang="en-US" kern="1200" dirty="0">
                <a:solidFill>
                  <a:srgbClr val="000000"/>
                </a:solidFill>
                <a:latin typeface="Arial (Body)"/>
              </a:rPr>
              <a:t>What steps have you taken to protect yourself online?</a:t>
            </a:r>
          </a:p>
        </p:txBody>
      </p:sp>
    </p:spTree>
    <p:extLst>
      <p:ext uri="{BB962C8B-B14F-4D97-AF65-F5344CB8AC3E}">
        <p14:creationId xmlns:p14="http://schemas.microsoft.com/office/powerpoint/2010/main" val="2912878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kern="1200" dirty="0">
                <a:cs typeface="Times New Roman" panose="02020603050405020304" pitchFamily="18" charset="0"/>
              </a:rPr>
              <a:t>Management Policies, Business Procedures, and Public Laws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Worldwide, companies spend more than $86 billion on security hardware, software, services</a:t>
            </a:r>
          </a:p>
          <a:p>
            <a:pPr marL="255651" lvl="0" indent="-255651">
              <a:spcAft>
                <a:spcPct val="0"/>
              </a:spcAft>
              <a:buSzPts val="2400"/>
              <a:tabLst/>
            </a:pPr>
            <a:r>
              <a:rPr lang="en-US" kern="1200" dirty="0">
                <a:solidFill>
                  <a:srgbClr val="000000"/>
                </a:solidFill>
                <a:latin typeface="Arial (Body)"/>
              </a:rPr>
              <a:t>Managing risk includes:</a:t>
            </a:r>
          </a:p>
          <a:p>
            <a:pPr marL="741553" lvl="1" indent="-284353">
              <a:spcAft>
                <a:spcPct val="0"/>
              </a:spcAft>
              <a:buSzPts val="2400"/>
            </a:pPr>
            <a:r>
              <a:rPr lang="en-US" kern="1200" dirty="0">
                <a:solidFill>
                  <a:srgbClr val="000000"/>
                </a:solidFill>
                <a:latin typeface="Arial (Body)"/>
              </a:rPr>
              <a:t>Technology</a:t>
            </a:r>
          </a:p>
          <a:p>
            <a:pPr marL="741553" lvl="1" indent="-284353">
              <a:spcAft>
                <a:spcPct val="0"/>
              </a:spcAft>
              <a:buSzPts val="2400"/>
            </a:pPr>
            <a:r>
              <a:rPr lang="en-US" kern="1200" dirty="0">
                <a:solidFill>
                  <a:srgbClr val="000000"/>
                </a:solidFill>
                <a:latin typeface="Arial (Body)"/>
              </a:rPr>
              <a:t>Effective management policies</a:t>
            </a:r>
          </a:p>
          <a:p>
            <a:pPr marL="741553" lvl="1" indent="-284353">
              <a:spcAft>
                <a:spcPct val="0"/>
              </a:spcAft>
              <a:buSzPts val="2400"/>
            </a:pPr>
            <a:r>
              <a:rPr lang="en-US" kern="1200" dirty="0">
                <a:solidFill>
                  <a:srgbClr val="000000"/>
                </a:solidFill>
                <a:latin typeface="Arial (Body)"/>
              </a:rPr>
              <a:t>Public laws and active enforcement</a:t>
            </a:r>
          </a:p>
        </p:txBody>
      </p:sp>
    </p:spTree>
    <p:extLst>
      <p:ext uri="{BB962C8B-B14F-4D97-AF65-F5344CB8AC3E}">
        <p14:creationId xmlns:p14="http://schemas.microsoft.com/office/powerpoint/2010/main" val="1791582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A Security Plan: Management Policies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Risk assessment</a:t>
            </a:r>
          </a:p>
          <a:p>
            <a:pPr marL="255651" lvl="0" indent="-255651">
              <a:spcAft>
                <a:spcPct val="0"/>
              </a:spcAft>
              <a:buSzPts val="2400"/>
              <a:tabLst/>
            </a:pPr>
            <a:r>
              <a:rPr lang="en-US" kern="1200" dirty="0">
                <a:solidFill>
                  <a:srgbClr val="000000"/>
                </a:solidFill>
                <a:latin typeface="Arial (Body)"/>
              </a:rPr>
              <a:t>Security policy</a:t>
            </a:r>
          </a:p>
          <a:p>
            <a:pPr marL="255651" lvl="0" indent="-255651">
              <a:spcAft>
                <a:spcPct val="0"/>
              </a:spcAft>
              <a:buSzPts val="2400"/>
              <a:tabLst/>
            </a:pPr>
            <a:r>
              <a:rPr lang="en-US" kern="1200" dirty="0">
                <a:solidFill>
                  <a:srgbClr val="000000"/>
                </a:solidFill>
                <a:latin typeface="Arial (Body)"/>
              </a:rPr>
              <a:t>Implementation plan</a:t>
            </a:r>
          </a:p>
          <a:p>
            <a:pPr marL="741553" lvl="1" indent="-284353">
              <a:spcAft>
                <a:spcPct val="0"/>
              </a:spcAft>
              <a:buSzPts val="2400"/>
            </a:pPr>
            <a:r>
              <a:rPr lang="en-US" kern="1200" dirty="0">
                <a:solidFill>
                  <a:srgbClr val="000000"/>
                </a:solidFill>
                <a:latin typeface="Arial (Body)"/>
              </a:rPr>
              <a:t>Security organization</a:t>
            </a:r>
          </a:p>
          <a:p>
            <a:pPr marL="741553" lvl="1" indent="-284353">
              <a:spcAft>
                <a:spcPct val="0"/>
              </a:spcAft>
              <a:buSzPts val="2400"/>
            </a:pPr>
            <a:r>
              <a:rPr lang="en-US" kern="1200" dirty="0">
                <a:solidFill>
                  <a:srgbClr val="000000"/>
                </a:solidFill>
                <a:latin typeface="Arial (Body)"/>
              </a:rPr>
              <a:t>Access controls</a:t>
            </a:r>
          </a:p>
          <a:p>
            <a:pPr marL="741553" lvl="1" indent="-284353">
              <a:spcAft>
                <a:spcPct val="0"/>
              </a:spcAft>
              <a:buSzPts val="2400"/>
            </a:pPr>
            <a:r>
              <a:rPr lang="en-US" kern="1200" dirty="0">
                <a:solidFill>
                  <a:srgbClr val="000000"/>
                </a:solidFill>
                <a:latin typeface="Arial (Body)"/>
              </a:rPr>
              <a:t>Authentication procedures, including biometrics</a:t>
            </a:r>
          </a:p>
          <a:p>
            <a:pPr marL="741553" lvl="1" indent="-284353">
              <a:spcAft>
                <a:spcPct val="0"/>
              </a:spcAft>
              <a:buSzPts val="2400"/>
            </a:pPr>
            <a:r>
              <a:rPr lang="en-US" kern="1200" dirty="0">
                <a:solidFill>
                  <a:srgbClr val="000000"/>
                </a:solidFill>
                <a:latin typeface="Arial (Body)"/>
              </a:rPr>
              <a:t>Authorization policies, authorization management systems</a:t>
            </a:r>
          </a:p>
          <a:p>
            <a:pPr marL="255651" lvl="0" indent="-255651">
              <a:spcAft>
                <a:spcPct val="0"/>
              </a:spcAft>
              <a:buSzPts val="2400"/>
              <a:tabLst/>
            </a:pPr>
            <a:r>
              <a:rPr lang="en-US" kern="1200" dirty="0">
                <a:solidFill>
                  <a:srgbClr val="000000"/>
                </a:solidFill>
                <a:latin typeface="Arial (Body)"/>
              </a:rPr>
              <a:t>Security audit</a:t>
            </a:r>
          </a:p>
        </p:txBody>
      </p:sp>
    </p:spTree>
    <p:extLst>
      <p:ext uri="{BB962C8B-B14F-4D97-AF65-F5344CB8AC3E}">
        <p14:creationId xmlns:p14="http://schemas.microsoft.com/office/powerpoint/2010/main" val="278693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4.12 </a:t>
            </a:r>
            <a:r>
              <a:rPr lang="en-IN" sz="3400" kern="1200" dirty="0">
                <a:cs typeface="Times New Roman" panose="02020603050405020304" pitchFamily="18" charset="0"/>
              </a:rPr>
              <a:t>Developing an </a:t>
            </a:r>
            <a:r>
              <a:rPr lang="pt-BR" sz="3400" kern="1200" dirty="0">
                <a:cs typeface="Times New Roman" panose="02020603050405020304" pitchFamily="18" charset="0"/>
              </a:rPr>
              <a:t>E-commerce </a:t>
            </a:r>
            <a:r>
              <a:rPr lang="en-IN" sz="3400" kern="1200" dirty="0">
                <a:cs typeface="Times New Roman" panose="02020603050405020304" pitchFamily="18" charset="0"/>
              </a:rPr>
              <a:t>Security Plan</a:t>
            </a:r>
            <a:endParaRPr lang="en-IN" sz="3400" dirty="0"/>
          </a:p>
        </p:txBody>
      </p:sp>
      <p:pic>
        <p:nvPicPr>
          <p:cNvPr id="5" name="Picture 4" descr="Step 1, perform a risk assessment. 2, develop a security policy. 3, develop an implementation plan. 4, create a security organization. 5, perform a security aud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016" y="1526090"/>
            <a:ext cx="4663969" cy="4801668"/>
          </a:xfrm>
          <a:prstGeom prst="rect">
            <a:avLst/>
          </a:prstGeom>
        </p:spPr>
      </p:pic>
    </p:spTree>
    <p:extLst>
      <p:ext uri="{BB962C8B-B14F-4D97-AF65-F5344CB8AC3E}">
        <p14:creationId xmlns:p14="http://schemas.microsoft.com/office/powerpoint/2010/main" val="3044197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Insight on Business: </a:t>
            </a:r>
            <a:r>
              <a:rPr lang="en-US" sz="3000" dirty="0"/>
              <a:t>Are Biometrics the Solution for E-commerce Security?</a:t>
            </a:r>
            <a:endParaRPr lang="en-IN"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lvl="1"/>
            <a:r>
              <a:rPr lang="en-US" dirty="0"/>
              <a:t>What are biometrics?</a:t>
            </a:r>
          </a:p>
          <a:p>
            <a:pPr lvl="1"/>
            <a:r>
              <a:rPr lang="en-US" dirty="0"/>
              <a:t>How could the use of biometrics make e-commerce more secure?</a:t>
            </a:r>
          </a:p>
          <a:p>
            <a:pPr lvl="1"/>
            <a:r>
              <a:rPr lang="en-US" dirty="0"/>
              <a:t>What are some of the potential dangers in using biometrics?</a:t>
            </a:r>
            <a:endParaRPr lang="en-US" sz="4800" kern="1200" dirty="0">
              <a:solidFill>
                <a:srgbClr val="000000"/>
              </a:solidFill>
              <a:latin typeface="Arial (Body)"/>
            </a:endParaRPr>
          </a:p>
        </p:txBody>
      </p:sp>
    </p:spTree>
    <p:extLst>
      <p:ext uri="{BB962C8B-B14F-4D97-AF65-F5344CB8AC3E}">
        <p14:creationId xmlns:p14="http://schemas.microsoft.com/office/powerpoint/2010/main" val="4116779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The Role of Laws and Public Policy</a:t>
            </a:r>
            <a:endParaRPr lang="en-IN" sz="3400" dirty="0"/>
          </a:p>
        </p:txBody>
      </p:sp>
      <p:sp>
        <p:nvSpPr>
          <p:cNvPr id="3" name="Content Placeholder 2"/>
          <p:cNvSpPr>
            <a:spLocks noGrp="1"/>
          </p:cNvSpPr>
          <p:nvPr>
            <p:ph sz="quarter" idx="13"/>
          </p:nvPr>
        </p:nvSpPr>
        <p:spPr/>
        <p:txBody>
          <a:bodyPr/>
          <a:lstStyle/>
          <a:p>
            <a:pPr marL="255651" lvl="0" indent="-255651">
              <a:spcAft>
                <a:spcPct val="0"/>
              </a:spcAft>
              <a:tabLst/>
            </a:pPr>
            <a:r>
              <a:rPr lang="en-US" kern="1200" dirty="0">
                <a:solidFill>
                  <a:srgbClr val="000000"/>
                </a:solidFill>
                <a:latin typeface="Arial (Body)"/>
              </a:rPr>
              <a:t>Laws that give authorities tools for identifying, tracing, prosecuting cybercriminals:</a:t>
            </a:r>
          </a:p>
          <a:p>
            <a:pPr marL="741553" lvl="1" indent="-284353">
              <a:spcAft>
                <a:spcPct val="0"/>
              </a:spcAft>
            </a:pPr>
            <a:r>
              <a:rPr lang="en-US" kern="1200" dirty="0">
                <a:solidFill>
                  <a:srgbClr val="000000"/>
                </a:solidFill>
                <a:latin typeface="Arial (Body)"/>
              </a:rPr>
              <a:t>U</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A Patriot Act</a:t>
            </a:r>
          </a:p>
          <a:p>
            <a:pPr marL="741553" lvl="1" indent="-284353">
              <a:spcAft>
                <a:spcPct val="0"/>
              </a:spcAft>
            </a:pPr>
            <a:r>
              <a:rPr lang="en-US" kern="1200" dirty="0">
                <a:solidFill>
                  <a:srgbClr val="000000"/>
                </a:solidFill>
                <a:latin typeface="Arial (Body)"/>
              </a:rPr>
              <a:t>Homeland Security Act</a:t>
            </a:r>
          </a:p>
          <a:p>
            <a:pPr marL="255651" lvl="0" indent="-255651">
              <a:spcAft>
                <a:spcPct val="0"/>
              </a:spcAft>
              <a:tabLst/>
            </a:pPr>
            <a:r>
              <a:rPr lang="en-US" kern="1200" dirty="0">
                <a:solidFill>
                  <a:srgbClr val="000000"/>
                </a:solidFill>
                <a:latin typeface="Arial (Body)"/>
              </a:rPr>
              <a:t>Private and private-public cooperation</a:t>
            </a:r>
          </a:p>
          <a:p>
            <a:pPr marL="741553" lvl="1" indent="-284353">
              <a:spcAft>
                <a:spcPct val="0"/>
              </a:spcAft>
            </a:pPr>
            <a:r>
              <a:rPr lang="pt-BR" kern="1200" dirty="0">
                <a:solidFill>
                  <a:srgbClr val="000000"/>
                </a:solidFill>
                <a:latin typeface="Arial (Body)"/>
              </a:rPr>
              <a:t>U</a:t>
            </a:r>
            <a:r>
              <a:rPr lang="pt-BR" sz="100" kern="1200" dirty="0">
                <a:solidFill>
                  <a:srgbClr val="000000"/>
                </a:solidFill>
                <a:latin typeface="Arial (Body)"/>
              </a:rPr>
              <a:t> </a:t>
            </a:r>
            <a:r>
              <a:rPr lang="pt-BR" kern="1200" dirty="0">
                <a:solidFill>
                  <a:srgbClr val="000000"/>
                </a:solidFill>
                <a:latin typeface="Arial (Body)"/>
              </a:rPr>
              <a:t>S-C</a:t>
            </a:r>
            <a:r>
              <a:rPr lang="pt-BR" sz="100" kern="1200" dirty="0">
                <a:solidFill>
                  <a:srgbClr val="000000"/>
                </a:solidFill>
                <a:latin typeface="Arial (Body)"/>
              </a:rPr>
              <a:t> </a:t>
            </a:r>
            <a:r>
              <a:rPr lang="pt-BR" kern="1200" dirty="0">
                <a:solidFill>
                  <a:srgbClr val="000000"/>
                </a:solidFill>
                <a:latin typeface="Arial (Body)"/>
              </a:rPr>
              <a:t>E</a:t>
            </a:r>
            <a:r>
              <a:rPr lang="pt-BR" sz="100" kern="1200" dirty="0">
                <a:solidFill>
                  <a:srgbClr val="000000"/>
                </a:solidFill>
                <a:latin typeface="Arial (Body)"/>
              </a:rPr>
              <a:t> </a:t>
            </a:r>
            <a:r>
              <a:rPr lang="pt-BR" kern="1200" dirty="0">
                <a:solidFill>
                  <a:srgbClr val="000000"/>
                </a:solidFill>
                <a:latin typeface="Arial (Body)"/>
              </a:rPr>
              <a:t>R</a:t>
            </a:r>
            <a:r>
              <a:rPr lang="pt-BR" sz="100" kern="1200" dirty="0">
                <a:solidFill>
                  <a:srgbClr val="000000"/>
                </a:solidFill>
                <a:latin typeface="Arial (Body)"/>
              </a:rPr>
              <a:t> </a:t>
            </a:r>
            <a:r>
              <a:rPr lang="pt-BR" kern="1200" dirty="0">
                <a:solidFill>
                  <a:srgbClr val="000000"/>
                </a:solidFill>
                <a:latin typeface="Arial (Body)"/>
              </a:rPr>
              <a:t>T</a:t>
            </a:r>
            <a:endParaRPr lang="en-US" kern="1200" dirty="0">
              <a:solidFill>
                <a:srgbClr val="000000"/>
              </a:solidFill>
              <a:latin typeface="Arial (Body)"/>
            </a:endParaRPr>
          </a:p>
          <a:p>
            <a:pPr marL="741553" lvl="1" indent="-284353">
              <a:spcAft>
                <a:spcPct val="0"/>
              </a:spcAft>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T Coordination Center</a:t>
            </a:r>
          </a:p>
          <a:p>
            <a:pPr marL="255651" lvl="0" indent="-255651">
              <a:spcAft>
                <a:spcPct val="0"/>
              </a:spcAft>
              <a:tabLst/>
            </a:pPr>
            <a:r>
              <a:rPr lang="en-US" kern="1200" dirty="0">
                <a:solidFill>
                  <a:srgbClr val="000000"/>
                </a:solidFill>
                <a:latin typeface="Arial (Body)"/>
              </a:rPr>
              <a:t>Government policies and controls on encryption software</a:t>
            </a:r>
          </a:p>
          <a:p>
            <a:pPr marL="741553" lvl="1" indent="-284353">
              <a:spcAft>
                <a:spcPct val="0"/>
              </a:spcAft>
            </a:pP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D, G7/G8, Council of Europe, </a:t>
            </a:r>
            <a:r>
              <a:rPr lang="en-US" kern="1200" dirty="0" err="1">
                <a:solidFill>
                  <a:srgbClr val="000000"/>
                </a:solidFill>
                <a:latin typeface="Arial (Body)"/>
              </a:rPr>
              <a:t>Wassener</a:t>
            </a:r>
            <a:r>
              <a:rPr lang="en-US" kern="1200" dirty="0">
                <a:solidFill>
                  <a:srgbClr val="000000"/>
                </a:solidFill>
                <a:latin typeface="Arial (Body)"/>
              </a:rPr>
              <a:t> Arrangement</a:t>
            </a:r>
          </a:p>
        </p:txBody>
      </p:sp>
    </p:spTree>
    <p:extLst>
      <p:ext uri="{BB962C8B-B14F-4D97-AF65-F5344CB8AC3E}">
        <p14:creationId xmlns:p14="http://schemas.microsoft.com/office/powerpoint/2010/main" val="2817686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kern="1200" dirty="0">
                <a:cs typeface="Times New Roman" panose="02020603050405020304" pitchFamily="18" charset="0"/>
              </a:rPr>
              <a:t>E-commerce </a:t>
            </a:r>
            <a:r>
              <a:rPr lang="en-US" kern="1200" dirty="0">
                <a:cs typeface="Times New Roman" panose="02020603050405020304" pitchFamily="18" charset="0"/>
              </a:rPr>
              <a:t>Payment Systems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 U.S., credit and debit cards are primary online payment methods</a:t>
            </a:r>
          </a:p>
          <a:p>
            <a:pPr marL="741553" lvl="1" indent="-284353">
              <a:spcAft>
                <a:spcPct val="0"/>
              </a:spcAft>
              <a:buSzPts val="2400"/>
            </a:pPr>
            <a:r>
              <a:rPr lang="en-US" kern="1200" dirty="0">
                <a:solidFill>
                  <a:srgbClr val="000000"/>
                </a:solidFill>
                <a:latin typeface="Arial (Body)"/>
              </a:rPr>
              <a:t>Other countries have different systems</a:t>
            </a:r>
          </a:p>
          <a:p>
            <a:pPr marL="255651" lvl="0" indent="-255651">
              <a:spcAft>
                <a:spcPct val="0"/>
              </a:spcAft>
              <a:buSzPts val="2400"/>
              <a:tabLst/>
            </a:pPr>
            <a:r>
              <a:rPr lang="en-US" kern="1200" dirty="0">
                <a:solidFill>
                  <a:srgbClr val="000000"/>
                </a:solidFill>
                <a:latin typeface="Arial (Body)"/>
              </a:rPr>
              <a:t>Online credit card purchasing cycle</a:t>
            </a:r>
          </a:p>
          <a:p>
            <a:pPr marL="255651" lvl="0" indent="-255651">
              <a:spcAft>
                <a:spcPct val="0"/>
              </a:spcAft>
              <a:buSzPts val="2400"/>
              <a:tabLst/>
            </a:pPr>
            <a:r>
              <a:rPr lang="en-US" kern="1200" dirty="0">
                <a:solidFill>
                  <a:srgbClr val="000000"/>
                </a:solidFill>
                <a:latin typeface="Arial (Body)"/>
              </a:rPr>
              <a:t>Credit card e-commerce enablers</a:t>
            </a:r>
          </a:p>
          <a:p>
            <a:pPr marL="255651" lvl="0" indent="-255651">
              <a:spcAft>
                <a:spcPct val="0"/>
              </a:spcAft>
              <a:buSzPts val="2400"/>
              <a:tabLst/>
            </a:pPr>
            <a:r>
              <a:rPr lang="en-US" kern="1200" dirty="0">
                <a:solidFill>
                  <a:srgbClr val="000000"/>
                </a:solidFill>
                <a:latin typeface="Arial (Body)"/>
              </a:rPr>
              <a:t>Limitations of online credit card payment</a:t>
            </a:r>
          </a:p>
          <a:p>
            <a:pPr marL="741553" lvl="1" indent="-284353">
              <a:spcAft>
                <a:spcPct val="0"/>
              </a:spcAft>
              <a:buSzPts val="2400"/>
            </a:pPr>
            <a:r>
              <a:rPr lang="en-US" kern="1200" dirty="0">
                <a:solidFill>
                  <a:srgbClr val="000000"/>
                </a:solidFill>
                <a:latin typeface="Arial (Body)"/>
              </a:rPr>
              <a:t>Security, merchant risk</a:t>
            </a:r>
          </a:p>
          <a:p>
            <a:pPr marL="741553" lvl="1" indent="-284353">
              <a:spcAft>
                <a:spcPct val="0"/>
              </a:spcAft>
              <a:buSzPts val="2400"/>
            </a:pPr>
            <a:r>
              <a:rPr lang="en-US" kern="1200" dirty="0">
                <a:solidFill>
                  <a:srgbClr val="000000"/>
                </a:solidFill>
                <a:latin typeface="Arial (Body)"/>
              </a:rPr>
              <a:t>Cost</a:t>
            </a:r>
          </a:p>
          <a:p>
            <a:pPr marL="741553" lvl="1" indent="-284353">
              <a:spcAft>
                <a:spcPct val="0"/>
              </a:spcAft>
              <a:buSzPts val="2400"/>
            </a:pPr>
            <a:r>
              <a:rPr lang="en-US" kern="1200" dirty="0">
                <a:solidFill>
                  <a:srgbClr val="000000"/>
                </a:solidFill>
                <a:latin typeface="Arial (Body)"/>
              </a:rPr>
              <a:t>Social equity</a:t>
            </a:r>
          </a:p>
        </p:txBody>
      </p:sp>
    </p:spTree>
    <p:extLst>
      <p:ext uri="{BB962C8B-B14F-4D97-AF65-F5344CB8AC3E}">
        <p14:creationId xmlns:p14="http://schemas.microsoft.com/office/powerpoint/2010/main" val="2969689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Figure </a:t>
            </a:r>
            <a:r>
              <a:rPr lang="en-IN" sz="3200" kern="1200" dirty="0" smtClean="0">
                <a:cs typeface="Times New Roman" panose="02020603050405020304" pitchFamily="18" charset="0"/>
              </a:rPr>
              <a:t>4.14 </a:t>
            </a:r>
            <a:r>
              <a:rPr lang="en-IN" sz="3200" kern="1200" dirty="0">
                <a:cs typeface="Times New Roman" panose="02020603050405020304" pitchFamily="18" charset="0"/>
              </a:rPr>
              <a:t>How an Online Credit Card Transaction Works</a:t>
            </a:r>
            <a:endParaRPr lang="en-IN" sz="3200" dirty="0"/>
          </a:p>
        </p:txBody>
      </p:sp>
      <p:pic>
        <p:nvPicPr>
          <p:cNvPr id="5" name="Picture 4" descr="1, a consumer makes a purchase. 2, SSL or TLS provides secure connection through the internet to the merchant server. 3, merchant software contacts the clearinghouse over a secure line. 4, the clearinghouse verifies account and balance with issuing bank. 5, the issuing bank credits merchant account. 6, a monthly statement is issued with debit for purch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359" y="1533799"/>
            <a:ext cx="5657282" cy="4816772"/>
          </a:xfrm>
          <a:prstGeom prst="rect">
            <a:avLst/>
          </a:prstGeom>
        </p:spPr>
      </p:pic>
    </p:spTree>
    <p:extLst>
      <p:ext uri="{BB962C8B-B14F-4D97-AF65-F5344CB8AC3E}">
        <p14:creationId xmlns:p14="http://schemas.microsoft.com/office/powerpoint/2010/main" val="1674040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Alternative Online Payment Systems</a:t>
            </a:r>
            <a:endParaRPr lang="en-IN" dirty="0"/>
          </a:p>
        </p:txBody>
      </p:sp>
      <p:sp>
        <p:nvSpPr>
          <p:cNvPr id="3" name="Content Placeholder 2"/>
          <p:cNvSpPr>
            <a:spLocks noGrp="1"/>
          </p:cNvSpPr>
          <p:nvPr>
            <p:ph sz="quarter" idx="13"/>
          </p:nvPr>
        </p:nvSpPr>
        <p:spPr>
          <a:xfrm>
            <a:off x="457200" y="1556326"/>
            <a:ext cx="7971183" cy="4434275"/>
          </a:xfrm>
        </p:spPr>
        <p:txBody>
          <a:bodyPr/>
          <a:lstStyle/>
          <a:p>
            <a:pPr marL="255651" lvl="0" indent="-255651">
              <a:spcAft>
                <a:spcPct val="0"/>
              </a:spcAft>
              <a:buSzPts val="2400"/>
              <a:tabLst/>
            </a:pPr>
            <a:r>
              <a:rPr lang="en-US" altLang="en-US" kern="1200" dirty="0">
                <a:solidFill>
                  <a:srgbClr val="000000"/>
                </a:solidFill>
                <a:latin typeface="Arial (Body)"/>
              </a:rPr>
              <a:t>Online stored value systems:</a:t>
            </a:r>
          </a:p>
          <a:p>
            <a:pPr marL="741553" lvl="1" indent="-284353">
              <a:spcAft>
                <a:spcPct val="0"/>
              </a:spcAft>
              <a:buSzPts val="2400"/>
            </a:pPr>
            <a:r>
              <a:rPr lang="en-US" altLang="en-US" kern="1200" dirty="0">
                <a:solidFill>
                  <a:srgbClr val="000000"/>
                </a:solidFill>
                <a:latin typeface="Arial (Body)"/>
              </a:rPr>
              <a:t>Based on value stored in a consumer</a:t>
            </a:r>
            <a:r>
              <a:rPr lang="en-IN" altLang="ja-JP" kern="1200" dirty="0">
                <a:solidFill>
                  <a:srgbClr val="000000"/>
                </a:solidFill>
                <a:latin typeface="Arial (Body)"/>
              </a:rPr>
              <a:t>’</a:t>
            </a:r>
            <a:r>
              <a:rPr lang="en-US" altLang="ja-JP" kern="1200" dirty="0">
                <a:solidFill>
                  <a:srgbClr val="000000"/>
                </a:solidFill>
                <a:latin typeface="Arial (Body)"/>
              </a:rPr>
              <a:t>s bank, checking, or credit card account</a:t>
            </a:r>
          </a:p>
          <a:p>
            <a:pPr marL="741553" lvl="1" indent="-284353">
              <a:spcAft>
                <a:spcPct val="0"/>
              </a:spcAft>
              <a:buSzPts val="2400"/>
            </a:pPr>
            <a:r>
              <a:rPr lang="en-US" altLang="en-US" kern="1200" dirty="0">
                <a:solidFill>
                  <a:srgbClr val="000000"/>
                </a:solidFill>
                <a:latin typeface="Arial (Body)"/>
              </a:rPr>
              <a:t>Example: PayPal</a:t>
            </a:r>
          </a:p>
          <a:p>
            <a:pPr marL="255651" lvl="0" indent="-255651">
              <a:spcAft>
                <a:spcPct val="0"/>
              </a:spcAft>
              <a:buSzPts val="2400"/>
              <a:tabLst/>
            </a:pPr>
            <a:r>
              <a:rPr lang="en-US" altLang="en-US" kern="1200" dirty="0">
                <a:solidFill>
                  <a:srgbClr val="000000"/>
                </a:solidFill>
                <a:latin typeface="Arial (Body)"/>
              </a:rPr>
              <a:t>Other alternatives:</a:t>
            </a:r>
          </a:p>
          <a:p>
            <a:pPr marL="741553" lvl="1" indent="-284353">
              <a:spcAft>
                <a:spcPct val="0"/>
              </a:spcAft>
              <a:buSzPts val="2400"/>
            </a:pPr>
            <a:r>
              <a:rPr lang="en-US" dirty="0"/>
              <a:t>Amazon Pay</a:t>
            </a:r>
          </a:p>
          <a:p>
            <a:pPr marL="741553" lvl="1" indent="-284353">
              <a:spcAft>
                <a:spcPct val="0"/>
              </a:spcAft>
              <a:buSzPts val="2400"/>
            </a:pPr>
            <a:r>
              <a:rPr lang="en-US" altLang="en-US" kern="1200" dirty="0">
                <a:solidFill>
                  <a:srgbClr val="000000"/>
                </a:solidFill>
                <a:latin typeface="Arial (Body)"/>
              </a:rPr>
              <a:t>Visa Checkout, </a:t>
            </a:r>
            <a:r>
              <a:rPr lang="en-US" altLang="en-US" kern="1200" dirty="0" err="1">
                <a:solidFill>
                  <a:srgbClr val="000000"/>
                </a:solidFill>
                <a:latin typeface="Arial (Body)"/>
              </a:rPr>
              <a:t>Mastercard’s</a:t>
            </a:r>
            <a:r>
              <a:rPr lang="en-US" altLang="en-US" kern="1200" dirty="0">
                <a:solidFill>
                  <a:srgbClr val="000000"/>
                </a:solidFill>
                <a:latin typeface="Arial (Body)"/>
              </a:rPr>
              <a:t> </a:t>
            </a:r>
            <a:r>
              <a:rPr lang="en-US" altLang="en-US" kern="1200" dirty="0" err="1">
                <a:solidFill>
                  <a:srgbClr val="000000"/>
                </a:solidFill>
                <a:latin typeface="Arial (Body)"/>
              </a:rPr>
              <a:t>MasterPass</a:t>
            </a:r>
            <a:endParaRPr lang="en-US" altLang="en-US" kern="1200" dirty="0">
              <a:solidFill>
                <a:srgbClr val="000000"/>
              </a:solidFill>
              <a:latin typeface="Arial (Body)"/>
            </a:endParaRPr>
          </a:p>
          <a:p>
            <a:pPr marL="741553" lvl="1" indent="-284353">
              <a:spcAft>
                <a:spcPct val="0"/>
              </a:spcAft>
              <a:buSzPts val="2400"/>
            </a:pPr>
            <a:r>
              <a:rPr lang="en-US" altLang="en-US" kern="1200" dirty="0" err="1">
                <a:solidFill>
                  <a:srgbClr val="000000"/>
                </a:solidFill>
                <a:latin typeface="Arial (Body)"/>
              </a:rPr>
              <a:t>Dwolla</a:t>
            </a:r>
            <a:endParaRPr lang="en-US" altLang="en-US" kern="1200" dirty="0">
              <a:solidFill>
                <a:srgbClr val="000000"/>
              </a:solidFill>
              <a:latin typeface="Arial (Body)"/>
            </a:endParaRPr>
          </a:p>
        </p:txBody>
      </p:sp>
    </p:spTree>
    <p:extLst>
      <p:ext uri="{BB962C8B-B14F-4D97-AF65-F5344CB8AC3E}">
        <p14:creationId xmlns:p14="http://schemas.microsoft.com/office/powerpoint/2010/main" val="235855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Payment Systems</a:t>
            </a:r>
            <a:endParaRPr lang="en-IN" dirty="0"/>
          </a:p>
        </p:txBody>
      </p:sp>
      <p:sp>
        <p:nvSpPr>
          <p:cNvPr id="3" name="Content Placeholder 2"/>
          <p:cNvSpPr>
            <a:spLocks noGrp="1"/>
          </p:cNvSpPr>
          <p:nvPr>
            <p:ph sz="quarter" idx="13"/>
          </p:nvPr>
        </p:nvSpPr>
        <p:spPr>
          <a:xfrm>
            <a:off x="457200" y="1556326"/>
            <a:ext cx="8229600" cy="4625813"/>
          </a:xfrm>
        </p:spPr>
        <p:txBody>
          <a:bodyPr/>
          <a:lstStyle/>
          <a:p>
            <a:pPr marL="255651" lvl="0" indent="-255651">
              <a:spcAft>
                <a:spcPct val="0"/>
              </a:spcAft>
              <a:buSzPts val="2400"/>
              <a:tabLst/>
            </a:pPr>
            <a:r>
              <a:rPr lang="en-US" altLang="en-US" kern="1200" dirty="0">
                <a:solidFill>
                  <a:srgbClr val="000000"/>
                </a:solidFill>
                <a:latin typeface="Arial (Body)"/>
              </a:rPr>
              <a:t>Use of mobile phones as payment devices</a:t>
            </a:r>
          </a:p>
          <a:p>
            <a:pPr marL="741553" lvl="1" indent="-284353">
              <a:spcAft>
                <a:spcPct val="0"/>
              </a:spcAft>
              <a:buSzPts val="2400"/>
            </a:pPr>
            <a:r>
              <a:rPr lang="en-US" altLang="en-US" kern="1200" dirty="0">
                <a:solidFill>
                  <a:srgbClr val="000000"/>
                </a:solidFill>
                <a:latin typeface="Arial (Body)"/>
              </a:rPr>
              <a:t>Established in Europe and Asia</a:t>
            </a:r>
          </a:p>
          <a:p>
            <a:pPr marL="741553" lvl="1" indent="-284353">
              <a:spcAft>
                <a:spcPct val="0"/>
              </a:spcAft>
              <a:buSzPts val="2400"/>
            </a:pPr>
            <a:r>
              <a:rPr lang="en-US" altLang="en-US" kern="1200" dirty="0">
                <a:solidFill>
                  <a:srgbClr val="000000"/>
                </a:solidFill>
                <a:latin typeface="Arial (Body)"/>
              </a:rPr>
              <a:t>Expanding in United States</a:t>
            </a:r>
          </a:p>
          <a:p>
            <a:pPr marL="255600" lvl="0">
              <a:spcAft>
                <a:spcPct val="0"/>
              </a:spcAft>
              <a:buSzPts val="2400"/>
              <a:tabLst/>
            </a:pPr>
            <a:r>
              <a:rPr lang="en-US" altLang="en-US" kern="1200" dirty="0">
                <a:solidFill>
                  <a:srgbClr val="000000"/>
                </a:solidFill>
                <a:latin typeface="Arial (Body)"/>
              </a:rPr>
              <a:t>Near field communication (N</a:t>
            </a:r>
            <a:r>
              <a:rPr lang="en-US" altLang="en-US" sz="100" kern="1200" dirty="0">
                <a:solidFill>
                  <a:srgbClr val="000000"/>
                </a:solidFill>
                <a:latin typeface="Arial (Body)"/>
              </a:rPr>
              <a:t> </a:t>
            </a:r>
            <a:r>
              <a:rPr lang="en-US" altLang="en-US" kern="1200" dirty="0">
                <a:solidFill>
                  <a:srgbClr val="000000"/>
                </a:solidFill>
                <a:latin typeface="Arial (Body)"/>
              </a:rPr>
              <a:t>F</a:t>
            </a:r>
            <a:r>
              <a:rPr lang="en-US" altLang="en-US" sz="100" kern="1200" dirty="0">
                <a:solidFill>
                  <a:srgbClr val="000000"/>
                </a:solidFill>
                <a:latin typeface="Arial (Body)"/>
              </a:rPr>
              <a:t> </a:t>
            </a:r>
            <a:r>
              <a:rPr lang="en-US" altLang="en-US" kern="1200" dirty="0">
                <a:solidFill>
                  <a:srgbClr val="000000"/>
                </a:solidFill>
                <a:latin typeface="Arial (Body)"/>
              </a:rPr>
              <a:t>C)</a:t>
            </a:r>
          </a:p>
          <a:p>
            <a:pPr marL="255600"/>
            <a:r>
              <a:rPr lang="en-US" dirty="0"/>
              <a:t>Different types of mobile wallets</a:t>
            </a:r>
          </a:p>
          <a:p>
            <a:pPr lvl="1"/>
            <a:r>
              <a:rPr lang="en-US" dirty="0"/>
              <a:t>Universal proximity mobile wallets, such as Apple Pay, Google Pay, Samsung Pay, PayPal Mobile</a:t>
            </a:r>
          </a:p>
          <a:p>
            <a:pPr lvl="1"/>
            <a:r>
              <a:rPr lang="en-US" dirty="0"/>
              <a:t>Branded store proximity wallets, offered by Walmart, Target, Starbucks, others</a:t>
            </a:r>
          </a:p>
          <a:p>
            <a:pPr lvl="1"/>
            <a:r>
              <a:rPr lang="en-US" dirty="0"/>
              <a:t>P2P mobile payment apps, such as </a:t>
            </a:r>
            <a:r>
              <a:rPr lang="en-US" dirty="0" err="1"/>
              <a:t>Zelle</a:t>
            </a:r>
            <a:r>
              <a:rPr lang="en-US" dirty="0"/>
              <a:t>, </a:t>
            </a:r>
            <a:r>
              <a:rPr lang="en-US" dirty="0" err="1"/>
              <a:t>Venmo</a:t>
            </a:r>
            <a:endParaRPr lang="en-US" altLang="en-US" kern="1200" dirty="0">
              <a:solidFill>
                <a:srgbClr val="000000"/>
              </a:solidFill>
              <a:latin typeface="Arial (Body)"/>
            </a:endParaRPr>
          </a:p>
        </p:txBody>
      </p:sp>
    </p:spTree>
    <p:extLst>
      <p:ext uri="{BB962C8B-B14F-4D97-AF65-F5344CB8AC3E}">
        <p14:creationId xmlns:p14="http://schemas.microsoft.com/office/powerpoint/2010/main" val="833236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a:t>
            </a:r>
            <a:endParaRPr lang="en-IN" dirty="0"/>
          </a:p>
        </p:txBody>
      </p:sp>
      <p:sp>
        <p:nvSpPr>
          <p:cNvPr id="3" name="Content Placeholder 2"/>
          <p:cNvSpPr>
            <a:spLocks noGrp="1"/>
          </p:cNvSpPr>
          <p:nvPr>
            <p:ph sz="quarter" idx="13"/>
          </p:nvPr>
        </p:nvSpPr>
        <p:spPr>
          <a:xfrm>
            <a:off x="457199" y="1556326"/>
            <a:ext cx="8418443" cy="4434275"/>
          </a:xfrm>
        </p:spPr>
        <p:txBody>
          <a:bodyPr/>
          <a:lstStyle/>
          <a:p>
            <a:r>
              <a:rPr lang="en-US" sz="2000" dirty="0"/>
              <a:t>Blockchain</a:t>
            </a:r>
          </a:p>
          <a:p>
            <a:pPr lvl="1"/>
            <a:r>
              <a:rPr lang="en-US" sz="2000" dirty="0"/>
              <a:t>Enables organizations to create and verify transactions nearly instantaneously using a distributed P2P database (distributed ledger)</a:t>
            </a:r>
          </a:p>
          <a:p>
            <a:r>
              <a:rPr lang="en-US" sz="2000" dirty="0"/>
              <a:t>Benefits:</a:t>
            </a:r>
          </a:p>
          <a:p>
            <a:pPr lvl="1"/>
            <a:r>
              <a:rPr lang="en-US" sz="2000" dirty="0"/>
              <a:t>Reduces costs of verifying users, validating transactions, and risks of storing and processing transaction information</a:t>
            </a:r>
          </a:p>
          <a:p>
            <a:pPr lvl="1"/>
            <a:r>
              <a:rPr lang="en-US" sz="2000" dirty="0"/>
              <a:t>Transactions cannot be altered retroactively and therefore are more secure</a:t>
            </a:r>
          </a:p>
          <a:p>
            <a:r>
              <a:rPr lang="en-US" sz="2000" dirty="0"/>
              <a:t>Foundation technology for cryptocurrencies and supply chain management, as well as potential applications in financial services and healthcare industries</a:t>
            </a:r>
          </a:p>
        </p:txBody>
      </p:sp>
    </p:spTree>
    <p:extLst>
      <p:ext uri="{BB962C8B-B14F-4D97-AF65-F5344CB8AC3E}">
        <p14:creationId xmlns:p14="http://schemas.microsoft.com/office/powerpoint/2010/main" val="33755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a:t>
            </a:r>
            <a:r>
              <a:rPr lang="pt-BR" sz="3400" dirty="0"/>
              <a:t>E-commerce </a:t>
            </a:r>
            <a:r>
              <a:rPr lang="en-US" sz="3400" dirty="0"/>
              <a:t>Security Environment</a:t>
            </a:r>
            <a:endParaRPr lang="en-IN" sz="3400" dirty="0"/>
          </a:p>
        </p:txBody>
      </p:sp>
      <p:sp>
        <p:nvSpPr>
          <p:cNvPr id="3" name="Content Placeholder 2"/>
          <p:cNvSpPr>
            <a:spLocks noGrp="1"/>
          </p:cNvSpPr>
          <p:nvPr>
            <p:ph sz="quarter" idx="13"/>
          </p:nvPr>
        </p:nvSpPr>
        <p:spPr/>
        <p:txBody>
          <a:bodyPr/>
          <a:lstStyle/>
          <a:p>
            <a:pPr lvl="0"/>
            <a:r>
              <a:rPr lang="en-US" sz="2000" dirty="0"/>
              <a:t>Scope of the problem</a:t>
            </a:r>
          </a:p>
          <a:p>
            <a:pPr lvl="1"/>
            <a:r>
              <a:rPr lang="en-US" sz="2000" dirty="0"/>
              <a:t>Overall size of and losses due to cybercrime unclear</a:t>
            </a:r>
          </a:p>
          <a:p>
            <a:pPr lvl="1"/>
            <a:r>
              <a:rPr lang="en-US" sz="2000" dirty="0"/>
              <a:t>McAfee/Center for Strategic and International Studies study: Global economic impact of cybercrime and cyberespionage between $455 billion to $600 billion</a:t>
            </a:r>
          </a:p>
          <a:p>
            <a:pPr lvl="1"/>
            <a:r>
              <a:rPr lang="en-US" sz="2000" dirty="0"/>
              <a:t>Reports by security product providers indicate increasing cybercrime</a:t>
            </a:r>
          </a:p>
          <a:p>
            <a:pPr lvl="1"/>
            <a:r>
              <a:rPr lang="en-US" sz="2000" dirty="0"/>
              <a:t>Online credit card fraud one of the most high-profile forms</a:t>
            </a:r>
          </a:p>
          <a:p>
            <a:pPr lvl="0"/>
            <a:r>
              <a:rPr lang="en-US" sz="2000" dirty="0"/>
              <a:t>Underground economy marketplaces sell stolen information, malware and more</a:t>
            </a:r>
          </a:p>
        </p:txBody>
      </p:sp>
    </p:spTree>
    <p:extLst>
      <p:ext uri="{BB962C8B-B14F-4D97-AF65-F5344CB8AC3E}">
        <p14:creationId xmlns:p14="http://schemas.microsoft.com/office/powerpoint/2010/main" val="1504811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Figure </a:t>
            </a:r>
            <a:r>
              <a:rPr lang="en-IN" kern="1200" dirty="0" smtClean="0">
                <a:cs typeface="Times New Roman" panose="02020603050405020304" pitchFamily="18" charset="0"/>
              </a:rPr>
              <a:t>4.16 </a:t>
            </a:r>
            <a:r>
              <a:rPr lang="en-US" dirty="0"/>
              <a:t>How Blockchain Works</a:t>
            </a:r>
            <a:endParaRPr lang="en-IN" dirty="0"/>
          </a:p>
        </p:txBody>
      </p:sp>
      <p:pic>
        <p:nvPicPr>
          <p:cNvPr id="5" name="Picture 4" descr="Step 1, an order is submitted by a user or customer. 2, the transaction is broadcast to a P 2 P network of computers. 3, the transaction is validated by others in the network. 4, the block is added to the chain of transactions for this user. 5, production, warehouse, logistics add additional blocks. 6, the order is fulfil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694" y="1553788"/>
            <a:ext cx="4996613" cy="4769081"/>
          </a:xfrm>
          <a:prstGeom prst="rect">
            <a:avLst/>
          </a:prstGeom>
        </p:spPr>
      </p:pic>
    </p:spTree>
    <p:extLst>
      <p:ext uri="{BB962C8B-B14F-4D97-AF65-F5344CB8AC3E}">
        <p14:creationId xmlns:p14="http://schemas.microsoft.com/office/powerpoint/2010/main" val="837589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Cryptocurrencies</a:t>
            </a:r>
            <a:endParaRPr lang="en-IN" dirty="0"/>
          </a:p>
        </p:txBody>
      </p:sp>
      <p:sp>
        <p:nvSpPr>
          <p:cNvPr id="3" name="Content Placeholder 2"/>
          <p:cNvSpPr>
            <a:spLocks noGrp="1"/>
          </p:cNvSpPr>
          <p:nvPr>
            <p:ph sz="quarter" idx="13"/>
          </p:nvPr>
        </p:nvSpPr>
        <p:spPr/>
        <p:txBody>
          <a:bodyPr/>
          <a:lstStyle/>
          <a:p>
            <a:r>
              <a:rPr lang="en-US" sz="2000" dirty="0"/>
              <a:t>Use </a:t>
            </a:r>
            <a:r>
              <a:rPr lang="en-US" sz="2000" dirty="0" err="1"/>
              <a:t>blockchain</a:t>
            </a:r>
            <a:r>
              <a:rPr lang="en-US" sz="2000" dirty="0"/>
              <a:t> technology and cryptography to create a purely digital medium of exchange</a:t>
            </a:r>
          </a:p>
          <a:p>
            <a:r>
              <a:rPr lang="en-US" sz="2000" dirty="0"/>
              <a:t>Bitcoin the most prominent example</a:t>
            </a:r>
          </a:p>
          <a:p>
            <a:pPr lvl="1"/>
            <a:r>
              <a:rPr lang="en-US" sz="2000" dirty="0"/>
              <a:t>Value of Bitcoins have widely fluctuated</a:t>
            </a:r>
          </a:p>
          <a:p>
            <a:pPr lvl="1"/>
            <a:r>
              <a:rPr lang="en-US" sz="2000" dirty="0"/>
              <a:t>Major issues with theft and fraud</a:t>
            </a:r>
          </a:p>
          <a:p>
            <a:pPr lvl="1"/>
            <a:r>
              <a:rPr lang="en-US" sz="2000" dirty="0"/>
              <a:t>Some governments have banned Bitcoin, although it is gaining acceptance in the U.S.</a:t>
            </a:r>
          </a:p>
          <a:p>
            <a:r>
              <a:rPr lang="en-US" sz="2000" dirty="0"/>
              <a:t>Other cryptocurrencies (altcoins) include </a:t>
            </a:r>
            <a:r>
              <a:rPr lang="en-US" sz="2000" dirty="0" err="1"/>
              <a:t>Ethereum</a:t>
            </a:r>
            <a:r>
              <a:rPr lang="en-US" sz="2000" dirty="0"/>
              <a:t>/Ether, Ripple, </a:t>
            </a:r>
            <a:r>
              <a:rPr lang="en-US" sz="2000" dirty="0" err="1"/>
              <a:t>Litecoin</a:t>
            </a:r>
            <a:r>
              <a:rPr lang="en-US" sz="2000" dirty="0"/>
              <a:t> and </a:t>
            </a:r>
            <a:r>
              <a:rPr lang="en-US" sz="2000" dirty="0" err="1"/>
              <a:t>Monero</a:t>
            </a:r>
            <a:endParaRPr lang="en-US" sz="2000" dirty="0"/>
          </a:p>
          <a:p>
            <a:r>
              <a:rPr lang="en-US" sz="2000" dirty="0"/>
              <a:t>Initial coin offerings (I</a:t>
            </a:r>
            <a:r>
              <a:rPr lang="en-US" sz="100" dirty="0"/>
              <a:t> </a:t>
            </a:r>
            <a:r>
              <a:rPr lang="en-US" sz="2000" dirty="0"/>
              <a:t>C</a:t>
            </a:r>
            <a:r>
              <a:rPr lang="en-US" sz="100" dirty="0"/>
              <a:t> </a:t>
            </a:r>
            <a:r>
              <a:rPr lang="en-US" sz="2000" dirty="0" err="1"/>
              <a:t>Os</a:t>
            </a:r>
            <a:r>
              <a:rPr lang="en-US" sz="2000" dirty="0"/>
              <a:t>) being used by some startups to raise capital</a:t>
            </a:r>
          </a:p>
        </p:txBody>
      </p:sp>
    </p:spTree>
    <p:extLst>
      <p:ext uri="{BB962C8B-B14F-4D97-AF65-F5344CB8AC3E}">
        <p14:creationId xmlns:p14="http://schemas.microsoft.com/office/powerpoint/2010/main" val="2705335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Electronic Billing Presentment and Payment (E</a:t>
            </a:r>
            <a:r>
              <a:rPr lang="en-IN" sz="100" kern="1200" dirty="0">
                <a:cs typeface="Times New Roman" panose="02020603050405020304" pitchFamily="18" charset="0"/>
              </a:rPr>
              <a:t> </a:t>
            </a:r>
            <a:r>
              <a:rPr lang="en-IN" sz="3400" kern="1200" dirty="0">
                <a:cs typeface="Times New Roman" panose="02020603050405020304" pitchFamily="18" charset="0"/>
              </a:rPr>
              <a:t>B</a:t>
            </a:r>
            <a:r>
              <a:rPr lang="en-IN" sz="100" kern="1200" dirty="0">
                <a:cs typeface="Times New Roman" panose="02020603050405020304" pitchFamily="18" charset="0"/>
              </a:rPr>
              <a:t> </a:t>
            </a:r>
            <a:r>
              <a:rPr lang="en-IN" sz="3400" kern="1200" dirty="0">
                <a:cs typeface="Times New Roman" panose="02020603050405020304" pitchFamily="18" charset="0"/>
              </a:rPr>
              <a:t>P</a:t>
            </a:r>
            <a:r>
              <a:rPr lang="en-IN" sz="100" kern="1200" dirty="0">
                <a:cs typeface="Times New Roman" panose="02020603050405020304" pitchFamily="18" charset="0"/>
              </a:rPr>
              <a:t> </a:t>
            </a:r>
            <a:r>
              <a:rPr lang="en-IN" sz="3400" kern="1200" dirty="0">
                <a:cs typeface="Times New Roman" panose="02020603050405020304" pitchFamily="18" charset="0"/>
              </a:rPr>
              <a:t>P)</a:t>
            </a:r>
            <a:endParaRPr lang="en-IN" sz="3400" dirty="0"/>
          </a:p>
        </p:txBody>
      </p:sp>
      <p:sp>
        <p:nvSpPr>
          <p:cNvPr id="3" name="Content Placeholder 2"/>
          <p:cNvSpPr>
            <a:spLocks noGrp="1"/>
          </p:cNvSpPr>
          <p:nvPr>
            <p:ph sz="quarter" idx="13"/>
          </p:nvPr>
        </p:nvSpPr>
        <p:spPr>
          <a:xfrm>
            <a:off x="457200" y="1556326"/>
            <a:ext cx="8388626" cy="4434275"/>
          </a:xfrm>
        </p:spPr>
        <p:txBody>
          <a:bodyPr/>
          <a:lstStyle/>
          <a:p>
            <a:pPr marL="255651" lvl="0" indent="-255651">
              <a:spcAft>
                <a:spcPct val="0"/>
              </a:spcAft>
              <a:buSzPts val="2400"/>
              <a:tabLst/>
            </a:pPr>
            <a:r>
              <a:rPr lang="en-US" kern="1200" dirty="0">
                <a:solidFill>
                  <a:srgbClr val="000000"/>
                </a:solidFill>
                <a:latin typeface="Arial (Body)"/>
              </a:rPr>
              <a:t>Online payment systems for monthly bills</a:t>
            </a:r>
          </a:p>
          <a:p>
            <a:pPr marL="255651" lvl="0" indent="-255651">
              <a:spcAft>
                <a:spcPct val="0"/>
              </a:spcAft>
              <a:buSzPts val="2400"/>
              <a:tabLst/>
            </a:pPr>
            <a:r>
              <a:rPr lang="en-US" kern="1200" dirty="0">
                <a:solidFill>
                  <a:srgbClr val="000000"/>
                </a:solidFill>
                <a:latin typeface="Arial (Body)"/>
              </a:rPr>
              <a:t>Four E</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err="1">
                <a:solidFill>
                  <a:srgbClr val="000000"/>
                </a:solidFill>
                <a:latin typeface="Arial (Body)"/>
              </a:rPr>
              <a:t>P</a:t>
            </a:r>
            <a:r>
              <a:rPr lang="en-US" kern="1200" dirty="0">
                <a:solidFill>
                  <a:srgbClr val="000000"/>
                </a:solidFill>
                <a:latin typeface="Arial (Body)"/>
              </a:rPr>
              <a:t> business models:</a:t>
            </a:r>
          </a:p>
          <a:p>
            <a:pPr marL="741553" lvl="1" indent="-284353">
              <a:spcAft>
                <a:spcPct val="0"/>
              </a:spcAft>
              <a:buSzPts val="2400"/>
            </a:pPr>
            <a:r>
              <a:rPr lang="en-US" kern="1200" dirty="0">
                <a:solidFill>
                  <a:srgbClr val="000000"/>
                </a:solidFill>
                <a:latin typeface="Arial (Body)"/>
              </a:rPr>
              <a:t>Online banking model (most widely used)</a:t>
            </a:r>
          </a:p>
          <a:p>
            <a:pPr marL="741553" lvl="1" indent="-284353">
              <a:spcAft>
                <a:spcPct val="0"/>
              </a:spcAft>
              <a:buSzPts val="2400"/>
            </a:pPr>
            <a:r>
              <a:rPr lang="en-US" kern="1200" dirty="0">
                <a:solidFill>
                  <a:srgbClr val="000000"/>
                </a:solidFill>
                <a:latin typeface="Arial (Body)"/>
              </a:rPr>
              <a:t>Biller-direct</a:t>
            </a:r>
          </a:p>
          <a:p>
            <a:pPr marL="741553" lvl="1" indent="-284353">
              <a:spcAft>
                <a:spcPct val="0"/>
              </a:spcAft>
              <a:buSzPts val="2400"/>
            </a:pPr>
            <a:r>
              <a:rPr lang="en-US" kern="1200" dirty="0">
                <a:solidFill>
                  <a:srgbClr val="000000"/>
                </a:solidFill>
                <a:latin typeface="Arial (Body)"/>
              </a:rPr>
              <a:t>Mobile</a:t>
            </a:r>
          </a:p>
          <a:p>
            <a:pPr marL="741553" lvl="1" indent="-284353">
              <a:spcAft>
                <a:spcPct val="0"/>
              </a:spcAft>
              <a:buSzPts val="2400"/>
            </a:pPr>
            <a:r>
              <a:rPr lang="en-US" kern="1200" dirty="0">
                <a:solidFill>
                  <a:srgbClr val="000000"/>
                </a:solidFill>
                <a:latin typeface="Arial (Body)"/>
              </a:rPr>
              <a:t>Consolidator</a:t>
            </a:r>
          </a:p>
          <a:p>
            <a:pPr marL="255651" lvl="0" indent="-255651">
              <a:spcAft>
                <a:spcPct val="0"/>
              </a:spcAft>
              <a:buSzPts val="2400"/>
              <a:tabLst/>
            </a:pPr>
            <a:r>
              <a:rPr lang="en-US" kern="1200" dirty="0">
                <a:solidFill>
                  <a:srgbClr val="000000"/>
                </a:solidFill>
                <a:latin typeface="Arial (Body)"/>
              </a:rPr>
              <a:t>All models are supported by E</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err="1">
                <a:solidFill>
                  <a:srgbClr val="000000"/>
                </a:solidFill>
                <a:latin typeface="Arial (Body)"/>
              </a:rPr>
              <a:t>P</a:t>
            </a:r>
            <a:r>
              <a:rPr lang="en-US" kern="1200" dirty="0">
                <a:solidFill>
                  <a:srgbClr val="000000"/>
                </a:solidFill>
                <a:latin typeface="Arial (Body)"/>
              </a:rPr>
              <a:t> infrastructure providers</a:t>
            </a:r>
          </a:p>
        </p:txBody>
      </p:sp>
    </p:spTree>
    <p:extLst>
      <p:ext uri="{BB962C8B-B14F-4D97-AF65-F5344CB8AC3E}">
        <p14:creationId xmlns:p14="http://schemas.microsoft.com/office/powerpoint/2010/main" val="3410152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kern="1200" dirty="0">
                <a:cs typeface="Times New Roman" panose="02020603050405020304" pitchFamily="18" charset="0"/>
              </a:rPr>
              <a:t>Careers in </a:t>
            </a:r>
            <a:r>
              <a:rPr lang="pt-BR" sz="4000" kern="1200" dirty="0">
                <a:cs typeface="Times New Roman" panose="02020603050405020304" pitchFamily="18" charset="0"/>
              </a:rPr>
              <a:t>E-commerce</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Position: Cybersecurity Threat Management Team Trainee</a:t>
            </a:r>
          </a:p>
          <a:p>
            <a:pPr marL="255651" lvl="0" indent="-255651">
              <a:spcAft>
                <a:spcPct val="0"/>
              </a:spcAft>
              <a:buSzPts val="2400"/>
              <a:tabLst/>
            </a:pPr>
            <a:r>
              <a:rPr lang="en-US" kern="1200" dirty="0">
                <a:solidFill>
                  <a:srgbClr val="000000"/>
                </a:solidFill>
                <a:latin typeface="Arial (Body)"/>
              </a:rPr>
              <a:t>Qualification/Skills</a:t>
            </a:r>
          </a:p>
          <a:p>
            <a:pPr marL="255651" lvl="0" indent="-255651">
              <a:spcAft>
                <a:spcPct val="0"/>
              </a:spcAft>
              <a:buSzPts val="2400"/>
              <a:tabLst/>
            </a:pPr>
            <a:r>
              <a:rPr lang="en-US" kern="1200" dirty="0">
                <a:solidFill>
                  <a:srgbClr val="000000"/>
                </a:solidFill>
                <a:latin typeface="Arial (Body)"/>
              </a:rPr>
              <a:t>Preparing for the Interview</a:t>
            </a:r>
          </a:p>
          <a:p>
            <a:pPr marL="255651" lvl="0" indent="-255651">
              <a:spcAft>
                <a:spcPct val="0"/>
              </a:spcAft>
              <a:buSzPts val="2400"/>
              <a:tabLst/>
            </a:pPr>
            <a:r>
              <a:rPr lang="en-US" kern="1200" dirty="0">
                <a:solidFill>
                  <a:srgbClr val="000000"/>
                </a:solidFill>
                <a:latin typeface="Arial (Body)"/>
              </a:rPr>
              <a:t>Possible Interview Questions</a:t>
            </a:r>
          </a:p>
        </p:txBody>
      </p:sp>
    </p:spTree>
    <p:extLst>
      <p:ext uri="{BB962C8B-B14F-4D97-AF65-F5344CB8AC3E}">
        <p14:creationId xmlns:p14="http://schemas.microsoft.com/office/powerpoint/2010/main" val="1819116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290847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65</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51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What is Good </a:t>
            </a:r>
            <a:r>
              <a:rPr lang="pt-BR" sz="3400" kern="1200" dirty="0">
                <a:cs typeface="Times New Roman" panose="02020603050405020304" pitchFamily="18" charset="0"/>
              </a:rPr>
              <a:t>E-commerce </a:t>
            </a:r>
            <a:r>
              <a:rPr lang="en-IN" sz="3400" kern="1200" dirty="0">
                <a:cs typeface="Times New Roman" panose="02020603050405020304" pitchFamily="18" charset="0"/>
              </a:rPr>
              <a:t>Security?</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en-US" kern="1200" dirty="0">
                <a:solidFill>
                  <a:srgbClr val="000000"/>
                </a:solidFill>
                <a:latin typeface="Arial (Body)"/>
              </a:rPr>
              <a:t>To achieve highest degree of security</a:t>
            </a:r>
          </a:p>
          <a:p>
            <a:pPr marL="741553" lvl="1" indent="-284353">
              <a:spcAft>
                <a:spcPct val="0"/>
              </a:spcAft>
              <a:buSzPts val="2400"/>
              <a:defRPr/>
            </a:pPr>
            <a:r>
              <a:rPr lang="en-US" kern="1200" dirty="0">
                <a:solidFill>
                  <a:srgbClr val="000000"/>
                </a:solidFill>
                <a:latin typeface="Arial (Body)"/>
                <a:ea typeface="ＭＳ Ｐゴシック" charset="0"/>
              </a:rPr>
              <a:t>New technologies</a:t>
            </a:r>
          </a:p>
          <a:p>
            <a:pPr marL="741553" lvl="1" indent="-284353">
              <a:spcAft>
                <a:spcPct val="0"/>
              </a:spcAft>
              <a:buSzPts val="2400"/>
              <a:defRPr/>
            </a:pPr>
            <a:r>
              <a:rPr lang="en-US" kern="1200" dirty="0">
                <a:solidFill>
                  <a:srgbClr val="000000"/>
                </a:solidFill>
                <a:latin typeface="Arial (Body)"/>
                <a:ea typeface="ＭＳ Ｐゴシック" charset="0"/>
              </a:rPr>
              <a:t>Organizational policies and procedures</a:t>
            </a:r>
          </a:p>
          <a:p>
            <a:pPr marL="741553" lvl="1" indent="-284353">
              <a:spcAft>
                <a:spcPct val="0"/>
              </a:spcAft>
              <a:buSzPts val="2400"/>
              <a:defRPr/>
            </a:pPr>
            <a:r>
              <a:rPr lang="en-US" kern="1200" dirty="0">
                <a:solidFill>
                  <a:srgbClr val="000000"/>
                </a:solidFill>
                <a:latin typeface="Arial (Body)"/>
                <a:ea typeface="ＭＳ Ｐゴシック" charset="0"/>
              </a:rPr>
              <a:t>Industry standards and government laws</a:t>
            </a:r>
          </a:p>
          <a:p>
            <a:pPr marL="255651" lvl="0" indent="-255651">
              <a:spcAft>
                <a:spcPct val="0"/>
              </a:spcAft>
              <a:buSzPts val="2400"/>
              <a:tabLst/>
              <a:defRPr/>
            </a:pPr>
            <a:r>
              <a:rPr lang="en-US" kern="1200" dirty="0">
                <a:solidFill>
                  <a:srgbClr val="000000"/>
                </a:solidFill>
                <a:latin typeface="Arial (Body)"/>
              </a:rPr>
              <a:t>Other factors</a:t>
            </a:r>
          </a:p>
          <a:p>
            <a:pPr marL="741553" lvl="1" indent="-284353">
              <a:spcAft>
                <a:spcPct val="0"/>
              </a:spcAft>
              <a:buSzPts val="2400"/>
              <a:defRPr/>
            </a:pPr>
            <a:r>
              <a:rPr lang="en-US" kern="1200" dirty="0">
                <a:solidFill>
                  <a:srgbClr val="000000"/>
                </a:solidFill>
                <a:latin typeface="Arial (Body)"/>
                <a:ea typeface="ＭＳ Ｐゴシック" charset="0"/>
              </a:rPr>
              <a:t>Time value of money</a:t>
            </a:r>
          </a:p>
          <a:p>
            <a:pPr marL="741553" lvl="1" indent="-284353">
              <a:spcAft>
                <a:spcPct val="0"/>
              </a:spcAft>
              <a:buSzPts val="2400"/>
              <a:defRPr/>
            </a:pPr>
            <a:r>
              <a:rPr lang="en-US" kern="1200" dirty="0">
                <a:solidFill>
                  <a:srgbClr val="000000"/>
                </a:solidFill>
                <a:latin typeface="Arial (Body)"/>
                <a:ea typeface="ＭＳ Ｐゴシック" charset="0"/>
              </a:rPr>
              <a:t>Cost of security v</a:t>
            </a:r>
            <a:r>
              <a:rPr lang="en-US" sz="100" kern="1200" dirty="0">
                <a:solidFill>
                  <a:schemeClr val="bg1"/>
                </a:solidFill>
                <a:latin typeface="Arial (Body)"/>
                <a:ea typeface="ＭＳ Ｐゴシック" charset="0"/>
              </a:rPr>
              <a:t>ersu</a:t>
            </a:r>
            <a:r>
              <a:rPr lang="en-US" kern="1200" dirty="0">
                <a:solidFill>
                  <a:srgbClr val="000000"/>
                </a:solidFill>
                <a:latin typeface="Arial (Body)"/>
                <a:ea typeface="ＭＳ Ｐゴシック" charset="0"/>
              </a:rPr>
              <a:t>s potential loss</a:t>
            </a:r>
          </a:p>
          <a:p>
            <a:pPr marL="741553" lvl="1" indent="-284353">
              <a:spcAft>
                <a:spcPct val="0"/>
              </a:spcAft>
              <a:buSzPts val="2400"/>
              <a:defRPr/>
            </a:pPr>
            <a:r>
              <a:rPr lang="en-US" kern="1200" dirty="0">
                <a:solidFill>
                  <a:srgbClr val="000000"/>
                </a:solidFill>
                <a:latin typeface="Arial (Body)"/>
                <a:ea typeface="ＭＳ Ｐゴシック" charset="0"/>
              </a:rPr>
              <a:t>Security often breaks at weakest link</a:t>
            </a:r>
          </a:p>
        </p:txBody>
      </p:sp>
    </p:spTree>
    <p:extLst>
      <p:ext uri="{BB962C8B-B14F-4D97-AF65-F5344CB8AC3E}">
        <p14:creationId xmlns:p14="http://schemas.microsoft.com/office/powerpoint/2010/main" val="63341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4.1 </a:t>
            </a:r>
            <a:r>
              <a:rPr lang="en-US" sz="3400" kern="1200" dirty="0">
                <a:cs typeface="Times New Roman" panose="02020603050405020304" pitchFamily="18" charset="0"/>
              </a:rPr>
              <a:t>The </a:t>
            </a:r>
            <a:r>
              <a:rPr lang="pt-BR" sz="3400" kern="1200" dirty="0">
                <a:cs typeface="Times New Roman" panose="02020603050405020304" pitchFamily="18" charset="0"/>
              </a:rPr>
              <a:t>E-commerce </a:t>
            </a:r>
            <a:r>
              <a:rPr lang="en-US" sz="3400" kern="1200" dirty="0">
                <a:cs typeface="Times New Roman" panose="02020603050405020304" pitchFamily="18" charset="0"/>
              </a:rPr>
              <a:t>Security Environment</a:t>
            </a:r>
            <a:endParaRPr lang="en-IN" sz="3400" dirty="0"/>
          </a:p>
        </p:txBody>
      </p:sp>
      <p:pic>
        <p:nvPicPr>
          <p:cNvPr id="5" name="Picture 4" descr="The e-commerce security environment is comprised of technology solutions, organizational policies and procedures, laws and industry standar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283" y="1587747"/>
            <a:ext cx="5835434" cy="4783521"/>
          </a:xfrm>
          <a:prstGeom prst="rect">
            <a:avLst/>
          </a:prstGeom>
        </p:spPr>
      </p:pic>
    </p:spTree>
    <p:extLst>
      <p:ext uri="{BB962C8B-B14F-4D97-AF65-F5344CB8AC3E}">
        <p14:creationId xmlns:p14="http://schemas.microsoft.com/office/powerpoint/2010/main" val="118383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kern="1200" dirty="0">
                <a:cs typeface="Times New Roman" panose="02020603050405020304" pitchFamily="18" charset="0"/>
              </a:rPr>
              <a:t>Table </a:t>
            </a:r>
            <a:r>
              <a:rPr lang="en-IN" sz="2600" kern="1200" dirty="0" smtClean="0">
                <a:cs typeface="Times New Roman" panose="02020603050405020304" pitchFamily="18" charset="0"/>
              </a:rPr>
              <a:t>4.3 </a:t>
            </a:r>
            <a:r>
              <a:rPr lang="en-IN" sz="2600" kern="1200" dirty="0">
                <a:cs typeface="Times New Roman" panose="02020603050405020304" pitchFamily="18" charset="0"/>
              </a:rPr>
              <a:t>Customer and Merchant Perspectives on the Different Dimensions of </a:t>
            </a:r>
            <a:r>
              <a:rPr lang="pt-BR" sz="2600" kern="1200" dirty="0">
                <a:cs typeface="Times New Roman" panose="02020603050405020304" pitchFamily="18" charset="0"/>
              </a:rPr>
              <a:t>E-commerce </a:t>
            </a:r>
            <a:r>
              <a:rPr lang="en-IN" sz="2600" kern="1200" dirty="0">
                <a:cs typeface="Times New Roman" panose="02020603050405020304" pitchFamily="18" charset="0"/>
              </a:rPr>
              <a:t>Security</a:t>
            </a:r>
            <a:endParaRPr lang="en-IN" sz="2600" dirty="0"/>
          </a:p>
        </p:txBody>
      </p:sp>
      <p:graphicFrame>
        <p:nvGraphicFramePr>
          <p:cNvPr id="4" name="Table 2"/>
          <p:cNvGraphicFramePr>
            <a:graphicFrameLocks/>
          </p:cNvGraphicFramePr>
          <p:nvPr>
            <p:extLst>
              <p:ext uri="{D42A27DB-BD31-4B8C-83A1-F6EECF244321}">
                <p14:modId xmlns:p14="http://schemas.microsoft.com/office/powerpoint/2010/main" val="3099295708"/>
              </p:ext>
            </p:extLst>
          </p:nvPr>
        </p:nvGraphicFramePr>
        <p:xfrm>
          <a:off x="457200" y="1649469"/>
          <a:ext cx="8229600" cy="4480560"/>
        </p:xfrm>
        <a:graphic>
          <a:graphicData uri="http://schemas.openxmlformats.org/drawingml/2006/table">
            <a:tbl>
              <a:tblPr firstRow="1" bandRow="1">
                <a:tableStyleId>{3B4B98B0-60AC-42C2-AFA5-B58CD77FA1E5}</a:tableStyleId>
              </a:tblPr>
              <a:tblGrid>
                <a:gridCol w="1905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0">
                <a:tc>
                  <a:txBody>
                    <a:bodyPr/>
                    <a:lstStyle/>
                    <a:p>
                      <a:r>
                        <a:rPr lang="en-US" sz="1400" dirty="0">
                          <a:solidFill>
                            <a:schemeClr val="tx1"/>
                          </a:solidFill>
                        </a:rPr>
                        <a:t>Dimension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rPr>
                        <a:t>Customer’s</a:t>
                      </a:r>
                      <a:r>
                        <a:rPr lang="en-US" sz="1400" baseline="0" dirty="0">
                          <a:solidFill>
                            <a:schemeClr val="tx1"/>
                          </a:solidFill>
                        </a:rPr>
                        <a:t> Perspective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rPr>
                        <a:t>Merchant’s Perspective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r>
                        <a:rPr lang="en-US" sz="1400" dirty="0">
                          <a:solidFill>
                            <a:schemeClr val="tx1"/>
                          </a:solidFill>
                        </a:rPr>
                        <a:t>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Has information I transmitted or</a:t>
                      </a:r>
                    </a:p>
                    <a:p>
                      <a:r>
                        <a:rPr lang="en-US" sz="1400" b="0" i="0" u="none" strike="noStrike" kern="1200" baseline="0" dirty="0">
                          <a:solidFill>
                            <a:schemeClr val="tx1"/>
                          </a:solidFill>
                          <a:latin typeface="+mn-lt"/>
                          <a:ea typeface="+mn-ea"/>
                          <a:cs typeface="+mn-cs"/>
                        </a:rPr>
                        <a:t>received been altered?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Has data on the site been altered without authorization? Is data being received from customers valid?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r>
                        <a:rPr lang="en-US" sz="1400" b="0" i="0" u="none" strike="noStrike" kern="1200" baseline="0" dirty="0">
                          <a:solidFill>
                            <a:schemeClr val="tx1"/>
                          </a:solidFill>
                          <a:latin typeface="+mn-lt"/>
                          <a:ea typeface="+mn-ea"/>
                          <a:cs typeface="+mn-cs"/>
                        </a:rPr>
                        <a:t>Nonrepudiation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Can a party to an action with me later deny taking the action?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Can a customer deny ordering products?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r>
                        <a:rPr lang="en-US" sz="1400" b="0" i="0" u="none" strike="noStrike" kern="1200" baseline="0" dirty="0">
                          <a:solidFill>
                            <a:schemeClr val="tx1"/>
                          </a:solidFill>
                          <a:latin typeface="+mn-lt"/>
                          <a:ea typeface="+mn-ea"/>
                          <a:cs typeface="+mn-cs"/>
                        </a:rPr>
                        <a:t>Authenticity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Who am I dealing with? How can I be assured that the person or entity is who they claim to be?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What is the real identity of the customer?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r>
                        <a:rPr lang="en-US" sz="1400" b="0" i="0" u="none" strike="noStrike" kern="1200" baseline="0" dirty="0">
                          <a:solidFill>
                            <a:schemeClr val="tx1"/>
                          </a:solidFill>
                          <a:latin typeface="+mn-lt"/>
                          <a:ea typeface="+mn-ea"/>
                          <a:cs typeface="+mn-cs"/>
                        </a:rPr>
                        <a:t>Confidentiality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Can someone other than the intended recipient read my messages?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Are messages or confidential data accessible to anyone other than those authorized to view them?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r>
                        <a:rPr lang="en-US" sz="1400" b="0" i="0" u="none" strike="noStrike" kern="1200" baseline="0" dirty="0">
                          <a:solidFill>
                            <a:schemeClr val="tx1"/>
                          </a:solidFill>
                          <a:latin typeface="+mn-lt"/>
                          <a:ea typeface="+mn-ea"/>
                          <a:cs typeface="+mn-cs"/>
                        </a:rPr>
                        <a:t>Privacy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Can I control the use of information about myself transmitted to an</a:t>
                      </a:r>
                    </a:p>
                    <a:p>
                      <a:r>
                        <a:rPr lang="en-US" sz="1400" b="0" i="0" u="none" strike="noStrike" kern="1200" baseline="0" dirty="0">
                          <a:solidFill>
                            <a:schemeClr val="tx1"/>
                          </a:solidFill>
                          <a:latin typeface="+mn-lt"/>
                          <a:ea typeface="+mn-ea"/>
                          <a:cs typeface="+mn-cs"/>
                        </a:rPr>
                        <a:t>e-commerce merchant?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What use, if any, can be made of personal data collected as part of an e-commerce transaction? Is the personal information of customers being used in an unauthorized manner?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r>
                        <a:rPr lang="en-US" sz="1400" b="0" i="0" u="none" strike="noStrike" kern="1200" baseline="0" dirty="0">
                          <a:solidFill>
                            <a:schemeClr val="tx1"/>
                          </a:solidFill>
                          <a:latin typeface="+mn-lt"/>
                          <a:ea typeface="+mn-ea"/>
                          <a:cs typeface="+mn-cs"/>
                        </a:rPr>
                        <a:t>Availability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Can I get access to the site?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Is the site operational?</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912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10482</TotalTime>
  <Words>4582</Words>
  <Application>Microsoft Office PowerPoint</Application>
  <PresentationFormat>On-screen Show (4:3)</PresentationFormat>
  <Paragraphs>506</Paragraphs>
  <Slides>65</Slides>
  <Notes>65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65</vt:i4>
      </vt:variant>
    </vt:vector>
  </HeadingPairs>
  <TitlesOfParts>
    <vt:vector size="79" baseType="lpstr">
      <vt:lpstr>ＭＳ Ｐゴシック</vt:lpstr>
      <vt:lpstr>Arial</vt:lpstr>
      <vt:lpstr>Arial (Body)</vt:lpstr>
      <vt:lpstr>Arial Rounded MT Bold</vt:lpstr>
      <vt:lpstr>Calibri</vt:lpstr>
      <vt:lpstr>Calibri Light</vt:lpstr>
      <vt:lpstr>Noto Sans Symbols</vt:lpstr>
      <vt:lpstr>Segoe UI Symbol</vt:lpstr>
      <vt:lpstr>Times New Roman</vt:lpstr>
      <vt:lpstr>Verdana</vt:lpstr>
      <vt:lpstr>Kent Powerpoint Template (final)</vt:lpstr>
      <vt:lpstr>1_Kent Powerpoint Template (final)</vt:lpstr>
      <vt:lpstr>2_Kent Powerpoint Template (final)</vt:lpstr>
      <vt:lpstr>3_Kent Powerpoint Template (final)</vt:lpstr>
      <vt:lpstr>PowerPoint Presentation</vt:lpstr>
      <vt:lpstr>Resource Material</vt:lpstr>
      <vt:lpstr>E-commerce 2019: Business. Technology. Society.</vt:lpstr>
      <vt:lpstr>Learning Objectives</vt:lpstr>
      <vt:lpstr>The Rise of the Global Cyberattack</vt:lpstr>
      <vt:lpstr>The E-commerce Security Environment</vt:lpstr>
      <vt:lpstr>What is Good E-commerce Security?</vt:lpstr>
      <vt:lpstr>Figure 4.1 The E-commerce Security Environment</vt:lpstr>
      <vt:lpstr>Table 4.3 Customer and Merchant Perspectives on the Different Dimensions of E-commerce Security</vt:lpstr>
      <vt:lpstr>The Tension between Security and Other Values</vt:lpstr>
      <vt:lpstr>Security Threats in the E-commerce Environment</vt:lpstr>
      <vt:lpstr>Figure 4.2 A Typical E-commerce Transaction</vt:lpstr>
      <vt:lpstr>Figure 4.3 Vulnerable Points in an E-commerce Transaction</vt:lpstr>
      <vt:lpstr>Malicious Code</vt:lpstr>
      <vt:lpstr>Potentially Unwanted Programs</vt:lpstr>
      <vt:lpstr>Phishing</vt:lpstr>
      <vt:lpstr>Hacking, Cybervandalism, and Hacktivism</vt:lpstr>
      <vt:lpstr>Data Breaches</vt:lpstr>
      <vt:lpstr>Insight on Society: Equifax: Really Big Data Hacked</vt:lpstr>
      <vt:lpstr>Credit Card Fraud/Theft</vt:lpstr>
      <vt:lpstr>Identity Fraud/Theft</vt:lpstr>
      <vt:lpstr>Spoofing, Pharming, and Spam (Junk) Websites</vt:lpstr>
      <vt:lpstr>Sniffing and Man-In-The-Middle Attacks</vt:lpstr>
      <vt:lpstr>Denial of Service (D o S) and Distributed Denial of Service (D D o S) Attacks</vt:lpstr>
      <vt:lpstr>Insider Attacks</vt:lpstr>
      <vt:lpstr>Poorly Designed Software</vt:lpstr>
      <vt:lpstr>Social Network Security Issues</vt:lpstr>
      <vt:lpstr>Mobile Platform Security Issues</vt:lpstr>
      <vt:lpstr>Insight on Technology: Think Your Smartphone is Secure?</vt:lpstr>
      <vt:lpstr>Cloud Security Issues</vt:lpstr>
      <vt:lpstr>Internet of Things Security Issues</vt:lpstr>
      <vt:lpstr>Technology Solutions</vt:lpstr>
      <vt:lpstr>Figure 4.5 Tools Available to Achieve E-commerce Security</vt:lpstr>
      <vt:lpstr>Encryption</vt:lpstr>
      <vt:lpstr>Symmetric Key Cryptography</vt:lpstr>
      <vt:lpstr>Public Key Cryptography</vt:lpstr>
      <vt:lpstr>Figure 4.6 Public Key Cryptography: A Simple Case</vt:lpstr>
      <vt:lpstr>Public Key Cryptography Using Digital Signatures and Hash Digests</vt:lpstr>
      <vt:lpstr>Figure 4.7 Public Key Cryptography with Digital Signatures</vt:lpstr>
      <vt:lpstr>Digital Envelopes</vt:lpstr>
      <vt:lpstr>Figure 4.8 Public Key Cryptography: Creating a Digital Envelope</vt:lpstr>
      <vt:lpstr>Digital Certificates and Public Key Infrastructure (P K I)</vt:lpstr>
      <vt:lpstr>Figure 4.9 Digital Certificates and Certification Authorities</vt:lpstr>
      <vt:lpstr>Limitations of P K I</vt:lpstr>
      <vt:lpstr>Securing Channels of Communication</vt:lpstr>
      <vt:lpstr>Figure 4.10 Secure Negotiated Sessions Using S S L/T L S</vt:lpstr>
      <vt:lpstr>Protecting Networks</vt:lpstr>
      <vt:lpstr>Figure 4.11 Firewalls and Proxy Servers</vt:lpstr>
      <vt:lpstr>Protecting Servers and Clients</vt:lpstr>
      <vt:lpstr>Management Policies, Business Procedures, and Public Laws</vt:lpstr>
      <vt:lpstr>A Security Plan: Management Policies</vt:lpstr>
      <vt:lpstr>Figure 4.12 Developing an E-commerce Security Plan</vt:lpstr>
      <vt:lpstr>Insight on Business: Are Biometrics the Solution for E-commerce Security?</vt:lpstr>
      <vt:lpstr>The Role of Laws and Public Policy</vt:lpstr>
      <vt:lpstr>E-commerce Payment Systems</vt:lpstr>
      <vt:lpstr>Figure 4.14 How an Online Credit Card Transaction Works</vt:lpstr>
      <vt:lpstr>Alternative Online Payment Systems</vt:lpstr>
      <vt:lpstr>Mobile Payment Systems</vt:lpstr>
      <vt:lpstr>Blockchain</vt:lpstr>
      <vt:lpstr>Figure 4.16 How Blockchain Works</vt:lpstr>
      <vt:lpstr>Cryptocurrencies</vt:lpstr>
      <vt:lpstr>Electronic Billing Presentment and Payment (E B P P)</vt:lpstr>
      <vt:lpstr>Careers in E-commerce</vt:lpstr>
      <vt:lpstr>Copyright</vt:lpstr>
      <vt:lpstr>kent.edu.au  Kent Institute Australia Pty. Ltd. ABN 49 003 577 302 ● CRICOS Code: 00161E ● RTO Code: 90458 ● TEQSA Provider Number: PRV12051</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5, E-commerce Security and Payment Systems</dc:title>
  <dc:subject>Business</dc:subject>
  <dc:creator>Laudon/Traver</dc:creator>
  <cp:keywords>E-commerce 2019</cp:keywords>
  <cp:lastModifiedBy>Syed</cp:lastModifiedBy>
  <cp:revision>1329</cp:revision>
  <dcterms:modified xsi:type="dcterms:W3CDTF">2020-11-04T00:29:12Z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