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1"/>
    <p:sldMasterId id="2147483695" r:id="rId2"/>
    <p:sldMasterId id="2147483707" r:id="rId3"/>
  </p:sldMasterIdLst>
  <p:notesMasterIdLst>
    <p:notesMasterId r:id="rId44"/>
  </p:notesMasterIdLst>
  <p:handoutMasterIdLst>
    <p:handoutMasterId r:id="rId45"/>
  </p:handoutMasterIdLst>
  <p:sldIdLst>
    <p:sldId id="394" r:id="rId4"/>
    <p:sldId id="395" r:id="rId5"/>
    <p:sldId id="396" r:id="rId6"/>
    <p:sldId id="257" r:id="rId7"/>
    <p:sldId id="391" r:id="rId8"/>
    <p:sldId id="387" r:id="rId9"/>
    <p:sldId id="259" r:id="rId10"/>
    <p:sldId id="261" r:id="rId11"/>
    <p:sldId id="392" r:id="rId12"/>
    <p:sldId id="379" r:id="rId13"/>
    <p:sldId id="263" r:id="rId14"/>
    <p:sldId id="264" r:id="rId15"/>
    <p:sldId id="266" r:id="rId16"/>
    <p:sldId id="269" r:id="rId17"/>
    <p:sldId id="272" r:id="rId18"/>
    <p:sldId id="373" r:id="rId19"/>
    <p:sldId id="374" r:id="rId20"/>
    <p:sldId id="273" r:id="rId21"/>
    <p:sldId id="274" r:id="rId22"/>
    <p:sldId id="364" r:id="rId23"/>
    <p:sldId id="281" r:id="rId24"/>
    <p:sldId id="290" r:id="rId25"/>
    <p:sldId id="388" r:id="rId26"/>
    <p:sldId id="389" r:id="rId27"/>
    <p:sldId id="378" r:id="rId28"/>
    <p:sldId id="292" r:id="rId29"/>
    <p:sldId id="313" r:id="rId30"/>
    <p:sldId id="383" r:id="rId31"/>
    <p:sldId id="328" r:id="rId32"/>
    <p:sldId id="329" r:id="rId33"/>
    <p:sldId id="366" r:id="rId34"/>
    <p:sldId id="367" r:id="rId35"/>
    <p:sldId id="331" r:id="rId36"/>
    <p:sldId id="393" r:id="rId37"/>
    <p:sldId id="334" r:id="rId38"/>
    <p:sldId id="337" r:id="rId39"/>
    <p:sldId id="344" r:id="rId40"/>
    <p:sldId id="339" r:id="rId41"/>
    <p:sldId id="341" r:id="rId42"/>
    <p:sldId id="39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163" autoAdjust="0"/>
  </p:normalViewPr>
  <p:slideViewPr>
    <p:cSldViewPr>
      <p:cViewPr varScale="1">
        <p:scale>
          <a:sx n="81" d="100"/>
          <a:sy n="81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09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6AEB33-7474-4952-AC33-B946BCB0A143}" type="datetimeFigureOut">
              <a:rPr lang="en-US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7BAB567-E012-4FEF-AE31-0E964F4872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8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54312B-3854-4616-B497-9A76C1334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79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16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62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84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5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0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91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2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51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944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15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5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4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61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98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83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38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08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5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30E25A-6938-4362-829E-71032BCE5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3041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36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37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42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67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5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0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5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2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52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1DFF6F-6C92-4E1D-922C-1BAB0B9DE5B2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AEFCBF0-896B-47F7-BD8A-74891CBC0760}" type="slidenum">
              <a:rPr lang="en-US" sz="1200"/>
              <a:pPr algn="r" eaLnBrk="1" hangingPunct="1"/>
              <a:t>4</a:t>
            </a:fld>
            <a:endParaRPr lang="en-US" sz="1200" dirty="0"/>
          </a:p>
        </p:txBody>
      </p:sp>
      <p:sp>
        <p:nvSpPr>
          <p:cNvPr id="8909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4E0DAF4-7E6B-45E1-B769-E67862F67EDB}" type="slidenum">
              <a:rPr lang="en-US" sz="1200"/>
              <a:pPr algn="r" eaLnBrk="1" hangingPunct="1"/>
              <a:t>4</a:t>
            </a:fld>
            <a:endParaRPr lang="en-US" sz="1200" dirty="0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6428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1DFF6F-6C92-4E1D-922C-1BAB0B9DE5B2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AEFCBF0-896B-47F7-BD8A-74891CBC0760}" type="slidenum">
              <a:rPr lang="en-US" sz="1200"/>
              <a:pPr algn="r" eaLnBrk="1" hangingPunct="1"/>
              <a:t>5</a:t>
            </a:fld>
            <a:endParaRPr lang="en-US" sz="1200" dirty="0"/>
          </a:p>
        </p:txBody>
      </p:sp>
      <p:sp>
        <p:nvSpPr>
          <p:cNvPr id="8909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4E0DAF4-7E6B-45E1-B769-E67862F67EDB}" type="slidenum">
              <a:rPr lang="en-US" sz="1200"/>
              <a:pPr algn="r" eaLnBrk="1" hangingPunct="1"/>
              <a:t>5</a:t>
            </a:fld>
            <a:endParaRPr lang="en-US" sz="1200" dirty="0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3061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5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0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3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4312B-3854-4616-B497-9A76C133485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0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72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835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74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20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4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74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65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766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40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33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8051"/>
            <a:ext cx="78867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431"/>
            <a:ext cx="9144793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4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6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8051"/>
            <a:ext cx="78867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431"/>
            <a:ext cx="9144793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957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344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79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8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00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95600" y="457200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Click to edit Master title style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01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00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0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00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4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4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66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74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83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84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77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ypal.com@218.36.41.188/fl/login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0"/>
            <a:ext cx="9144000" cy="269421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243066" y="45454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ENSN201 – Enterprise Social Networks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16" y="1657816"/>
            <a:ext cx="4486899" cy="27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"/>
          <p:cNvSpPr txBox="1">
            <a:spLocks/>
          </p:cNvSpPr>
          <p:nvPr/>
        </p:nvSpPr>
        <p:spPr>
          <a:xfrm>
            <a:off x="939670" y="6584156"/>
            <a:ext cx="248913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 2 – 18</a:t>
            </a:r>
            <a:r>
              <a:rPr kumimoji="0" lang="en-AU" sz="9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December 2015</a:t>
            </a:r>
          </a:p>
        </p:txBody>
      </p:sp>
    </p:spTree>
    <p:extLst>
      <p:ext uri="{BB962C8B-B14F-4D97-AF65-F5344CB8AC3E}">
        <p14:creationId xmlns:p14="http://schemas.microsoft.com/office/powerpoint/2010/main" val="28288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Micropayments and Small Payments</a:t>
            </a:r>
          </a:p>
        </p:txBody>
      </p:sp>
      <p:sp>
        <p:nvSpPr>
          <p:cNvPr id="3072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Micropayments are Internet payments for items costing few cents to a dollar</a:t>
            </a:r>
          </a:p>
          <a:p>
            <a:pPr lvl="1"/>
            <a:r>
              <a:rPr lang="en-US" dirty="0" smtClean="0"/>
              <a:t>Barrier is people prefer to buy small value items in fixed price chunks rather than small payments in varying amounts</a:t>
            </a:r>
          </a:p>
          <a:p>
            <a:pPr lvl="1"/>
            <a:r>
              <a:rPr lang="en-US" dirty="0"/>
              <a:t>Many companies have developed micropayment systems but none gained broad acceptance</a:t>
            </a:r>
          </a:p>
          <a:p>
            <a:r>
              <a:rPr lang="en-US" dirty="0"/>
              <a:t>Small payments  are payments of less than $10</a:t>
            </a:r>
          </a:p>
          <a:p>
            <a:pPr lvl="1"/>
            <a:r>
              <a:rPr lang="en-US" dirty="0"/>
              <a:t>Offered through mobile telephone carrier but held back by substantial charges for providing </a:t>
            </a:r>
            <a:r>
              <a:rPr lang="en-US" dirty="0" smtClean="0"/>
              <a:t>service</a:t>
            </a:r>
          </a:p>
          <a:p>
            <a:pPr lvl="2"/>
            <a:r>
              <a:rPr lang="en-US" dirty="0" smtClean="0"/>
              <a:t>One of the largest markets is music downloads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Cards</a:t>
            </a:r>
          </a:p>
        </p:txBody>
      </p:sp>
      <p:sp>
        <p:nvSpPr>
          <p:cNvPr id="11269" name="Rectangle 8"/>
          <p:cNvSpPr>
            <a:spLocks noGrp="1" noChangeArrowheads="1"/>
          </p:cNvSpPr>
          <p:nvPr>
            <p:ph idx="1"/>
          </p:nvPr>
        </p:nvSpPr>
        <p:spPr>
          <a:xfrm>
            <a:off x="302491" y="1396016"/>
            <a:ext cx="8458200" cy="4678363"/>
          </a:xfrm>
        </p:spPr>
        <p:txBody>
          <a:bodyPr/>
          <a:lstStyle/>
          <a:p>
            <a:r>
              <a:rPr lang="en-US" dirty="0" smtClean="0"/>
              <a:t>Payment cards are plastic cards used for purchases</a:t>
            </a:r>
          </a:p>
          <a:p>
            <a:pPr lvl="1"/>
            <a:r>
              <a:rPr lang="en-US" dirty="0" smtClean="0"/>
              <a:t>Categories: credit cards, debit cards, charge cards, prepaid cards, and gift cards</a:t>
            </a:r>
          </a:p>
          <a:p>
            <a:r>
              <a:rPr lang="en-US" dirty="0" smtClean="0"/>
              <a:t>Credit cards (Visa, MasterCard) have a spending limit based on user’s credit history</a:t>
            </a:r>
          </a:p>
          <a:p>
            <a:pPr lvl="1"/>
            <a:r>
              <a:rPr lang="en-US" dirty="0" smtClean="0"/>
              <a:t>Pay off entire credit card balance or minimum amount with interest charged on unpaid balances</a:t>
            </a:r>
          </a:p>
          <a:p>
            <a:pPr lvl="1"/>
            <a:r>
              <a:rPr lang="en-US" dirty="0" smtClean="0"/>
              <a:t>Widely accepted and provides consumer protection: 30-day dispute period</a:t>
            </a:r>
          </a:p>
          <a:p>
            <a:pPr lvl="1"/>
            <a:r>
              <a:rPr lang="en-US" dirty="0"/>
              <a:t>Card not present </a:t>
            </a:r>
            <a:r>
              <a:rPr lang="en-US" dirty="0" smtClean="0"/>
              <a:t>transactions include an extra </a:t>
            </a:r>
            <a:r>
              <a:rPr lang="en-US" dirty="0"/>
              <a:t>degree of risk for merchant and bank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Cards (cont’d.)</a:t>
            </a:r>
          </a:p>
        </p:txBody>
      </p:sp>
      <p:sp>
        <p:nvSpPr>
          <p:cNvPr id="12293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/>
          <a:lstStyle/>
          <a:p>
            <a:r>
              <a:rPr lang="en-US" dirty="0" smtClean="0"/>
              <a:t>Debit card (electronic funds transfer at point of sale (EFTPOS) cards) removes funds from cardholder’s bank account and transfers it to seller’s account</a:t>
            </a:r>
          </a:p>
          <a:p>
            <a:pPr lvl="1"/>
            <a:r>
              <a:rPr lang="en-US" dirty="0" smtClean="0"/>
              <a:t>Issued by bank with major credit card issuer's name</a:t>
            </a:r>
          </a:p>
          <a:p>
            <a:r>
              <a:rPr lang="en-US" dirty="0"/>
              <a:t>Charge card (American Express) has no spending limit with entire amount due at end of billing period</a:t>
            </a:r>
          </a:p>
          <a:p>
            <a:r>
              <a:rPr lang="en-US" dirty="0" smtClean="0"/>
              <a:t>Retailers </a:t>
            </a:r>
            <a:r>
              <a:rPr lang="en-US" dirty="0"/>
              <a:t>may offer their own store charge cards</a:t>
            </a:r>
          </a:p>
          <a:p>
            <a:r>
              <a:rPr lang="en-US" dirty="0"/>
              <a:t>Prepaid cards are called gift </a:t>
            </a:r>
            <a:r>
              <a:rPr lang="en-US" dirty="0" smtClean="0"/>
              <a:t>cards</a:t>
            </a:r>
          </a:p>
          <a:p>
            <a:r>
              <a:rPr lang="en-US" dirty="0"/>
              <a:t>Single-use cards had disposable </a:t>
            </a:r>
            <a:r>
              <a:rPr lang="en-US" dirty="0" smtClean="0"/>
              <a:t>numbers, valid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one </a:t>
            </a:r>
            <a:r>
              <a:rPr lang="en-US" dirty="0" smtClean="0"/>
              <a:t>transaction, but not adopted by consumers</a:t>
            </a:r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 of Payment Cards</a:t>
            </a:r>
          </a:p>
        </p:txBody>
      </p:sp>
      <p:sp>
        <p:nvSpPr>
          <p:cNvPr id="1536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 for merchants include fraud protection</a:t>
            </a:r>
          </a:p>
          <a:p>
            <a:pPr lvl="1"/>
            <a:r>
              <a:rPr lang="en-US" dirty="0" smtClean="0"/>
              <a:t>Can authenticate and authorize purchases using a payment card processing network</a:t>
            </a:r>
          </a:p>
          <a:p>
            <a:pPr lvl="2"/>
            <a:r>
              <a:rPr lang="en-US" dirty="0" smtClean="0"/>
              <a:t>Interchange network</a:t>
            </a:r>
            <a:r>
              <a:rPr lang="en-US" dirty="0"/>
              <a:t> </a:t>
            </a:r>
            <a:r>
              <a:rPr lang="en-US" dirty="0" smtClean="0"/>
              <a:t>is a set of connections between banks and  associations owning credit cards</a:t>
            </a:r>
          </a:p>
          <a:p>
            <a:r>
              <a:rPr lang="en-US" dirty="0" smtClean="0"/>
              <a:t>For example advantage for U.S. consumers is limited fraud liability of $50 which is often waived if card is stolen</a:t>
            </a:r>
          </a:p>
          <a:p>
            <a:r>
              <a:rPr lang="en-US" dirty="0"/>
              <a:t>Merchants view the per-transaction and monthly processing fees as a cost of doing business</a:t>
            </a:r>
          </a:p>
          <a:p>
            <a:r>
              <a:rPr lang="en-US" dirty="0"/>
              <a:t>Consumers pay a slightly higher cost for goods </a:t>
            </a:r>
            <a:r>
              <a:rPr lang="en-US" dirty="0" smtClean="0"/>
              <a:t>due </a:t>
            </a:r>
            <a:r>
              <a:rPr lang="en-US" dirty="0"/>
              <a:t>to these </a:t>
            </a:r>
            <a:r>
              <a:rPr lang="en-US" dirty="0" smtClean="0"/>
              <a:t>cards and some charge an annual fee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Payment Acceptance and Processing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Australian online and mail order stores normally ship merchandise within:</a:t>
            </a:r>
          </a:p>
          <a:p>
            <a:pPr lvl="1"/>
            <a:r>
              <a:rPr lang="en-AU" sz="2000" dirty="0" smtClean="0"/>
              <a:t>1-3 </a:t>
            </a:r>
            <a:r>
              <a:rPr lang="en-AU" sz="2000" dirty="0"/>
              <a:t>business days from dispatch - Australia Post - with door to door tracking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dirty="0" smtClean="0"/>
              <a:t>Up </a:t>
            </a:r>
            <a:r>
              <a:rPr lang="en-AU" sz="2000" dirty="0"/>
              <a:t>to 7 to 12 business days - Standard mail with Stamp </a:t>
            </a:r>
            <a:r>
              <a:rPr lang="en-AU" sz="2000" dirty="0" smtClean="0"/>
              <a:t>w/out </a:t>
            </a:r>
            <a:r>
              <a:rPr lang="en-AU" sz="2000" dirty="0"/>
              <a:t>tracking.</a:t>
            </a:r>
            <a:endParaRPr lang="en-US" sz="2000" dirty="0" smtClean="0"/>
          </a:p>
          <a:p>
            <a:r>
              <a:rPr lang="en-US" dirty="0" smtClean="0"/>
              <a:t>Processing </a:t>
            </a:r>
            <a:r>
              <a:rPr lang="en-US" dirty="0"/>
              <a:t>payment card </a:t>
            </a:r>
            <a:r>
              <a:rPr lang="en-US" dirty="0" smtClean="0"/>
              <a:t>transactions online is a two step process </a:t>
            </a:r>
            <a:endParaRPr lang="en-US" dirty="0"/>
          </a:p>
          <a:p>
            <a:pPr lvl="1"/>
            <a:r>
              <a:rPr lang="en-US" sz="2000" dirty="0"/>
              <a:t>Payment </a:t>
            </a:r>
            <a:r>
              <a:rPr lang="en-US" sz="2000" dirty="0" smtClean="0"/>
              <a:t>acceptance is establishing </a:t>
            </a:r>
            <a:r>
              <a:rPr lang="en-US" sz="2000" dirty="0"/>
              <a:t>card </a:t>
            </a:r>
            <a:r>
              <a:rPr lang="en-US" sz="2000" dirty="0" smtClean="0"/>
              <a:t>validity and verifying card’s </a:t>
            </a:r>
            <a:r>
              <a:rPr lang="en-US" sz="2000" dirty="0"/>
              <a:t>limit not exceeded by transaction</a:t>
            </a:r>
          </a:p>
          <a:p>
            <a:pPr lvl="1"/>
            <a:r>
              <a:rPr lang="en-US" sz="2000" dirty="0"/>
              <a:t>Clearing the </a:t>
            </a:r>
            <a:r>
              <a:rPr lang="en-US" sz="2000" dirty="0" smtClean="0"/>
              <a:t>transaction includes all </a:t>
            </a:r>
            <a:r>
              <a:rPr lang="en-US" sz="2000" dirty="0"/>
              <a:t>steps to move funds from card holder’s bank account into </a:t>
            </a:r>
            <a:r>
              <a:rPr lang="en-US" sz="2000" dirty="0" smtClean="0"/>
              <a:t>the merchant’s </a:t>
            </a:r>
            <a:r>
              <a:rPr lang="en-US" sz="2000" dirty="0"/>
              <a:t>bank account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and </a:t>
            </a:r>
            <a:r>
              <a:rPr lang="en-US" dirty="0" smtClean="0"/>
              <a:t>Closed Loop Systems</a:t>
            </a:r>
            <a:endParaRPr lang="en-US" dirty="0"/>
          </a:p>
        </p:txBody>
      </p:sp>
      <p:sp>
        <p:nvSpPr>
          <p:cNvPr id="1946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closed loop system the card issuer pays merchant directly without a bank or clearinghouse </a:t>
            </a:r>
          </a:p>
          <a:p>
            <a:pPr lvl="1"/>
            <a:r>
              <a:rPr lang="en-US" dirty="0" smtClean="0"/>
              <a:t>American Express, Discover Card</a:t>
            </a:r>
          </a:p>
          <a:p>
            <a:pPr lvl="1"/>
            <a:r>
              <a:rPr lang="en-US" dirty="0" smtClean="0"/>
              <a:t>Issue cards directly to consumers</a:t>
            </a:r>
          </a:p>
          <a:p>
            <a:r>
              <a:rPr lang="en-US" dirty="0" smtClean="0"/>
              <a:t>Open loop systems add additional payment processing intermediaries to the closed loop system</a:t>
            </a:r>
          </a:p>
          <a:p>
            <a:pPr lvl="1"/>
            <a:r>
              <a:rPr lang="en-US" dirty="0" smtClean="0"/>
              <a:t>Visa, MasterCard issued by local bank</a:t>
            </a:r>
          </a:p>
          <a:p>
            <a:pPr lvl="1"/>
            <a:r>
              <a:rPr lang="en-US" dirty="0" smtClean="0"/>
              <a:t>Visa and MasterCard are credit card associations operated by customer issuing banks who evaluate credit standing, establish credit limits and absorb non-payment losses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66800" y="5539563"/>
            <a:ext cx="51091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0000"/>
                </a:solidFill>
              </a:rPr>
              <a:t>FIGURE </a:t>
            </a:r>
            <a:r>
              <a:rPr lang="en-US" dirty="0" smtClean="0">
                <a:solidFill>
                  <a:srgbClr val="8E0000"/>
                </a:solidFill>
              </a:rPr>
              <a:t>11-2 Closed loop payment card system</a:t>
            </a:r>
            <a:endParaRPr lang="en-US" dirty="0">
              <a:solidFill>
                <a:srgbClr val="8E0000"/>
              </a:solidFill>
            </a:endParaRPr>
          </a:p>
        </p:txBody>
      </p:sp>
      <p:pic>
        <p:nvPicPr>
          <p:cNvPr id="1026" name="Picture 2" descr="C:\Users\peterson\chimbo temp\Schneider2014\artwork\C8757_ch11_no callouts\C8757_ch11_no callouts\Fig11-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31" y="533400"/>
            <a:ext cx="6124575" cy="47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6920129" y="4515699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Cengage Learning 2017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194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219200" y="5510870"/>
            <a:ext cx="495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0000"/>
                </a:solidFill>
              </a:rPr>
              <a:t>FIGURE </a:t>
            </a:r>
            <a:r>
              <a:rPr lang="en-US" dirty="0" smtClean="0">
                <a:solidFill>
                  <a:srgbClr val="8E0000"/>
                </a:solidFill>
              </a:rPr>
              <a:t>11-3 Open loop payment card system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7970400" y="4402149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Cengage Learning 2017</a:t>
            </a:r>
            <a:endParaRPr lang="en-US" sz="800" dirty="0"/>
          </a:p>
        </p:txBody>
      </p:sp>
      <p:pic>
        <p:nvPicPr>
          <p:cNvPr id="2050" name="Picture 2" descr="C:\Users\peterson\chimbo temp\Schneider2014\artwork\C8757_ch11_no callouts\C8757_ch11_no callouts\Fig11-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15939"/>
            <a:ext cx="8029149" cy="47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Merchant Accounts</a:t>
            </a:r>
            <a:endParaRPr lang="en-US" dirty="0"/>
          </a:p>
        </p:txBody>
      </p:sp>
      <p:sp>
        <p:nvSpPr>
          <p:cNvPr id="20485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Acquiring bank does business with sellers</a:t>
            </a:r>
            <a:r>
              <a:rPr lang="en-US" dirty="0"/>
              <a:t> </a:t>
            </a:r>
            <a:r>
              <a:rPr lang="en-US" dirty="0" smtClean="0"/>
              <a:t>that want to accept payment cards</a:t>
            </a:r>
          </a:p>
          <a:p>
            <a:pPr lvl="1"/>
            <a:r>
              <a:rPr lang="en-US" dirty="0" smtClean="0"/>
              <a:t>Business must set up a merchant account with acquiring bank to process Internet transactions</a:t>
            </a:r>
          </a:p>
          <a:p>
            <a:pPr lvl="2"/>
            <a:r>
              <a:rPr lang="en-US" dirty="0" smtClean="0"/>
              <a:t>One type similar to a checking account with bank collecting accounts net of processing fees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ommonly account acts like a credit line where the acquiring bank makes a non-interest bearing loan in the amount of daily net receipts, reduced by collections</a:t>
            </a:r>
          </a:p>
          <a:p>
            <a:r>
              <a:rPr lang="en-US" dirty="0" smtClean="0"/>
              <a:t>Obtaining account requires merchant to provide business information and the bank to assess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Merchant Accounts (cont’d.)</a:t>
            </a:r>
          </a:p>
        </p:txBody>
      </p:sp>
      <p:sp>
        <p:nvSpPr>
          <p:cNvPr id="21509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Chargeback occurs when cardholder successfully contests charge </a:t>
            </a:r>
          </a:p>
          <a:p>
            <a:pPr lvl="1"/>
            <a:r>
              <a:rPr lang="en-US" dirty="0" smtClean="0"/>
              <a:t>Acquiring bank must retrieve money from merchant account which may have funds on deposit</a:t>
            </a:r>
          </a:p>
          <a:p>
            <a:r>
              <a:rPr lang="en-US" dirty="0" smtClean="0"/>
              <a:t>Acquirer fees are charges for providing payment card processing service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 month and transaction, set by the acquiring bank</a:t>
            </a:r>
          </a:p>
          <a:p>
            <a:r>
              <a:rPr lang="en-US" dirty="0" smtClean="0"/>
              <a:t>Interchange fees are charged at rates that depend on the merchant’s industry</a:t>
            </a:r>
          </a:p>
          <a:p>
            <a:pPr lvl="1"/>
            <a:r>
              <a:rPr lang="en-US" dirty="0" smtClean="0"/>
              <a:t>Set by card association, charged to acquiring bank and usually passed along to merchant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70" y="1190713"/>
            <a:ext cx="8449811" cy="50333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0B76BC"/>
                </a:solidFill>
                <a:latin typeface="+mn-lt"/>
              </a:rPr>
              <a:t>Resource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587" y="1832471"/>
            <a:ext cx="4200263" cy="365750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Electronic Commerce, 12th Edition</a:t>
            </a:r>
          </a:p>
          <a:p>
            <a:pPr marL="0" indent="0">
              <a:buNone/>
            </a:pPr>
            <a:r>
              <a:rPr lang="en-AU" dirty="0"/>
              <a:t>Gary Schneider</a:t>
            </a:r>
          </a:p>
          <a:p>
            <a:pPr marL="0" indent="0">
              <a:buNone/>
            </a:pPr>
            <a:r>
              <a:rPr lang="en-AU" dirty="0"/>
              <a:t>ISBN-10: 1305867815 | ISBN-13: </a:t>
            </a:r>
            <a:r>
              <a:rPr lang="en-AU" dirty="0" smtClean="0"/>
              <a:t>9781305867819   © </a:t>
            </a:r>
            <a:r>
              <a:rPr lang="en-AU" dirty="0"/>
              <a:t>2017</a:t>
            </a:r>
          </a:p>
          <a:p>
            <a:pPr marL="0" indent="0">
              <a:buNone/>
            </a:pPr>
            <a:r>
              <a:rPr lang="en-AU" dirty="0" smtClean="0"/>
              <a:t>Cengage Learning Australia </a:t>
            </a:r>
            <a:endParaRPr lang="en-AU" dirty="0">
              <a:solidFill>
                <a:srgbClr val="0B76BC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0"/>
            <a:ext cx="9144000" cy="269421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762000"/>
            <a:ext cx="4255487" cy="52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9468A07-A15D-4ECE-B6F9-43F51937CC80}" type="slidenum">
              <a:rPr lang="en-US" sz="1400"/>
              <a:pPr algn="r" eaLnBrk="1" hangingPunct="1"/>
              <a:t>20</a:t>
            </a:fld>
            <a:endParaRPr lang="en-US" sz="1400" dirty="0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Merchant Accounts (cont’d.)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97603"/>
            <a:ext cx="8229600" cy="4678363"/>
          </a:xfrm>
        </p:spPr>
        <p:txBody>
          <a:bodyPr/>
          <a:lstStyle/>
          <a:p>
            <a:r>
              <a:rPr lang="en-US" dirty="0" smtClean="0"/>
              <a:t>Level of fraud is higher online </a:t>
            </a:r>
          </a:p>
          <a:p>
            <a:pPr lvl="1"/>
            <a:r>
              <a:rPr lang="en-US" dirty="0" smtClean="0"/>
              <a:t>Under 15% of all credit card transactions responsible for 64% percent of total dollar amount of credit card fraud </a:t>
            </a:r>
          </a:p>
          <a:p>
            <a:pPr lvl="1"/>
            <a:r>
              <a:rPr lang="en-US" dirty="0" smtClean="0"/>
              <a:t>Antifraud </a:t>
            </a:r>
            <a:r>
              <a:rPr lang="en-US" dirty="0"/>
              <a:t>measures include </a:t>
            </a:r>
          </a:p>
          <a:p>
            <a:pPr lvl="1"/>
            <a:r>
              <a:rPr lang="en-US" dirty="0"/>
              <a:t>Scoring services </a:t>
            </a:r>
            <a:r>
              <a:rPr lang="en-US" dirty="0" smtClean="0"/>
              <a:t>that provide </a:t>
            </a:r>
            <a:r>
              <a:rPr lang="en-US" dirty="0"/>
              <a:t>risk ratings for individual transactions in real time</a:t>
            </a:r>
          </a:p>
          <a:p>
            <a:pPr lvl="1"/>
            <a:r>
              <a:rPr lang="en-US" dirty="0"/>
              <a:t>Shipping only to card billing </a:t>
            </a:r>
            <a:r>
              <a:rPr lang="en-US" dirty="0" smtClean="0"/>
              <a:t>address and requiring card </a:t>
            </a:r>
            <a:r>
              <a:rPr lang="en-US" dirty="0" err="1" smtClean="0"/>
              <a:t>card</a:t>
            </a:r>
            <a:r>
              <a:rPr lang="en-US" dirty="0" smtClean="0"/>
              <a:t> </a:t>
            </a:r>
            <a:r>
              <a:rPr lang="en-US" dirty="0"/>
              <a:t>verification numbers (CVNs) for card not present transactions</a:t>
            </a:r>
          </a:p>
          <a:p>
            <a:pPr lvl="2"/>
            <a:r>
              <a:rPr lang="en-US" dirty="0" smtClean="0"/>
              <a:t>Three- </a:t>
            </a:r>
            <a:r>
              <a:rPr lang="en-US" dirty="0"/>
              <a:t>or four-digit number printed on the credit </a:t>
            </a:r>
            <a:r>
              <a:rPr lang="en-US" dirty="0" smtClean="0"/>
              <a:t>card but not encoded on </a:t>
            </a:r>
            <a:r>
              <a:rPr lang="en-US" dirty="0"/>
              <a:t>the card’s magnetic strip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Cash</a:t>
            </a:r>
          </a:p>
        </p:txBody>
      </p:sp>
      <p:sp>
        <p:nvSpPr>
          <p:cNvPr id="2765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electronic cash or e-cash</a:t>
            </a:r>
          </a:p>
          <a:p>
            <a:r>
              <a:rPr lang="en-US" dirty="0" smtClean="0"/>
              <a:t>Describes any value storage and exchange system created by private (nongovernmental) entity</a:t>
            </a:r>
          </a:p>
          <a:p>
            <a:pPr lvl="1"/>
            <a:r>
              <a:rPr lang="en-US" dirty="0" smtClean="0"/>
              <a:t>Does not use paper documents or coins</a:t>
            </a:r>
          </a:p>
          <a:p>
            <a:pPr lvl="1"/>
            <a:r>
              <a:rPr lang="en-US" dirty="0" smtClean="0"/>
              <a:t>Can serve as substitute for government-issued physical currency</a:t>
            </a:r>
          </a:p>
          <a:p>
            <a:pPr lvl="1"/>
            <a:r>
              <a:rPr lang="en-US" dirty="0" smtClean="0"/>
              <a:t>No common standard adopted so far</a:t>
            </a:r>
          </a:p>
          <a:p>
            <a:pPr lvl="1"/>
            <a:r>
              <a:rPr lang="en-US" dirty="0" smtClean="0"/>
              <a:t>None adopted so far</a:t>
            </a:r>
          </a:p>
          <a:p>
            <a:r>
              <a:rPr lang="en-US" dirty="0" smtClean="0"/>
              <a:t>Can be held in online storage or offline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Cash (cont’d.)</a:t>
            </a:r>
          </a:p>
        </p:txBody>
      </p:sp>
      <p:sp>
        <p:nvSpPr>
          <p:cNvPr id="3482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online cash storage consumer has no personal possession of digital cash</a:t>
            </a:r>
          </a:p>
          <a:p>
            <a:pPr lvl="1"/>
            <a:r>
              <a:rPr lang="en-US" dirty="0" smtClean="0"/>
              <a:t>Trusted third party (online bank) involved in all transfers, holds consumers’ cash accounts</a:t>
            </a:r>
          </a:p>
          <a:p>
            <a:pPr lvl="1"/>
            <a:r>
              <a:rPr lang="en-US" dirty="0" smtClean="0"/>
              <a:t>Merchant contacts consumer’s bank for payment</a:t>
            </a:r>
          </a:p>
          <a:p>
            <a:pPr lvl="1"/>
            <a:r>
              <a:rPr lang="en-US" dirty="0" smtClean="0"/>
              <a:t>Helps prevent fraud (confirm valid cash)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Fills a need in developing countries that rely on cash as they conduct B2C electronic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Cash (cont’d.)</a:t>
            </a:r>
          </a:p>
        </p:txBody>
      </p:sp>
      <p:sp>
        <p:nvSpPr>
          <p:cNvPr id="27653" name="Rectangle 8"/>
          <p:cNvSpPr>
            <a:spLocks noGrp="1" noChangeArrowheads="1"/>
          </p:cNvSpPr>
          <p:nvPr>
            <p:ph idx="1"/>
          </p:nvPr>
        </p:nvSpPr>
        <p:spPr>
          <a:xfrm>
            <a:off x="342900" y="1397603"/>
            <a:ext cx="8458200" cy="4678363"/>
          </a:xfrm>
        </p:spPr>
        <p:txBody>
          <a:bodyPr/>
          <a:lstStyle/>
          <a:p>
            <a:r>
              <a:rPr lang="en-US" dirty="0" smtClean="0"/>
              <a:t>Bitcoin is the most well-known provider today</a:t>
            </a:r>
          </a:p>
          <a:p>
            <a:pPr lvl="1"/>
            <a:r>
              <a:rPr lang="en-US" dirty="0" smtClean="0"/>
              <a:t>Online ledger book that tracks balances while participants remain anonymous</a:t>
            </a:r>
          </a:p>
          <a:p>
            <a:pPr lvl="1"/>
            <a:r>
              <a:rPr lang="en-US" dirty="0" smtClean="0"/>
              <a:t>Public-key cryptography is used (cryptocurrency)</a:t>
            </a:r>
          </a:p>
          <a:p>
            <a:pPr lvl="1"/>
            <a:r>
              <a:rPr lang="en-US" dirty="0" smtClean="0"/>
              <a:t>Large percentage of uses involve illegal purchases and currency speculation</a:t>
            </a:r>
          </a:p>
          <a:p>
            <a:r>
              <a:rPr lang="en-US" dirty="0"/>
              <a:t>Concerns include privacy and security, independence, portability, </a:t>
            </a:r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Must be impossible to spend more than once, easy to use and not traceable to the person who spent it</a:t>
            </a:r>
          </a:p>
          <a:p>
            <a:pPr lvl="2"/>
            <a:r>
              <a:rPr lang="en-US" dirty="0" smtClean="0"/>
              <a:t>Anonymous digital cash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2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Double-Spending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Spending electronic cash twice by submitting the same electronic currency to two different vendors</a:t>
            </a:r>
          </a:p>
          <a:p>
            <a:pPr lvl="1"/>
            <a:r>
              <a:rPr lang="en-US" dirty="0" smtClean="0"/>
              <a:t>Not enough time to prevent fraudulent act</a:t>
            </a:r>
          </a:p>
          <a:p>
            <a:pPr lvl="1"/>
            <a:r>
              <a:rPr lang="en-US" dirty="0" smtClean="0"/>
              <a:t>Main deterrent is threat of detection and prosecution so system </a:t>
            </a:r>
            <a:r>
              <a:rPr lang="en-US" dirty="0"/>
              <a:t>must provide </a:t>
            </a:r>
            <a:r>
              <a:rPr lang="en-US" dirty="0" smtClean="0"/>
              <a:t>traceability </a:t>
            </a:r>
            <a:r>
              <a:rPr lang="en-US" dirty="0"/>
              <a:t>back to </a:t>
            </a:r>
            <a:r>
              <a:rPr lang="en-US" dirty="0" smtClean="0"/>
              <a:t>origin</a:t>
            </a:r>
            <a:endParaRPr lang="en-US" dirty="0"/>
          </a:p>
          <a:p>
            <a:r>
              <a:rPr lang="en-US" dirty="0"/>
              <a:t>Two-part </a:t>
            </a:r>
            <a:r>
              <a:rPr lang="en-US" dirty="0" smtClean="0"/>
              <a:t>lock provides </a:t>
            </a:r>
            <a:r>
              <a:rPr lang="en-US" dirty="0"/>
              <a:t>anonymous </a:t>
            </a:r>
            <a:r>
              <a:rPr lang="en-US" dirty="0" smtClean="0"/>
              <a:t>security and signals </a:t>
            </a:r>
            <a:r>
              <a:rPr lang="en-US" dirty="0"/>
              <a:t>an attempt to double-spend cash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66800" y="5598985"/>
            <a:ext cx="62248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0000"/>
                </a:solidFill>
              </a:rPr>
              <a:t>FIGURE </a:t>
            </a:r>
            <a:r>
              <a:rPr lang="en-US" dirty="0" smtClean="0">
                <a:solidFill>
                  <a:srgbClr val="8E0000"/>
                </a:solidFill>
              </a:rPr>
              <a:t>11-4 Detecting double spending of electronic cash</a:t>
            </a:r>
            <a:endParaRPr lang="en-US" dirty="0">
              <a:solidFill>
                <a:srgbClr val="8E0000"/>
              </a:solidFill>
            </a:endParaRPr>
          </a:p>
        </p:txBody>
      </p:sp>
      <p:pic>
        <p:nvPicPr>
          <p:cNvPr id="1026" name="Picture 2" descr="C:\Users\peterson\chimbo temp\Schneider2014\artwork\C8757_ch11_no callouts\C8757_ch11_no callouts\Fig11-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7" y="624689"/>
            <a:ext cx="7696200" cy="46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6200000">
            <a:off x="7879207" y="451448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Cengage Learning 2017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973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and Disadvantages of Digital Cash</a:t>
            </a:r>
          </a:p>
        </p:txBody>
      </p:sp>
      <p:sp>
        <p:nvSpPr>
          <p:cNvPr id="4198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more efficient (less costly) than traditional payment methods</a:t>
            </a:r>
          </a:p>
          <a:p>
            <a:pPr lvl="1"/>
            <a:r>
              <a:rPr lang="en-US" dirty="0" smtClean="0"/>
              <a:t>Less than processing credit card transactions or conventional money exchange systems</a:t>
            </a:r>
          </a:p>
          <a:p>
            <a:pPr lvl="1"/>
            <a:r>
              <a:rPr lang="en-US" dirty="0" smtClean="0"/>
              <a:t>Does not require authorization</a:t>
            </a:r>
          </a:p>
          <a:p>
            <a:r>
              <a:rPr lang="en-US" dirty="0" smtClean="0"/>
              <a:t>No audit trail (similar to physical cash) makes it non-traceable which can lead to money laundering</a:t>
            </a:r>
          </a:p>
          <a:p>
            <a:pPr lvl="1"/>
            <a:r>
              <a:rPr lang="en-US" dirty="0" smtClean="0"/>
              <a:t>Convert illegally-obtained money into money spendable without being linked to illegal activity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Wallets and Software-Based Digital Wallets</a:t>
            </a:r>
          </a:p>
        </p:txBody>
      </p:sp>
      <p:sp>
        <p:nvSpPr>
          <p:cNvPr id="51205" name="Rectangle 8"/>
          <p:cNvSpPr>
            <a:spLocks noGrp="1" noChangeArrowheads="1"/>
          </p:cNvSpPr>
          <p:nvPr>
            <p:ph idx="1"/>
          </p:nvPr>
        </p:nvSpPr>
        <p:spPr>
          <a:xfrm>
            <a:off x="342900" y="2133600"/>
            <a:ext cx="8458200" cy="304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llows customer to store name, address, credit card information on an electronic device or software</a:t>
            </a:r>
          </a:p>
          <a:p>
            <a:pPr lvl="1"/>
            <a:r>
              <a:rPr lang="en-US" dirty="0" smtClean="0"/>
              <a:t>Benefit is customer enters information just once </a:t>
            </a:r>
          </a:p>
          <a:p>
            <a:r>
              <a:rPr lang="en-US" dirty="0" smtClean="0"/>
              <a:t>Server-side </a:t>
            </a:r>
            <a:r>
              <a:rPr lang="en-US" dirty="0"/>
              <a:t>digital </a:t>
            </a:r>
            <a:r>
              <a:rPr lang="en-US" dirty="0" smtClean="0"/>
              <a:t>wallet stores information </a:t>
            </a:r>
            <a:r>
              <a:rPr lang="en-US" dirty="0"/>
              <a:t>on remote server of merchant or wallet publisher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breach can reveal thousands of users’ personal information to unauthorized parties </a:t>
            </a:r>
            <a:endParaRPr lang="en-US" dirty="0" smtClean="0"/>
          </a:p>
          <a:p>
            <a:pPr lvl="2"/>
            <a:r>
              <a:rPr lang="en-US" dirty="0" smtClean="0"/>
              <a:t>Google Wallet, Microsoft Windows Live ID, Yahoo! </a:t>
            </a:r>
            <a:r>
              <a:rPr lang="en-US" dirty="0"/>
              <a:t>W</a:t>
            </a:r>
            <a:r>
              <a:rPr lang="en-US" dirty="0" smtClean="0"/>
              <a:t>allet</a:t>
            </a:r>
            <a:endParaRPr lang="en-US" dirty="0"/>
          </a:p>
          <a:p>
            <a:r>
              <a:rPr lang="en-US" dirty="0"/>
              <a:t>Client-side digital </a:t>
            </a:r>
            <a:r>
              <a:rPr lang="en-US" dirty="0" smtClean="0"/>
              <a:t>wallet stores </a:t>
            </a:r>
            <a:r>
              <a:rPr lang="en-US" dirty="0"/>
              <a:t>information on </a:t>
            </a:r>
            <a:r>
              <a:rPr lang="en-US" dirty="0" smtClean="0"/>
              <a:t>consumer</a:t>
            </a:r>
            <a:r>
              <a:rPr lang="en-US" dirty="0"/>
              <a:t>s</a:t>
            </a:r>
            <a:r>
              <a:rPr lang="en-US" dirty="0" smtClean="0"/>
              <a:t> computers</a:t>
            </a:r>
            <a:endParaRPr lang="en-US" dirty="0"/>
          </a:p>
          <a:p>
            <a:pPr lvl="1"/>
            <a:r>
              <a:rPr lang="en-US" dirty="0"/>
              <a:t>Must download wallet software onto every computer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Hardware-Based Digital Wallets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smart phones or tablets </a:t>
            </a:r>
          </a:p>
          <a:p>
            <a:r>
              <a:rPr lang="en-US" dirty="0" smtClean="0"/>
              <a:t>Store owner’s identity credentials (driver’s license, medical insurance card, store loyalty cards, etc.)</a:t>
            </a:r>
          </a:p>
          <a:p>
            <a:r>
              <a:rPr lang="en-US" dirty="0" smtClean="0"/>
              <a:t>Transmit portions of information using Bluetooth or wireless transmission to nearby terminal</a:t>
            </a:r>
          </a:p>
          <a:p>
            <a:r>
              <a:rPr lang="en-US" dirty="0" smtClean="0"/>
              <a:t>Near field communication (NFC) technology can be used if equipped with NFC chip</a:t>
            </a:r>
          </a:p>
          <a:p>
            <a:r>
              <a:rPr lang="en-US" dirty="0" smtClean="0"/>
              <a:t>Google </a:t>
            </a:r>
            <a:r>
              <a:rPr lang="en-US" dirty="0"/>
              <a:t>W</a:t>
            </a:r>
            <a:r>
              <a:rPr lang="en-US" dirty="0" smtClean="0"/>
              <a:t>allet, Android Pay and Apple Pay</a:t>
            </a:r>
          </a:p>
          <a:p>
            <a:r>
              <a:rPr lang="en-US" dirty="0" smtClean="0"/>
              <a:t>Security and privacy are major concerns</a:t>
            </a:r>
          </a:p>
          <a:p>
            <a:pPr lvl="1"/>
            <a:r>
              <a:rPr lang="en-US" dirty="0" smtClean="0"/>
              <a:t>Must prevent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31547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Technologies and the Banking Industry</a:t>
            </a:r>
          </a:p>
        </p:txBody>
      </p:sp>
      <p:sp>
        <p:nvSpPr>
          <p:cNvPr id="66565" name="Rectangle 8"/>
          <p:cNvSpPr>
            <a:spLocks noGrp="1" noChangeArrowheads="1"/>
          </p:cNvSpPr>
          <p:nvPr>
            <p:ph idx="1"/>
          </p:nvPr>
        </p:nvSpPr>
        <p:spPr>
          <a:xfrm>
            <a:off x="342900" y="2057400"/>
            <a:ext cx="8458200" cy="2057400"/>
          </a:xfrm>
        </p:spPr>
        <p:txBody>
          <a:bodyPr/>
          <a:lstStyle/>
          <a:p>
            <a:r>
              <a:rPr lang="en-US" dirty="0" smtClean="0"/>
              <a:t>Paper checks still the largest dollar volume of payments in the word today</a:t>
            </a:r>
          </a:p>
          <a:p>
            <a:pPr lvl="1"/>
            <a:r>
              <a:rPr lang="en-US" dirty="0" smtClean="0"/>
              <a:t>Processed through world’s banking system</a:t>
            </a:r>
          </a:p>
          <a:p>
            <a:r>
              <a:rPr lang="en-US" dirty="0" smtClean="0"/>
              <a:t>Other major payment forms also involve banks </a:t>
            </a:r>
          </a:p>
          <a:p>
            <a:r>
              <a:rPr lang="en-US" dirty="0" smtClean="0"/>
              <a:t>Internet technologies are providing new tools and creating new threats for the banking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286000"/>
            <a:ext cx="6858000" cy="1655762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endParaRPr lang="en-US" sz="1800" dirty="0" smtClean="0"/>
          </a:p>
          <a:p>
            <a:pPr>
              <a:spcBef>
                <a:spcPct val="0"/>
              </a:spcBef>
            </a:pPr>
            <a:r>
              <a:rPr lang="en-US" sz="5200" b="1" dirty="0" smtClean="0">
                <a:latin typeface="+mj-lt"/>
                <a:ea typeface="+mj-ea"/>
                <a:cs typeface="+mj-cs"/>
              </a:rPr>
              <a:t>Week </a:t>
            </a:r>
            <a:r>
              <a:rPr lang="en-US" sz="5200" b="1" dirty="0">
                <a:latin typeface="+mj-lt"/>
                <a:ea typeface="+mj-ea"/>
                <a:cs typeface="+mj-cs"/>
              </a:rPr>
              <a:t>7</a:t>
            </a:r>
            <a:r>
              <a:rPr lang="en-US" sz="5200" b="1" dirty="0" smtClean="0">
                <a:latin typeface="+mj-lt"/>
                <a:ea typeface="+mj-ea"/>
                <a:cs typeface="+mj-cs"/>
              </a:rPr>
              <a:t> : Chapter </a:t>
            </a:r>
            <a:r>
              <a:rPr lang="en-US" sz="5200" b="1" dirty="0" smtClean="0">
                <a:latin typeface="+mj-lt"/>
                <a:ea typeface="+mj-ea"/>
                <a:cs typeface="+mj-cs"/>
              </a:rPr>
              <a:t>13</a:t>
            </a:r>
            <a:endParaRPr lang="en-US" sz="5200" b="1" dirty="0">
              <a:latin typeface="+mj-lt"/>
              <a:ea typeface="+mj-ea"/>
              <a:cs typeface="+mj-cs"/>
            </a:endParaRPr>
          </a:p>
          <a:p>
            <a:r>
              <a:rPr lang="en-AU" sz="2800" b="1" dirty="0"/>
              <a:t>Payment Systems for Electronic Commerce</a:t>
            </a:r>
          </a:p>
        </p:txBody>
      </p:sp>
    </p:spTree>
    <p:extLst>
      <p:ext uri="{BB962C8B-B14F-4D97-AF65-F5344CB8AC3E}">
        <p14:creationId xmlns:p14="http://schemas.microsoft.com/office/powerpoint/2010/main" val="19056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Processing</a:t>
            </a:r>
          </a:p>
        </p:txBody>
      </p:sp>
      <p:sp>
        <p:nvSpPr>
          <p:cNvPr id="6758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method of physical check processing</a:t>
            </a:r>
          </a:p>
          <a:p>
            <a:pPr lvl="1"/>
            <a:r>
              <a:rPr lang="en-US" dirty="0" smtClean="0"/>
              <a:t>Person wrote check which was deposited by retailer and sent to clearinghouse to manage funds transfer</a:t>
            </a:r>
          </a:p>
          <a:p>
            <a:pPr lvl="1"/>
            <a:r>
              <a:rPr lang="en-US" dirty="0" smtClean="0"/>
              <a:t>Paper check transported to consumer’s bank and cancelled check sent to consumer</a:t>
            </a:r>
          </a:p>
          <a:p>
            <a:pPr lvl="1"/>
            <a:r>
              <a:rPr lang="en-US" dirty="0" smtClean="0"/>
              <a:t>Disadvantages include transportation cost and float</a:t>
            </a:r>
          </a:p>
          <a:p>
            <a:pPr lvl="2"/>
            <a:r>
              <a:rPr lang="en-US" dirty="0" smtClean="0"/>
              <a:t>Delay between time check is written and clears</a:t>
            </a:r>
          </a:p>
          <a:p>
            <a:r>
              <a:rPr lang="en-US" dirty="0" smtClean="0"/>
              <a:t>Check </a:t>
            </a:r>
            <a:r>
              <a:rPr lang="en-US" dirty="0"/>
              <a:t>Clearing for the 21st Century Act </a:t>
            </a:r>
            <a:r>
              <a:rPr lang="en-US" dirty="0" smtClean="0"/>
              <a:t>(Check 21) permits </a:t>
            </a:r>
            <a:r>
              <a:rPr lang="en-US" dirty="0"/>
              <a:t>bank to eliminate movement of physical </a:t>
            </a:r>
            <a:r>
              <a:rPr lang="en-US" dirty="0" smtClean="0"/>
              <a:t>checks and use image scanning technology</a:t>
            </a:r>
            <a:endParaRPr lang="en-US" dirty="0"/>
          </a:p>
          <a:p>
            <a:pPr lvl="1"/>
            <a:r>
              <a:rPr lang="en-US" dirty="0" smtClean="0"/>
              <a:t>Instant check clearing eliminates float</a:t>
            </a:r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Banking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Banks exploring mobile commerce potential</a:t>
            </a:r>
          </a:p>
          <a:p>
            <a:r>
              <a:rPr lang="en-US" dirty="0" smtClean="0"/>
              <a:t>Most banks offer apps for mobile devices</a:t>
            </a:r>
          </a:p>
          <a:p>
            <a:pPr lvl="1"/>
            <a:r>
              <a:rPr lang="en-US" dirty="0" smtClean="0"/>
              <a:t>Check and transfer balances between accounts</a:t>
            </a:r>
          </a:p>
          <a:p>
            <a:pPr lvl="1"/>
            <a:r>
              <a:rPr lang="en-US" dirty="0" smtClean="0"/>
              <a:t>View statements</a:t>
            </a:r>
          </a:p>
          <a:p>
            <a:pPr lvl="1"/>
            <a:r>
              <a:rPr lang="en-US" dirty="0" smtClean="0"/>
              <a:t>Find an ATM</a:t>
            </a:r>
          </a:p>
          <a:p>
            <a:r>
              <a:rPr lang="en-US" dirty="0" smtClean="0"/>
              <a:t>Some bank apps allow checks to be deposited by taking a picture</a:t>
            </a:r>
          </a:p>
          <a:p>
            <a:r>
              <a:rPr lang="en-US" dirty="0" smtClean="0"/>
              <a:t>Vendors such as </a:t>
            </a:r>
            <a:r>
              <a:rPr lang="en-US" dirty="0" err="1" smtClean="0"/>
              <a:t>GoPayment</a:t>
            </a:r>
            <a:r>
              <a:rPr lang="en-US" dirty="0" smtClean="0"/>
              <a:t> and Square offer a tiny credit card reader that can be attached to a mobile device to take payments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Payment System Threats: Phishing and Identity Theft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payment systems offer attractive arena for criminals and criminal enterprises</a:t>
            </a:r>
          </a:p>
          <a:p>
            <a:r>
              <a:rPr lang="en-US" dirty="0" smtClean="0"/>
              <a:t>Phishing attacks are techniques for committing fraud against online businesses customers</a:t>
            </a:r>
          </a:p>
          <a:p>
            <a:pPr lvl="1"/>
            <a:r>
              <a:rPr lang="en-US" dirty="0" smtClean="0"/>
              <a:t>Particular concern to financial institutions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Attacks</a:t>
            </a:r>
          </a:p>
        </p:txBody>
      </p:sp>
      <p:sp>
        <p:nvSpPr>
          <p:cNvPr id="7270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sends e-mail message to accounts with potential for an account at targeted Web site</a:t>
            </a:r>
          </a:p>
          <a:p>
            <a:pPr lvl="1"/>
            <a:r>
              <a:rPr lang="en-US" dirty="0" smtClean="0"/>
              <a:t>E-mail message tells recipient account compromised and recipient must log in to correct problem</a:t>
            </a:r>
          </a:p>
          <a:p>
            <a:pPr lvl="2"/>
            <a:r>
              <a:rPr lang="en-US" dirty="0" smtClean="0"/>
              <a:t>Includes link that appears to be Web site login page </a:t>
            </a:r>
          </a:p>
          <a:p>
            <a:pPr lvl="2"/>
            <a:r>
              <a:rPr lang="en-US" dirty="0" smtClean="0"/>
              <a:t>Actually leads to </a:t>
            </a:r>
            <a:r>
              <a:rPr lang="en-US" dirty="0"/>
              <a:t>perpetrator’s</a:t>
            </a:r>
            <a:r>
              <a:rPr lang="en-US" dirty="0" smtClean="0"/>
              <a:t> site so that victim’s log in information can be captured and used</a:t>
            </a:r>
          </a:p>
          <a:p>
            <a:r>
              <a:rPr lang="en-US" dirty="0"/>
              <a:t>Spear phishing </a:t>
            </a:r>
            <a:r>
              <a:rPr lang="en-US" dirty="0" smtClean="0"/>
              <a:t>is a carefully </a:t>
            </a:r>
            <a:r>
              <a:rPr lang="en-US" dirty="0"/>
              <a:t>designed phishing attack targeting a particular person or organization</a:t>
            </a:r>
          </a:p>
          <a:p>
            <a:pPr lvl="1"/>
            <a:r>
              <a:rPr lang="en-US" dirty="0"/>
              <a:t>Requires considerable </a:t>
            </a:r>
            <a:r>
              <a:rPr lang="en-US" dirty="0" smtClean="0"/>
              <a:t>research which increases change of e-mail </a:t>
            </a:r>
            <a:r>
              <a:rPr lang="en-US" dirty="0"/>
              <a:t>being </a:t>
            </a:r>
            <a:r>
              <a:rPr lang="en-US" dirty="0" smtClean="0"/>
              <a:t>opened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2895600"/>
            <a:ext cx="198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8E0000"/>
                </a:solidFill>
              </a:rPr>
              <a:t>FIGURE </a:t>
            </a:r>
            <a:r>
              <a:rPr lang="en-US" dirty="0" smtClean="0">
                <a:solidFill>
                  <a:srgbClr val="8E0000"/>
                </a:solidFill>
              </a:rPr>
              <a:t>11-5 Phishing e-mail message</a:t>
            </a:r>
            <a:endParaRPr lang="en-US" dirty="0">
              <a:solidFill>
                <a:srgbClr val="8E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149060" y="5316549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Cengage Learning 2017</a:t>
            </a:r>
            <a:endParaRPr lang="en-US" sz="800" dirty="0"/>
          </a:p>
        </p:txBody>
      </p:sp>
      <p:pic>
        <p:nvPicPr>
          <p:cNvPr id="4" name="Snagit_PPTE51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8600"/>
            <a:ext cx="440534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Attacks (cont’d.)</a:t>
            </a:r>
          </a:p>
        </p:txBody>
      </p:sp>
      <p:sp>
        <p:nvSpPr>
          <p:cNvPr id="77829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/>
              <a:t>Example: 2008 government stimulus checks</a:t>
            </a:r>
          </a:p>
          <a:p>
            <a:pPr lvl="1"/>
            <a:r>
              <a:rPr lang="en-US" dirty="0"/>
              <a:t>Phishing e-mails </a:t>
            </a:r>
            <a:r>
              <a:rPr lang="en-US" dirty="0" smtClean="0"/>
              <a:t>that seemed to be from the IRS appeared </a:t>
            </a:r>
            <a:r>
              <a:rPr lang="en-US" dirty="0"/>
              <a:t>within one week of passage</a:t>
            </a:r>
          </a:p>
          <a:p>
            <a:r>
              <a:rPr lang="en-US" dirty="0" smtClean="0"/>
              <a:t>E-mail link disguise the real URL by using “@” which causes the Web site to ignore characters before it</a:t>
            </a:r>
          </a:p>
          <a:p>
            <a:pPr lvl="1"/>
            <a:r>
              <a:rPr lang="en-US" dirty="0" smtClean="0">
                <a:hlinkClick r:id="rId3"/>
              </a:rPr>
              <a:t>https://www.paypal.com@218.36.41.188/fl/login.html</a:t>
            </a:r>
            <a:endParaRPr lang="en-US" dirty="0" smtClean="0"/>
          </a:p>
          <a:p>
            <a:pPr lvl="1" eaLnBrk="1" hangingPunct="1"/>
            <a:r>
              <a:rPr lang="en-US" dirty="0" smtClean="0"/>
              <a:t>Phony site invisible due to JavaScript code</a:t>
            </a:r>
          </a:p>
          <a:p>
            <a:pPr eaLnBrk="1" hangingPunct="1"/>
            <a:r>
              <a:rPr lang="en-US" dirty="0" smtClean="0"/>
              <a:t>Pop-up windows look exactly like browser address bar including Web site graphics to make it even more convincing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Phishing Attacks for Identity Theft</a:t>
            </a:r>
          </a:p>
        </p:txBody>
      </p:sp>
      <p:sp>
        <p:nvSpPr>
          <p:cNvPr id="7987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crime (racketeering) is unlawful activities conducted by highly organized, disciplined association for profit</a:t>
            </a:r>
          </a:p>
          <a:p>
            <a:pPr lvl="1"/>
            <a:r>
              <a:rPr lang="en-US" dirty="0" smtClean="0"/>
              <a:t>Differentiated from less-organized groups</a:t>
            </a:r>
          </a:p>
          <a:p>
            <a:pPr lvl="1"/>
            <a:r>
              <a:rPr lang="en-US" dirty="0" smtClean="0"/>
              <a:t>Internet providing new criminal activity opportunities</a:t>
            </a:r>
          </a:p>
          <a:p>
            <a:pPr lvl="2"/>
            <a:r>
              <a:rPr lang="en-US" dirty="0" smtClean="0"/>
              <a:t>Generates spam, phishing, identity theft</a:t>
            </a:r>
          </a:p>
          <a:p>
            <a:r>
              <a:rPr lang="en-US" dirty="0" smtClean="0"/>
              <a:t>Identity theft is a criminal act where perpetrator gathers victim’s personal information </a:t>
            </a:r>
          </a:p>
          <a:p>
            <a:pPr lvl="1"/>
            <a:r>
              <a:rPr lang="en-US" dirty="0" smtClean="0"/>
              <a:t>Goal is to obtain credit</a:t>
            </a:r>
          </a:p>
          <a:p>
            <a:pPr lvl="1"/>
            <a:r>
              <a:rPr lang="en-US" dirty="0" smtClean="0"/>
              <a:t>Perpetrator runs up account charges and disappears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6"/>
          <p:cNvSpPr>
            <a:spLocks noChangeArrowheads="1"/>
          </p:cNvSpPr>
          <p:nvPr/>
        </p:nvSpPr>
        <p:spPr bwMode="auto">
          <a:xfrm>
            <a:off x="609599" y="5393532"/>
            <a:ext cx="770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0000"/>
                </a:solidFill>
              </a:rPr>
              <a:t>FIGURE </a:t>
            </a:r>
            <a:r>
              <a:rPr lang="en-US" dirty="0" smtClean="0">
                <a:solidFill>
                  <a:srgbClr val="8E0000"/>
                </a:solidFill>
              </a:rPr>
              <a:t>11-6 </a:t>
            </a:r>
            <a:r>
              <a:rPr lang="en-US" dirty="0">
                <a:solidFill>
                  <a:srgbClr val="8E0000"/>
                </a:solidFill>
              </a:rPr>
              <a:t>Types of personal information most useful to identity thieves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7162297" y="4440027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Cengage Learning 2017</a:t>
            </a:r>
            <a:endParaRPr lang="en-US" sz="800" dirty="0"/>
          </a:p>
        </p:txBody>
      </p:sp>
      <p:pic>
        <p:nvPicPr>
          <p:cNvPr id="3074" name="Picture 2" descr="C:\Users\peterson\chimbo temp\Schneider2014\artwork\C8757_ch11_no callouts\C8757_ch11_no callouts\Fig11-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01" y="609600"/>
            <a:ext cx="6587145" cy="46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Phishing Attacks for Identity Theft (cont’d.)</a:t>
            </a:r>
          </a:p>
        </p:txBody>
      </p:sp>
      <p:sp>
        <p:nvSpPr>
          <p:cNvPr id="8192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criminal organizations can be highly efficient perpetrators of identity theft</a:t>
            </a:r>
          </a:p>
          <a:p>
            <a:r>
              <a:rPr lang="en-US" dirty="0" smtClean="0"/>
              <a:t>Zombie farm is a large number of computers implanted with zombie programs </a:t>
            </a:r>
          </a:p>
          <a:p>
            <a:pPr lvl="1"/>
            <a:r>
              <a:rPr lang="en-US" dirty="0" smtClean="0"/>
              <a:t>Pharming attack is the use of a zombie farm, often by organized crime, to launch a massive phishing attack</a:t>
            </a:r>
          </a:p>
          <a:p>
            <a:r>
              <a:rPr lang="en-US" dirty="0" smtClean="0"/>
              <a:t>Phishing needs both collectors and cashers (users) of information which requires different skills</a:t>
            </a:r>
          </a:p>
          <a:p>
            <a:pPr lvl="1"/>
            <a:r>
              <a:rPr lang="en-US" dirty="0" smtClean="0"/>
              <a:t>Crime organizations increase efficiency and volume by facilitating and participating in these transactions</a:t>
            </a:r>
          </a:p>
          <a:p>
            <a:pPr lvl="1"/>
            <a:r>
              <a:rPr lang="en-US" dirty="0" smtClean="0"/>
              <a:t>Over a million victims and $1.5 billion lost annually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Phishing Attack Countermeasures</a:t>
            </a:r>
          </a:p>
        </p:txBody>
      </p:sp>
      <p:sp>
        <p:nvSpPr>
          <p:cNvPr id="8397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is a key element of phishing attacks </a:t>
            </a:r>
          </a:p>
          <a:p>
            <a:pPr lvl="1"/>
            <a:r>
              <a:rPr lang="en-US" dirty="0" smtClean="0"/>
              <a:t>Any protocol changes that improve e-mail recipients’ ability to identify message source reduces phishing</a:t>
            </a:r>
          </a:p>
          <a:p>
            <a:r>
              <a:rPr lang="en-US" dirty="0" smtClean="0"/>
              <a:t>Educate Web site users</a:t>
            </a:r>
          </a:p>
          <a:p>
            <a:r>
              <a:rPr lang="en-US" dirty="0" smtClean="0"/>
              <a:t>Contract with consulting firms specializing in </a:t>
            </a:r>
            <a:br>
              <a:rPr lang="en-US" dirty="0" smtClean="0"/>
            </a:br>
            <a:r>
              <a:rPr lang="en-US" dirty="0" smtClean="0"/>
              <a:t>anti-phishing work</a:t>
            </a:r>
          </a:p>
          <a:p>
            <a:pPr lvl="1"/>
            <a:r>
              <a:rPr lang="en-US" dirty="0" smtClean="0"/>
              <a:t>Monitor online chat rooms used by criminals</a:t>
            </a:r>
          </a:p>
          <a:p>
            <a:r>
              <a:rPr lang="en-US" dirty="0" smtClean="0"/>
              <a:t>Incidence of phishing has grown rapidly over the past two years and experts expect it will continue</a:t>
            </a:r>
          </a:p>
          <a:p>
            <a:pPr lvl="1"/>
            <a:r>
              <a:rPr lang="en-US" dirty="0" smtClean="0"/>
              <a:t>Extremely profitable criminal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4103" name="Rectangle 10"/>
          <p:cNvSpPr>
            <a:spLocks noGrp="1" noChangeArrowheads="1"/>
          </p:cNvSpPr>
          <p:nvPr>
            <p:ph idx="1"/>
          </p:nvPr>
        </p:nvSpPr>
        <p:spPr>
          <a:xfrm>
            <a:off x="419100" y="1524000"/>
            <a:ext cx="83058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chapter, you will learn:</a:t>
            </a:r>
          </a:p>
          <a:p>
            <a:pPr lvl="0"/>
            <a:r>
              <a:rPr lang="en-US" dirty="0" smtClean="0"/>
              <a:t>What the most common online payment systems are and how they function</a:t>
            </a:r>
          </a:p>
          <a:p>
            <a:pPr lvl="0"/>
            <a:r>
              <a:rPr lang="en-US" dirty="0" smtClean="0"/>
              <a:t>How payment cards are used in online retail transactions</a:t>
            </a:r>
          </a:p>
          <a:p>
            <a:pPr lvl="0"/>
            <a:r>
              <a:rPr lang="en-US" dirty="0" smtClean="0"/>
              <a:t>What stored-value cards are and how they are used in electronic commerce</a:t>
            </a:r>
          </a:p>
          <a:p>
            <a:pPr lvl="0"/>
            <a:r>
              <a:rPr lang="en-US" dirty="0" smtClean="0"/>
              <a:t>What challenges and opportunities are presented by the use of digital cash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5378" y="4161559"/>
            <a:ext cx="8563062" cy="157179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4686300" y="2340769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6" y="1512922"/>
            <a:ext cx="4177145" cy="25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4103" name="Rectangle 10"/>
          <p:cNvSpPr>
            <a:spLocks noGrp="1" noChangeArrowheads="1"/>
          </p:cNvSpPr>
          <p:nvPr>
            <p:ph idx="1"/>
          </p:nvPr>
        </p:nvSpPr>
        <p:spPr>
          <a:xfrm>
            <a:off x="419100" y="1524000"/>
            <a:ext cx="8305800" cy="4678363"/>
          </a:xfrm>
        </p:spPr>
        <p:txBody>
          <a:bodyPr/>
          <a:lstStyle/>
          <a:p>
            <a:pPr lvl="0"/>
            <a:r>
              <a:rPr lang="en-US" dirty="0" smtClean="0"/>
              <a:t>How </a:t>
            </a:r>
            <a:r>
              <a:rPr lang="en-US" dirty="0"/>
              <a:t>digital wallets </a:t>
            </a:r>
            <a:r>
              <a:rPr lang="en-US" dirty="0" smtClean="0"/>
              <a:t>facilitate online transactions through computers and mobile devices</a:t>
            </a:r>
            <a:endParaRPr lang="en-US" dirty="0"/>
          </a:p>
          <a:p>
            <a:pPr lvl="0"/>
            <a:r>
              <a:rPr lang="en-US" dirty="0" smtClean="0"/>
              <a:t>How the banking industry uses Internet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678363"/>
          </a:xfrm>
        </p:spPr>
        <p:txBody>
          <a:bodyPr/>
          <a:lstStyle/>
          <a:p>
            <a:r>
              <a:rPr lang="en-US" dirty="0" smtClean="0"/>
              <a:t>Financial technology (</a:t>
            </a:r>
            <a:r>
              <a:rPr lang="en-US" dirty="0" err="1" smtClean="0"/>
              <a:t>fintech</a:t>
            </a:r>
            <a:r>
              <a:rPr lang="en-US" dirty="0" smtClean="0"/>
              <a:t>) is the use of powerful Internet-connected computers that use tools to improve quality and reduce cost of services</a:t>
            </a:r>
          </a:p>
          <a:p>
            <a:pPr lvl="1"/>
            <a:r>
              <a:rPr lang="en-US" dirty="0" smtClean="0"/>
              <a:t>Existing and entirely new financial products</a:t>
            </a:r>
          </a:p>
          <a:p>
            <a:pPr lvl="1"/>
            <a:r>
              <a:rPr lang="en-US" dirty="0" smtClean="0"/>
              <a:t>Includes online payment system not operated by banks</a:t>
            </a:r>
          </a:p>
          <a:p>
            <a:pPr lvl="2"/>
            <a:r>
              <a:rPr lang="en-US" dirty="0" smtClean="0"/>
              <a:t>Facilitates purchases and other money transfers</a:t>
            </a:r>
          </a:p>
          <a:p>
            <a:pPr lvl="2"/>
            <a:r>
              <a:rPr lang="en-US" dirty="0" smtClean="0"/>
              <a:t>Convenient and becoming widely adopted</a:t>
            </a:r>
          </a:p>
          <a:p>
            <a:pPr lvl="1"/>
            <a:r>
              <a:rPr lang="en-US" dirty="0" smtClean="0"/>
              <a:t>Has also revolutionized lending</a:t>
            </a:r>
          </a:p>
          <a:p>
            <a:pPr lvl="2"/>
            <a:r>
              <a:rPr lang="en-US" dirty="0" smtClean="0"/>
              <a:t>Online loan services takes banks out of value chain at a reduced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Online Payment Methods</a:t>
            </a:r>
          </a:p>
        </p:txBody>
      </p:sp>
      <p:sp>
        <p:nvSpPr>
          <p:cNvPr id="61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Cash, checks, credit cards, debit cards are the most common world methods used to pay for purchases</a:t>
            </a:r>
          </a:p>
          <a:p>
            <a:pPr lvl="1"/>
            <a:r>
              <a:rPr lang="en-US" dirty="0" smtClean="0"/>
              <a:t>More than 90% of all US consumer payments</a:t>
            </a:r>
          </a:p>
          <a:p>
            <a:r>
              <a:rPr lang="en-US" dirty="0" smtClean="0"/>
              <a:t>Electronic transfer is a small percentage</a:t>
            </a:r>
          </a:p>
          <a:p>
            <a:pPr lvl="1"/>
            <a:r>
              <a:rPr lang="en-US" dirty="0" smtClean="0"/>
              <a:t>Mostly automated payments from checking accounts</a:t>
            </a:r>
          </a:p>
          <a:p>
            <a:r>
              <a:rPr lang="en-US" dirty="0" smtClean="0"/>
              <a:t>Credit and debit cards used for more than 60% of online payments with alternative systems such as PayPal used for the remainder </a:t>
            </a:r>
          </a:p>
          <a:p>
            <a:pPr lvl="1"/>
            <a:r>
              <a:rPr lang="en-US" dirty="0" smtClean="0"/>
              <a:t>Convenient for customers and cost effective for businesses and provides a significant environmental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52400" y="5678302"/>
            <a:ext cx="632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E0000"/>
                </a:solidFill>
              </a:rPr>
              <a:t>FIGURE 11-1 </a:t>
            </a:r>
            <a:r>
              <a:rPr lang="en-US" sz="1600" dirty="0" smtClean="0">
                <a:solidFill>
                  <a:srgbClr val="8E0000"/>
                </a:solidFill>
              </a:rPr>
              <a:t>Forms of payment for Australian online transactions</a:t>
            </a:r>
            <a:endParaRPr lang="en-US" sz="1600" dirty="0">
              <a:solidFill>
                <a:srgbClr val="8E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76200"/>
            <a:ext cx="6172200" cy="41575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5379452"/>
            <a:ext cx="8511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Source: Australia </a:t>
            </a:r>
            <a:r>
              <a:rPr lang="en-AU" dirty="0"/>
              <a:t>Post’s </a:t>
            </a:r>
            <a:r>
              <a:rPr lang="en-AU" dirty="0" smtClean="0"/>
              <a:t>Inside Australian </a:t>
            </a:r>
            <a:r>
              <a:rPr lang="en-AU" dirty="0"/>
              <a:t>Online Shopping </a:t>
            </a:r>
            <a:r>
              <a:rPr lang="en-AU" dirty="0" smtClean="0"/>
              <a:t>Report for </a:t>
            </a:r>
            <a:r>
              <a:rPr lang="en-AU" dirty="0"/>
              <a:t>2019.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122031"/>
            <a:ext cx="8763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1" dirty="0"/>
              <a:t>Buy now pay later</a:t>
            </a:r>
          </a:p>
          <a:p>
            <a:r>
              <a:rPr lang="en-AU" sz="1100" dirty="0"/>
              <a:t>The adoption of BNPL continues to accelerate </a:t>
            </a:r>
            <a:r>
              <a:rPr lang="en-AU" sz="1100" dirty="0" smtClean="0"/>
              <a:t>in Australia</a:t>
            </a:r>
            <a:r>
              <a:rPr lang="en-AU" sz="1100" dirty="0"/>
              <a:t>. BNPL is an appealing option, as </a:t>
            </a:r>
            <a:r>
              <a:rPr lang="en-AU" sz="1100" dirty="0" smtClean="0"/>
              <a:t>unlike a </a:t>
            </a:r>
            <a:r>
              <a:rPr lang="en-AU" sz="1100" dirty="0"/>
              <a:t>credit card there is no service fee for </a:t>
            </a:r>
            <a:r>
              <a:rPr lang="en-AU" sz="1100" dirty="0" smtClean="0"/>
              <a:t>customers who </a:t>
            </a:r>
            <a:r>
              <a:rPr lang="en-AU" sz="1100" dirty="0"/>
              <a:t>pay on time</a:t>
            </a:r>
            <a:r>
              <a:rPr lang="en-AU" sz="1100" dirty="0" smtClean="0"/>
              <a:t>.</a:t>
            </a:r>
          </a:p>
          <a:p>
            <a:endParaRPr lang="en-AU" sz="1100" dirty="0"/>
          </a:p>
          <a:p>
            <a:r>
              <a:rPr lang="en-AU" sz="1100" dirty="0"/>
              <a:t>Millennials, those born after 1981 and who are 18+, are </a:t>
            </a:r>
            <a:r>
              <a:rPr lang="en-AU" sz="1100" dirty="0" smtClean="0"/>
              <a:t>the fastest </a:t>
            </a:r>
            <a:r>
              <a:rPr lang="en-AU" sz="1100" dirty="0"/>
              <a:t>adopters of BNPL. These shoppers are more likely to </a:t>
            </a:r>
            <a:r>
              <a:rPr lang="en-AU" sz="1100" dirty="0" smtClean="0"/>
              <a:t>be female  (78.7</a:t>
            </a:r>
            <a:r>
              <a:rPr lang="en-AU" sz="1100" dirty="0"/>
              <a:t>%) and of a younger demographic. They are </a:t>
            </a:r>
            <a:r>
              <a:rPr lang="en-AU" sz="1100" dirty="0" smtClean="0"/>
              <a:t>also frequent </a:t>
            </a:r>
            <a:r>
              <a:rPr lang="en-AU" sz="1100" dirty="0"/>
              <a:t>online shoppers, with 86% purchasing at least monthly.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 Bill Presentment and Payment Systems</a:t>
            </a:r>
          </a:p>
        </p:txBody>
      </p:sp>
      <p:sp>
        <p:nvSpPr>
          <p:cNvPr id="61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deliver bills and accept payments </a:t>
            </a:r>
          </a:p>
          <a:p>
            <a:pPr lvl="1"/>
            <a:r>
              <a:rPr lang="en-US" dirty="0" smtClean="0"/>
              <a:t>Success depends on ease of use and time required</a:t>
            </a:r>
          </a:p>
          <a:p>
            <a:r>
              <a:rPr lang="en-US" dirty="0"/>
              <a:t>C</a:t>
            </a:r>
            <a:r>
              <a:rPr lang="en-US" dirty="0" smtClean="0"/>
              <a:t>onsumers choosing this option is increasing</a:t>
            </a:r>
          </a:p>
          <a:p>
            <a:pPr lvl="1"/>
            <a:r>
              <a:rPr lang="en-US" dirty="0" smtClean="0"/>
              <a:t>70% of bills paid by check are now paid electronically which is a huge savings in paper, postage and time</a:t>
            </a:r>
          </a:p>
          <a:p>
            <a:r>
              <a:rPr lang="en-US" dirty="0" smtClean="0"/>
              <a:t>Biller-direct systems are used by large companies who want to manage the systems themselves</a:t>
            </a:r>
          </a:p>
          <a:p>
            <a:r>
              <a:rPr lang="en-US" dirty="0" smtClean="0"/>
              <a:t>Consolidator systems aggregate all a customer’s bills on one system mostly via banks</a:t>
            </a:r>
          </a:p>
          <a:p>
            <a:pPr lvl="1"/>
            <a:r>
              <a:rPr lang="en-US" dirty="0" smtClean="0"/>
              <a:t>Not as attractive to billers because it requires a fee and delays receipt of funds</a:t>
            </a:r>
          </a:p>
        </p:txBody>
      </p:sp>
    </p:spTree>
    <p:extLst>
      <p:ext uri="{BB962C8B-B14F-4D97-AF65-F5344CB8AC3E}">
        <p14:creationId xmlns:p14="http://schemas.microsoft.com/office/powerpoint/2010/main" val="32928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2339</Words>
  <Application>Microsoft Office PowerPoint</Application>
  <PresentationFormat>On-screen Show (4:3)</PresentationFormat>
  <Paragraphs>276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Rounded MT Bold</vt:lpstr>
      <vt:lpstr>Calibri</vt:lpstr>
      <vt:lpstr>Calibri Light</vt:lpstr>
      <vt:lpstr>Kent Powerpoint Template (final)</vt:lpstr>
      <vt:lpstr>1_Kent Powerpoint Template (final)</vt:lpstr>
      <vt:lpstr>2_Kent Powerpoint Template (final)</vt:lpstr>
      <vt:lpstr>PowerPoint Presentation</vt:lpstr>
      <vt:lpstr>Resource Material</vt:lpstr>
      <vt:lpstr>PowerPoint Presentation</vt:lpstr>
      <vt:lpstr>Learning Objectives</vt:lpstr>
      <vt:lpstr>Learning Objectives</vt:lpstr>
      <vt:lpstr>Introduction</vt:lpstr>
      <vt:lpstr>Common Online Payment Methods</vt:lpstr>
      <vt:lpstr>PowerPoint Presentation</vt:lpstr>
      <vt:lpstr>Electronic Bill Presentment and Payment Systems</vt:lpstr>
      <vt:lpstr>Micropayments and Small Payments</vt:lpstr>
      <vt:lpstr>Payment Cards</vt:lpstr>
      <vt:lpstr>Payment Cards (cont’d.)</vt:lpstr>
      <vt:lpstr>Advantages and Disadvantages of Payment Cards</vt:lpstr>
      <vt:lpstr>Payment Acceptance and Processing</vt:lpstr>
      <vt:lpstr>Open and Closed Loop Systems</vt:lpstr>
      <vt:lpstr>PowerPoint Presentation</vt:lpstr>
      <vt:lpstr>PowerPoint Presentation</vt:lpstr>
      <vt:lpstr>Merchant Accounts</vt:lpstr>
      <vt:lpstr>Merchant Accounts (cont’d.)</vt:lpstr>
      <vt:lpstr>Merchant Accounts (cont’d.)</vt:lpstr>
      <vt:lpstr>Digital Cash</vt:lpstr>
      <vt:lpstr>Digital Cash (cont’d.)</vt:lpstr>
      <vt:lpstr>Digital Cash (cont’d.)</vt:lpstr>
      <vt:lpstr>The Double-Spending Issue</vt:lpstr>
      <vt:lpstr>PowerPoint Presentation</vt:lpstr>
      <vt:lpstr>Advantages and Disadvantages of Digital Cash</vt:lpstr>
      <vt:lpstr>Digital Wallets and Software-Based Digital Wallets</vt:lpstr>
      <vt:lpstr>Hardware-Based Digital Wallets</vt:lpstr>
      <vt:lpstr>Internet Technologies and the Banking Industry</vt:lpstr>
      <vt:lpstr>Check Processing</vt:lpstr>
      <vt:lpstr>Mobile Banking</vt:lpstr>
      <vt:lpstr>Payment System Threats: Phishing and Identity Theft</vt:lpstr>
      <vt:lpstr>Phishing Attacks</vt:lpstr>
      <vt:lpstr>PowerPoint Presentation</vt:lpstr>
      <vt:lpstr>Phishing Attacks (cont’d.)</vt:lpstr>
      <vt:lpstr>Using Phishing Attacks for Identity Theft</vt:lpstr>
      <vt:lpstr>PowerPoint Presentation</vt:lpstr>
      <vt:lpstr>Using Phishing Attacks for Identity Theft (cont’d.)</vt:lpstr>
      <vt:lpstr>Phishing Attack Countermeasures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247</cp:revision>
  <cp:lastPrinted>1601-01-01T00:00:00Z</cp:lastPrinted>
  <dcterms:created xsi:type="dcterms:W3CDTF">1601-01-01T00:00:00Z</dcterms:created>
  <dcterms:modified xsi:type="dcterms:W3CDTF">2020-11-04T01:26:48Z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