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1"/>
    <p:sldMasterId id="2147483709" r:id="rId2"/>
    <p:sldMasterId id="2147483722" r:id="rId3"/>
    <p:sldMasterId id="2147483734" r:id="rId4"/>
  </p:sldMasterIdLst>
  <p:notesMasterIdLst>
    <p:notesMasterId r:id="rId66"/>
  </p:notesMasterIdLst>
  <p:handoutMasterIdLst>
    <p:handoutMasterId r:id="rId67"/>
  </p:handoutMasterIdLst>
  <p:sldIdLst>
    <p:sldId id="416" r:id="rId5"/>
    <p:sldId id="417" r:id="rId6"/>
    <p:sldId id="353"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408" r:id="rId57"/>
    <p:sldId id="409" r:id="rId58"/>
    <p:sldId id="410" r:id="rId59"/>
    <p:sldId id="411" r:id="rId60"/>
    <p:sldId id="412" r:id="rId61"/>
    <p:sldId id="413" r:id="rId62"/>
    <p:sldId id="414" r:id="rId63"/>
    <p:sldId id="415" r:id="rId64"/>
    <p:sldId id="418" r:id="rId65"/>
  </p:sldIdLst>
  <p:sldSz cx="9144000" cy="6858000" type="screen4x3"/>
  <p:notesSz cx="6858000" cy="9144000"/>
  <p:custDataLst>
    <p:tags r:id="rId6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317" userDrawn="1">
          <p15:clr>
            <a:srgbClr val="A4A3A4"/>
          </p15:clr>
        </p15:guide>
        <p15:guide id="3" orient="horz" pos="118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94876" autoAdjust="0"/>
  </p:normalViewPr>
  <p:slideViewPr>
    <p:cSldViewPr snapToGrid="0" snapToObjects="1">
      <p:cViewPr varScale="1">
        <p:scale>
          <a:sx n="77" d="100"/>
          <a:sy n="77" d="100"/>
        </p:scale>
        <p:origin x="1614" y="78"/>
      </p:cViewPr>
      <p:guideLst>
        <p:guide orient="horz" pos="4156"/>
        <p:guide pos="317"/>
        <p:guide orient="horz" pos="11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737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3.2</a:t>
            </a:r>
            <a:r>
              <a:rPr lang="en-US" sz="1200" b="0" i="0" u="none" strike="noStrike" kern="1200" cap="none" dirty="0">
                <a:solidFill>
                  <a:prstClr val="black"/>
                </a:solidFill>
                <a:latin typeface="Arial"/>
                <a:ea typeface="Arial"/>
                <a:cs typeface="Arial"/>
                <a:sym typeface="Arial"/>
              </a:rPr>
              <a:t>, Page 194. </a:t>
            </a:r>
          </a:p>
          <a:p>
            <a:pPr lvl="0" defTabSz="914400"/>
            <a:r>
              <a:rPr lang="en-US" sz="1200" b="0" i="0" u="none" strike="noStrike" kern="1200" cap="none" dirty="0">
                <a:solidFill>
                  <a:prstClr val="black"/>
                </a:solidFill>
                <a:latin typeface="Arial"/>
                <a:ea typeface="Arial"/>
                <a:cs typeface="Arial"/>
                <a:sym typeface="Arial"/>
              </a:rPr>
              <a:t>An e-commerce presence requires firms to consider the four different kinds of presence, and the platforms and activities associated with each type of presence.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diagram maps the activity and platform associated with each type of presence. There are four types of presence and each has a platform and activity. The first type of presence, Website or App,</a:t>
            </a:r>
            <a:r>
              <a:rPr lang="en-US" sz="1200" b="0" i="0" u="none" strike="noStrike" kern="1200" cap="none" baseline="0" dirty="0">
                <a:solidFill>
                  <a:prstClr val="black"/>
                </a:solidFill>
                <a:latin typeface="Arial"/>
                <a:ea typeface="Arial"/>
                <a:cs typeface="Arial"/>
                <a:sym typeface="Arial"/>
              </a:rPr>
              <a:t> uses</a:t>
            </a:r>
            <a:r>
              <a:rPr lang="en-US" sz="1200" b="0" i="0" u="none" strike="noStrike" kern="1200" cap="none" dirty="0">
                <a:solidFill>
                  <a:prstClr val="black"/>
                </a:solidFill>
                <a:latin typeface="Arial"/>
                <a:ea typeface="Arial"/>
                <a:cs typeface="Arial"/>
                <a:sym typeface="Arial"/>
              </a:rPr>
              <a:t> a traditional (desktop), mobile, and tablet platform. Activities </a:t>
            </a:r>
            <a:r>
              <a:rPr lang="en-US" sz="1200" b="0" i="0" u="none" strike="noStrike" kern="1200" cap="none" baseline="0" dirty="0">
                <a:solidFill>
                  <a:prstClr val="black"/>
                </a:solidFill>
                <a:latin typeface="Arial"/>
                <a:ea typeface="Arial"/>
                <a:cs typeface="Arial"/>
                <a:sym typeface="Arial"/>
              </a:rPr>
              <a:t>include </a:t>
            </a:r>
            <a:r>
              <a:rPr lang="en-US" sz="1200" b="0" i="0" u="none" strike="noStrike" kern="1200" cap="none" dirty="0">
                <a:solidFill>
                  <a:prstClr val="black"/>
                </a:solidFill>
                <a:latin typeface="Arial"/>
                <a:ea typeface="Arial"/>
                <a:cs typeface="Arial"/>
                <a:sym typeface="Arial"/>
              </a:rPr>
              <a:t>search, display, affiliates, and sponsorships. The second type of presence, social media,</a:t>
            </a:r>
            <a:r>
              <a:rPr lang="en-US" sz="1200" b="0" i="0" u="none" strike="noStrike" kern="1200" cap="none" baseline="0" dirty="0">
                <a:solidFill>
                  <a:prstClr val="black"/>
                </a:solidFill>
                <a:latin typeface="Arial"/>
                <a:ea typeface="Arial"/>
                <a:cs typeface="Arial"/>
                <a:sym typeface="Arial"/>
              </a:rPr>
              <a:t> uses </a:t>
            </a:r>
            <a:r>
              <a:rPr lang="en-US" sz="1200" b="0" i="0" u="none" strike="noStrike" kern="1200" cap="none" dirty="0">
                <a:solidFill>
                  <a:prstClr val="black"/>
                </a:solidFill>
                <a:latin typeface="Arial"/>
                <a:ea typeface="Arial"/>
                <a:cs typeface="Arial"/>
                <a:sym typeface="Arial"/>
              </a:rPr>
              <a:t>Facebook, Twitter, Pinterest, Instagram, and Blogs as a platform. Activities include conversation, engagement, sharing, and advice. The third type of presence,</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e-mail, uses internal lists and purchased lists as a platform. Activities include</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newsletters, updates, and sales. The fourth type of presence, offline media, uses print, T V, and radio as a platform. Activities include education, exposure, and branding.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4522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459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66225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3.5</a:t>
            </a:r>
            <a:r>
              <a:rPr lang="en-US" sz="1200" b="0" i="0" u="none" strike="noStrike" kern="1200" cap="none" dirty="0">
                <a:solidFill>
                  <a:prstClr val="black"/>
                </a:solidFill>
                <a:latin typeface="Arial"/>
                <a:ea typeface="Arial"/>
                <a:cs typeface="Arial"/>
                <a:sym typeface="Arial"/>
              </a:rPr>
              <a:t>, Page 198.</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flow diagram shows the systems development</a:t>
            </a:r>
            <a:r>
              <a:rPr lang="en-US" sz="1200" b="0" i="0" u="none" strike="noStrike" kern="1200" cap="none" baseline="0" dirty="0">
                <a:solidFill>
                  <a:prstClr val="black"/>
                </a:solidFill>
                <a:latin typeface="Arial"/>
                <a:ea typeface="Arial"/>
                <a:cs typeface="Arial"/>
                <a:sym typeface="Arial"/>
              </a:rPr>
              <a:t> l</a:t>
            </a:r>
            <a:r>
              <a:rPr lang="en-US" sz="1200" b="0" i="0" u="none" strike="noStrike" kern="1200" cap="none" dirty="0">
                <a:solidFill>
                  <a:prstClr val="black"/>
                </a:solidFill>
                <a:latin typeface="Arial"/>
                <a:ea typeface="Arial"/>
                <a:cs typeface="Arial"/>
                <a:sym typeface="Arial"/>
              </a:rPr>
              <a:t>ife cycle. The loop follows the following route. Systems Analysis and Planning, leading to Systems Design, leading to Building the System, leading to Testing, and finally leading to Implementation Service Delivery. After this step, the process again loops back to the Systems Analysis and Planning stage. </a:t>
            </a:r>
          </a:p>
          <a:p>
            <a:pPr lvl="0" defTabSz="914400">
              <a:defRPr/>
            </a:pPr>
            <a:r>
              <a:rPr lang="en-US" dirty="0">
                <a:sym typeface="Arial"/>
              </a:rPr>
              <a:t>Best </a:t>
            </a:r>
            <a:r>
              <a:rPr lang="en-US" sz="1200" b="0" i="0" u="none" strike="noStrike" kern="1200" cap="none" dirty="0">
                <a:solidFill>
                  <a:prstClr val="black"/>
                </a:solidFill>
                <a:latin typeface="Arial"/>
                <a:ea typeface="Arial"/>
                <a:cs typeface="Arial"/>
                <a:sym typeface="Arial"/>
              </a:rPr>
              <a:t>practices listed below</a:t>
            </a:r>
            <a:r>
              <a:rPr lang="en-US" dirty="0">
                <a:sym typeface="Arial"/>
              </a:rPr>
              <a:t> are </a:t>
            </a:r>
            <a:r>
              <a:rPr lang="en-US" sz="1200" b="0" i="0" u="none" strike="noStrike" kern="1200" cap="none" dirty="0">
                <a:solidFill>
                  <a:prstClr val="black"/>
                </a:solidFill>
                <a:latin typeface="Arial"/>
                <a:ea typeface="Arial"/>
                <a:cs typeface="Arial"/>
                <a:sym typeface="Arial"/>
              </a:rPr>
              <a:t>Continuous availability 99 percent plus, Design for scalability, Build in management for end-to-end delivery, Plan for growth, Design pages for high-speed performance, Understand and optimize workload on system.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42748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67762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2112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87373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99182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3.6(a</a:t>
            </a:r>
            <a:r>
              <a:rPr lang="en-US" sz="1200" b="0" i="0" u="none" strike="noStrike" kern="1200" cap="none" dirty="0">
                <a:solidFill>
                  <a:prstClr val="black"/>
                </a:solidFill>
                <a:latin typeface="Arial"/>
                <a:ea typeface="Arial"/>
                <a:cs typeface="Arial"/>
                <a:sym typeface="Arial"/>
              </a:rPr>
              <a:t>), Page 201. </a:t>
            </a:r>
          </a:p>
          <a:p>
            <a:pPr lvl="0" defTabSz="914400">
              <a:defRPr/>
            </a:pPr>
            <a:r>
              <a:rPr lang="en-US" sz="1200" b="0" i="0" u="none" strike="noStrike" kern="1200" cap="none" dirty="0">
                <a:solidFill>
                  <a:prstClr val="black"/>
                </a:solidFill>
                <a:latin typeface="Arial"/>
                <a:ea typeface="Arial"/>
                <a:cs typeface="Arial"/>
                <a:sym typeface="Arial"/>
              </a:rPr>
              <a:t>This data flow diagram describes the flow of information requests and responses for a simple website.</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t>
            </a:r>
            <a:r>
              <a:rPr lang="en-US" dirty="0">
                <a:sym typeface="Arial"/>
              </a:rPr>
              <a:t>A simple data flow diagram depicts the logical design for a simple website. The data flow diagram connects various processes in a loop. These processes are: 1. A website customer sends an H T </a:t>
            </a:r>
            <a:r>
              <a:rPr lang="en-US" dirty="0" err="1">
                <a:sym typeface="Arial"/>
              </a:rPr>
              <a:t>T</a:t>
            </a:r>
            <a:r>
              <a:rPr lang="en-US" dirty="0">
                <a:sym typeface="Arial"/>
              </a:rPr>
              <a:t> P request to verify login. 2. The verify login process </a:t>
            </a:r>
            <a:r>
              <a:rPr lang="en-US" dirty="0"/>
              <a:t>first retrieves customer information from the customer database and then either accepts or rejects the visitor. 3. If the visitor is accepted, catalog pages are </a:t>
            </a:r>
            <a:r>
              <a:rPr lang="en-US" dirty="0">
                <a:sym typeface="Arial"/>
              </a:rPr>
              <a:t>displayed by connecting to a catalog database. 4. </a:t>
            </a:r>
            <a:r>
              <a:rPr lang="en-US" dirty="0"/>
              <a:t>The d</a:t>
            </a:r>
            <a:r>
              <a:rPr lang="en-US" dirty="0">
                <a:sym typeface="Arial"/>
              </a:rPr>
              <a:t>isplay catalog pages process</a:t>
            </a:r>
            <a:r>
              <a:rPr lang="en-US" dirty="0"/>
              <a:t> leads to </a:t>
            </a:r>
            <a:r>
              <a:rPr lang="en-US" dirty="0">
                <a:sym typeface="Arial"/>
              </a:rPr>
              <a:t>the next process, which is purchase products. This stage is connected to a customer database, catalog database, and order database. 5. Once the order is placed, the next process is to fulfill the order, leading to the ship products stage. 6. When the order shipped, the ship products process again connects to website customer to confirm the process.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0414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3.6(b</a:t>
            </a:r>
            <a:r>
              <a:rPr lang="en-US" sz="1200" b="0" i="0" u="none" strike="noStrike" kern="1200" cap="none" dirty="0">
                <a:solidFill>
                  <a:prstClr val="black"/>
                </a:solidFill>
                <a:latin typeface="Arial"/>
                <a:ea typeface="Arial"/>
                <a:cs typeface="Arial"/>
                <a:sym typeface="Arial"/>
              </a:rPr>
              <a:t>), Page 201. </a:t>
            </a:r>
          </a:p>
          <a:p>
            <a:pPr lvl="0" defTabSz="914400">
              <a:defRPr/>
            </a:pPr>
            <a:r>
              <a:rPr lang="en-US" sz="1200" b="0" i="0" u="none" strike="noStrike" kern="1200" cap="none" dirty="0">
                <a:solidFill>
                  <a:prstClr val="black"/>
                </a:solidFill>
                <a:latin typeface="Arial"/>
                <a:ea typeface="Arial"/>
                <a:cs typeface="Arial"/>
                <a:sym typeface="Arial"/>
              </a:rPr>
              <a:t>A physical design describes the hardware and software needed to realize the logical design.</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simple data flow chart that depicts the physical design for a simple website. </a:t>
            </a:r>
            <a:r>
              <a:rPr lang="en-US" sz="1200" b="0" i="0" u="none" strike="noStrike" kern="1200" cap="none" baseline="0" dirty="0">
                <a:solidFill>
                  <a:prstClr val="black"/>
                </a:solidFill>
                <a:latin typeface="Arial"/>
                <a:ea typeface="Arial"/>
                <a:cs typeface="Arial"/>
                <a:sym typeface="Arial"/>
              </a:rPr>
              <a:t> The overall description of this simple physical design is: In a multi-tier architecture, a web server is linked to a middle-tier layer that typically includes a series of application servers that perform specific tasks, as well as to a backend layer of existing corporate systems.</a:t>
            </a:r>
          </a:p>
          <a:p>
            <a:pPr lvl="0" defTabSz="914400">
              <a:defRPr/>
            </a:pPr>
            <a:r>
              <a:rPr lang="en-US" sz="1200" b="0" i="0" u="none" strike="noStrike" kern="1200" cap="none" dirty="0">
                <a:solidFill>
                  <a:prstClr val="black"/>
                </a:solidFill>
                <a:latin typeface="Arial"/>
                <a:ea typeface="Arial"/>
                <a:cs typeface="Arial"/>
                <a:sym typeface="Arial"/>
              </a:rPr>
              <a:t>The image of the simple physical design shows the following: 1. Customer connects from a mobile phone, smartphone, or desktop to Internet through a cable, D S L, T 1,</a:t>
            </a:r>
            <a:r>
              <a:rPr lang="en-US" sz="1200" b="0" i="0" u="none" strike="noStrike" kern="1200" cap="none" baseline="0" dirty="0">
                <a:solidFill>
                  <a:prstClr val="black"/>
                </a:solidFill>
                <a:latin typeface="Arial"/>
                <a:ea typeface="Arial"/>
                <a:cs typeface="Arial"/>
                <a:sym typeface="Arial"/>
              </a:rPr>
              <a:t> satellite, cellular, or Wi-Fi.</a:t>
            </a:r>
            <a:r>
              <a:rPr lang="en-US" sz="1200" b="0" i="0" u="none" strike="noStrike" kern="1200" cap="none" dirty="0">
                <a:solidFill>
                  <a:prstClr val="black"/>
                </a:solidFill>
                <a:latin typeface="Arial"/>
                <a:ea typeface="Arial"/>
                <a:cs typeface="Arial"/>
                <a:sym typeface="Arial"/>
              </a:rPr>
              <a:t> 2. Your firm’s website connects to the Internet through cable</a:t>
            </a:r>
            <a:r>
              <a:rPr lang="en-US" sz="1200" b="0" i="0" u="none" strike="noStrike" kern="1200" cap="none" baseline="0" dirty="0">
                <a:solidFill>
                  <a:prstClr val="black"/>
                </a:solidFill>
                <a:latin typeface="Arial"/>
                <a:ea typeface="Arial"/>
                <a:cs typeface="Arial"/>
                <a:sym typeface="Arial"/>
              </a:rPr>
              <a:t> or F I O S. </a:t>
            </a:r>
            <a:r>
              <a:rPr lang="en-US" sz="1200" b="0" i="0" u="none" strike="noStrike" kern="1200" cap="none" dirty="0">
                <a:solidFill>
                  <a:prstClr val="black"/>
                </a:solidFill>
                <a:latin typeface="Arial"/>
                <a:ea typeface="Arial"/>
                <a:cs typeface="Arial"/>
                <a:sym typeface="Arial"/>
              </a:rPr>
              <a:t>3. At your firm’s end, hardware needed are H P or Dell web servers and 5 terabytes of storage. 4. Software needed are Oracle S Q L database, I B M WebSphere e-commerce suite, ad server, online catalog, mail server, and shopping cart.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9715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1009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486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3.7</a:t>
            </a:r>
            <a:r>
              <a:rPr lang="en-US" sz="1200" b="0" i="0" u="none" strike="noStrike" kern="1200" cap="none" dirty="0">
                <a:solidFill>
                  <a:prstClr val="black"/>
                </a:solidFill>
                <a:latin typeface="Arial"/>
                <a:ea typeface="Arial"/>
                <a:cs typeface="Arial"/>
                <a:sym typeface="Arial"/>
              </a:rPr>
              <a:t>, Page 202. </a:t>
            </a:r>
          </a:p>
          <a:p>
            <a:pPr lvl="0" defTabSz="914400">
              <a:defRPr/>
            </a:pPr>
            <a:r>
              <a:rPr lang="en-US" sz="1200" b="0" i="0" u="none" strike="noStrike" kern="1200" cap="none" dirty="0">
                <a:solidFill>
                  <a:prstClr val="black"/>
                </a:solidFill>
                <a:latin typeface="Arial"/>
                <a:ea typeface="Arial"/>
                <a:cs typeface="Arial"/>
                <a:sym typeface="Arial"/>
              </a:rPr>
              <a:t>You have a number of alternatives to consider when building and hosting an e-commerce site.</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matrix shows the various possible combinations in building and hosting the site. The four possible combinations are as follows. 1. When both the building and hosting are done in-house, the responsibility is completely in-house. 2. When the building is done in-house and the hosting is outsourced, there is mixed responsibility. 3. When the building is outsourced and the hosting is done in-house, there is mixed responsibility. 4. When both the building and hosting are outsourced, the product is completely outsourced.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4955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4079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80059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2035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3.10</a:t>
            </a:r>
            <a:r>
              <a:rPr lang="en-US" sz="1200" b="0" i="0" u="none" strike="noStrike" kern="1200" cap="none" dirty="0">
                <a:solidFill>
                  <a:prstClr val="black"/>
                </a:solidFill>
                <a:latin typeface="Arial"/>
                <a:ea typeface="Arial"/>
                <a:cs typeface="Arial"/>
                <a:sym typeface="Arial"/>
              </a:rPr>
              <a:t>, Page 209. </a:t>
            </a:r>
          </a:p>
          <a:p>
            <a:pPr lvl="0" defTabSz="914400"/>
            <a:r>
              <a:rPr lang="en-US" sz="1200" b="0" i="0" u="none" strike="noStrike" kern="1200" cap="none" dirty="0">
                <a:solidFill>
                  <a:prstClr val="black"/>
                </a:solidFill>
                <a:latin typeface="Arial"/>
                <a:ea typeface="Arial"/>
                <a:cs typeface="Arial"/>
                <a:sym typeface="Arial"/>
              </a:rPr>
              <a:t>Website optimization requires that you consider three factors: page content, page generation, and page delivery.</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depicts factors in optimizing website performance. There are three factors in website optimization along with the following items pertaining to each factor. First, Page Delivery</a:t>
            </a:r>
            <a:r>
              <a:rPr lang="en-US" dirty="0">
                <a:sym typeface="Arial"/>
              </a:rPr>
              <a:t>, which </a:t>
            </a:r>
            <a:r>
              <a:rPr lang="en-US" sz="1200" b="0" i="0" u="none" strike="noStrike" kern="1200" cap="none" dirty="0">
                <a:solidFill>
                  <a:prstClr val="black"/>
                </a:solidFill>
                <a:latin typeface="Arial"/>
                <a:ea typeface="Arial"/>
                <a:cs typeface="Arial"/>
                <a:sym typeface="Arial"/>
              </a:rPr>
              <a:t>includes Content delivery networks, Edge caching, and Bandwidth. Second, Page Generation, </a:t>
            </a:r>
            <a:r>
              <a:rPr lang="en-US" dirty="0">
                <a:sym typeface="Arial"/>
              </a:rPr>
              <a:t>which</a:t>
            </a:r>
            <a:r>
              <a:rPr lang="en-US" sz="1200" b="0" i="0" u="none" strike="noStrike" kern="1200" cap="none" dirty="0">
                <a:solidFill>
                  <a:prstClr val="black"/>
                </a:solidFill>
                <a:latin typeface="Arial"/>
                <a:ea typeface="Arial"/>
                <a:cs typeface="Arial"/>
                <a:sym typeface="Arial"/>
              </a:rPr>
              <a:t> includes Server response time, Device-based accelerators, Efficient resource allocation, Resource utilization thresholds, and Monitoring site performance. The</a:t>
            </a:r>
            <a:r>
              <a:rPr lang="en-US" sz="1200" b="0" i="0" u="none" strike="noStrike" kern="1200" cap="none" baseline="0" dirty="0">
                <a:solidFill>
                  <a:prstClr val="black"/>
                </a:solidFill>
                <a:latin typeface="Arial"/>
                <a:ea typeface="Arial"/>
                <a:cs typeface="Arial"/>
                <a:sym typeface="Arial"/>
              </a:rPr>
              <a:t> t</a:t>
            </a:r>
            <a:r>
              <a:rPr lang="en-US" sz="1200" b="0" i="0" u="none" strike="noStrike" kern="1200" cap="none" dirty="0">
                <a:solidFill>
                  <a:prstClr val="black"/>
                </a:solidFill>
                <a:latin typeface="Arial"/>
                <a:ea typeface="Arial"/>
                <a:cs typeface="Arial"/>
                <a:sym typeface="Arial"/>
              </a:rPr>
              <a:t>hird factor, Page Content</a:t>
            </a:r>
            <a:r>
              <a:rPr lang="en-US" dirty="0">
                <a:sym typeface="Arial"/>
              </a:rPr>
              <a:t>, </a:t>
            </a:r>
            <a:r>
              <a:rPr lang="en-US" sz="1200" b="0" i="0" u="none" strike="noStrike" kern="1200" cap="none" dirty="0">
                <a:solidFill>
                  <a:prstClr val="black"/>
                </a:solidFill>
                <a:latin typeface="Arial"/>
                <a:ea typeface="Arial"/>
                <a:cs typeface="Arial"/>
                <a:sym typeface="Arial"/>
              </a:rPr>
              <a:t>includes</a:t>
            </a:r>
            <a:r>
              <a:rPr lang="en-US" sz="1200" b="0" i="0" u="none" strike="noStrike" kern="1200" cap="none" baseline="0" dirty="0">
                <a:solidFill>
                  <a:prstClr val="black"/>
                </a:solidFill>
                <a:latin typeface="Arial"/>
                <a:ea typeface="Arial"/>
                <a:cs typeface="Arial"/>
                <a:sym typeface="Arial"/>
              </a:rPr>
              <a:t> O</a:t>
            </a:r>
            <a:r>
              <a:rPr lang="en-US" sz="1200" b="0" i="0" u="none" strike="noStrike" kern="1200" cap="none" dirty="0">
                <a:solidFill>
                  <a:prstClr val="black"/>
                </a:solidFill>
                <a:latin typeface="Arial"/>
                <a:ea typeface="Arial"/>
                <a:cs typeface="Arial"/>
                <a:sym typeface="Arial"/>
              </a:rPr>
              <a:t>ptimize H T M L, Optimize images, Site architecture, and Efficient page style.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7418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7910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228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3.11(a</a:t>
            </a:r>
            <a:r>
              <a:rPr lang="en-US" sz="1200" b="0" i="0" u="none" strike="noStrike" kern="1200" cap="none" dirty="0">
                <a:solidFill>
                  <a:prstClr val="black"/>
                </a:solidFill>
                <a:latin typeface="Arial"/>
                <a:ea typeface="Arial"/>
                <a:cs typeface="Arial"/>
                <a:sym typeface="Arial"/>
              </a:rPr>
              <a:t>), Page 212. </a:t>
            </a:r>
          </a:p>
          <a:p>
            <a:pPr lvl="0" defTabSz="914400"/>
            <a:r>
              <a:rPr lang="en-US" sz="1200" b="0" i="0" u="none" strike="noStrike" kern="1200" cap="none" dirty="0">
                <a:solidFill>
                  <a:prstClr val="black"/>
                </a:solidFill>
                <a:latin typeface="Arial"/>
                <a:ea typeface="Arial"/>
                <a:cs typeface="Arial"/>
                <a:sym typeface="Arial"/>
              </a:rPr>
              <a:t>In a two-tier architecture, a web server responds to requests for web pages and a database server provides backend data storage.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two-tier architecture. The image shows a user, who sends requests for pages to a web server. The web server sends the request to a content</a:t>
            </a:r>
            <a:r>
              <a:rPr lang="en-US" sz="1200" b="0" i="0" u="none" strike="noStrike" kern="1200" cap="none" baseline="0" dirty="0">
                <a:solidFill>
                  <a:prstClr val="black"/>
                </a:solidFill>
                <a:latin typeface="Arial"/>
                <a:ea typeface="Arial"/>
                <a:cs typeface="Arial"/>
                <a:sym typeface="Arial"/>
              </a:rPr>
              <a:t> management slash database server. The content management slash database server sends the requested pages back to the web server which then sends them back to the user</a:t>
            </a:r>
            <a:r>
              <a:rPr lang="en-US" sz="1200" b="0" i="0" u="none" strike="noStrike" kern="1200" cap="none" dirty="0">
                <a:solidFill>
                  <a:prstClr val="black"/>
                </a:solidFill>
                <a:latin typeface="Arial"/>
                <a:ea typeface="Arial"/>
                <a:cs typeface="Arial"/>
                <a:sym typeface="Arial"/>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8495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a:t>
            </a:r>
            <a:r>
              <a:rPr lang="en-US" sz="1200" b="0" i="0" u="none" strike="noStrike" kern="1200" cap="none" dirty="0" smtClean="0">
                <a:solidFill>
                  <a:prstClr val="black"/>
                </a:solidFill>
                <a:latin typeface="Arial"/>
                <a:ea typeface="Arial"/>
                <a:cs typeface="Arial"/>
                <a:sym typeface="Arial"/>
              </a:rPr>
              <a:t>3.11(b</a:t>
            </a:r>
            <a:r>
              <a:rPr lang="en-US" sz="1200" b="0" i="0" u="none" strike="noStrike" kern="1200" cap="none" dirty="0">
                <a:solidFill>
                  <a:prstClr val="black"/>
                </a:solidFill>
                <a:latin typeface="Arial"/>
                <a:ea typeface="Arial"/>
                <a:cs typeface="Arial"/>
                <a:sym typeface="Arial"/>
              </a:rPr>
              <a:t>), Page 212. </a:t>
            </a:r>
          </a:p>
          <a:p>
            <a:pPr lvl="0" defTabSz="914400"/>
            <a:r>
              <a:rPr lang="en-US" sz="1200" b="0" i="0" u="none" strike="noStrike" kern="1200" cap="none" dirty="0">
                <a:solidFill>
                  <a:prstClr val="black"/>
                </a:solidFill>
                <a:latin typeface="Arial"/>
                <a:ea typeface="Arial"/>
                <a:cs typeface="Arial"/>
                <a:sym typeface="Arial"/>
              </a:rPr>
              <a:t>In a multi-tier architecture, a web server is linked to a middle-tier layer that typically includes a series of application servers that perform specific tasks, as well as to a backend layer of existing corporate systems.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multi-tier architecture. In a multi-tier architecture, there are three layers. The Web Server Layer consists of Web Servers that receive incoming Internet requests. The Middle-tier Layer consists of E-commerce Servers, Application Servers, Database Servers, Ad Servers, and Mail Servers. The Backend Layer consists of Corporate Applications, Finance, Production M R P, Enterprise Systems, and H R Systems. The</a:t>
            </a:r>
            <a:r>
              <a:rPr lang="en-US" sz="1200" b="0" i="0" u="none" strike="noStrike" kern="1200" cap="none" baseline="0" dirty="0">
                <a:solidFill>
                  <a:prstClr val="black"/>
                </a:solidFill>
                <a:latin typeface="Arial"/>
                <a:ea typeface="Arial"/>
                <a:cs typeface="Arial"/>
                <a:sym typeface="Arial"/>
              </a:rPr>
              <a:t> incoming Internet request are sent by Web Servers to the Middle-tier Layer, from the Middle-tier Layer to the Backend Layer, from the Backend Layer back to the Middle-tier Layer, and from the Middle-tier Layer back to the Web Server Layer.</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458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273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9804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612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6534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5009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96512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2485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11025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5106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303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43240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9292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81630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67264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439889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88678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9120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6243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84977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6844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736618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497916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54379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2875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29198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89959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94837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899575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02951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08024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5158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33975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860327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3603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4612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323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72705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none" spc="0" normalizeH="0" baseline="0" noProof="0">
              <a:ln>
                <a:noFill/>
              </a:ln>
              <a:solidFill>
                <a:prstClr val="black"/>
              </a:solidFill>
              <a:effectLst/>
              <a:uLnTx/>
              <a:uFillTx/>
              <a:latin typeface="Arial"/>
              <a:cs typeface="Arial"/>
              <a:sym typeface="Aria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white"/>
              </a:solidFill>
              <a:effectLst/>
              <a:uLnTx/>
              <a:uFillTx/>
              <a:latin typeface="Arial"/>
              <a:cs typeface="Arial"/>
              <a:sym typeface="Aria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pic>
        <p:nvPicPr>
          <p:cNvPr id="2" name="Picture 1"/>
          <p:cNvPicPr>
            <a:picLocks noChangeAspect="1"/>
          </p:cNvPicPr>
          <p:nvPr userDrawn="1"/>
        </p:nvPicPr>
        <p:blipFill>
          <a:blip r:embed="rId2"/>
          <a:stretch>
            <a:fillRect/>
          </a:stretch>
        </p:blipFill>
        <p:spPr>
          <a:xfrm>
            <a:off x="-793" y="0"/>
            <a:ext cx="9144793" cy="268247"/>
          </a:xfrm>
          <a:prstGeom prst="rect">
            <a:avLst/>
          </a:prstGeom>
        </p:spPr>
      </p:pic>
      <p:pic>
        <p:nvPicPr>
          <p:cNvPr id="3" name="Picture 2"/>
          <p:cNvPicPr>
            <a:picLocks noChangeAspect="1"/>
          </p:cNvPicPr>
          <p:nvPr userDrawn="1"/>
        </p:nvPicPr>
        <p:blipFill>
          <a:blip r:embed="rId3"/>
          <a:stretch>
            <a:fillRect/>
          </a:stretch>
        </p:blipFill>
        <p:spPr>
          <a:xfrm>
            <a:off x="0" y="6095934"/>
            <a:ext cx="951058" cy="762066"/>
          </a:xfrm>
          <a:prstGeom prst="rect">
            <a:avLst/>
          </a:prstGeom>
        </p:spPr>
      </p:pic>
    </p:spTree>
    <p:extLst>
      <p:ext uri="{BB962C8B-B14F-4D97-AF65-F5344CB8AC3E}">
        <p14:creationId xmlns:p14="http://schemas.microsoft.com/office/powerpoint/2010/main" val="6621920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59AB67-BE92-4A5F-B3CB-248AC6737EBC}"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10877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4860BC5-6149-45B8-B367-B9B0D66BE27E}"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0074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FE1BA7-4187-488E-9E42-DEBD9072495B}"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9077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E9B68-AD7A-438F-9D1D-3DB3D6ABCFB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8930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07E56F-0407-419F-9E5E-869F663477AC}"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46365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4DC7A53-BC4F-40B7-8C9A-C53F13553151}"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135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82524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92846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7646161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2592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328742"/>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none" spc="0" normalizeH="0" baseline="0" noProof="0">
              <a:ln>
                <a:noFill/>
              </a:ln>
              <a:solidFill>
                <a:prstClr val="black"/>
              </a:solidFill>
              <a:effectLst/>
              <a:uLnTx/>
              <a:uFillTx/>
              <a:latin typeface="Arial"/>
              <a:cs typeface="Arial"/>
              <a:sym typeface="Arial"/>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white"/>
              </a:solidFill>
              <a:effectLst/>
              <a:uLnTx/>
              <a:uFillTx/>
              <a:latin typeface="Arial"/>
              <a:cs typeface="Arial"/>
              <a:sym typeface="Arial"/>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55588" marR="0" lvl="0" indent="-255588"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Verdana"/>
                <a:ea typeface="Verdana" panose="020B0604030504040204" pitchFamily="34" charset="0"/>
                <a:cs typeface="Verdana" panose="020B0604030504040204" pitchFamily="34" charset="0"/>
                <a:sym typeface="Arial"/>
              </a:rPr>
              <a:t>Copyright © </a:t>
            </a:r>
            <a:r>
              <a:rPr kumimoji="0" lang="en-US" altLang="en-US" sz="1200" b="0" i="0" u="none" strike="noStrike" kern="1200" cap="none" spc="0" normalizeH="0" baseline="0" noProof="0" dirty="0" smtClean="0">
                <a:ln>
                  <a:noFill/>
                </a:ln>
                <a:solidFill>
                  <a:prstClr val="black"/>
                </a:solidFill>
                <a:effectLst/>
                <a:uLnTx/>
                <a:uFillTx/>
                <a:latin typeface="Verdana"/>
                <a:ea typeface="Verdana" panose="020B0604030504040204" pitchFamily="34" charset="0"/>
                <a:cs typeface="Verdana" panose="020B0604030504040204" pitchFamily="34" charset="0"/>
                <a:sym typeface="Arial"/>
              </a:rPr>
              <a:t>2020 Pearson Education Ltd. </a:t>
            </a:r>
            <a:r>
              <a:rPr kumimoji="0" lang="en-US" altLang="en-US" sz="1200" b="0" i="0" u="none" strike="noStrike" kern="1200" cap="none" spc="0" normalizeH="0" baseline="0" noProof="0" dirty="0">
                <a:ln>
                  <a:noFill/>
                </a:ln>
                <a:solidFill>
                  <a:prstClr val="black"/>
                </a:solidFill>
                <a:effectLst/>
                <a:uLnTx/>
                <a:uFillTx/>
                <a:latin typeface="Verdana"/>
                <a:ea typeface="Verdana" panose="020B0604030504040204" pitchFamily="34" charset="0"/>
                <a:cs typeface="Verdana" panose="020B0604030504040204" pitchFamily="34" charset="0"/>
                <a:sym typeface="Arial"/>
              </a:rPr>
              <a:t>All Rights Reserved</a:t>
            </a:r>
          </a:p>
        </p:txBody>
      </p:sp>
      <p:pic>
        <p:nvPicPr>
          <p:cNvPr id="2" name="Picture 1"/>
          <p:cNvPicPr>
            <a:picLocks noChangeAspect="1"/>
          </p:cNvPicPr>
          <p:nvPr userDrawn="1"/>
        </p:nvPicPr>
        <p:blipFill>
          <a:blip r:embed="rId2"/>
          <a:stretch>
            <a:fillRect/>
          </a:stretch>
        </p:blipFill>
        <p:spPr>
          <a:xfrm>
            <a:off x="0" y="6026629"/>
            <a:ext cx="951058" cy="762066"/>
          </a:xfrm>
          <a:prstGeom prst="rect">
            <a:avLst/>
          </a:prstGeom>
        </p:spPr>
      </p:pic>
      <p:pic>
        <p:nvPicPr>
          <p:cNvPr id="3" name="Picture 2"/>
          <p:cNvPicPr>
            <a:picLocks noChangeAspect="1"/>
          </p:cNvPicPr>
          <p:nvPr userDrawn="1"/>
        </p:nvPicPr>
        <p:blipFill>
          <a:blip r:embed="rId3"/>
          <a:stretch>
            <a:fillRect/>
          </a:stretch>
        </p:blipFill>
        <p:spPr>
          <a:xfrm>
            <a:off x="-397" y="-21053"/>
            <a:ext cx="9144793" cy="268247"/>
          </a:xfrm>
          <a:prstGeom prst="rect">
            <a:avLst/>
          </a:prstGeom>
        </p:spPr>
      </p:pic>
    </p:spTree>
    <p:extLst>
      <p:ext uri="{BB962C8B-B14F-4D97-AF65-F5344CB8AC3E}">
        <p14:creationId xmlns:p14="http://schemas.microsoft.com/office/powerpoint/2010/main" val="33079113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4/11/2020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1738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4/11/2020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12222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4/11/2020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1378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58020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7493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66248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13677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pic>
        <p:nvPicPr>
          <p:cNvPr id="2" name="Picture 1"/>
          <p:cNvPicPr>
            <a:picLocks noChangeAspect="1"/>
          </p:cNvPicPr>
          <p:nvPr userDrawn="1"/>
        </p:nvPicPr>
        <p:blipFill>
          <a:blip r:embed="rId2"/>
          <a:stretch>
            <a:fillRect/>
          </a:stretch>
        </p:blipFill>
        <p:spPr>
          <a:xfrm>
            <a:off x="-793" y="0"/>
            <a:ext cx="9144793" cy="268247"/>
          </a:xfrm>
          <a:prstGeom prst="rect">
            <a:avLst/>
          </a:prstGeom>
        </p:spPr>
      </p:pic>
      <p:pic>
        <p:nvPicPr>
          <p:cNvPr id="3" name="Picture 2"/>
          <p:cNvPicPr>
            <a:picLocks noChangeAspect="1"/>
          </p:cNvPicPr>
          <p:nvPr userDrawn="1"/>
        </p:nvPicPr>
        <p:blipFill>
          <a:blip r:embed="rId3"/>
          <a:stretch>
            <a:fillRect/>
          </a:stretch>
        </p:blipFill>
        <p:spPr>
          <a:xfrm>
            <a:off x="0" y="6095934"/>
            <a:ext cx="951058" cy="762066"/>
          </a:xfrm>
          <a:prstGeom prst="rect">
            <a:avLst/>
          </a:prstGeom>
        </p:spPr>
      </p:pic>
    </p:spTree>
    <p:extLst>
      <p:ext uri="{BB962C8B-B14F-4D97-AF65-F5344CB8AC3E}">
        <p14:creationId xmlns:p14="http://schemas.microsoft.com/office/powerpoint/2010/main" val="59497378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328742"/>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pic>
        <p:nvPicPr>
          <p:cNvPr id="2" name="Picture 1"/>
          <p:cNvPicPr>
            <a:picLocks noChangeAspect="1"/>
          </p:cNvPicPr>
          <p:nvPr userDrawn="1"/>
        </p:nvPicPr>
        <p:blipFill>
          <a:blip r:embed="rId2"/>
          <a:stretch>
            <a:fillRect/>
          </a:stretch>
        </p:blipFill>
        <p:spPr>
          <a:xfrm>
            <a:off x="0" y="6026629"/>
            <a:ext cx="951058" cy="762066"/>
          </a:xfrm>
          <a:prstGeom prst="rect">
            <a:avLst/>
          </a:prstGeom>
        </p:spPr>
      </p:pic>
      <p:pic>
        <p:nvPicPr>
          <p:cNvPr id="3" name="Picture 2"/>
          <p:cNvPicPr>
            <a:picLocks noChangeAspect="1"/>
          </p:cNvPicPr>
          <p:nvPr userDrawn="1"/>
        </p:nvPicPr>
        <p:blipFill>
          <a:blip r:embed="rId3"/>
          <a:stretch>
            <a:fillRect/>
          </a:stretch>
        </p:blipFill>
        <p:spPr>
          <a:xfrm>
            <a:off x="-397" y="-21053"/>
            <a:ext cx="9144793" cy="268247"/>
          </a:xfrm>
          <a:prstGeom prst="rect">
            <a:avLst/>
          </a:prstGeom>
        </p:spPr>
      </p:pic>
    </p:spTree>
    <p:extLst>
      <p:ext uri="{BB962C8B-B14F-4D97-AF65-F5344CB8AC3E}">
        <p14:creationId xmlns:p14="http://schemas.microsoft.com/office/powerpoint/2010/main" val="22380332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4/11/2020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7622870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F91B49-4D56-4BC2-B95B-69098DE600C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799085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Tree>
    <p:extLst>
      <p:ext uri="{BB962C8B-B14F-4D97-AF65-F5344CB8AC3E}">
        <p14:creationId xmlns:p14="http://schemas.microsoft.com/office/powerpoint/2010/main" val="206898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7BFBD5-ADEF-409A-8496-1C199FD86A25}"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1012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FA1ACBD-4E48-4D63-B331-940BE5A8216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4455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10E7CA-4BA3-4495-99CB-21D30A274AF2}"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35640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7DC6C7-015B-415C-9580-A51F4B0DD46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8653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3AF249-7AAA-440E-9A94-2519FA17C0A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5099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smtClean="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Tree>
    <p:extLst>
      <p:ext uri="{BB962C8B-B14F-4D97-AF65-F5344CB8AC3E}">
        <p14:creationId xmlns:p14="http://schemas.microsoft.com/office/powerpoint/2010/main" val="129574780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21" r:id="rId4"/>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1293328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4/11/2020</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07210788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91314001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t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t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t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t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1.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409320"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ENSN201 – Enterprise Social Networks</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5726907"/>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t> December 2015</a:t>
            </a: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6" name="Date Placeholder 1"/>
          <p:cNvSpPr>
            <a:spLocks noGrp="1"/>
          </p:cNvSpPr>
          <p:nvPr>
            <p:ph type="dt" sz="half" idx="10"/>
          </p:nvPr>
        </p:nvSpPr>
        <p:spPr>
          <a:xfrm>
            <a:off x="6057901" y="5304559"/>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4101650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a:t>
            </a:r>
            <a:r>
              <a:rPr lang="en-US" sz="3400" kern="1200" dirty="0" smtClean="0">
                <a:cs typeface="Times New Roman" panose="02020603050405020304" pitchFamily="18" charset="0"/>
              </a:rPr>
              <a:t>3.2 </a:t>
            </a:r>
            <a:r>
              <a:rPr lang="pt-BR" sz="3400" kern="1200" dirty="0">
                <a:cs typeface="Times New Roman" panose="02020603050405020304" pitchFamily="18" charset="0"/>
              </a:rPr>
              <a:t>E-commerce </a:t>
            </a:r>
            <a:r>
              <a:rPr lang="en-US" sz="3400" kern="1200" dirty="0">
                <a:cs typeface="Times New Roman" panose="02020603050405020304" pitchFamily="18" charset="0"/>
              </a:rPr>
              <a:t>Presence Map</a:t>
            </a:r>
            <a:endParaRPr lang="en-AU" sz="3400" dirty="0"/>
          </a:p>
        </p:txBody>
      </p:sp>
      <p:pic>
        <p:nvPicPr>
          <p:cNvPr id="5" name="Picture 4" descr="Type of presence. website or app. Platform. traditional, mobile, tablet. Activity. search, display, affiliates, and sponsorships. Type of presence. social media. Platform. Facebook, Twitter, Pinterest, Instagram, and blogs. Activity; conversation, engagement, sharing, and advice. Type of presence. email. Platform. internal lists, purchased lists. Activity. newsletters, updates, and sales. Type of presence. offline media. Platform. print, radio, and tv. Activity. education, exposure, brand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408" y="1578654"/>
            <a:ext cx="5415185" cy="4793510"/>
          </a:xfrm>
          <a:prstGeom prst="rect">
            <a:avLst/>
          </a:prstGeom>
        </p:spPr>
      </p:pic>
    </p:spTree>
    <p:extLst>
      <p:ext uri="{BB962C8B-B14F-4D97-AF65-F5344CB8AC3E}">
        <p14:creationId xmlns:p14="http://schemas.microsoft.com/office/powerpoint/2010/main" val="397342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Building an </a:t>
            </a:r>
            <a:r>
              <a:rPr lang="pt-BR" sz="3400" kern="1200" dirty="0">
                <a:cs typeface="Times New Roman" panose="02020603050405020304" pitchFamily="18" charset="0"/>
              </a:rPr>
              <a:t>E-commerce </a:t>
            </a:r>
            <a:r>
              <a:rPr lang="en-IN" sz="3400" kern="1200" dirty="0">
                <a:cs typeface="Times New Roman" panose="02020603050405020304" pitchFamily="18" charset="0"/>
              </a:rPr>
              <a:t>Site: A Systematic Approach</a:t>
            </a:r>
            <a:endParaRPr lang="en-AU" sz="3400" dirty="0"/>
          </a:p>
        </p:txBody>
      </p:sp>
      <p:sp>
        <p:nvSpPr>
          <p:cNvPr id="3" name="Content Placeholder 2"/>
          <p:cNvSpPr>
            <a:spLocks noGrp="1"/>
          </p:cNvSpPr>
          <p:nvPr>
            <p:ph sz="quarter" idx="13"/>
          </p:nvPr>
        </p:nvSpPr>
        <p:spPr>
          <a:xfrm>
            <a:off x="457200" y="1556326"/>
            <a:ext cx="8229600" cy="4586779"/>
          </a:xfrm>
        </p:spPr>
        <p:txBody>
          <a:bodyPr/>
          <a:lstStyle/>
          <a:p>
            <a:r>
              <a:rPr lang="en-US" sz="2200" kern="1200" dirty="0">
                <a:solidFill>
                  <a:srgbClr val="000000"/>
                </a:solidFill>
                <a:latin typeface="Arial (Body)"/>
              </a:rPr>
              <a:t>Most important management challenges:</a:t>
            </a:r>
          </a:p>
          <a:p>
            <a:pPr marL="741600" lvl="1" indent="-428400">
              <a:buFont typeface="+mj-lt"/>
              <a:buAutoNum type="arabicPeriod"/>
            </a:pPr>
            <a:r>
              <a:rPr lang="en-US" sz="2200" kern="1200" dirty="0">
                <a:solidFill>
                  <a:srgbClr val="000000"/>
                </a:solidFill>
                <a:latin typeface="Arial (Body)"/>
              </a:rPr>
              <a:t>Developing a clear understanding of business objectives</a:t>
            </a:r>
          </a:p>
          <a:p>
            <a:pPr marL="741600" lvl="1" indent="-428400">
              <a:buFont typeface="+mj-lt"/>
              <a:buAutoNum type="arabicPeriod"/>
            </a:pPr>
            <a:r>
              <a:rPr lang="en-US" sz="2200" kern="1200" dirty="0">
                <a:solidFill>
                  <a:srgbClr val="000000"/>
                </a:solidFill>
                <a:latin typeface="Arial (Body)"/>
              </a:rPr>
              <a:t>Knowing how to choose the right technology to achieve those objectives</a:t>
            </a:r>
          </a:p>
          <a:p>
            <a:pPr lvl="0" indent="-256032"/>
            <a:r>
              <a:rPr lang="en-US" sz="2200" kern="1200" dirty="0">
                <a:solidFill>
                  <a:srgbClr val="000000"/>
                </a:solidFill>
                <a:latin typeface="Arial (Body)"/>
              </a:rPr>
              <a:t>Main factors to consider</a:t>
            </a:r>
          </a:p>
          <a:p>
            <a:pPr lvl="1" indent="-285750">
              <a:buFont typeface="Arial" panose="020B0604020202020204" pitchFamily="34" charset="0"/>
              <a:buChar char="–"/>
            </a:pPr>
            <a:r>
              <a:rPr lang="en-US" sz="2200" kern="1200" dirty="0">
                <a:solidFill>
                  <a:srgbClr val="000000"/>
                </a:solidFill>
                <a:latin typeface="Arial (Body)"/>
              </a:rPr>
              <a:t>Management</a:t>
            </a:r>
          </a:p>
          <a:p>
            <a:pPr lvl="1" indent="-285750">
              <a:buFont typeface="Arial" panose="020B0604020202020204" pitchFamily="34" charset="0"/>
              <a:buChar char="–"/>
            </a:pPr>
            <a:r>
              <a:rPr lang="en-US" sz="2200" kern="1200" dirty="0">
                <a:solidFill>
                  <a:srgbClr val="000000"/>
                </a:solidFill>
                <a:latin typeface="Arial (Body)"/>
              </a:rPr>
              <a:t>Hardware architecture</a:t>
            </a:r>
          </a:p>
          <a:p>
            <a:pPr lvl="1" indent="-285750">
              <a:buFont typeface="Arial" panose="020B0604020202020204" pitchFamily="34" charset="0"/>
              <a:buChar char="–"/>
            </a:pPr>
            <a:r>
              <a:rPr lang="en-US" sz="2200" kern="1200" dirty="0">
                <a:solidFill>
                  <a:srgbClr val="000000"/>
                </a:solidFill>
                <a:latin typeface="Arial (Body)"/>
              </a:rPr>
              <a:t>Software</a:t>
            </a:r>
          </a:p>
          <a:p>
            <a:pPr lvl="1" indent="-285750">
              <a:buFont typeface="Arial" panose="020B0604020202020204" pitchFamily="34" charset="0"/>
              <a:buChar char="–"/>
            </a:pPr>
            <a:r>
              <a:rPr lang="en-US" sz="2200" kern="1200" dirty="0">
                <a:solidFill>
                  <a:srgbClr val="000000"/>
                </a:solidFill>
                <a:latin typeface="Arial (Body)"/>
              </a:rPr>
              <a:t>Design</a:t>
            </a:r>
          </a:p>
          <a:p>
            <a:pPr lvl="1" indent="-285750">
              <a:buFont typeface="Arial" panose="020B0604020202020204" pitchFamily="34" charset="0"/>
              <a:buChar char="–"/>
            </a:pPr>
            <a:r>
              <a:rPr lang="en-US" sz="2200" kern="1200" dirty="0">
                <a:solidFill>
                  <a:srgbClr val="000000"/>
                </a:solidFill>
                <a:latin typeface="Arial (Body)"/>
              </a:rPr>
              <a:t>Telecommunications</a:t>
            </a:r>
          </a:p>
          <a:p>
            <a:pPr lvl="1" indent="-285750">
              <a:buFont typeface="Arial" panose="020B0604020202020204" pitchFamily="34" charset="0"/>
              <a:buChar char="–"/>
            </a:pPr>
            <a:r>
              <a:rPr lang="en-US" sz="2200" kern="1200" dirty="0">
                <a:solidFill>
                  <a:srgbClr val="000000"/>
                </a:solidFill>
                <a:latin typeface="Arial (Body)"/>
              </a:rPr>
              <a:t>Human resources</a:t>
            </a:r>
          </a:p>
        </p:txBody>
      </p:sp>
    </p:spTree>
    <p:extLst>
      <p:ext uri="{BB962C8B-B14F-4D97-AF65-F5344CB8AC3E}">
        <p14:creationId xmlns:p14="http://schemas.microsoft.com/office/powerpoint/2010/main" val="110299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Planning: The Systems Development Life Cycle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Methodology for understanding business objectives of a system and designing an appropriate solution</a:t>
            </a:r>
          </a:p>
          <a:p>
            <a:pPr lvl="0" indent="-256032">
              <a:buSzPts val="2400"/>
            </a:pPr>
            <a:r>
              <a:rPr lang="en-US" kern="1200" dirty="0">
                <a:solidFill>
                  <a:srgbClr val="000000"/>
                </a:solidFill>
                <a:latin typeface="Arial (Body)"/>
              </a:rPr>
              <a:t>Five major steps:</a:t>
            </a:r>
          </a:p>
          <a:p>
            <a:pPr lvl="1" indent="-285750">
              <a:buSzPts val="2400"/>
              <a:buFont typeface="Arial" panose="020B0604020202020204" pitchFamily="34" charset="0"/>
              <a:buChar char="–"/>
            </a:pPr>
            <a:r>
              <a:rPr lang="en-US" kern="1200" dirty="0">
                <a:solidFill>
                  <a:srgbClr val="000000"/>
                </a:solidFill>
                <a:latin typeface="Arial (Body)"/>
              </a:rPr>
              <a:t>Systems analysis/planning</a:t>
            </a:r>
          </a:p>
          <a:p>
            <a:pPr lvl="1" indent="-285750">
              <a:buSzPts val="2400"/>
              <a:buFont typeface="Arial" panose="020B0604020202020204" pitchFamily="34" charset="0"/>
              <a:buChar char="–"/>
            </a:pPr>
            <a:r>
              <a:rPr lang="en-US" kern="1200" dirty="0">
                <a:solidFill>
                  <a:srgbClr val="000000"/>
                </a:solidFill>
                <a:latin typeface="Arial (Body)"/>
              </a:rPr>
              <a:t>Systems design</a:t>
            </a:r>
          </a:p>
          <a:p>
            <a:pPr lvl="1" indent="-285750">
              <a:buSzPts val="2400"/>
              <a:buFont typeface="Arial" panose="020B0604020202020204" pitchFamily="34" charset="0"/>
              <a:buChar char="–"/>
            </a:pPr>
            <a:r>
              <a:rPr lang="en-US" kern="1200" dirty="0">
                <a:solidFill>
                  <a:srgbClr val="000000"/>
                </a:solidFill>
                <a:latin typeface="Arial (Body)"/>
              </a:rPr>
              <a:t>Building the system</a:t>
            </a:r>
          </a:p>
          <a:p>
            <a:pPr lvl="1" indent="-285750">
              <a:buSzPts val="2400"/>
              <a:buFont typeface="Arial" panose="020B0604020202020204" pitchFamily="34" charset="0"/>
              <a:buChar char="–"/>
            </a:pPr>
            <a:r>
              <a:rPr lang="en-US" kern="1200" dirty="0">
                <a:solidFill>
                  <a:srgbClr val="000000"/>
                </a:solidFill>
                <a:latin typeface="Arial (Body)"/>
              </a:rPr>
              <a:t>Testing</a:t>
            </a:r>
          </a:p>
          <a:p>
            <a:pPr lvl="1" indent="-285750">
              <a:buSzPts val="2400"/>
              <a:buFont typeface="Arial" panose="020B0604020202020204" pitchFamily="34" charset="0"/>
              <a:buChar char="–"/>
            </a:pPr>
            <a:r>
              <a:rPr lang="en-US" kern="1200" dirty="0">
                <a:solidFill>
                  <a:srgbClr val="000000"/>
                </a:solidFill>
                <a:latin typeface="Arial (Body)"/>
              </a:rPr>
              <a:t>Implementation</a:t>
            </a:r>
          </a:p>
        </p:txBody>
      </p:sp>
    </p:spTree>
    <p:extLst>
      <p:ext uri="{BB962C8B-B14F-4D97-AF65-F5344CB8AC3E}">
        <p14:creationId xmlns:p14="http://schemas.microsoft.com/office/powerpoint/2010/main" val="700668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3.5 </a:t>
            </a:r>
            <a:r>
              <a:rPr lang="en-IN" sz="3400" kern="1200" dirty="0">
                <a:cs typeface="Times New Roman" panose="02020603050405020304" pitchFamily="18" charset="0"/>
              </a:rPr>
              <a:t>Systems Development Life Cycle</a:t>
            </a:r>
            <a:endParaRPr lang="en-AU" sz="3400" dirty="0"/>
          </a:p>
        </p:txBody>
      </p:sp>
      <p:pic>
        <p:nvPicPr>
          <p:cNvPr id="6" name="Picture 5" descr="The systems development life cycle includes systems analysis and planning, systems design, building the system, testing, and implementation service delivery. Best practices include continuous availability of 99% or more, design for scalability, build in management for end to end delivery, plan for growth, design system for high speed performance, understand and optimize workload on syste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105" y="1528661"/>
            <a:ext cx="5755790" cy="4781981"/>
          </a:xfrm>
          <a:prstGeom prst="rect">
            <a:avLst/>
          </a:prstGeom>
        </p:spPr>
      </p:pic>
    </p:spTree>
    <p:extLst>
      <p:ext uri="{BB962C8B-B14F-4D97-AF65-F5344CB8AC3E}">
        <p14:creationId xmlns:p14="http://schemas.microsoft.com/office/powerpoint/2010/main" val="418204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System Analysis/Planning</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Business objectives:</a:t>
            </a:r>
          </a:p>
          <a:p>
            <a:pPr lvl="1" indent="-285750">
              <a:buSzPts val="2400"/>
              <a:buFont typeface="Arial" panose="020B0604020202020204" pitchFamily="34" charset="0"/>
              <a:buChar char="–"/>
            </a:pPr>
            <a:r>
              <a:rPr lang="en-US" kern="1200" dirty="0">
                <a:solidFill>
                  <a:srgbClr val="000000"/>
                </a:solidFill>
                <a:latin typeface="Arial (Body)"/>
              </a:rPr>
              <a:t>List of capabilities you want your site to have</a:t>
            </a:r>
          </a:p>
          <a:p>
            <a:pPr lvl="0" indent="-256032">
              <a:buSzPts val="2400"/>
            </a:pPr>
            <a:r>
              <a:rPr lang="en-US" kern="1200" dirty="0">
                <a:solidFill>
                  <a:srgbClr val="000000"/>
                </a:solidFill>
                <a:latin typeface="Arial (Body)"/>
              </a:rPr>
              <a:t>System functionalities:</a:t>
            </a:r>
          </a:p>
          <a:p>
            <a:pPr lvl="1" indent="-285750">
              <a:buSzPts val="2400"/>
              <a:buFont typeface="Arial" panose="020B0604020202020204" pitchFamily="34" charset="0"/>
              <a:buChar char="–"/>
            </a:pPr>
            <a:r>
              <a:rPr lang="en-US" kern="1200" dirty="0">
                <a:solidFill>
                  <a:srgbClr val="000000"/>
                </a:solidFill>
                <a:latin typeface="Arial (Body)"/>
              </a:rPr>
              <a:t>List of information system capabilities needed to achieve business objectives</a:t>
            </a:r>
          </a:p>
          <a:p>
            <a:pPr lvl="0" indent="-256032">
              <a:buSzPts val="2400"/>
            </a:pPr>
            <a:r>
              <a:rPr lang="en-US" kern="1200" dirty="0">
                <a:solidFill>
                  <a:srgbClr val="000000"/>
                </a:solidFill>
                <a:latin typeface="Arial (Body)"/>
              </a:rPr>
              <a:t>Information requirements:</a:t>
            </a:r>
          </a:p>
          <a:p>
            <a:pPr lvl="1" indent="-285750">
              <a:buSzPts val="2400"/>
              <a:buFont typeface="Arial" panose="020B0604020202020204" pitchFamily="34" charset="0"/>
              <a:buChar char="–"/>
            </a:pPr>
            <a:r>
              <a:rPr lang="en-US" kern="1200" dirty="0">
                <a:solidFill>
                  <a:srgbClr val="000000"/>
                </a:solidFill>
                <a:latin typeface="Arial (Body)"/>
              </a:rPr>
              <a:t>Information elements that system must produce in order to achieve business objectives</a:t>
            </a:r>
          </a:p>
        </p:txBody>
      </p:sp>
    </p:spTree>
    <p:extLst>
      <p:ext uri="{BB962C8B-B14F-4D97-AF65-F5344CB8AC3E}">
        <p14:creationId xmlns:p14="http://schemas.microsoft.com/office/powerpoint/2010/main" val="262971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1"/>
            <a:ext cx="8321040" cy="1211050"/>
          </a:xfrm>
        </p:spPr>
        <p:txBody>
          <a:bodyPr/>
          <a:lstStyle/>
          <a:p>
            <a:r>
              <a:rPr lang="en-IN" sz="2600" kern="1200" dirty="0">
                <a:cs typeface="Times New Roman" panose="02020603050405020304" pitchFamily="18" charset="0"/>
              </a:rPr>
              <a:t>Table </a:t>
            </a:r>
            <a:r>
              <a:rPr lang="en-IN" sz="2600" kern="1200" dirty="0" smtClean="0">
                <a:cs typeface="Times New Roman" panose="02020603050405020304" pitchFamily="18" charset="0"/>
              </a:rPr>
              <a:t>3.2 </a:t>
            </a:r>
            <a:r>
              <a:rPr lang="en-IN" sz="2600" kern="1200" dirty="0">
                <a:cs typeface="Times New Roman" panose="02020603050405020304" pitchFamily="18" charset="0"/>
              </a:rPr>
              <a:t>System Analysis, Business Objectives, System Functionalities, and Information Requirements for a Typical </a:t>
            </a:r>
            <a:r>
              <a:rPr lang="pt-BR" sz="2600" kern="1200" dirty="0">
                <a:cs typeface="Times New Roman" panose="02020603050405020304" pitchFamily="18" charset="0"/>
              </a:rPr>
              <a:t>E-commerce </a:t>
            </a:r>
            <a:r>
              <a:rPr lang="en-IN" sz="2600" kern="1200" dirty="0">
                <a:cs typeface="Times New Roman" panose="02020603050405020304" pitchFamily="18" charset="0"/>
              </a:rPr>
              <a:t>Site </a:t>
            </a:r>
            <a:r>
              <a:rPr lang="en-IN" sz="2000" b="0" kern="1200" dirty="0">
                <a:cs typeface="Times New Roman" panose="02020603050405020304" pitchFamily="18" charset="0"/>
              </a:rPr>
              <a:t>(1 of 2)</a:t>
            </a:r>
            <a:endParaRPr lang="en-AU" sz="2000" dirty="0"/>
          </a:p>
        </p:txBody>
      </p:sp>
      <p:graphicFrame>
        <p:nvGraphicFramePr>
          <p:cNvPr id="4" name="Table 1"/>
          <p:cNvGraphicFramePr>
            <a:graphicFrameLocks/>
          </p:cNvGraphicFramePr>
          <p:nvPr>
            <p:extLst>
              <p:ext uri="{D42A27DB-BD31-4B8C-83A1-F6EECF244321}">
                <p14:modId xmlns:p14="http://schemas.microsoft.com/office/powerpoint/2010/main" val="4244199891"/>
              </p:ext>
            </p:extLst>
          </p:nvPr>
        </p:nvGraphicFramePr>
        <p:xfrm>
          <a:off x="502920" y="1870377"/>
          <a:ext cx="8229600" cy="341376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a:solidFill>
                            <a:srgbClr val="000000"/>
                          </a:solidFill>
                        </a:rPr>
                        <a:t>Business 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System</a:t>
                      </a:r>
                      <a:r>
                        <a:rPr lang="en-US" sz="1400" baseline="0" dirty="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Information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dirty="0"/>
                        <a:t>Display</a:t>
                      </a:r>
                      <a:r>
                        <a:rPr lang="en-US" sz="1400" baseline="0" dirty="0"/>
                        <a:t> goods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a:t>Digital Catalog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a:t>Dynamic</a:t>
                      </a:r>
                      <a:r>
                        <a:rPr lang="en-US" sz="1400" baseline="0" dirty="0"/>
                        <a:t> text and graphics catalog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dirty="0"/>
                        <a:t>Provide product</a:t>
                      </a:r>
                      <a:r>
                        <a:rPr lang="en-US" sz="1400" baseline="0" dirty="0"/>
                        <a:t>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description, stocking numbers, inventory levels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a:t>Personalize/customize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Customer on-site tracking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Site log for every customer visit; data mining capability to identify common customer paths and appropriate responses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a:t>Engage customers in conversations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On-site blog; user forums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Software with blogging and community forum functionality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US" sz="1400" u="none" strike="noStrike" kern="1200" baseline="0" dirty="0"/>
                        <a:t>Execute a transaction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Shopping cart/payment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Secure credit card clearing; multiple payment options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5"/>
                  </a:ext>
                </a:extLst>
              </a:tr>
              <a:tr h="0">
                <a:tc>
                  <a:txBody>
                    <a:bodyPr/>
                    <a:lstStyle/>
                    <a:p>
                      <a:r>
                        <a:rPr lang="en-US" sz="1400" u="none" strike="noStrike" kern="1200" baseline="0" dirty="0"/>
                        <a:t>Accumulate customer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Customer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Name, address, phone, and e-mail for all customers; online customer registration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2365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65"/>
            <a:ext cx="8229600" cy="1204585"/>
          </a:xfrm>
        </p:spPr>
        <p:txBody>
          <a:bodyPr/>
          <a:lstStyle/>
          <a:p>
            <a:r>
              <a:rPr lang="en-IN" sz="2600" kern="1200" dirty="0">
                <a:cs typeface="Times New Roman" panose="02020603050405020304" pitchFamily="18" charset="0"/>
              </a:rPr>
              <a:t>Table </a:t>
            </a:r>
            <a:r>
              <a:rPr lang="en-IN" sz="2600" kern="1200" dirty="0" smtClean="0">
                <a:cs typeface="Times New Roman" panose="02020603050405020304" pitchFamily="18" charset="0"/>
              </a:rPr>
              <a:t>3.2 </a:t>
            </a:r>
            <a:r>
              <a:rPr lang="en-IN" sz="2600" kern="1200" dirty="0">
                <a:cs typeface="Times New Roman" panose="02020603050405020304" pitchFamily="18" charset="0"/>
              </a:rPr>
              <a:t>System Analysis, Business Objectives, System Functionalities, and Information Requirements for a Typical </a:t>
            </a:r>
            <a:r>
              <a:rPr lang="pt-BR" sz="2600" kern="1200" dirty="0">
                <a:cs typeface="Times New Roman" panose="02020603050405020304" pitchFamily="18" charset="0"/>
              </a:rPr>
              <a:t>E-commerce </a:t>
            </a:r>
            <a:r>
              <a:rPr lang="en-IN" sz="2600" kern="1200" dirty="0">
                <a:cs typeface="Times New Roman" panose="02020603050405020304" pitchFamily="18" charset="0"/>
              </a:rPr>
              <a:t>Site </a:t>
            </a:r>
            <a:r>
              <a:rPr lang="en-IN" sz="2000" b="0" kern="1200" dirty="0">
                <a:cs typeface="Times New Roman" panose="02020603050405020304" pitchFamily="18" charset="0"/>
              </a:rPr>
              <a:t>(2 of 2)</a:t>
            </a:r>
            <a:endParaRPr lang="en-AU" sz="2000" dirty="0"/>
          </a:p>
        </p:txBody>
      </p:sp>
      <p:graphicFrame>
        <p:nvGraphicFramePr>
          <p:cNvPr id="4" name="Table 2"/>
          <p:cNvGraphicFramePr>
            <a:graphicFrameLocks/>
          </p:cNvGraphicFramePr>
          <p:nvPr>
            <p:extLst>
              <p:ext uri="{D42A27DB-BD31-4B8C-83A1-F6EECF244321}">
                <p14:modId xmlns:p14="http://schemas.microsoft.com/office/powerpoint/2010/main" val="3325203570"/>
              </p:ext>
            </p:extLst>
          </p:nvPr>
        </p:nvGraphicFramePr>
        <p:xfrm>
          <a:off x="498765" y="1867441"/>
          <a:ext cx="8229600" cy="3017520"/>
        </p:xfrm>
        <a:graphic>
          <a:graphicData uri="http://schemas.openxmlformats.org/drawingml/2006/table">
            <a:tbl>
              <a:tblPr firstRow="1" bandRow="1">
                <a:tableStyleId>{3B4B98B0-60AC-42C2-AFA5-B58CD77FA1E5}</a:tableStyleId>
              </a:tblPr>
              <a:tblGrid>
                <a:gridCol w="1981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a:solidFill>
                            <a:srgbClr val="000000"/>
                          </a:solidFill>
                        </a:rPr>
                        <a:t>Business 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System</a:t>
                      </a:r>
                      <a:r>
                        <a:rPr lang="en-US" sz="1400" baseline="0" dirty="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Information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u="none" strike="noStrike" kern="1200" baseline="0" dirty="0"/>
                        <a:t>Provide after-sale customer support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Sales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Customer I</a:t>
                      </a:r>
                      <a:r>
                        <a:rPr lang="en-US" sz="100" u="none" strike="noStrike" kern="1200" baseline="0" dirty="0"/>
                        <a:t> </a:t>
                      </a:r>
                      <a:r>
                        <a:rPr lang="en-US" sz="1400" u="none" strike="noStrike" kern="1200" baseline="0" dirty="0"/>
                        <a:t>D, product, date, payment, shipment date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u="none" strike="noStrike" kern="1200" baseline="0" dirty="0"/>
                        <a:t>Coordinate marketing/advertising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u="none" strike="noStrike" kern="1200" baseline="0" dirty="0"/>
                        <a:t>Ad server, e-mail server, e-mail, </a:t>
                      </a:r>
                      <a:r>
                        <a:rPr lang="en-US" sz="1400" u="none" strike="noStrike" kern="1200" baseline="0" dirty="0"/>
                        <a:t>campaign manager, ad banner</a:t>
                      </a:r>
                    </a:p>
                    <a:p>
                      <a:r>
                        <a:rPr lang="en-US" sz="1400" u="none" strike="noStrike" kern="1200" baseline="0" dirty="0"/>
                        <a:t>manager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Site behavior log of prospects and customers linked to e-mail and banner ad campaigns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a:t>Understand marketing effectiveness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Site tracking and reporting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Number of unique visitors, pages visited, products purchased, identified by marketing campaign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a:t>Provide production and supplier links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Inventory management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and inventory levels, supplier I</a:t>
                      </a:r>
                      <a:r>
                        <a:rPr lang="en-US" sz="100" u="none" strike="noStrike" kern="1200" baseline="0" dirty="0"/>
                        <a:t> </a:t>
                      </a:r>
                      <a:r>
                        <a:rPr lang="en-US" sz="1400" u="none" strike="noStrike" kern="1200" baseline="0" dirty="0"/>
                        <a:t>D and contact, order quantity data by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525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Systems Design: Hardware and Software Platforms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System design specification:</a:t>
            </a:r>
          </a:p>
          <a:p>
            <a:pPr lvl="1" indent="-285750">
              <a:buSzPts val="2400"/>
              <a:buFont typeface="Arial" panose="020B0604020202020204" pitchFamily="34" charset="0"/>
              <a:buChar char="–"/>
            </a:pPr>
            <a:r>
              <a:rPr lang="en-US" kern="1200" dirty="0">
                <a:solidFill>
                  <a:srgbClr val="000000"/>
                </a:solidFill>
                <a:latin typeface="Arial (Body)"/>
              </a:rPr>
              <a:t>Description of main components of a system and their relationship to one another</a:t>
            </a:r>
          </a:p>
          <a:p>
            <a:pPr lvl="0" indent="-256032">
              <a:buSzPts val="2400"/>
            </a:pPr>
            <a:r>
              <a:rPr lang="en-US" kern="1200" dirty="0">
                <a:solidFill>
                  <a:srgbClr val="000000"/>
                </a:solidFill>
                <a:latin typeface="Arial (Body)"/>
              </a:rPr>
              <a:t>Two components of system design:</a:t>
            </a:r>
          </a:p>
          <a:p>
            <a:pPr lvl="1" indent="-285750">
              <a:buSzPts val="2400"/>
              <a:buFont typeface="Arial" panose="020B0604020202020204" pitchFamily="34" charset="0"/>
              <a:buChar char="–"/>
            </a:pPr>
            <a:r>
              <a:rPr lang="en-US" kern="1200" dirty="0">
                <a:solidFill>
                  <a:srgbClr val="000000"/>
                </a:solidFill>
                <a:latin typeface="Arial (Body)"/>
              </a:rPr>
              <a:t>Logical design</a:t>
            </a:r>
          </a:p>
          <a:p>
            <a:pPr lvl="2">
              <a:buSzPts val="2400"/>
              <a:buFontTx/>
              <a:buChar char="▪"/>
            </a:pPr>
            <a:r>
              <a:rPr lang="en-US" kern="1200" dirty="0">
                <a:solidFill>
                  <a:srgbClr val="000000"/>
                </a:solidFill>
                <a:latin typeface="Arial (Body)"/>
              </a:rPr>
              <a:t>Data flow diagrams, processing functions, databases</a:t>
            </a:r>
          </a:p>
          <a:p>
            <a:pPr lvl="1" indent="-285750">
              <a:buSzPts val="2400"/>
              <a:buFont typeface="Arial" panose="020B0604020202020204" pitchFamily="34" charset="0"/>
              <a:buChar char="–"/>
            </a:pPr>
            <a:r>
              <a:rPr lang="en-US" kern="1200" dirty="0">
                <a:solidFill>
                  <a:srgbClr val="000000"/>
                </a:solidFill>
                <a:latin typeface="Arial (Body)"/>
              </a:rPr>
              <a:t>Physical design</a:t>
            </a:r>
          </a:p>
          <a:p>
            <a:pPr lvl="2">
              <a:buSzPts val="2400"/>
              <a:buFontTx/>
              <a:buChar char="▪"/>
            </a:pPr>
            <a:r>
              <a:rPr lang="en-US" kern="1200" dirty="0">
                <a:solidFill>
                  <a:srgbClr val="000000"/>
                </a:solidFill>
                <a:latin typeface="Arial (Body)"/>
              </a:rPr>
              <a:t>Specifies actual physical, software components, models, and so on</a:t>
            </a:r>
          </a:p>
        </p:txBody>
      </p:sp>
    </p:spTree>
    <p:extLst>
      <p:ext uri="{BB962C8B-B14F-4D97-AF65-F5344CB8AC3E}">
        <p14:creationId xmlns:p14="http://schemas.microsoft.com/office/powerpoint/2010/main" val="256494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3.6(a</a:t>
            </a:r>
            <a:r>
              <a:rPr lang="en-IN" sz="3400" kern="1200" dirty="0">
                <a:cs typeface="Times New Roman" panose="02020603050405020304" pitchFamily="18" charset="0"/>
              </a:rPr>
              <a:t>) A Logical Design for a Simple Website</a:t>
            </a:r>
            <a:endParaRPr lang="en-AU" sz="3400" dirty="0"/>
          </a:p>
        </p:txBody>
      </p:sp>
      <p:pic>
        <p:nvPicPr>
          <p:cNvPr id="4" name="Picture 3" descr="The data flow diagram describes the flow of information requests and responses for a simple website. A website customer submits an HTTP request. Login is verified, and the visitor s accepted or rejected based on information exchanged with the customer database. Catalog pages are displayed, based on information from the catalog database. The customer purchases products, and the purchase is entered into the order database. The order is fulfilled, products are shipped, order is shipped and confirmed, and sent to the website customer."/>
          <p:cNvPicPr>
            <a:picLocks noChangeAspect="1"/>
          </p:cNvPicPr>
          <p:nvPr/>
        </p:nvPicPr>
        <p:blipFill rotWithShape="1">
          <a:blip r:embed="rId3"/>
          <a:srcRect t="-1" b="870"/>
          <a:stretch/>
        </p:blipFill>
        <p:spPr>
          <a:xfrm>
            <a:off x="1888741" y="1565420"/>
            <a:ext cx="5366518" cy="4698431"/>
          </a:xfrm>
          <a:prstGeom prst="rect">
            <a:avLst/>
          </a:prstGeom>
        </p:spPr>
      </p:pic>
    </p:spTree>
    <p:extLst>
      <p:ext uri="{BB962C8B-B14F-4D97-AF65-F5344CB8AC3E}">
        <p14:creationId xmlns:p14="http://schemas.microsoft.com/office/powerpoint/2010/main" val="352383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3.6(b</a:t>
            </a:r>
            <a:r>
              <a:rPr lang="en-IN" sz="3400" kern="1200" dirty="0">
                <a:cs typeface="Times New Roman" panose="02020603050405020304" pitchFamily="18" charset="0"/>
              </a:rPr>
              <a:t>) Physical Design for a Simple Website</a:t>
            </a:r>
            <a:endParaRPr lang="en-AU" sz="3400" dirty="0"/>
          </a:p>
        </p:txBody>
      </p:sp>
      <p:pic>
        <p:nvPicPr>
          <p:cNvPr id="5" name="Picture 4" descr="In a multi-tier architecture, a web server is linked to a middle tier layer that typically includes a series of application servers that perform specific tasks, as well as to a backend layer of existing corporate systems. The customer uses cable, DSL, T1, satellite, cellular or wifi to connect to the internet, which is connected by cable or FIOS to your firm’s website, hosted by HP or Dell Web servers and 5 terabytes of storage. The website includes IBN web sphere e-commerce suite, Oracle SQL database, ad server, online catalog, mail server, and shopping cart."/>
          <p:cNvPicPr>
            <a:picLocks noChangeAspect="1"/>
          </p:cNvPicPr>
          <p:nvPr/>
        </p:nvPicPr>
        <p:blipFill rotWithShape="1">
          <a:blip r:embed="rId3">
            <a:extLst>
              <a:ext uri="{28A0092B-C50C-407E-A947-70E740481C1C}">
                <a14:useLocalDpi xmlns:a14="http://schemas.microsoft.com/office/drawing/2010/main" val="0"/>
              </a:ext>
            </a:extLst>
          </a:blip>
          <a:srcRect t="58946"/>
          <a:stretch/>
        </p:blipFill>
        <p:spPr>
          <a:xfrm>
            <a:off x="946476" y="1571860"/>
            <a:ext cx="7251048" cy="4704881"/>
          </a:xfrm>
          <a:prstGeom prst="rect">
            <a:avLst/>
          </a:prstGeom>
        </p:spPr>
      </p:pic>
    </p:spTree>
    <p:extLst>
      <p:ext uri="{BB962C8B-B14F-4D97-AF65-F5344CB8AC3E}">
        <p14:creationId xmlns:p14="http://schemas.microsoft.com/office/powerpoint/2010/main" val="12358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endParaRPr lang="en-AU" sz="2400" b="1" dirty="0">
              <a:solidFill>
                <a:srgbClr val="0B76BC"/>
              </a:solidFill>
              <a:latin typeface="+mn-lt"/>
            </a:endParaRPr>
          </a:p>
        </p:txBody>
      </p:sp>
      <p:sp>
        <p:nvSpPr>
          <p:cNvPr id="3" name="Content Placeholder 2"/>
          <p:cNvSpPr>
            <a:spLocks noGrp="1"/>
          </p:cNvSpPr>
          <p:nvPr>
            <p:ph sz="half" idx="1"/>
          </p:nvPr>
        </p:nvSpPr>
        <p:spPr>
          <a:xfrm>
            <a:off x="314587" y="1832471"/>
            <a:ext cx="4200263" cy="3657502"/>
          </a:xfrm>
        </p:spPr>
        <p:txBody>
          <a:bodyPr>
            <a:normAutofit/>
          </a:bodyPr>
          <a:lstStyle/>
          <a:p>
            <a:pPr marL="0" indent="0">
              <a:buNone/>
            </a:pPr>
            <a:r>
              <a:rPr lang="en-AU" dirty="0"/>
              <a:t>E-commerce 2019: Business, Technology and Society, Global Edition, 15th </a:t>
            </a:r>
            <a:r>
              <a:rPr lang="en-AU" dirty="0"/>
              <a:t>Edition</a:t>
            </a:r>
          </a:p>
          <a:p>
            <a:pPr marL="0" indent="0">
              <a:buNone/>
            </a:pPr>
            <a:r>
              <a:rPr lang="en-AU" dirty="0"/>
              <a:t>ISBN / EAN: 9781292303178</a:t>
            </a:r>
          </a:p>
          <a:p>
            <a:pPr marL="0" indent="0">
              <a:buNone/>
            </a:pPr>
            <a:r>
              <a:rPr lang="en-AU" dirty="0"/>
              <a:t>by Kenneth C. Laudon and Carol Guercio </a:t>
            </a:r>
            <a:r>
              <a:rPr lang="en-AU" dirty="0" err="1"/>
              <a:t>Traver</a:t>
            </a:r>
            <a:endParaRPr lang="en-AU" dirty="0"/>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16" name="Picture 15" descr="Front Cover: E-commerce 2019: Business. Technology. Society. Fifteenth Edition, Global Edition by Laudon and Tra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975" y="1811351"/>
            <a:ext cx="3601949" cy="4545000"/>
          </a:xfrm>
          <a:prstGeom prst="rect">
            <a:avLst/>
          </a:prstGeom>
          <a:ln w="9525">
            <a:solidFill>
              <a:schemeClr val="tx1"/>
            </a:solidFill>
          </a:ln>
        </p:spPr>
      </p:pic>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1345227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Building the System: In-House Versus Outsourcing</a:t>
            </a:r>
            <a:endParaRPr lang="en-AU" sz="3400" dirty="0"/>
          </a:p>
        </p:txBody>
      </p:sp>
      <p:sp>
        <p:nvSpPr>
          <p:cNvPr id="3" name="Content Placeholder 2"/>
          <p:cNvSpPr>
            <a:spLocks noGrp="1"/>
          </p:cNvSpPr>
          <p:nvPr>
            <p:ph sz="quarter" idx="13"/>
          </p:nvPr>
        </p:nvSpPr>
        <p:spPr>
          <a:xfrm>
            <a:off x="457200" y="1556326"/>
            <a:ext cx="8171411" cy="4434275"/>
          </a:xfrm>
        </p:spPr>
        <p:txBody>
          <a:bodyPr/>
          <a:lstStyle/>
          <a:p>
            <a:pPr lvl="0" indent="-256032"/>
            <a:r>
              <a:rPr lang="en-US" altLang="en-US" sz="2200" kern="1200" dirty="0">
                <a:solidFill>
                  <a:srgbClr val="000000"/>
                </a:solidFill>
              </a:rPr>
              <a:t>Outsourcing: Hiring vendors to provide services involved in building site</a:t>
            </a:r>
          </a:p>
          <a:p>
            <a:pPr lvl="0" indent="-256032"/>
            <a:r>
              <a:rPr lang="en-US" altLang="en-US" sz="2200" kern="1200" dirty="0">
                <a:solidFill>
                  <a:srgbClr val="000000"/>
                </a:solidFill>
              </a:rPr>
              <a:t>Build own v</a:t>
            </a:r>
            <a:r>
              <a:rPr lang="en-US" altLang="en-US" sz="100" kern="1200" dirty="0">
                <a:solidFill>
                  <a:schemeClr val="bg1"/>
                </a:solidFill>
              </a:rPr>
              <a:t>ersu</a:t>
            </a:r>
            <a:r>
              <a:rPr lang="en-US" altLang="en-US" sz="2200" kern="1200" dirty="0">
                <a:solidFill>
                  <a:srgbClr val="000000"/>
                </a:solidFill>
              </a:rPr>
              <a:t>s. outsourcing:</a:t>
            </a:r>
          </a:p>
          <a:p>
            <a:pPr lvl="1" indent="-285750">
              <a:buFont typeface="Arial" panose="020B0604020202020204" pitchFamily="34" charset="0"/>
              <a:buChar char="–"/>
            </a:pPr>
            <a:r>
              <a:rPr lang="en-US" altLang="en-US" sz="2200" kern="1200" dirty="0">
                <a:solidFill>
                  <a:srgbClr val="000000"/>
                </a:solidFill>
              </a:rPr>
              <a:t>Build your own requires team with diverse skill set; choice of software tools; both risks and possible benefits</a:t>
            </a:r>
          </a:p>
          <a:p>
            <a:pPr lvl="0" indent="-256032"/>
            <a:r>
              <a:rPr lang="en-US" altLang="en-US" sz="2200" kern="1200" dirty="0">
                <a:solidFill>
                  <a:srgbClr val="000000"/>
                </a:solidFill>
              </a:rPr>
              <a:t>Host own v</a:t>
            </a:r>
            <a:r>
              <a:rPr lang="en-US" altLang="en-US" sz="100" kern="1200" dirty="0">
                <a:solidFill>
                  <a:schemeClr val="bg1"/>
                </a:solidFill>
              </a:rPr>
              <a:t>ersu</a:t>
            </a:r>
            <a:r>
              <a:rPr lang="en-US" altLang="en-US" sz="2200" kern="1200" dirty="0">
                <a:solidFill>
                  <a:srgbClr val="000000"/>
                </a:solidFill>
              </a:rPr>
              <a:t>s. outsourcing</a:t>
            </a:r>
          </a:p>
          <a:p>
            <a:pPr lvl="1" indent="-285750">
              <a:buFont typeface="Arial" panose="020B0604020202020204" pitchFamily="34" charset="0"/>
              <a:buChar char="–"/>
            </a:pPr>
            <a:r>
              <a:rPr lang="en-US" altLang="en-US" sz="2200" kern="1200" dirty="0">
                <a:solidFill>
                  <a:srgbClr val="000000"/>
                </a:solidFill>
              </a:rPr>
              <a:t>Hosting: Hosting company responsible for ensuring site is accessible 24/7, for monthly fee</a:t>
            </a:r>
          </a:p>
          <a:p>
            <a:pPr lvl="1" indent="-285750">
              <a:buFont typeface="Arial" panose="020B0604020202020204" pitchFamily="34" charset="0"/>
              <a:buChar char="–"/>
            </a:pPr>
            <a:r>
              <a:rPr lang="en-US" altLang="en-US" sz="2200" kern="1200" dirty="0">
                <a:solidFill>
                  <a:srgbClr val="000000"/>
                </a:solidFill>
              </a:rPr>
              <a:t>Co-location: Firm purchases or leases web server (with control over its operation), but server is located at vendor</a:t>
            </a:r>
            <a:r>
              <a:rPr lang="en-IN" altLang="ja-JP" sz="2200" kern="1200" dirty="0">
                <a:solidFill>
                  <a:srgbClr val="000000"/>
                </a:solidFill>
              </a:rPr>
              <a:t>’</a:t>
            </a:r>
            <a:r>
              <a:rPr lang="en-US" altLang="ja-JP" sz="2200" kern="1200" dirty="0">
                <a:solidFill>
                  <a:srgbClr val="000000"/>
                </a:solidFill>
              </a:rPr>
              <a:t>s facility</a:t>
            </a:r>
            <a:endParaRPr lang="en-US" altLang="en-US" sz="2200" kern="1200" dirty="0">
              <a:solidFill>
                <a:srgbClr val="000000"/>
              </a:solidFill>
            </a:endParaRPr>
          </a:p>
        </p:txBody>
      </p:sp>
    </p:spTree>
    <p:extLst>
      <p:ext uri="{BB962C8B-B14F-4D97-AF65-F5344CB8AC3E}">
        <p14:creationId xmlns:p14="http://schemas.microsoft.com/office/powerpoint/2010/main" val="153000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3.7 </a:t>
            </a:r>
            <a:r>
              <a:rPr lang="en-IN" sz="3400" kern="1200" dirty="0">
                <a:cs typeface="Times New Roman" panose="02020603050405020304" pitchFamily="18" charset="0"/>
              </a:rPr>
              <a:t>Choices in Building and Hosting</a:t>
            </a:r>
            <a:endParaRPr lang="en-AU" sz="3400" dirty="0"/>
          </a:p>
        </p:txBody>
      </p:sp>
      <p:pic>
        <p:nvPicPr>
          <p:cNvPr id="5" name="Picture 4" descr="In house hosting and building of the site. completely in house. build in, host in. Hosting the site in house and outsourcing building the site. mixed responsibility, build out, host in. Outsourcing hosting the site and building the site in house. mixed responsibility, build in, host out. Outsourcing the hosting and building of the site. completely outsourced, build out, host 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55" y="1669687"/>
            <a:ext cx="7959690" cy="3347177"/>
          </a:xfrm>
          <a:prstGeom prst="rect">
            <a:avLst/>
          </a:prstGeom>
        </p:spPr>
      </p:pic>
    </p:spTree>
    <p:extLst>
      <p:ext uri="{BB962C8B-B14F-4D97-AF65-F5344CB8AC3E}">
        <p14:creationId xmlns:p14="http://schemas.microsoft.com/office/powerpoint/2010/main" val="3206647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Business: Weebly Makes Creating Websites Easy</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Class Discussion</a:t>
            </a:r>
          </a:p>
          <a:p>
            <a:pPr lvl="1" indent="-285750">
              <a:buSzPts val="2400"/>
              <a:buFont typeface="Arial" panose="020B0604020202020204" pitchFamily="34" charset="0"/>
              <a:buChar char="–"/>
              <a:defRPr/>
            </a:pPr>
            <a:r>
              <a:rPr lang="en-US" kern="1200" dirty="0">
                <a:solidFill>
                  <a:srgbClr val="000000"/>
                </a:solidFill>
                <a:latin typeface="Arial (Body)"/>
              </a:rPr>
              <a:t>What value does Weebly offer to small businesses?</a:t>
            </a:r>
          </a:p>
          <a:p>
            <a:pPr lvl="1" indent="-285750">
              <a:buSzPts val="2400"/>
              <a:buFont typeface="Arial" panose="020B0604020202020204" pitchFamily="34" charset="0"/>
              <a:buChar char="–"/>
              <a:defRPr/>
            </a:pPr>
            <a:r>
              <a:rPr lang="en-US" kern="1200" dirty="0">
                <a:solidFill>
                  <a:srgbClr val="000000"/>
                </a:solidFill>
                <a:latin typeface="Arial (Body)"/>
              </a:rPr>
              <a:t>Are there any drawbacks to using Weebly to create an e-commerce presence?</a:t>
            </a:r>
          </a:p>
          <a:p>
            <a:pPr lvl="1" indent="-285750">
              <a:buSzPts val="2400"/>
              <a:buFont typeface="Arial" panose="020B0604020202020204" pitchFamily="34" charset="0"/>
              <a:buChar char="–"/>
              <a:defRPr/>
            </a:pPr>
            <a:r>
              <a:rPr lang="en-US" kern="1200" dirty="0">
                <a:solidFill>
                  <a:srgbClr val="000000"/>
                </a:solidFill>
                <a:latin typeface="Arial (Body)"/>
              </a:rPr>
              <a:t>How are service providers like Weebly changing the nature of e-commerce?</a:t>
            </a:r>
          </a:p>
        </p:txBody>
      </p:sp>
    </p:spTree>
    <p:extLst>
      <p:ext uri="{BB962C8B-B14F-4D97-AF65-F5344CB8AC3E}">
        <p14:creationId xmlns:p14="http://schemas.microsoft.com/office/powerpoint/2010/main" val="2651118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Testing the System</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Testing</a:t>
            </a:r>
          </a:p>
          <a:p>
            <a:pPr lvl="1" indent="-285750">
              <a:buSzPts val="2400"/>
              <a:buFont typeface="Arial" panose="020B0604020202020204" pitchFamily="34" charset="0"/>
              <a:buChar char="–"/>
            </a:pPr>
            <a:r>
              <a:rPr lang="en-US" kern="1200" dirty="0">
                <a:solidFill>
                  <a:srgbClr val="000000"/>
                </a:solidFill>
                <a:latin typeface="Arial (Body)"/>
              </a:rPr>
              <a:t>Unit testing</a:t>
            </a:r>
          </a:p>
          <a:p>
            <a:pPr lvl="1" indent="-285750">
              <a:buSzPts val="2400"/>
              <a:buFont typeface="Arial" panose="020B0604020202020204" pitchFamily="34" charset="0"/>
              <a:buChar char="–"/>
            </a:pPr>
            <a:r>
              <a:rPr lang="en-US" kern="1200" dirty="0">
                <a:solidFill>
                  <a:srgbClr val="000000"/>
                </a:solidFill>
                <a:latin typeface="Arial (Body)"/>
              </a:rPr>
              <a:t>System testing</a:t>
            </a:r>
          </a:p>
          <a:p>
            <a:pPr lvl="1" indent="-285750">
              <a:buSzPts val="2400"/>
              <a:buFont typeface="Arial" panose="020B0604020202020204" pitchFamily="34" charset="0"/>
              <a:buChar char="–"/>
            </a:pPr>
            <a:r>
              <a:rPr lang="en-US" kern="1200" dirty="0">
                <a:solidFill>
                  <a:srgbClr val="000000"/>
                </a:solidFill>
                <a:latin typeface="Arial (Body)"/>
              </a:rPr>
              <a:t>Acceptance testing</a:t>
            </a:r>
          </a:p>
          <a:p>
            <a:pPr lvl="1" indent="-285750">
              <a:buSzPts val="2400"/>
              <a:buFont typeface="Arial" panose="020B0604020202020204" pitchFamily="34" charset="0"/>
              <a:buChar char="–"/>
            </a:pPr>
            <a:r>
              <a:rPr lang="en-US" kern="1200" dirty="0">
                <a:solidFill>
                  <a:srgbClr val="000000"/>
                </a:solidFill>
                <a:latin typeface="Arial (Body)"/>
              </a:rPr>
              <a:t>A/B testing (split testing)</a:t>
            </a:r>
          </a:p>
          <a:p>
            <a:pPr lvl="1" indent="-285750">
              <a:buSzPts val="2400"/>
              <a:buFont typeface="Arial" panose="020B0604020202020204" pitchFamily="34" charset="0"/>
              <a:buChar char="–"/>
            </a:pPr>
            <a:r>
              <a:rPr lang="en-US" kern="1200" dirty="0">
                <a:solidFill>
                  <a:srgbClr val="000000"/>
                </a:solidFill>
                <a:latin typeface="Arial (Body)"/>
              </a:rPr>
              <a:t>Multivariate testing</a:t>
            </a:r>
          </a:p>
        </p:txBody>
      </p:sp>
    </p:spTree>
    <p:extLst>
      <p:ext uri="{BB962C8B-B14F-4D97-AF65-F5344CB8AC3E}">
        <p14:creationId xmlns:p14="http://schemas.microsoft.com/office/powerpoint/2010/main" val="4019399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Implementation, Maintenance</a:t>
            </a:r>
            <a:r>
              <a:rPr lang="en-US" sz="3400" dirty="0"/>
              <a:t>, and Optimization</a:t>
            </a:r>
            <a:endParaRPr lang="en-AU" sz="3400" dirty="0"/>
          </a:p>
        </p:txBody>
      </p:sp>
      <p:sp>
        <p:nvSpPr>
          <p:cNvPr id="3" name="Content Placeholder 2"/>
          <p:cNvSpPr>
            <a:spLocks noGrp="1"/>
          </p:cNvSpPr>
          <p:nvPr>
            <p:ph sz="quarter" idx="13"/>
          </p:nvPr>
        </p:nvSpPr>
        <p:spPr>
          <a:xfrm>
            <a:off x="457200" y="1556326"/>
            <a:ext cx="8071658" cy="4434275"/>
          </a:xfrm>
        </p:spPr>
        <p:txBody>
          <a:bodyPr/>
          <a:lstStyle/>
          <a:p>
            <a:pPr lvl="0" indent="-256032">
              <a:buSzPts val="2400"/>
            </a:pPr>
            <a:r>
              <a:rPr lang="en-US" kern="1200" dirty="0">
                <a:solidFill>
                  <a:srgbClr val="000000"/>
                </a:solidFill>
                <a:latin typeface="Arial (Body)"/>
              </a:rPr>
              <a:t>Systems break down unpredictably</a:t>
            </a:r>
          </a:p>
          <a:p>
            <a:pPr lvl="0" indent="-256032">
              <a:buSzPts val="2400"/>
            </a:pPr>
            <a:r>
              <a:rPr lang="en-US" kern="1200" dirty="0">
                <a:solidFill>
                  <a:srgbClr val="000000"/>
                </a:solidFill>
                <a:latin typeface="Arial (Body)"/>
              </a:rPr>
              <a:t>Maintenance is ongoing</a:t>
            </a:r>
          </a:p>
          <a:p>
            <a:pPr lvl="0" indent="-256032">
              <a:buSzPts val="2400"/>
            </a:pPr>
            <a:r>
              <a:rPr lang="en-US" kern="1200" dirty="0">
                <a:solidFill>
                  <a:srgbClr val="000000"/>
                </a:solidFill>
                <a:latin typeface="Arial (Body)"/>
              </a:rPr>
              <a:t>Maintenance costs: Similar to development costs</a:t>
            </a:r>
          </a:p>
          <a:p>
            <a:pPr lvl="1" indent="-285750">
              <a:buSzPts val="2400"/>
              <a:buFont typeface="Arial" panose="020B0604020202020204" pitchFamily="34" charset="0"/>
              <a:buChar char="–"/>
            </a:pPr>
            <a:r>
              <a:rPr lang="en-US" kern="1200" dirty="0">
                <a:solidFill>
                  <a:srgbClr val="000000"/>
                </a:solidFill>
                <a:latin typeface="Arial (Body)"/>
              </a:rPr>
              <a:t>A $40K e-commerce site may require $40K annually to upkeep</a:t>
            </a:r>
          </a:p>
          <a:p>
            <a:pPr lvl="0" indent="-256032">
              <a:buSzPts val="2400"/>
            </a:pPr>
            <a:r>
              <a:rPr lang="en-US" kern="1200" dirty="0">
                <a:solidFill>
                  <a:srgbClr val="000000"/>
                </a:solidFill>
                <a:latin typeface="Arial (Body)"/>
              </a:rPr>
              <a:t>Benchmarking</a:t>
            </a:r>
          </a:p>
        </p:txBody>
      </p:sp>
    </p:spTree>
    <p:extLst>
      <p:ext uri="{BB962C8B-B14F-4D97-AF65-F5344CB8AC3E}">
        <p14:creationId xmlns:p14="http://schemas.microsoft.com/office/powerpoint/2010/main" val="2136323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3.10 </a:t>
            </a:r>
            <a:r>
              <a:rPr lang="en-IN" sz="3400" kern="1200" dirty="0">
                <a:cs typeface="Times New Roman" panose="02020603050405020304" pitchFamily="18" charset="0"/>
              </a:rPr>
              <a:t>Factors in Website Optimization</a:t>
            </a:r>
            <a:endParaRPr lang="en-AU" sz="3400" dirty="0"/>
          </a:p>
        </p:txBody>
      </p:sp>
      <p:pic>
        <p:nvPicPr>
          <p:cNvPr id="5" name="Picture 4" descr="Page generation. server response time, device based accelerators, efficient resource allocation, resource utilization thresholds, monitoring site performance. Page delivery. content delivery networks, edge caching, bandwidth. Page content. optimize HTML, optimize images, site architecture, and efficient page sty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67" y="1793538"/>
            <a:ext cx="7748267" cy="3728124"/>
          </a:xfrm>
          <a:prstGeom prst="rect">
            <a:avLst/>
          </a:prstGeom>
        </p:spPr>
      </p:pic>
    </p:spTree>
    <p:extLst>
      <p:ext uri="{BB962C8B-B14F-4D97-AF65-F5344CB8AC3E}">
        <p14:creationId xmlns:p14="http://schemas.microsoft.com/office/powerpoint/2010/main" val="2547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Alternative Web Development Methodologies</a:t>
            </a:r>
            <a:endParaRPr lang="en-AU" sz="3400" dirty="0"/>
          </a:p>
        </p:txBody>
      </p:sp>
      <p:sp>
        <p:nvSpPr>
          <p:cNvPr id="3" name="Content Placeholder 2"/>
          <p:cNvSpPr>
            <a:spLocks noGrp="1"/>
          </p:cNvSpPr>
          <p:nvPr>
            <p:ph sz="quarter" idx="13"/>
          </p:nvPr>
        </p:nvSpPr>
        <p:spPr/>
        <p:txBody>
          <a:bodyPr/>
          <a:lstStyle/>
          <a:p>
            <a:r>
              <a:rPr lang="en-US" dirty="0"/>
              <a:t>Prototyping</a:t>
            </a:r>
          </a:p>
          <a:p>
            <a:r>
              <a:rPr lang="en-US" dirty="0"/>
              <a:t>Agile development</a:t>
            </a:r>
          </a:p>
          <a:p>
            <a:r>
              <a:rPr lang="en-US" dirty="0"/>
              <a:t>DevOps</a:t>
            </a:r>
          </a:p>
          <a:p>
            <a:r>
              <a:rPr lang="en-US" dirty="0"/>
              <a:t>Component-based development</a:t>
            </a:r>
          </a:p>
          <a:p>
            <a:r>
              <a:rPr lang="en-US" dirty="0"/>
              <a:t>Web services</a:t>
            </a:r>
          </a:p>
        </p:txBody>
      </p:sp>
    </p:spTree>
    <p:extLst>
      <p:ext uri="{BB962C8B-B14F-4D97-AF65-F5344CB8AC3E}">
        <p14:creationId xmlns:p14="http://schemas.microsoft.com/office/powerpoint/2010/main" val="1229384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Simple v</a:t>
            </a:r>
            <a:r>
              <a:rPr lang="en-IN" sz="100" kern="1200" dirty="0">
                <a:solidFill>
                  <a:schemeClr val="bg1"/>
                </a:solidFill>
                <a:cs typeface="Times New Roman" panose="02020603050405020304" pitchFamily="18" charset="0"/>
              </a:rPr>
              <a:t>ersu</a:t>
            </a:r>
            <a:r>
              <a:rPr lang="en-IN" sz="3400" kern="1200" dirty="0">
                <a:cs typeface="Times New Roman" panose="02020603050405020304" pitchFamily="18" charset="0"/>
              </a:rPr>
              <a:t>s Multi-Tiered Website Architecture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System architecture</a:t>
            </a:r>
          </a:p>
          <a:p>
            <a:pPr lvl="1" indent="-285750">
              <a:buSzPts val="2400"/>
              <a:buFont typeface="Arial" panose="020B0604020202020204" pitchFamily="34" charset="0"/>
              <a:buChar char="–"/>
            </a:pPr>
            <a:r>
              <a:rPr lang="en-US" kern="1200" dirty="0">
                <a:solidFill>
                  <a:srgbClr val="000000"/>
                </a:solidFill>
                <a:latin typeface="Arial (Body)"/>
              </a:rPr>
              <a:t>Arrangement of software, machinery, and tasks in an information system needed to achieve a specific functionality</a:t>
            </a:r>
          </a:p>
          <a:p>
            <a:pPr lvl="0" indent="-256032">
              <a:buSzPts val="2400"/>
            </a:pPr>
            <a:r>
              <a:rPr lang="en-US" kern="1200" dirty="0">
                <a:solidFill>
                  <a:srgbClr val="000000"/>
                </a:solidFill>
                <a:latin typeface="Arial (Body)"/>
              </a:rPr>
              <a:t>Two-tier</a:t>
            </a:r>
          </a:p>
          <a:p>
            <a:pPr lvl="1" indent="-285750">
              <a:buSzPts val="2400"/>
              <a:buFont typeface="Arial" panose="020B0604020202020204" pitchFamily="34" charset="0"/>
              <a:buChar char="–"/>
            </a:pPr>
            <a:r>
              <a:rPr lang="en-US" kern="1200" dirty="0">
                <a:solidFill>
                  <a:srgbClr val="000000"/>
                </a:solidFill>
                <a:latin typeface="Arial (Body)"/>
              </a:rPr>
              <a:t>Web server and database server</a:t>
            </a:r>
          </a:p>
          <a:p>
            <a:pPr lvl="0" indent="-256032">
              <a:buSzPts val="2400"/>
            </a:pPr>
            <a:r>
              <a:rPr lang="en-US" kern="1200" dirty="0">
                <a:solidFill>
                  <a:srgbClr val="000000"/>
                </a:solidFill>
                <a:latin typeface="Arial (Body)"/>
              </a:rPr>
              <a:t>Multi-tier</a:t>
            </a:r>
          </a:p>
          <a:p>
            <a:pPr lvl="1" indent="-285750">
              <a:buSzPts val="2400"/>
              <a:buFont typeface="Arial" panose="020B0604020202020204" pitchFamily="34" charset="0"/>
              <a:buChar char="–"/>
            </a:pPr>
            <a:r>
              <a:rPr lang="en-US" kern="1200" dirty="0">
                <a:solidFill>
                  <a:srgbClr val="000000"/>
                </a:solidFill>
                <a:latin typeface="Arial (Body)"/>
              </a:rPr>
              <a:t>Web application servers</a:t>
            </a:r>
          </a:p>
          <a:p>
            <a:pPr lvl="1" indent="-285750">
              <a:buSzPts val="2400"/>
              <a:buFont typeface="Arial" panose="020B0604020202020204" pitchFamily="34" charset="0"/>
              <a:buChar char="–"/>
            </a:pPr>
            <a:r>
              <a:rPr lang="en-US" kern="1200" dirty="0">
                <a:solidFill>
                  <a:srgbClr val="000000"/>
                </a:solidFill>
                <a:latin typeface="Arial (Body)"/>
              </a:rPr>
              <a:t>Backend, legacy databases</a:t>
            </a:r>
          </a:p>
        </p:txBody>
      </p:sp>
    </p:spTree>
    <p:extLst>
      <p:ext uri="{BB962C8B-B14F-4D97-AF65-F5344CB8AC3E}">
        <p14:creationId xmlns:p14="http://schemas.microsoft.com/office/powerpoint/2010/main" val="344797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a:t>
            </a:r>
            <a:r>
              <a:rPr lang="en-IN" sz="3400" kern="1200" dirty="0" smtClean="0">
                <a:cs typeface="Times New Roman" panose="02020603050405020304" pitchFamily="18" charset="0"/>
              </a:rPr>
              <a:t>3.11(a</a:t>
            </a:r>
            <a:r>
              <a:rPr lang="en-IN" sz="3400" kern="1200" dirty="0">
                <a:cs typeface="Times New Roman" panose="02020603050405020304" pitchFamily="18" charset="0"/>
              </a:rPr>
              <a:t>) Two-Tier E-commerce Site Architecture</a:t>
            </a:r>
            <a:endParaRPr lang="en-AU" sz="3400" dirty="0"/>
          </a:p>
        </p:txBody>
      </p:sp>
      <p:pic>
        <p:nvPicPr>
          <p:cNvPr id="4" name="Picture 3" descr="In two-tier architecture, a web server responds to requests for web pages and a database server provides backend data storage. User requests for pages are sent to the web server to the content management or database server, which sends the pages back through the web server."/>
          <p:cNvPicPr>
            <a:picLocks noChangeAspect="1"/>
          </p:cNvPicPr>
          <p:nvPr/>
        </p:nvPicPr>
        <p:blipFill>
          <a:blip r:embed="rId3"/>
          <a:stretch>
            <a:fillRect/>
          </a:stretch>
        </p:blipFill>
        <p:spPr>
          <a:xfrm>
            <a:off x="731718" y="1665102"/>
            <a:ext cx="7680565" cy="3544421"/>
          </a:xfrm>
          <a:prstGeom prst="rect">
            <a:avLst/>
          </a:prstGeom>
        </p:spPr>
      </p:pic>
    </p:spTree>
    <p:extLst>
      <p:ext uri="{BB962C8B-B14F-4D97-AF65-F5344CB8AC3E}">
        <p14:creationId xmlns:p14="http://schemas.microsoft.com/office/powerpoint/2010/main" val="2601411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a:t>
            </a:r>
            <a:r>
              <a:rPr lang="en-US" sz="3400" kern="1200" dirty="0" smtClean="0">
                <a:cs typeface="Times New Roman" panose="02020603050405020304" pitchFamily="18" charset="0"/>
              </a:rPr>
              <a:t>3.11(b</a:t>
            </a:r>
            <a:r>
              <a:rPr lang="en-US" sz="3400" kern="1200" dirty="0">
                <a:cs typeface="Times New Roman" panose="02020603050405020304" pitchFamily="18" charset="0"/>
              </a:rPr>
              <a:t>) Multi-Tier E-commerce Site Architecture</a:t>
            </a:r>
            <a:endParaRPr lang="en-AU" sz="3400" dirty="0"/>
          </a:p>
        </p:txBody>
      </p:sp>
      <p:pic>
        <p:nvPicPr>
          <p:cNvPr id="5" name="Picture 4" descr="A physical design describes the hardware and software needed to realize the logical design. In the web server layer, incoming internet requests are sent to the web servers. The middle-tier layer includes e-commerce servers, application servers, database servers, ad servers, and mail servers. The backend layer includes corporate applications, finance, production MRP, enterprise systems, and HR systems."/>
          <p:cNvPicPr>
            <a:picLocks noChangeAspect="1"/>
          </p:cNvPicPr>
          <p:nvPr/>
        </p:nvPicPr>
        <p:blipFill rotWithShape="1">
          <a:blip r:embed="rId3">
            <a:extLst>
              <a:ext uri="{28A0092B-C50C-407E-A947-70E740481C1C}">
                <a14:useLocalDpi xmlns:a14="http://schemas.microsoft.com/office/drawing/2010/main" val="0"/>
              </a:ext>
            </a:extLst>
          </a:blip>
          <a:srcRect t="36958"/>
          <a:stretch/>
        </p:blipFill>
        <p:spPr>
          <a:xfrm>
            <a:off x="1498658" y="1464558"/>
            <a:ext cx="6146685" cy="4919485"/>
          </a:xfrm>
          <a:prstGeom prst="rect">
            <a:avLst/>
          </a:prstGeom>
        </p:spPr>
      </p:pic>
    </p:spTree>
    <p:extLst>
      <p:ext uri="{BB962C8B-B14F-4D97-AF65-F5344CB8AC3E}">
        <p14:creationId xmlns:p14="http://schemas.microsoft.com/office/powerpoint/2010/main" val="279310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2019: Business. Technology. Society.</a:t>
            </a:r>
          </a:p>
        </p:txBody>
      </p:sp>
      <p:sp>
        <p:nvSpPr>
          <p:cNvPr id="3" name="Text Placeholder 2"/>
          <p:cNvSpPr>
            <a:spLocks noGrp="1"/>
          </p:cNvSpPr>
          <p:nvPr>
            <p:ph type="body" idx="1"/>
          </p:nvPr>
        </p:nvSpPr>
        <p:spPr>
          <a:xfrm>
            <a:off x="457200" y="1278000"/>
            <a:ext cx="8063346" cy="377925"/>
          </a:xfrm>
        </p:spPr>
        <p:txBody>
          <a:bodyPr anchor="ctr">
            <a:normAutofit fontScale="85000" lnSpcReduction="20000"/>
          </a:bodyPr>
          <a:lstStyle/>
          <a:p>
            <a:pPr eaLnBrk="1" hangingPunct="1">
              <a:defRPr/>
            </a:pPr>
            <a:r>
              <a:rPr lang="en-US" altLang="en-US" dirty="0">
                <a:latin typeface="+mn-lt"/>
              </a:rPr>
              <a:t>Fifteenth</a:t>
            </a:r>
            <a:r>
              <a:rPr lang="en-US" altLang="en-US" dirty="0">
                <a:solidFill>
                  <a:schemeClr val="tx2"/>
                </a:solidFill>
                <a:latin typeface="+mn-lt"/>
              </a:rPr>
              <a:t> </a:t>
            </a:r>
            <a:r>
              <a:rPr lang="en-US" altLang="en-US" dirty="0" smtClean="0">
                <a:solidFill>
                  <a:schemeClr val="tx2"/>
                </a:solidFill>
                <a:latin typeface="+mn-lt"/>
              </a:rPr>
              <a:t>Edition, Global Edition</a:t>
            </a:r>
            <a:endParaRPr lang="en-US" altLang="en-US" dirty="0">
              <a:solidFill>
                <a:schemeClr val="tx2"/>
              </a:solidFill>
              <a:latin typeface="+mn-lt"/>
            </a:endParaRPr>
          </a:p>
        </p:txBody>
      </p:sp>
      <p:sp>
        <p:nvSpPr>
          <p:cNvPr id="4" name="Text Placeholder 3"/>
          <p:cNvSpPr>
            <a:spLocks noGrp="1"/>
          </p:cNvSpPr>
          <p:nvPr>
            <p:ph type="body" idx="2"/>
          </p:nvPr>
        </p:nvSpPr>
        <p:spPr>
          <a:xfrm>
            <a:off x="3091082" y="2618267"/>
            <a:ext cx="3325091" cy="799200"/>
          </a:xfrm>
        </p:spPr>
        <p:txBody>
          <a:bodyPr/>
          <a:lstStyle/>
          <a:p>
            <a:pPr algn="ctr"/>
            <a:r>
              <a:rPr lang="en-US" altLang="en-US" b="1" dirty="0">
                <a:latin typeface="+mn-lt"/>
                <a:ea typeface="Segoe UI Symbol" panose="020B0502040204020203" pitchFamily="34" charset="0"/>
              </a:rPr>
              <a:t>Chapter </a:t>
            </a:r>
            <a:r>
              <a:rPr lang="en-US" altLang="en-US" b="1" dirty="0" smtClean="0">
                <a:latin typeface="+mn-lt"/>
                <a:ea typeface="Segoe UI Symbol" panose="020B0502040204020203" pitchFamily="34" charset="0"/>
              </a:rPr>
              <a:t>3</a:t>
            </a:r>
            <a:endParaRPr lang="en-US" altLang="en-US" b="1" dirty="0">
              <a:latin typeface="+mn-lt"/>
              <a:ea typeface="Segoe UI Symbol" panose="020B0502040204020203" pitchFamily="34" charset="0"/>
            </a:endParaRPr>
          </a:p>
        </p:txBody>
      </p:sp>
      <p:sp>
        <p:nvSpPr>
          <p:cNvPr id="5" name="Text Placeholder 4"/>
          <p:cNvSpPr>
            <a:spLocks noGrp="1"/>
          </p:cNvSpPr>
          <p:nvPr>
            <p:ph type="body" idx="3"/>
          </p:nvPr>
        </p:nvSpPr>
        <p:spPr>
          <a:xfrm>
            <a:off x="3091082" y="3824111"/>
            <a:ext cx="3325091" cy="1799019"/>
          </a:xfrm>
        </p:spPr>
        <p:txBody>
          <a:bodyPr/>
          <a:lstStyle/>
          <a:p>
            <a:pPr algn="ctr">
              <a:defRPr/>
            </a:pPr>
            <a:r>
              <a:rPr lang="en-US" altLang="en-US" dirty="0">
                <a:solidFill>
                  <a:schemeClr val="tx1"/>
                </a:solidFill>
                <a:latin typeface="+mn-lt"/>
              </a:rPr>
              <a:t>Building an E-commerce </a:t>
            </a:r>
            <a:r>
              <a:rPr lang="en-US" altLang="en-US" dirty="0" smtClean="0">
                <a:solidFill>
                  <a:schemeClr val="tx1"/>
                </a:solidFill>
                <a:latin typeface="+mn-lt"/>
              </a:rPr>
              <a:t>Presence</a:t>
            </a:r>
            <a:endParaRPr lang="en-US" altLang="en-US" dirty="0">
              <a:solidFill>
                <a:schemeClr val="tx1"/>
              </a:solidFill>
              <a:latin typeface="+mn-lt"/>
            </a:endParaRP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Tree>
    <p:extLst>
      <p:ext uri="{BB962C8B-B14F-4D97-AF65-F5344CB8AC3E}">
        <p14:creationId xmlns:p14="http://schemas.microsoft.com/office/powerpoint/2010/main" val="1212819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Server Software</a:t>
            </a:r>
            <a:endParaRPr lang="en-AU" dirty="0"/>
          </a:p>
        </p:txBody>
      </p:sp>
      <p:sp>
        <p:nvSpPr>
          <p:cNvPr id="3" name="Content Placeholder 2"/>
          <p:cNvSpPr>
            <a:spLocks noGrp="1"/>
          </p:cNvSpPr>
          <p:nvPr>
            <p:ph sz="quarter" idx="13"/>
          </p:nvPr>
        </p:nvSpPr>
        <p:spPr/>
        <p:txBody>
          <a:bodyPr/>
          <a:lstStyle/>
          <a:p>
            <a:pPr lvl="0" indent="-256032">
              <a:buSzPts val="2400"/>
            </a:pPr>
            <a:r>
              <a:rPr lang="en-US" altLang="en-US" kern="1200" dirty="0">
                <a:solidFill>
                  <a:srgbClr val="000000"/>
                </a:solidFill>
                <a:latin typeface="Arial (Body)"/>
              </a:rPr>
              <a:t>Apache</a:t>
            </a:r>
          </a:p>
          <a:p>
            <a:pPr lvl="1" indent="-285750">
              <a:buSzPts val="2400"/>
              <a:buFont typeface="Arial" panose="020B0604020202020204" pitchFamily="34" charset="0"/>
              <a:buChar char="–"/>
            </a:pPr>
            <a:r>
              <a:rPr lang="en-US" altLang="en-US" kern="1200" dirty="0">
                <a:solidFill>
                  <a:srgbClr val="000000"/>
                </a:solidFill>
                <a:latin typeface="Arial (Body)"/>
              </a:rPr>
              <a:t>Leading web server software</a:t>
            </a:r>
          </a:p>
          <a:p>
            <a:pPr lvl="1" indent="-285750">
              <a:buSzPts val="2400"/>
              <a:buFont typeface="Arial" panose="020B0604020202020204" pitchFamily="34" charset="0"/>
              <a:buChar char="–"/>
            </a:pPr>
            <a:r>
              <a:rPr lang="en-US" altLang="en-US" kern="1200" dirty="0">
                <a:solidFill>
                  <a:srgbClr val="000000"/>
                </a:solidFill>
                <a:latin typeface="Arial (Body)"/>
              </a:rPr>
              <a:t>Works with U</a:t>
            </a:r>
            <a:r>
              <a:rPr lang="en-US" altLang="en-US" sz="100" kern="1200" dirty="0">
                <a:solidFill>
                  <a:srgbClr val="000000"/>
                </a:solidFill>
                <a:latin typeface="Arial (Body)"/>
              </a:rPr>
              <a:t> </a:t>
            </a:r>
            <a:r>
              <a:rPr lang="en-US" altLang="en-US" kern="1200" dirty="0">
                <a:solidFill>
                  <a:srgbClr val="000000"/>
                </a:solidFill>
                <a:latin typeface="Arial (Body)"/>
              </a:rPr>
              <a:t>N</a:t>
            </a:r>
            <a:r>
              <a:rPr lang="en-US" altLang="en-US" sz="100" kern="1200" dirty="0">
                <a:solidFill>
                  <a:srgbClr val="000000"/>
                </a:solidFill>
                <a:latin typeface="Arial (Body)"/>
              </a:rPr>
              <a:t> </a:t>
            </a:r>
            <a:r>
              <a:rPr lang="en-US" altLang="en-US" kern="1200" dirty="0">
                <a:solidFill>
                  <a:srgbClr val="000000"/>
                </a:solidFill>
                <a:latin typeface="Arial (Body)"/>
              </a:rPr>
              <a:t>I</a:t>
            </a:r>
            <a:r>
              <a:rPr lang="en-US" altLang="en-US" sz="100" kern="1200" dirty="0">
                <a:solidFill>
                  <a:srgbClr val="000000"/>
                </a:solidFill>
                <a:latin typeface="Arial (Body)"/>
              </a:rPr>
              <a:t> </a:t>
            </a:r>
            <a:r>
              <a:rPr lang="en-US" altLang="en-US" kern="1200" dirty="0">
                <a:solidFill>
                  <a:srgbClr val="000000"/>
                </a:solidFill>
                <a:latin typeface="Arial (Body)"/>
              </a:rPr>
              <a:t>X, Linux operating systems</a:t>
            </a:r>
          </a:p>
          <a:p>
            <a:pPr lvl="1" indent="-285750">
              <a:buSzPts val="2400"/>
              <a:buFont typeface="Arial" panose="020B0604020202020204" pitchFamily="34" charset="0"/>
              <a:buChar char="–"/>
            </a:pPr>
            <a:r>
              <a:rPr lang="en-US" altLang="en-US" kern="1200" dirty="0">
                <a:solidFill>
                  <a:srgbClr val="000000"/>
                </a:solidFill>
                <a:latin typeface="Arial (Body)"/>
              </a:rPr>
              <a:t>Reliable, stable, part of open software community</a:t>
            </a:r>
          </a:p>
          <a:p>
            <a:pPr lvl="0" indent="-256032">
              <a:buSzPts val="2400"/>
            </a:pPr>
            <a:r>
              <a:rPr lang="en-US" altLang="en-US" kern="1200" dirty="0">
                <a:solidFill>
                  <a:srgbClr val="000000"/>
                </a:solidFill>
                <a:latin typeface="Arial (Body)"/>
              </a:rPr>
              <a:t>Microsoft</a:t>
            </a:r>
            <a:r>
              <a:rPr lang="ja-JP" altLang="en-US" kern="1200" dirty="0">
                <a:solidFill>
                  <a:srgbClr val="000000"/>
                </a:solidFill>
                <a:latin typeface="Arial (Body)"/>
              </a:rPr>
              <a:t>’</a:t>
            </a:r>
            <a:r>
              <a:rPr lang="en-US" altLang="ja-JP" kern="1200" dirty="0">
                <a:solidFill>
                  <a:srgbClr val="000000"/>
                </a:solidFill>
                <a:latin typeface="Arial (Body)"/>
              </a:rPr>
              <a:t>s Internet Information Server (I</a:t>
            </a:r>
            <a:r>
              <a:rPr lang="en-US" altLang="ja-JP" sz="100" kern="1200" dirty="0">
                <a:solidFill>
                  <a:srgbClr val="000000"/>
                </a:solidFill>
                <a:latin typeface="Arial (Body)"/>
              </a:rPr>
              <a:t> </a:t>
            </a:r>
            <a:r>
              <a:rPr lang="en-US" altLang="ja-JP" kern="1200" dirty="0">
                <a:solidFill>
                  <a:srgbClr val="000000"/>
                </a:solidFill>
                <a:latin typeface="Arial (Body)"/>
              </a:rPr>
              <a:t>I</a:t>
            </a:r>
            <a:r>
              <a:rPr lang="en-US" altLang="ja-JP" sz="100" kern="1200" dirty="0">
                <a:solidFill>
                  <a:srgbClr val="000000"/>
                </a:solidFill>
                <a:latin typeface="Arial (Body)"/>
              </a:rPr>
              <a:t> </a:t>
            </a:r>
            <a:r>
              <a:rPr lang="en-US" altLang="ja-JP" kern="1200" dirty="0">
                <a:solidFill>
                  <a:srgbClr val="000000"/>
                </a:solidFill>
                <a:latin typeface="Arial (Body)"/>
              </a:rPr>
              <a:t>S)</a:t>
            </a:r>
          </a:p>
          <a:p>
            <a:pPr lvl="1" indent="-285750">
              <a:buSzPts val="2400"/>
              <a:buFont typeface="Arial" panose="020B0604020202020204" pitchFamily="34" charset="0"/>
              <a:buChar char="–"/>
            </a:pPr>
            <a:r>
              <a:rPr lang="en-US" altLang="en-US" kern="1200" dirty="0">
                <a:solidFill>
                  <a:srgbClr val="000000"/>
                </a:solidFill>
                <a:latin typeface="Arial (Body)"/>
              </a:rPr>
              <a:t>Second major web server software</a:t>
            </a:r>
          </a:p>
          <a:p>
            <a:pPr lvl="1" indent="-285750">
              <a:buSzPts val="2400"/>
              <a:buFont typeface="Arial" panose="020B0604020202020204" pitchFamily="34" charset="0"/>
              <a:buChar char="–"/>
            </a:pPr>
            <a:r>
              <a:rPr lang="en-US" altLang="en-US" kern="1200" dirty="0">
                <a:solidFill>
                  <a:srgbClr val="000000"/>
                </a:solidFill>
                <a:latin typeface="Arial (Body)"/>
              </a:rPr>
              <a:t>Windows-based</a:t>
            </a:r>
          </a:p>
          <a:p>
            <a:pPr lvl="1" indent="-285750">
              <a:buSzPts val="2400"/>
              <a:buFont typeface="Arial" panose="020B0604020202020204" pitchFamily="34" charset="0"/>
              <a:buChar char="–"/>
            </a:pPr>
            <a:r>
              <a:rPr lang="en-US" altLang="en-US" kern="1200" dirty="0">
                <a:solidFill>
                  <a:srgbClr val="000000"/>
                </a:solidFill>
                <a:latin typeface="Arial (Body)"/>
              </a:rPr>
              <a:t>Integrated, easy-to-use</a:t>
            </a:r>
          </a:p>
        </p:txBody>
      </p:sp>
    </p:spTree>
    <p:extLst>
      <p:ext uri="{BB962C8B-B14F-4D97-AF65-F5344CB8AC3E}">
        <p14:creationId xmlns:p14="http://schemas.microsoft.com/office/powerpoint/2010/main" val="4128666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a:t>
            </a:r>
            <a:r>
              <a:rPr lang="en-IN" sz="3400" kern="1200" dirty="0" smtClean="0">
                <a:cs typeface="Times New Roman" panose="02020603050405020304" pitchFamily="18" charset="0"/>
              </a:rPr>
              <a:t>3.4 </a:t>
            </a:r>
            <a:r>
              <a:rPr lang="en-IN" sz="3400" kern="1200" dirty="0">
                <a:cs typeface="Times New Roman" panose="02020603050405020304" pitchFamily="18" charset="0"/>
              </a:rPr>
              <a:t>Basic Functionality Provided by Web Servers</a:t>
            </a:r>
            <a:endParaRPr lang="en-AU" sz="3400" dirty="0"/>
          </a:p>
        </p:txBody>
      </p:sp>
      <p:graphicFrame>
        <p:nvGraphicFramePr>
          <p:cNvPr id="4" name="Table 3"/>
          <p:cNvGraphicFramePr>
            <a:graphicFrameLocks/>
          </p:cNvGraphicFramePr>
          <p:nvPr>
            <p:extLst>
              <p:ext uri="{D42A27DB-BD31-4B8C-83A1-F6EECF244321}">
                <p14:modId xmlns:p14="http://schemas.microsoft.com/office/powerpoint/2010/main" val="2480590868"/>
              </p:ext>
            </p:extLst>
          </p:nvPr>
        </p:nvGraphicFramePr>
        <p:xfrm>
          <a:off x="457200" y="1600200"/>
          <a:ext cx="8229600" cy="4389120"/>
        </p:xfrm>
        <a:graphic>
          <a:graphicData uri="http://schemas.openxmlformats.org/drawingml/2006/table">
            <a:tbl>
              <a:tblPr firstRow="1" bandRow="1">
                <a:tableStyleId>{3B4B98B0-60AC-42C2-AFA5-B58CD77FA1E5}</a:tableStyleId>
              </a:tblPr>
              <a:tblGrid>
                <a:gridCol w="3276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0">
                <a:tc>
                  <a:txBody>
                    <a:bodyPr/>
                    <a:lstStyle/>
                    <a:p>
                      <a:r>
                        <a:rPr lang="en-US" sz="1600" dirty="0">
                          <a:solidFill>
                            <a:schemeClr val="tx1"/>
                          </a:solidFill>
                        </a:rPr>
                        <a:t>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Processing of H</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P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Receive and respond to client requests for H</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M</a:t>
                      </a:r>
                      <a:r>
                        <a:rPr lang="en-US" sz="100" u="none" strike="noStrike" kern="1200" baseline="0" dirty="0">
                          <a:solidFill>
                            <a:schemeClr val="tx1"/>
                          </a:solidFill>
                        </a:rPr>
                        <a:t> </a:t>
                      </a:r>
                      <a:r>
                        <a:rPr lang="en-US" sz="1600" u="none" strike="noStrike" kern="1200" baseline="0" dirty="0">
                          <a:solidFill>
                            <a:schemeClr val="tx1"/>
                          </a:solidFill>
                        </a:rPr>
                        <a:t>L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sz="1600" u="none" strike="noStrike" kern="1200" baseline="0" dirty="0">
                          <a:solidFill>
                            <a:schemeClr val="tx1"/>
                          </a:solidFill>
                        </a:rPr>
                        <a:t>Security services (Secure</a:t>
                      </a:r>
                    </a:p>
                    <a:p>
                      <a:r>
                        <a:rPr lang="en-US" sz="1600" u="none" strike="noStrike" kern="1200" baseline="0" dirty="0">
                          <a:solidFill>
                            <a:schemeClr val="tx1"/>
                          </a:solidFill>
                        </a:rPr>
                        <a:t>Sockets Layer)/ Transport Layer Security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Verify username and password; process certificates and private/public key information required for credit card processing and other secure information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r>
                        <a:rPr lang="en-US" sz="1600" u="none" strike="noStrike" kern="1200" baseline="0" dirty="0">
                          <a:solidFill>
                            <a:schemeClr val="tx1"/>
                          </a:solidFill>
                        </a:rPr>
                        <a:t>File Transfer Protocol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Permits transfer of very large files from server to server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r>
                        <a:rPr lang="en-US" sz="1600" u="none" strike="noStrike" kern="1200" baseline="0" dirty="0">
                          <a:solidFill>
                            <a:schemeClr val="tx1"/>
                          </a:solidFill>
                        </a:rPr>
                        <a:t>Search engine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Indexing of site content; keyword search capability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r>
                        <a:rPr lang="en-US" sz="1600" u="none" strike="noStrike" kern="1200" baseline="0" dirty="0">
                          <a:solidFill>
                            <a:schemeClr val="tx1"/>
                          </a:solidFill>
                        </a:rPr>
                        <a:t>Data capture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Log file of all visits, time, duration, and referral source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r>
                        <a:rPr lang="en-US" sz="1600" u="none" strike="noStrike" kern="1200" baseline="0" dirty="0">
                          <a:solidFill>
                            <a:schemeClr val="tx1"/>
                          </a:solidFill>
                        </a:rPr>
                        <a:t>E-mail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Ability to send, receive, and store e-mail messages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0">
                <a:tc>
                  <a:txBody>
                    <a:bodyPr/>
                    <a:lstStyle/>
                    <a:p>
                      <a:r>
                        <a:rPr lang="en-US" sz="1600" u="none" strike="noStrike" kern="1200" baseline="0" dirty="0">
                          <a:solidFill>
                            <a:schemeClr val="tx1"/>
                          </a:solidFill>
                        </a:rPr>
                        <a:t>Site management tools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Calculate and display key site statistics, such as unique visitors, page requests, and origin of requests; check links on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2881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Site Management Tools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Basic tools included in all web servers</a:t>
            </a:r>
          </a:p>
          <a:p>
            <a:pPr lvl="1" indent="-285750">
              <a:buSzPts val="2400"/>
              <a:buFont typeface="Arial" panose="020B0604020202020204" pitchFamily="34" charset="0"/>
              <a:buChar char="–"/>
            </a:pPr>
            <a:r>
              <a:rPr lang="en-US" kern="1200" dirty="0">
                <a:solidFill>
                  <a:srgbClr val="000000"/>
                </a:solidFill>
                <a:latin typeface="Arial (Body)"/>
              </a:rPr>
              <a:t>Verify that links on pages are still valid</a:t>
            </a:r>
          </a:p>
          <a:p>
            <a:pPr lvl="1" indent="-285750">
              <a:buSzPts val="2400"/>
              <a:buFont typeface="Arial" panose="020B0604020202020204" pitchFamily="34" charset="0"/>
              <a:buChar char="–"/>
            </a:pPr>
            <a:r>
              <a:rPr lang="en-US" kern="1200" dirty="0">
                <a:solidFill>
                  <a:srgbClr val="000000"/>
                </a:solidFill>
                <a:latin typeface="Arial (Body)"/>
              </a:rPr>
              <a:t>Identify orphan files</a:t>
            </a:r>
          </a:p>
          <a:p>
            <a:pPr lvl="0" indent="-256032">
              <a:buSzPts val="2400"/>
            </a:pPr>
            <a:r>
              <a:rPr lang="en-US" kern="1200" dirty="0">
                <a:solidFill>
                  <a:srgbClr val="000000"/>
                </a:solidFill>
                <a:latin typeface="Arial (Body)"/>
              </a:rPr>
              <a:t>Third-party software for advanced management</a:t>
            </a:r>
          </a:p>
          <a:p>
            <a:pPr lvl="1" indent="-285750">
              <a:buSzPts val="2400"/>
              <a:buFont typeface="Arial" panose="020B0604020202020204" pitchFamily="34" charset="0"/>
              <a:buChar char="–"/>
            </a:pPr>
            <a:r>
              <a:rPr lang="en-US" kern="1200" dirty="0">
                <a:solidFill>
                  <a:srgbClr val="000000"/>
                </a:solidFill>
                <a:latin typeface="Arial (Body)"/>
              </a:rPr>
              <a:t>Monitor customer purchases</a:t>
            </a:r>
          </a:p>
          <a:p>
            <a:pPr lvl="1" indent="-285750">
              <a:buSzPts val="2400"/>
              <a:buFont typeface="Arial" panose="020B0604020202020204" pitchFamily="34" charset="0"/>
              <a:buChar char="–"/>
            </a:pPr>
            <a:r>
              <a:rPr lang="en-US" kern="1200" dirty="0">
                <a:solidFill>
                  <a:srgbClr val="000000"/>
                </a:solidFill>
                <a:latin typeface="Arial (Body)"/>
              </a:rPr>
              <a:t>Marketing campaign effectiveness</a:t>
            </a:r>
          </a:p>
          <a:p>
            <a:pPr lvl="1" indent="-285750">
              <a:buSzPts val="2400"/>
              <a:buFont typeface="Arial" panose="020B0604020202020204" pitchFamily="34" charset="0"/>
              <a:buChar char="–"/>
            </a:pPr>
            <a:r>
              <a:rPr lang="en-US" kern="1200" dirty="0">
                <a:solidFill>
                  <a:srgbClr val="000000"/>
                </a:solidFill>
                <a:latin typeface="Arial (Body)"/>
              </a:rPr>
              <a:t>Keep track of hit counts and other statistics</a:t>
            </a:r>
          </a:p>
          <a:p>
            <a:pPr lvl="1" indent="-285750">
              <a:buSzPts val="2400"/>
              <a:buFont typeface="Arial" panose="020B0604020202020204" pitchFamily="34" charset="0"/>
              <a:buChar char="–"/>
            </a:pPr>
            <a:r>
              <a:rPr lang="en-US" kern="1200" dirty="0">
                <a:solidFill>
                  <a:srgbClr val="000000"/>
                </a:solidFill>
                <a:latin typeface="Arial (Body)"/>
              </a:rPr>
              <a:t>Example: Webtrends Analytics 10</a:t>
            </a:r>
          </a:p>
        </p:txBody>
      </p:sp>
    </p:spTree>
    <p:extLst>
      <p:ext uri="{BB962C8B-B14F-4D97-AF65-F5344CB8AC3E}">
        <p14:creationId xmlns:p14="http://schemas.microsoft.com/office/powerpoint/2010/main" val="233029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Dynamic Page Generation Tools</a:t>
            </a:r>
            <a:endParaRPr lang="en-AU" dirty="0"/>
          </a:p>
        </p:txBody>
      </p:sp>
      <p:sp>
        <p:nvSpPr>
          <p:cNvPr id="3" name="Content Placeholder 2"/>
          <p:cNvSpPr>
            <a:spLocks noGrp="1"/>
          </p:cNvSpPr>
          <p:nvPr>
            <p:ph sz="quarter" idx="13"/>
          </p:nvPr>
        </p:nvSpPr>
        <p:spPr>
          <a:xfrm>
            <a:off x="457200" y="1556326"/>
            <a:ext cx="8113222" cy="4694845"/>
          </a:xfrm>
        </p:spPr>
        <p:txBody>
          <a:bodyPr/>
          <a:lstStyle/>
          <a:p>
            <a:pPr lvl="0" indent="-256032">
              <a:buSzPts val="2400"/>
            </a:pPr>
            <a:r>
              <a:rPr lang="en-US" kern="1200" dirty="0">
                <a:solidFill>
                  <a:srgbClr val="000000"/>
                </a:solidFill>
                <a:latin typeface="Arial (Body)"/>
              </a:rPr>
              <a:t>Dynamic page generation:</a:t>
            </a:r>
          </a:p>
          <a:p>
            <a:pPr lvl="1" indent="-285750">
              <a:buSzPts val="2400"/>
              <a:buFont typeface="Arial" panose="020B0604020202020204" pitchFamily="34" charset="0"/>
              <a:buChar char="–"/>
            </a:pPr>
            <a:r>
              <a:rPr lang="en-US" kern="1200" dirty="0">
                <a:solidFill>
                  <a:srgbClr val="000000"/>
                </a:solidFill>
                <a:latin typeface="Arial (Body)"/>
              </a:rPr>
              <a:t>Contents stored in database and fetched when needed</a:t>
            </a:r>
          </a:p>
          <a:p>
            <a:pPr lvl="0" indent="-256032">
              <a:buSzPts val="2400"/>
            </a:pPr>
            <a:r>
              <a:rPr lang="en-US" kern="1200" dirty="0">
                <a:solidFill>
                  <a:srgbClr val="000000"/>
                </a:solidFill>
                <a:latin typeface="Arial (Body)"/>
              </a:rPr>
              <a:t>Common tools:</a:t>
            </a:r>
          </a:p>
          <a:p>
            <a:pPr lvl="1" indent="-285750">
              <a:buSzPts val="2400"/>
              <a:buFont typeface="Arial" panose="020B0604020202020204" pitchFamily="34" charset="0"/>
              <a:buChar char="–"/>
            </a:pP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G</a:t>
            </a:r>
            <a:r>
              <a:rPr lang="en-US" sz="100" kern="1200" dirty="0">
                <a:solidFill>
                  <a:srgbClr val="000000"/>
                </a:solidFill>
                <a:latin typeface="Arial (Body)"/>
              </a:rPr>
              <a:t> </a:t>
            </a:r>
            <a:r>
              <a:rPr lang="en-US" kern="1200" dirty="0">
                <a:solidFill>
                  <a:srgbClr val="000000"/>
                </a:solidFill>
                <a:latin typeface="Arial (Body)"/>
              </a:rPr>
              <a:t>I, A</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P, J</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P, O</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C, J</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C</a:t>
            </a:r>
          </a:p>
          <a:p>
            <a:pPr lvl="0" indent="-256032">
              <a:buSzPts val="2400"/>
            </a:pPr>
            <a:r>
              <a:rPr lang="en-US" kern="1200" dirty="0">
                <a:solidFill>
                  <a:srgbClr val="000000"/>
                </a:solidFill>
                <a:latin typeface="Arial (Body)"/>
              </a:rPr>
              <a:t>Advantages</a:t>
            </a:r>
          </a:p>
          <a:p>
            <a:pPr lvl="1" indent="-285750">
              <a:buSzPts val="2400"/>
              <a:buFont typeface="Arial" panose="020B0604020202020204" pitchFamily="34" charset="0"/>
              <a:buChar char="–"/>
            </a:pPr>
            <a:r>
              <a:rPr lang="en-US" kern="1200" dirty="0">
                <a:solidFill>
                  <a:srgbClr val="000000"/>
                </a:solidFill>
                <a:latin typeface="Arial (Body)"/>
              </a:rPr>
              <a:t>Lowers menu costs</a:t>
            </a:r>
          </a:p>
          <a:p>
            <a:pPr lvl="1" indent="-285750">
              <a:buSzPts val="2400"/>
              <a:buFont typeface="Arial" panose="020B0604020202020204" pitchFamily="34" charset="0"/>
              <a:buChar char="–"/>
            </a:pPr>
            <a:r>
              <a:rPr lang="en-US" kern="1200" dirty="0">
                <a:solidFill>
                  <a:srgbClr val="000000"/>
                </a:solidFill>
                <a:latin typeface="Arial (Body)"/>
              </a:rPr>
              <a:t>Permits easy online market segmentation</a:t>
            </a:r>
          </a:p>
          <a:p>
            <a:pPr lvl="1" indent="-285750">
              <a:buSzPts val="2400"/>
              <a:buFont typeface="Arial" panose="020B0604020202020204" pitchFamily="34" charset="0"/>
              <a:buChar char="–"/>
            </a:pPr>
            <a:r>
              <a:rPr lang="en-US" kern="1200" dirty="0">
                <a:solidFill>
                  <a:srgbClr val="000000"/>
                </a:solidFill>
                <a:latin typeface="Arial (Body)"/>
              </a:rPr>
              <a:t>Enables cost-free price discrimination</a:t>
            </a:r>
          </a:p>
          <a:p>
            <a:pPr lvl="1" indent="-285750">
              <a:buSzPts val="2400"/>
              <a:buFont typeface="Arial" panose="020B0604020202020204" pitchFamily="34" charset="0"/>
              <a:buChar char="–"/>
            </a:pPr>
            <a:r>
              <a:rPr lang="en-US" kern="1200" dirty="0">
                <a:solidFill>
                  <a:srgbClr val="000000"/>
                </a:solidFill>
                <a:latin typeface="Arial (Body)"/>
              </a:rPr>
              <a:t>Enables content management system (C</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S)</a:t>
            </a:r>
          </a:p>
        </p:txBody>
      </p:sp>
    </p:spTree>
    <p:extLst>
      <p:ext uri="{BB962C8B-B14F-4D97-AF65-F5344CB8AC3E}">
        <p14:creationId xmlns:p14="http://schemas.microsoft.com/office/powerpoint/2010/main" val="1161615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Application Servers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Web application servers:</a:t>
            </a:r>
          </a:p>
          <a:p>
            <a:pPr lvl="1" indent="-285750">
              <a:buSzPts val="2400"/>
              <a:buFont typeface="Arial" panose="020B0604020202020204" pitchFamily="34" charset="0"/>
              <a:buChar char="–"/>
            </a:pPr>
            <a:r>
              <a:rPr lang="en-US" kern="1200" dirty="0">
                <a:solidFill>
                  <a:srgbClr val="000000"/>
                </a:solidFill>
                <a:latin typeface="Arial (Body)"/>
              </a:rPr>
              <a:t>Provide specific business functionality required for a website</a:t>
            </a:r>
          </a:p>
          <a:p>
            <a:pPr lvl="1" indent="-285750">
              <a:buSzPts val="2400"/>
              <a:buFont typeface="Arial" panose="020B0604020202020204" pitchFamily="34" charset="0"/>
              <a:buChar char="–"/>
            </a:pPr>
            <a:r>
              <a:rPr lang="en-US" kern="1200" dirty="0">
                <a:solidFill>
                  <a:srgbClr val="000000"/>
                </a:solidFill>
                <a:latin typeface="Arial (Body)"/>
              </a:rPr>
              <a:t>Type of middleware</a:t>
            </a:r>
          </a:p>
          <a:p>
            <a:pPr lvl="2">
              <a:buSzPts val="2400"/>
              <a:buFontTx/>
              <a:buChar char="▪"/>
            </a:pPr>
            <a:r>
              <a:rPr lang="en-US" kern="1200" dirty="0">
                <a:solidFill>
                  <a:srgbClr val="000000"/>
                </a:solidFill>
                <a:latin typeface="Arial (Body)"/>
              </a:rPr>
              <a:t>Isolate business applications from Web servers and databases</a:t>
            </a:r>
          </a:p>
          <a:p>
            <a:pPr lvl="1" indent="-285750">
              <a:buSzPts val="2400"/>
              <a:buFont typeface="Arial" panose="020B0604020202020204" pitchFamily="34" charset="0"/>
              <a:buChar char="–"/>
            </a:pPr>
            <a:r>
              <a:rPr lang="en-US" kern="1200" dirty="0">
                <a:solidFill>
                  <a:srgbClr val="000000"/>
                </a:solidFill>
                <a:latin typeface="Arial (Body)"/>
              </a:rPr>
              <a:t>Single-function applications being replaced by integrated software tools that combine all functionality needed for e-commerce site</a:t>
            </a:r>
          </a:p>
        </p:txBody>
      </p:sp>
    </p:spTree>
    <p:extLst>
      <p:ext uri="{BB962C8B-B14F-4D97-AF65-F5344CB8AC3E}">
        <p14:creationId xmlns:p14="http://schemas.microsoft.com/office/powerpoint/2010/main" val="178744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3400" kern="1200" dirty="0">
                <a:cs typeface="Times New Roman" panose="02020603050405020304" pitchFamily="18" charset="0"/>
              </a:rPr>
              <a:t>E-commerce </a:t>
            </a:r>
            <a:r>
              <a:rPr lang="en-US" sz="3400" kern="1200" dirty="0">
                <a:cs typeface="Times New Roman" panose="02020603050405020304" pitchFamily="18" charset="0"/>
              </a:rPr>
              <a:t>Merchant Server Software</a:t>
            </a:r>
            <a:endParaRPr lang="en-AU" sz="3400" dirty="0"/>
          </a:p>
        </p:txBody>
      </p:sp>
      <p:sp>
        <p:nvSpPr>
          <p:cNvPr id="3" name="Content Placeholder 2"/>
          <p:cNvSpPr>
            <a:spLocks noGrp="1"/>
          </p:cNvSpPr>
          <p:nvPr>
            <p:ph sz="quarter" idx="13"/>
          </p:nvPr>
        </p:nvSpPr>
        <p:spPr>
          <a:xfrm>
            <a:off x="457199" y="1556326"/>
            <a:ext cx="8420793" cy="4434275"/>
          </a:xfrm>
        </p:spPr>
        <p:txBody>
          <a:bodyPr/>
          <a:lstStyle/>
          <a:p>
            <a:pPr lvl="0" indent="-256032">
              <a:buSzPts val="2400"/>
            </a:pPr>
            <a:r>
              <a:rPr lang="en-US" altLang="en-US" kern="1200" dirty="0">
                <a:solidFill>
                  <a:srgbClr val="000000"/>
                </a:solidFill>
              </a:rPr>
              <a:t>Provides basic functionality for sales</a:t>
            </a:r>
          </a:p>
          <a:p>
            <a:pPr lvl="1" indent="-285750">
              <a:buSzPts val="2400"/>
              <a:buFont typeface="Arial" panose="020B0604020202020204" pitchFamily="34" charset="0"/>
              <a:buChar char="–"/>
            </a:pPr>
            <a:r>
              <a:rPr lang="en-US" altLang="en-US" kern="1200" dirty="0">
                <a:solidFill>
                  <a:srgbClr val="000000"/>
                </a:solidFill>
              </a:rPr>
              <a:t>Online catalog</a:t>
            </a:r>
          </a:p>
          <a:p>
            <a:pPr lvl="2">
              <a:buSzPts val="2400"/>
              <a:buFontTx/>
              <a:buChar char="▪"/>
            </a:pPr>
            <a:r>
              <a:rPr lang="en-US" altLang="en-US" kern="1200" dirty="0">
                <a:solidFill>
                  <a:srgbClr val="000000"/>
                </a:solidFill>
              </a:rPr>
              <a:t>List of products available on website</a:t>
            </a:r>
          </a:p>
          <a:p>
            <a:pPr lvl="1" indent="-285750">
              <a:buSzPts val="2400"/>
              <a:buFont typeface="Arial" panose="020B0604020202020204" pitchFamily="34" charset="0"/>
              <a:buChar char="–"/>
            </a:pPr>
            <a:r>
              <a:rPr lang="en-US" altLang="en-US" kern="1200" dirty="0">
                <a:solidFill>
                  <a:srgbClr val="000000"/>
                </a:solidFill>
              </a:rPr>
              <a:t>Shopping cart</a:t>
            </a:r>
          </a:p>
          <a:p>
            <a:pPr lvl="2">
              <a:buSzPts val="2400"/>
              <a:buFontTx/>
              <a:buChar char="▪"/>
            </a:pPr>
            <a:r>
              <a:rPr lang="en-US" altLang="en-US" kern="1200" dirty="0">
                <a:solidFill>
                  <a:srgbClr val="000000"/>
                </a:solidFill>
              </a:rPr>
              <a:t>Allows shoppers to set aside, review, edit selections, and then make purchase</a:t>
            </a:r>
          </a:p>
          <a:p>
            <a:pPr lvl="1" indent="-285750">
              <a:buSzPts val="2400"/>
              <a:buFont typeface="Arial" panose="020B0604020202020204" pitchFamily="34" charset="0"/>
              <a:buChar char="–"/>
            </a:pPr>
            <a:r>
              <a:rPr lang="en-US" altLang="en-US" kern="1200" dirty="0">
                <a:solidFill>
                  <a:srgbClr val="000000"/>
                </a:solidFill>
              </a:rPr>
              <a:t>Credit card processing</a:t>
            </a:r>
          </a:p>
          <a:p>
            <a:pPr lvl="2">
              <a:buSzPts val="2400"/>
              <a:buFontTx/>
              <a:buChar char="▪"/>
            </a:pPr>
            <a:r>
              <a:rPr lang="en-US" altLang="en-US" kern="1200" dirty="0">
                <a:solidFill>
                  <a:srgbClr val="000000"/>
                </a:solidFill>
              </a:rPr>
              <a:t>Typically works in conjunction with shopping cart</a:t>
            </a:r>
          </a:p>
          <a:p>
            <a:pPr lvl="2">
              <a:buSzPts val="2400"/>
              <a:buFontTx/>
              <a:buChar char="▪"/>
            </a:pPr>
            <a:r>
              <a:rPr lang="en-US" altLang="en-US" kern="1200" dirty="0">
                <a:solidFill>
                  <a:srgbClr val="000000"/>
                </a:solidFill>
              </a:rPr>
              <a:t>Verifies card and puts through credit to company</a:t>
            </a:r>
            <a:r>
              <a:rPr lang="en-IN" altLang="ja-JP" kern="1200" dirty="0">
                <a:solidFill>
                  <a:srgbClr val="000000"/>
                </a:solidFill>
              </a:rPr>
              <a:t>’</a:t>
            </a:r>
            <a:r>
              <a:rPr lang="en-US" altLang="ja-JP" kern="1200" dirty="0">
                <a:solidFill>
                  <a:srgbClr val="000000"/>
                </a:solidFill>
              </a:rPr>
              <a:t>s account at checkout</a:t>
            </a:r>
            <a:endParaRPr lang="en-US" altLang="en-US" kern="1200" dirty="0">
              <a:solidFill>
                <a:srgbClr val="000000"/>
              </a:solidFill>
            </a:endParaRPr>
          </a:p>
        </p:txBody>
      </p:sp>
    </p:spTree>
    <p:extLst>
      <p:ext uri="{BB962C8B-B14F-4D97-AF65-F5344CB8AC3E}">
        <p14:creationId xmlns:p14="http://schemas.microsoft.com/office/powerpoint/2010/main" val="858047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kern="1200" dirty="0">
                <a:cs typeface="Times New Roman" panose="02020603050405020304" pitchFamily="18" charset="0"/>
              </a:rPr>
              <a:t>Merchant Server Software Packages </a:t>
            </a:r>
            <a:r>
              <a:rPr lang="en-IN" sz="2000" b="0" kern="1200" dirty="0">
                <a:cs typeface="Times New Roman" panose="02020603050405020304" pitchFamily="18" charset="0"/>
              </a:rPr>
              <a:t>(1 of 3)</a:t>
            </a:r>
            <a:endParaRPr lang="en-AU" sz="20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Integrated environment that includes most of functionality needed</a:t>
            </a:r>
          </a:p>
          <a:p>
            <a:pPr lvl="1" indent="-285750">
              <a:buSzPts val="2400"/>
              <a:buFont typeface="Arial" panose="020B0604020202020204" pitchFamily="34" charset="0"/>
              <a:buChar char="–"/>
            </a:pPr>
            <a:r>
              <a:rPr lang="en-US" kern="1200" dirty="0">
                <a:solidFill>
                  <a:srgbClr val="000000"/>
                </a:solidFill>
                <a:latin typeface="Arial (Body)"/>
              </a:rPr>
              <a:t>Shopping cart</a:t>
            </a:r>
          </a:p>
          <a:p>
            <a:pPr lvl="1" indent="-285750">
              <a:buSzPts val="2400"/>
              <a:buFont typeface="Arial" panose="020B0604020202020204" pitchFamily="34" charset="0"/>
              <a:buChar char="–"/>
            </a:pPr>
            <a:r>
              <a:rPr lang="en-US" kern="1200" dirty="0">
                <a:solidFill>
                  <a:srgbClr val="000000"/>
                </a:solidFill>
                <a:latin typeface="Arial (Body)"/>
              </a:rPr>
              <a:t>Merchandise display</a:t>
            </a:r>
          </a:p>
          <a:p>
            <a:pPr lvl="1" indent="-285750">
              <a:buSzPts val="2400"/>
              <a:buFont typeface="Arial" panose="020B0604020202020204" pitchFamily="34" charset="0"/>
              <a:buChar char="–"/>
            </a:pPr>
            <a:r>
              <a:rPr lang="en-US" kern="1200" dirty="0">
                <a:solidFill>
                  <a:srgbClr val="000000"/>
                </a:solidFill>
                <a:latin typeface="Arial (Body)"/>
              </a:rPr>
              <a:t>Order management</a:t>
            </a:r>
          </a:p>
        </p:txBody>
      </p:sp>
    </p:spTree>
    <p:extLst>
      <p:ext uri="{BB962C8B-B14F-4D97-AF65-F5344CB8AC3E}">
        <p14:creationId xmlns:p14="http://schemas.microsoft.com/office/powerpoint/2010/main" val="1722510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dirty="0"/>
              <a:t>Merchant Server Software Packages </a:t>
            </a:r>
            <a:r>
              <a:rPr lang="en-IN" sz="2000" b="0" dirty="0"/>
              <a:t>(2 of 3)</a:t>
            </a:r>
            <a:endParaRPr lang="en-AU" sz="2000" dirty="0"/>
          </a:p>
        </p:txBody>
      </p:sp>
      <p:sp>
        <p:nvSpPr>
          <p:cNvPr id="3" name="Content Placeholder 2"/>
          <p:cNvSpPr>
            <a:spLocks noGrp="1"/>
          </p:cNvSpPr>
          <p:nvPr>
            <p:ph sz="quarter" idx="13"/>
          </p:nvPr>
        </p:nvSpPr>
        <p:spPr>
          <a:xfrm>
            <a:off x="457199" y="1556326"/>
            <a:ext cx="8311415" cy="4434275"/>
          </a:xfrm>
        </p:spPr>
        <p:txBody>
          <a:bodyPr/>
          <a:lstStyle/>
          <a:p>
            <a:pPr lvl="0"/>
            <a:r>
              <a:rPr lang="en-US" dirty="0"/>
              <a:t>Different options for different-sized businesses</a:t>
            </a:r>
          </a:p>
          <a:p>
            <a:pPr lvl="1"/>
            <a:r>
              <a:rPr lang="en-US" dirty="0"/>
              <a:t>Small and medium-sized businesses: Yahoo Small Business; open-source solutions</a:t>
            </a:r>
          </a:p>
          <a:p>
            <a:pPr lvl="1"/>
            <a:r>
              <a:rPr lang="en-US" dirty="0"/>
              <a:t>Mid-range: I</a:t>
            </a:r>
            <a:r>
              <a:rPr lang="en-US" sz="100" dirty="0"/>
              <a:t> </a:t>
            </a:r>
            <a:r>
              <a:rPr lang="en-US" dirty="0"/>
              <a:t>B</a:t>
            </a:r>
            <a:r>
              <a:rPr lang="en-US" sz="100" dirty="0"/>
              <a:t> </a:t>
            </a:r>
            <a:r>
              <a:rPr lang="en-US" dirty="0"/>
              <a:t>M WebSphere Commerce Express; Sitecore Experience Commerce</a:t>
            </a:r>
          </a:p>
          <a:p>
            <a:pPr lvl="1"/>
            <a:r>
              <a:rPr lang="en-US" dirty="0"/>
              <a:t>High-end: I</a:t>
            </a:r>
            <a:r>
              <a:rPr lang="en-US" sz="100" dirty="0"/>
              <a:t> </a:t>
            </a:r>
            <a:r>
              <a:rPr lang="en-US" dirty="0"/>
              <a:t>B</a:t>
            </a:r>
            <a:r>
              <a:rPr lang="en-US" sz="100" dirty="0"/>
              <a:t> </a:t>
            </a:r>
            <a:r>
              <a:rPr lang="en-US" dirty="0"/>
              <a:t>M WebSphere Professional/Enterprise; S</a:t>
            </a:r>
            <a:r>
              <a:rPr lang="en-US" sz="100" dirty="0"/>
              <a:t> </a:t>
            </a:r>
            <a:r>
              <a:rPr lang="en-US" dirty="0"/>
              <a:t>A</a:t>
            </a:r>
            <a:r>
              <a:rPr lang="en-US" sz="100" dirty="0"/>
              <a:t> </a:t>
            </a:r>
            <a:r>
              <a:rPr lang="en-US" dirty="0"/>
              <a:t>P Hybris, Oracle A</a:t>
            </a:r>
            <a:r>
              <a:rPr lang="en-US" sz="100" dirty="0"/>
              <a:t> </a:t>
            </a:r>
            <a:r>
              <a:rPr lang="en-US" dirty="0"/>
              <a:t>T</a:t>
            </a:r>
            <a:r>
              <a:rPr lang="en-US" sz="100" dirty="0"/>
              <a:t> </a:t>
            </a:r>
            <a:r>
              <a:rPr lang="en-US" dirty="0"/>
              <a:t>G Web Commerce, etc.</a:t>
            </a:r>
          </a:p>
          <a:p>
            <a:r>
              <a:rPr lang="en-US" dirty="0"/>
              <a:t>Many now also available as cloud-based SaaS solutions.</a:t>
            </a:r>
          </a:p>
        </p:txBody>
      </p:sp>
    </p:spTree>
    <p:extLst>
      <p:ext uri="{BB962C8B-B14F-4D97-AF65-F5344CB8AC3E}">
        <p14:creationId xmlns:p14="http://schemas.microsoft.com/office/powerpoint/2010/main" val="104162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kern="1200" dirty="0">
                <a:cs typeface="Times New Roman" panose="02020603050405020304" pitchFamily="18" charset="0"/>
              </a:rPr>
              <a:t>Merchant Server Software Packages </a:t>
            </a:r>
            <a:r>
              <a:rPr lang="en-IN" sz="2000" b="0" kern="1200" dirty="0">
                <a:cs typeface="Times New Roman" panose="02020603050405020304" pitchFamily="18" charset="0"/>
              </a:rPr>
              <a:t>(3 of 3)</a:t>
            </a:r>
            <a:endParaRPr lang="en-AU" sz="20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Key factors in selecting a package</a:t>
            </a:r>
          </a:p>
          <a:p>
            <a:pPr lvl="1" indent="-285750">
              <a:buFont typeface="Arial" panose="020B0604020202020204" pitchFamily="34" charset="0"/>
              <a:buChar char="–"/>
            </a:pPr>
            <a:r>
              <a:rPr lang="en-US" sz="2200" kern="1200" dirty="0">
                <a:solidFill>
                  <a:srgbClr val="000000"/>
                </a:solidFill>
                <a:latin typeface="Arial (Body)"/>
              </a:rPr>
              <a:t>Functionality</a:t>
            </a:r>
          </a:p>
          <a:p>
            <a:pPr lvl="1" indent="-285750">
              <a:buFont typeface="Arial" panose="020B0604020202020204" pitchFamily="34" charset="0"/>
              <a:buChar char="–"/>
            </a:pPr>
            <a:r>
              <a:rPr lang="en-US" sz="2200" kern="1200" dirty="0">
                <a:solidFill>
                  <a:srgbClr val="000000"/>
                </a:solidFill>
                <a:latin typeface="Arial (Body)"/>
              </a:rPr>
              <a:t>Support for different business models, including m-commerce</a:t>
            </a:r>
          </a:p>
          <a:p>
            <a:pPr lvl="1" indent="-285750">
              <a:buFont typeface="Arial" panose="020B0604020202020204" pitchFamily="34" charset="0"/>
              <a:buChar char="–"/>
            </a:pPr>
            <a:r>
              <a:rPr lang="en-US" sz="2200" kern="1200" dirty="0">
                <a:solidFill>
                  <a:srgbClr val="000000"/>
                </a:solidFill>
                <a:latin typeface="Arial (Body)"/>
              </a:rPr>
              <a:t>Business process modeling tools</a:t>
            </a:r>
          </a:p>
          <a:p>
            <a:pPr lvl="1" indent="-285750">
              <a:buFont typeface="Arial" panose="020B0604020202020204" pitchFamily="34" charset="0"/>
              <a:buChar char="–"/>
            </a:pPr>
            <a:r>
              <a:rPr lang="en-US" sz="2200" kern="1200" dirty="0">
                <a:solidFill>
                  <a:srgbClr val="000000"/>
                </a:solidFill>
                <a:latin typeface="Arial (Body)"/>
              </a:rPr>
              <a:t>Visual site management and reporting</a:t>
            </a:r>
          </a:p>
          <a:p>
            <a:pPr lvl="1" indent="-285750">
              <a:buFont typeface="Arial" panose="020B0604020202020204" pitchFamily="34" charset="0"/>
              <a:buChar char="–"/>
            </a:pPr>
            <a:r>
              <a:rPr lang="en-US" sz="2200" kern="1200" dirty="0">
                <a:solidFill>
                  <a:srgbClr val="000000"/>
                </a:solidFill>
                <a:latin typeface="Arial (Body)"/>
              </a:rPr>
              <a:t>Performance and scalability</a:t>
            </a:r>
          </a:p>
          <a:p>
            <a:pPr lvl="1" indent="-285750">
              <a:buFont typeface="Arial" panose="020B0604020202020204" pitchFamily="34" charset="0"/>
              <a:buChar char="–"/>
            </a:pPr>
            <a:r>
              <a:rPr lang="en-US" sz="2200" kern="1200" dirty="0">
                <a:solidFill>
                  <a:srgbClr val="000000"/>
                </a:solidFill>
                <a:latin typeface="Arial (Body)"/>
              </a:rPr>
              <a:t>Connectivity to existing business systems</a:t>
            </a:r>
          </a:p>
          <a:p>
            <a:pPr lvl="1" indent="-285750">
              <a:buFont typeface="Arial" panose="020B0604020202020204" pitchFamily="34" charset="0"/>
              <a:buChar char="–"/>
            </a:pPr>
            <a:r>
              <a:rPr lang="en-US" sz="2200" kern="1200" dirty="0">
                <a:solidFill>
                  <a:srgbClr val="000000"/>
                </a:solidFill>
                <a:latin typeface="Arial (Body)"/>
              </a:rPr>
              <a:t>Compliance with standards</a:t>
            </a:r>
          </a:p>
          <a:p>
            <a:pPr lvl="1" indent="-285750">
              <a:buFont typeface="Arial" panose="020B0604020202020204" pitchFamily="34" charset="0"/>
              <a:buChar char="–"/>
            </a:pPr>
            <a:r>
              <a:rPr lang="en-US" sz="2200" kern="1200" dirty="0">
                <a:solidFill>
                  <a:srgbClr val="000000"/>
                </a:solidFill>
                <a:latin typeface="Arial (Body)"/>
              </a:rPr>
              <a:t>Global and multicultural capability</a:t>
            </a:r>
          </a:p>
          <a:p>
            <a:pPr lvl="1" indent="-285750">
              <a:buFont typeface="Arial" panose="020B0604020202020204" pitchFamily="34" charset="0"/>
              <a:buChar char="–"/>
            </a:pPr>
            <a:r>
              <a:rPr lang="en-US" sz="2200" kern="1200" dirty="0">
                <a:solidFill>
                  <a:srgbClr val="000000"/>
                </a:solidFill>
                <a:latin typeface="Arial (Body)"/>
              </a:rPr>
              <a:t>Local sales tax and shipping rules</a:t>
            </a:r>
          </a:p>
        </p:txBody>
      </p:sp>
    </p:spTree>
    <p:extLst>
      <p:ext uri="{BB962C8B-B14F-4D97-AF65-F5344CB8AC3E}">
        <p14:creationId xmlns:p14="http://schemas.microsoft.com/office/powerpoint/2010/main" val="226040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Choosing Hardware</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Hardware platform:</a:t>
            </a:r>
          </a:p>
          <a:p>
            <a:pPr lvl="1" indent="-285750">
              <a:buSzPts val="2400"/>
              <a:buFont typeface="Arial" panose="020B0604020202020204" pitchFamily="34" charset="0"/>
              <a:buChar char="–"/>
            </a:pPr>
            <a:r>
              <a:rPr lang="en-US" kern="1200" dirty="0">
                <a:solidFill>
                  <a:srgbClr val="000000"/>
                </a:solidFill>
                <a:latin typeface="Arial (Body)"/>
              </a:rPr>
              <a:t>Underlying computing equipment needed for e-commerce functionality</a:t>
            </a:r>
          </a:p>
          <a:p>
            <a:pPr lvl="0" indent="-256032">
              <a:buSzPts val="2400"/>
            </a:pPr>
            <a:r>
              <a:rPr lang="en-US" kern="1200" dirty="0">
                <a:solidFill>
                  <a:srgbClr val="000000"/>
                </a:solidFill>
                <a:latin typeface="Arial (Body)"/>
              </a:rPr>
              <a:t>Objective:</a:t>
            </a:r>
          </a:p>
          <a:p>
            <a:pPr lvl="1" indent="-285750">
              <a:buSzPts val="2400"/>
              <a:buFont typeface="Arial" panose="020B0604020202020204" pitchFamily="34" charset="0"/>
              <a:buChar char="–"/>
            </a:pPr>
            <a:r>
              <a:rPr lang="en-US" kern="1200" dirty="0">
                <a:solidFill>
                  <a:srgbClr val="000000"/>
                </a:solidFill>
                <a:latin typeface="Arial (Body)"/>
              </a:rPr>
              <a:t>Enough platform capacity to meet peak demand without wasting money</a:t>
            </a:r>
          </a:p>
          <a:p>
            <a:pPr lvl="0" indent="-256032">
              <a:buSzPts val="2400"/>
            </a:pPr>
            <a:r>
              <a:rPr lang="en-US" kern="1200" dirty="0">
                <a:solidFill>
                  <a:srgbClr val="000000"/>
                </a:solidFill>
                <a:latin typeface="Arial (Body)"/>
              </a:rPr>
              <a:t>Important to understand the factors that affect speed, capacity, and scalability of a site</a:t>
            </a:r>
          </a:p>
        </p:txBody>
      </p:sp>
    </p:spTree>
    <p:extLst>
      <p:ext uri="{BB962C8B-B14F-4D97-AF65-F5344CB8AC3E}">
        <p14:creationId xmlns:p14="http://schemas.microsoft.com/office/powerpoint/2010/main" val="264512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buSzPts val="2400"/>
              <a:buNone/>
            </a:pPr>
            <a:r>
              <a:rPr lang="en-US" sz="2000" b="1" kern="1200" dirty="0" smtClean="0">
                <a:solidFill>
                  <a:schemeClr val="tx2"/>
                </a:solidFill>
                <a:latin typeface="Arial (Body)"/>
              </a:rPr>
              <a:t>3.1</a:t>
            </a:r>
            <a:r>
              <a:rPr lang="en-US" sz="2000" b="1" kern="1200" dirty="0" smtClean="0">
                <a:solidFill>
                  <a:srgbClr val="000000"/>
                </a:solidFill>
                <a:latin typeface="Arial (Body)"/>
              </a:rPr>
              <a:t> </a:t>
            </a:r>
            <a:r>
              <a:rPr lang="en-US" sz="2000" kern="1200" dirty="0">
                <a:solidFill>
                  <a:srgbClr val="000000"/>
                </a:solidFill>
                <a:latin typeface="Arial (Body)"/>
              </a:rPr>
              <a:t>Understand the questions you must ask and answer, and the steps you should take, in developing an e-commerce presence.</a:t>
            </a:r>
          </a:p>
          <a:p>
            <a:pPr marL="0" lvl="0" indent="0">
              <a:buSzPts val="2400"/>
              <a:buNone/>
            </a:pPr>
            <a:r>
              <a:rPr lang="en-US" sz="2000" b="1" kern="1200" dirty="0" smtClean="0">
                <a:solidFill>
                  <a:schemeClr val="tx2"/>
                </a:solidFill>
                <a:latin typeface="Arial (Body)"/>
              </a:rPr>
              <a:t>3.2</a:t>
            </a:r>
            <a:r>
              <a:rPr lang="en-US" sz="2000" b="1" kern="1200" dirty="0" smtClean="0">
                <a:solidFill>
                  <a:srgbClr val="000000"/>
                </a:solidFill>
                <a:latin typeface="Arial (Body)"/>
              </a:rPr>
              <a:t> </a:t>
            </a:r>
            <a:r>
              <a:rPr lang="en-US" sz="2000" kern="1200" dirty="0">
                <a:solidFill>
                  <a:srgbClr val="000000"/>
                </a:solidFill>
                <a:latin typeface="Arial (Body)"/>
              </a:rPr>
              <a:t>Explain the process that should be followed in building an e-commerce presence.</a:t>
            </a:r>
          </a:p>
          <a:p>
            <a:pPr marL="0" lvl="0" indent="0">
              <a:buSzPts val="2400"/>
              <a:buNone/>
            </a:pPr>
            <a:r>
              <a:rPr lang="en-US" sz="2000" b="1" kern="1200" dirty="0" smtClean="0">
                <a:solidFill>
                  <a:schemeClr val="tx2"/>
                </a:solidFill>
                <a:latin typeface="Arial (Body)"/>
              </a:rPr>
              <a:t>3.3</a:t>
            </a:r>
            <a:r>
              <a:rPr lang="en-US" sz="2000" b="1" kern="1200" dirty="0" smtClean="0">
                <a:solidFill>
                  <a:srgbClr val="000000"/>
                </a:solidFill>
                <a:latin typeface="Arial (Body)"/>
              </a:rPr>
              <a:t> </a:t>
            </a:r>
            <a:r>
              <a:rPr lang="en-US" sz="2000" kern="1200" dirty="0">
                <a:solidFill>
                  <a:srgbClr val="000000"/>
                </a:solidFill>
                <a:latin typeface="Arial (Body)"/>
              </a:rPr>
              <a:t>Identify and understand the major considerations involved in choosing web server and e-commerce merchant server software.</a:t>
            </a:r>
          </a:p>
          <a:p>
            <a:pPr marL="0" lvl="0" indent="0">
              <a:buSzPts val="2400"/>
              <a:buNone/>
            </a:pPr>
            <a:r>
              <a:rPr lang="en-US" sz="2000" b="1" kern="1200" dirty="0" smtClean="0">
                <a:solidFill>
                  <a:schemeClr val="tx2"/>
                </a:solidFill>
                <a:latin typeface="Arial (Body)"/>
              </a:rPr>
              <a:t>3.4</a:t>
            </a:r>
            <a:r>
              <a:rPr lang="en-US" sz="2000" b="1" kern="1200" dirty="0" smtClean="0">
                <a:solidFill>
                  <a:srgbClr val="000000"/>
                </a:solidFill>
                <a:latin typeface="Arial (Body)"/>
              </a:rPr>
              <a:t> </a:t>
            </a:r>
            <a:r>
              <a:rPr lang="en-US" sz="2000" kern="1200" dirty="0">
                <a:solidFill>
                  <a:srgbClr val="000000"/>
                </a:solidFill>
                <a:latin typeface="Arial (Body)"/>
              </a:rPr>
              <a:t>Understand the issues involved in choosing the most appropriate hardware for an e-commerce site.</a:t>
            </a:r>
          </a:p>
          <a:p>
            <a:pPr marL="0" lvl="0" indent="0">
              <a:buSzPts val="2400"/>
              <a:buNone/>
            </a:pPr>
            <a:r>
              <a:rPr lang="en-US" sz="2000" b="1" kern="1200" dirty="0" smtClean="0">
                <a:solidFill>
                  <a:schemeClr val="tx2"/>
                </a:solidFill>
                <a:latin typeface="Arial (Body)"/>
              </a:rPr>
              <a:t>3.5</a:t>
            </a:r>
            <a:r>
              <a:rPr lang="en-US" sz="2000" b="1" kern="1200" dirty="0" smtClean="0">
                <a:solidFill>
                  <a:srgbClr val="000000"/>
                </a:solidFill>
                <a:latin typeface="Arial (Body)"/>
              </a:rPr>
              <a:t> </a:t>
            </a:r>
            <a:r>
              <a:rPr lang="en-US" sz="2000" kern="1200" dirty="0">
                <a:solidFill>
                  <a:srgbClr val="000000"/>
                </a:solidFill>
                <a:latin typeface="Arial (Body)"/>
              </a:rPr>
              <a:t>Identify additional tools that can improve website performance.</a:t>
            </a:r>
          </a:p>
          <a:p>
            <a:pPr marL="0" lvl="0" indent="0">
              <a:buSzPts val="2400"/>
              <a:buNone/>
            </a:pPr>
            <a:r>
              <a:rPr lang="en-US" sz="2000" b="1" kern="1200" dirty="0" smtClean="0">
                <a:solidFill>
                  <a:schemeClr val="tx2"/>
                </a:solidFill>
                <a:latin typeface="Arial (Body)"/>
              </a:rPr>
              <a:t>3.6</a:t>
            </a:r>
            <a:r>
              <a:rPr lang="en-US" sz="2000" b="1" kern="1200" dirty="0" smtClean="0">
                <a:solidFill>
                  <a:srgbClr val="000000"/>
                </a:solidFill>
                <a:latin typeface="Arial (Body)"/>
              </a:rPr>
              <a:t> </a:t>
            </a:r>
            <a:r>
              <a:rPr lang="en-US" sz="2000" kern="1200" dirty="0">
                <a:solidFill>
                  <a:srgbClr val="000000"/>
                </a:solidFill>
                <a:latin typeface="Arial (Body)"/>
              </a:rPr>
              <a:t>Understand the important considerations involved in developing a mobile website and building mobile applications.</a:t>
            </a:r>
          </a:p>
        </p:txBody>
      </p:sp>
    </p:spTree>
    <p:extLst>
      <p:ext uri="{BB962C8B-B14F-4D97-AF65-F5344CB8AC3E}">
        <p14:creationId xmlns:p14="http://schemas.microsoft.com/office/powerpoint/2010/main" val="167143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Right-Sizing Your Hardware Platform: the Demand Side</a:t>
            </a:r>
            <a:endParaRPr lang="en-AU" sz="34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Customer demand:</a:t>
            </a:r>
          </a:p>
          <a:p>
            <a:pPr lvl="1" indent="-285750">
              <a:buFont typeface="Arial" panose="020B0604020202020204" pitchFamily="34" charset="0"/>
              <a:buChar char="–"/>
            </a:pPr>
            <a:r>
              <a:rPr lang="en-US" sz="2200" kern="1200" dirty="0">
                <a:solidFill>
                  <a:srgbClr val="000000"/>
                </a:solidFill>
                <a:latin typeface="Arial (Body)"/>
              </a:rPr>
              <a:t>Most important factor affecting speed of site</a:t>
            </a:r>
          </a:p>
          <a:p>
            <a:pPr lvl="0" indent="-256032"/>
            <a:r>
              <a:rPr lang="en-US" sz="2200" kern="1200" dirty="0">
                <a:solidFill>
                  <a:srgbClr val="000000"/>
                </a:solidFill>
                <a:latin typeface="Arial (Body)"/>
              </a:rPr>
              <a:t>Factors in overall demand:</a:t>
            </a:r>
          </a:p>
          <a:p>
            <a:pPr lvl="1" indent="-285750">
              <a:buFont typeface="Arial" panose="020B0604020202020204" pitchFamily="34" charset="0"/>
              <a:buChar char="–"/>
            </a:pPr>
            <a:r>
              <a:rPr lang="en-US" sz="2200" kern="1200" dirty="0">
                <a:solidFill>
                  <a:srgbClr val="000000"/>
                </a:solidFill>
                <a:latin typeface="Arial (Body)"/>
              </a:rPr>
              <a:t>Number of simultaneous users in peak periods</a:t>
            </a:r>
          </a:p>
          <a:p>
            <a:pPr lvl="1" indent="-285750">
              <a:buFont typeface="Arial" panose="020B0604020202020204" pitchFamily="34" charset="0"/>
              <a:buChar char="–"/>
            </a:pPr>
            <a:r>
              <a:rPr lang="en-US" sz="2200" kern="1200" dirty="0">
                <a:solidFill>
                  <a:srgbClr val="000000"/>
                </a:solidFill>
                <a:latin typeface="Arial (Body)"/>
              </a:rPr>
              <a:t>Nature of customer requests (user profile)</a:t>
            </a:r>
          </a:p>
          <a:p>
            <a:pPr lvl="1" indent="-285750">
              <a:buFont typeface="Arial" panose="020B0604020202020204" pitchFamily="34" charset="0"/>
              <a:buChar char="–"/>
            </a:pPr>
            <a:r>
              <a:rPr lang="en-US" sz="2200" kern="1200" dirty="0">
                <a:solidFill>
                  <a:srgbClr val="000000"/>
                </a:solidFill>
                <a:latin typeface="Arial (Body)"/>
              </a:rPr>
              <a:t>Type of content (dynamic v</a:t>
            </a:r>
            <a:r>
              <a:rPr lang="en-US" sz="100" kern="1200" dirty="0">
                <a:solidFill>
                  <a:schemeClr val="bg1"/>
                </a:solidFill>
                <a:latin typeface="Arial (Body)"/>
              </a:rPr>
              <a:t>ersu</a:t>
            </a:r>
            <a:r>
              <a:rPr lang="en-US" sz="2200" kern="1200" dirty="0">
                <a:solidFill>
                  <a:srgbClr val="000000"/>
                </a:solidFill>
                <a:latin typeface="Arial (Body)"/>
              </a:rPr>
              <a:t>s static Web pages)</a:t>
            </a:r>
          </a:p>
          <a:p>
            <a:pPr lvl="1" indent="-285750">
              <a:buFont typeface="Arial" panose="020B0604020202020204" pitchFamily="34" charset="0"/>
              <a:buChar char="–"/>
            </a:pPr>
            <a:r>
              <a:rPr lang="en-US" sz="2200" kern="1200" dirty="0">
                <a:solidFill>
                  <a:srgbClr val="000000"/>
                </a:solidFill>
                <a:latin typeface="Arial (Body)"/>
              </a:rPr>
              <a:t>Required security</a:t>
            </a:r>
          </a:p>
          <a:p>
            <a:pPr lvl="1" indent="-285750">
              <a:buFont typeface="Arial" panose="020B0604020202020204" pitchFamily="34" charset="0"/>
              <a:buChar char="–"/>
            </a:pPr>
            <a:r>
              <a:rPr lang="en-US" sz="2200" kern="1200" dirty="0">
                <a:solidFill>
                  <a:srgbClr val="000000"/>
                </a:solidFill>
                <a:latin typeface="Arial (Body)"/>
              </a:rPr>
              <a:t>Number of items in inventory</a:t>
            </a:r>
          </a:p>
          <a:p>
            <a:pPr lvl="1" indent="-285750">
              <a:buFont typeface="Arial" panose="020B0604020202020204" pitchFamily="34" charset="0"/>
              <a:buChar char="–"/>
            </a:pPr>
            <a:r>
              <a:rPr lang="en-US" sz="2200" kern="1200" dirty="0">
                <a:solidFill>
                  <a:srgbClr val="000000"/>
                </a:solidFill>
                <a:latin typeface="Arial (Body)"/>
              </a:rPr>
              <a:t>Number of page requests</a:t>
            </a:r>
          </a:p>
          <a:p>
            <a:pPr lvl="1" indent="-285750">
              <a:buFont typeface="Arial" panose="020B0604020202020204" pitchFamily="34" charset="0"/>
              <a:buChar char="–"/>
            </a:pPr>
            <a:r>
              <a:rPr lang="en-US" sz="2200" kern="1200" dirty="0">
                <a:solidFill>
                  <a:srgbClr val="000000"/>
                </a:solidFill>
                <a:latin typeface="Arial (Body)"/>
              </a:rPr>
              <a:t>Speed of legacy applications</a:t>
            </a:r>
          </a:p>
        </p:txBody>
      </p:sp>
    </p:spTree>
    <p:extLst>
      <p:ext uri="{BB962C8B-B14F-4D97-AF65-F5344CB8AC3E}">
        <p14:creationId xmlns:p14="http://schemas.microsoft.com/office/powerpoint/2010/main" val="1739953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Right-Sizing Your Hardware Platform: the Supply Side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Scalability:</a:t>
            </a:r>
          </a:p>
          <a:p>
            <a:pPr lvl="1" indent="-285750">
              <a:buSzPts val="2400"/>
              <a:buFont typeface="Arial" panose="020B0604020202020204" pitchFamily="34" charset="0"/>
              <a:buChar char="–"/>
            </a:pPr>
            <a:r>
              <a:rPr lang="en-US" kern="1200" dirty="0">
                <a:solidFill>
                  <a:srgbClr val="000000"/>
                </a:solidFill>
                <a:latin typeface="Arial (Body)"/>
              </a:rPr>
              <a:t>Ability of site to increase in size as demand warrants</a:t>
            </a:r>
          </a:p>
          <a:p>
            <a:pPr lvl="0" indent="-256032">
              <a:buSzPts val="2400"/>
            </a:pPr>
            <a:r>
              <a:rPr lang="en-US" kern="1200" dirty="0">
                <a:solidFill>
                  <a:srgbClr val="000000"/>
                </a:solidFill>
                <a:latin typeface="Arial (Body)"/>
              </a:rPr>
              <a:t>Ways to scale hardware:</a:t>
            </a:r>
          </a:p>
          <a:p>
            <a:pPr lvl="1" indent="-285750">
              <a:buSzPts val="2400"/>
              <a:buFont typeface="Arial" panose="020B0604020202020204" pitchFamily="34" charset="0"/>
              <a:buChar char="–"/>
            </a:pPr>
            <a:r>
              <a:rPr lang="en-US" kern="1200" dirty="0">
                <a:solidFill>
                  <a:srgbClr val="000000"/>
                </a:solidFill>
                <a:latin typeface="Arial (Body)"/>
              </a:rPr>
              <a:t>Vertically</a:t>
            </a:r>
          </a:p>
          <a:p>
            <a:pPr lvl="2">
              <a:buSzPts val="2400"/>
              <a:buFontTx/>
              <a:buChar char="▪"/>
            </a:pPr>
            <a:r>
              <a:rPr lang="en-US" kern="1200" dirty="0">
                <a:solidFill>
                  <a:srgbClr val="000000"/>
                </a:solidFill>
                <a:latin typeface="Arial (Body)"/>
              </a:rPr>
              <a:t>Increase processing power of individual components</a:t>
            </a:r>
          </a:p>
          <a:p>
            <a:pPr lvl="1" indent="-285750">
              <a:buSzPts val="2400"/>
              <a:buFont typeface="Arial" panose="020B0604020202020204" pitchFamily="34" charset="0"/>
              <a:buChar char="–"/>
            </a:pPr>
            <a:r>
              <a:rPr lang="en-US" kern="1200" dirty="0">
                <a:solidFill>
                  <a:srgbClr val="000000"/>
                </a:solidFill>
                <a:latin typeface="Arial (Body)"/>
              </a:rPr>
              <a:t>Horizontally</a:t>
            </a:r>
          </a:p>
          <a:p>
            <a:pPr lvl="2">
              <a:buSzPts val="2400"/>
              <a:buFontTx/>
              <a:buChar char="▪"/>
            </a:pPr>
            <a:r>
              <a:rPr lang="en-US" kern="1200" dirty="0">
                <a:solidFill>
                  <a:srgbClr val="000000"/>
                </a:solidFill>
                <a:latin typeface="Arial (Body)"/>
              </a:rPr>
              <a:t>Employ multiple computers to share workload</a:t>
            </a:r>
          </a:p>
          <a:p>
            <a:pPr lvl="1" indent="-285750">
              <a:buSzPts val="2400"/>
              <a:buFont typeface="Arial" panose="020B0604020202020204" pitchFamily="34" charset="0"/>
              <a:buChar char="–"/>
            </a:pPr>
            <a:r>
              <a:rPr lang="en-US" kern="1200" dirty="0">
                <a:solidFill>
                  <a:srgbClr val="000000"/>
                </a:solidFill>
                <a:latin typeface="Arial (Body)"/>
              </a:rPr>
              <a:t>Improve processing architecture</a:t>
            </a:r>
          </a:p>
          <a:p>
            <a:pPr lvl="1" indent="-285750">
              <a:buSzPts val="2400"/>
              <a:buFont typeface="Arial" panose="020B0604020202020204" pitchFamily="34" charset="0"/>
              <a:buChar char="–"/>
            </a:pPr>
            <a:r>
              <a:rPr lang="en-US" kern="1200" dirty="0">
                <a:solidFill>
                  <a:srgbClr val="000000"/>
                </a:solidFill>
                <a:latin typeface="Arial (Body)"/>
              </a:rPr>
              <a:t>Outsource hosting, use content delivery network</a:t>
            </a:r>
          </a:p>
        </p:txBody>
      </p:sp>
    </p:spTree>
    <p:extLst>
      <p:ext uri="{BB962C8B-B14F-4D97-AF65-F5344CB8AC3E}">
        <p14:creationId xmlns:p14="http://schemas.microsoft.com/office/powerpoint/2010/main" val="130049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a:t>
            </a:r>
            <a:r>
              <a:rPr lang="en-IN" sz="3400" kern="1200" dirty="0" smtClean="0">
                <a:cs typeface="Times New Roman" panose="02020603050405020304" pitchFamily="18" charset="0"/>
              </a:rPr>
              <a:t>3.8 </a:t>
            </a:r>
            <a:r>
              <a:rPr lang="en-IN" sz="3400" kern="1200" dirty="0">
                <a:cs typeface="Times New Roman" panose="02020603050405020304" pitchFamily="18" charset="0"/>
              </a:rPr>
              <a:t>Vertical and Horizontal Scaling Techniques</a:t>
            </a:r>
            <a:endParaRPr lang="en-AU" sz="3400" dirty="0"/>
          </a:p>
        </p:txBody>
      </p:sp>
      <p:graphicFrame>
        <p:nvGraphicFramePr>
          <p:cNvPr id="4" name="Table 4"/>
          <p:cNvGraphicFramePr>
            <a:graphicFrameLocks/>
          </p:cNvGraphicFramePr>
          <p:nvPr>
            <p:extLst>
              <p:ext uri="{D42A27DB-BD31-4B8C-83A1-F6EECF244321}">
                <p14:modId xmlns:p14="http://schemas.microsoft.com/office/powerpoint/2010/main" val="3341074521"/>
              </p:ext>
            </p:extLst>
          </p:nvPr>
        </p:nvGraphicFramePr>
        <p:xfrm>
          <a:off x="457200" y="1612669"/>
          <a:ext cx="8229600" cy="448056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r>
                        <a:rPr lang="en-US" sz="1600" dirty="0">
                          <a:solidFill>
                            <a:schemeClr val="tx1"/>
                          </a:solidFill>
                        </a:rPr>
                        <a:t>Technique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Use a faster computer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600" u="none" strike="noStrike" kern="1200" baseline="0" dirty="0">
                          <a:solidFill>
                            <a:schemeClr val="tx1"/>
                          </a:solidFill>
                        </a:rPr>
                        <a:t>Deploy edge servers, presentation servers, data servers, etc.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US" sz="1600" u="none" strike="noStrike" kern="1200" baseline="0" dirty="0">
                          <a:solidFill>
                            <a:schemeClr val="tx1"/>
                          </a:solidFill>
                        </a:rPr>
                        <a:t>Create a cluster of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computers in parallel to balance loads.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US" sz="1600" u="none" strike="noStrike" kern="1200" baseline="0" dirty="0">
                          <a:solidFill>
                            <a:schemeClr val="tx1"/>
                          </a:solidFill>
                        </a:rPr>
                        <a:t>Use appliance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special-purpose computers optimized for their task.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US" sz="1600" u="none" strike="noStrike" kern="1200" baseline="0" dirty="0">
                          <a:solidFill>
                            <a:schemeClr val="tx1"/>
                          </a:solidFill>
                        </a:rPr>
                        <a:t>Segment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Segment incoming work to specialized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r>
                        <a:rPr lang="en-US" sz="1600" u="none" strike="noStrike" kern="1200" baseline="0" dirty="0">
                          <a:solidFill>
                            <a:schemeClr val="tx1"/>
                          </a:solidFill>
                        </a:rPr>
                        <a:t>Batch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Combine related requests for data into groups, process as group.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r>
                        <a:rPr lang="en-US" sz="1600" u="none" strike="noStrike" kern="1200" baseline="0" dirty="0">
                          <a:solidFill>
                            <a:schemeClr val="tx1"/>
                          </a:solidFill>
                        </a:rPr>
                        <a:t>Manage connections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Reduce connections between processes and computers to a minimum.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r>
                        <a:rPr lang="en-US" sz="1600" u="none" strike="noStrike" kern="1200" baseline="0" dirty="0">
                          <a:solidFill>
                            <a:schemeClr val="tx1"/>
                          </a:solidFill>
                        </a:rPr>
                        <a:t>Aggregate user data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Aggregate user data from legacy applications in single data pools.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r>
                        <a:rPr lang="en-US" sz="1600" u="none" strike="noStrike" kern="1200" baseline="0" dirty="0">
                          <a:solidFill>
                            <a:schemeClr val="tx1"/>
                          </a:solidFill>
                        </a:rPr>
                        <a:t>Cache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Store frequently used data in cache rather than on the disk.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38051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a:t>
            </a:r>
            <a:r>
              <a:rPr lang="en-IN" sz="3400" kern="1200" dirty="0" smtClean="0">
                <a:cs typeface="Times New Roman" panose="02020603050405020304" pitchFamily="18" charset="0"/>
              </a:rPr>
              <a:t>3.9 </a:t>
            </a:r>
            <a:r>
              <a:rPr lang="en-IN" sz="3400" kern="1200" dirty="0">
                <a:cs typeface="Times New Roman" panose="02020603050405020304" pitchFamily="18" charset="0"/>
              </a:rPr>
              <a:t>Improving the Processing Architecture of Your Site</a:t>
            </a:r>
            <a:endParaRPr lang="en-AU" sz="3400" dirty="0"/>
          </a:p>
        </p:txBody>
      </p:sp>
      <p:graphicFrame>
        <p:nvGraphicFramePr>
          <p:cNvPr id="4" name="Table 5"/>
          <p:cNvGraphicFramePr>
            <a:graphicFrameLocks/>
          </p:cNvGraphicFramePr>
          <p:nvPr>
            <p:extLst>
              <p:ext uri="{D42A27DB-BD31-4B8C-83A1-F6EECF244321}">
                <p14:modId xmlns:p14="http://schemas.microsoft.com/office/powerpoint/2010/main" val="1789957"/>
              </p:ext>
            </p:extLst>
          </p:nvPr>
        </p:nvGraphicFramePr>
        <p:xfrm>
          <a:off x="457200" y="1695736"/>
          <a:ext cx="8229600" cy="381000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04800">
                <a:tc>
                  <a:txBody>
                    <a:bodyPr/>
                    <a:lstStyle/>
                    <a:p>
                      <a:r>
                        <a:rPr lang="en-US" sz="1600" dirty="0">
                          <a:solidFill>
                            <a:schemeClr val="tx1"/>
                          </a:solidFill>
                        </a:rPr>
                        <a:t>Architecture</a:t>
                      </a:r>
                      <a:r>
                        <a:rPr lang="en-US" sz="1600" baseline="0" dirty="0">
                          <a:solidFill>
                            <a:schemeClr val="tx1"/>
                          </a:solidFill>
                        </a:rPr>
                        <a:t> Improvement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u="none" strike="noStrike" kern="1200" baseline="0" dirty="0">
                          <a:solidFill>
                            <a:schemeClr val="tx1"/>
                          </a:solidFill>
                        </a:rPr>
                        <a:t>Separate static content from dynamic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specialized servers for each type of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u="none" strike="noStrike" kern="1200" baseline="0" dirty="0">
                          <a:solidFill>
                            <a:schemeClr val="tx1"/>
                          </a:solidFill>
                        </a:rPr>
                        <a:t>Cache static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Increase R</a:t>
                      </a:r>
                      <a:r>
                        <a:rPr lang="en-US" sz="100" u="none" strike="noStrike" kern="1200" baseline="0" dirty="0">
                          <a:solidFill>
                            <a:schemeClr val="tx1"/>
                          </a:solidFill>
                        </a:rPr>
                        <a:t> </a:t>
                      </a:r>
                      <a:r>
                        <a:rPr lang="en-US" sz="1600" u="none" strike="noStrike" kern="1200" baseline="0" dirty="0">
                          <a:solidFill>
                            <a:schemeClr val="tx1"/>
                          </a:solidFill>
                        </a:rPr>
                        <a:t>A</a:t>
                      </a:r>
                      <a:r>
                        <a:rPr lang="en-US" sz="100" u="none" strike="noStrike" kern="1200" baseline="0" dirty="0">
                          <a:solidFill>
                            <a:schemeClr val="tx1"/>
                          </a:solidFill>
                        </a:rPr>
                        <a:t> </a:t>
                      </a:r>
                      <a:r>
                        <a:rPr lang="en-US" sz="1600" u="none" strike="noStrike" kern="1200" baseline="0" dirty="0">
                          <a:solidFill>
                            <a:schemeClr val="tx1"/>
                          </a:solidFill>
                        </a:rPr>
                        <a:t>M to the gigabyte range and store</a:t>
                      </a:r>
                    </a:p>
                    <a:p>
                      <a:r>
                        <a:rPr lang="en-US" sz="1600" u="none" strike="noStrike" kern="1200" baseline="0" dirty="0">
                          <a:solidFill>
                            <a:schemeClr val="tx1"/>
                          </a:solidFill>
                        </a:rPr>
                        <a:t>static content in R</a:t>
                      </a:r>
                      <a:r>
                        <a:rPr lang="en-US" sz="100" u="none" strike="noStrike" kern="1200" baseline="0" dirty="0">
                          <a:solidFill>
                            <a:schemeClr val="tx1"/>
                          </a:solidFill>
                        </a:rPr>
                        <a:t> </a:t>
                      </a:r>
                      <a:r>
                        <a:rPr lang="en-US" sz="1600" u="none" strike="noStrike" kern="1200" baseline="0" dirty="0">
                          <a:solidFill>
                            <a:schemeClr val="tx1"/>
                          </a:solidFill>
                        </a:rPr>
                        <a:t>A</a:t>
                      </a:r>
                      <a:r>
                        <a:rPr lang="en-US" sz="100" u="none" strike="noStrike" kern="1200" baseline="0" dirty="0">
                          <a:solidFill>
                            <a:schemeClr val="tx1"/>
                          </a:solidFill>
                        </a:rPr>
                        <a:t> </a:t>
                      </a:r>
                      <a:r>
                        <a:rPr lang="en-US" sz="1600" u="none" strike="noStrike" kern="1200" baseline="0" dirty="0">
                          <a:solidFill>
                            <a:schemeClr val="tx1"/>
                          </a:solidFill>
                        </a:rPr>
                        <a:t>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u="none" strike="noStrike" kern="1200" baseline="0" dirty="0">
                          <a:solidFill>
                            <a:schemeClr val="tx1"/>
                          </a:solidFill>
                        </a:rPr>
                        <a:t>Cache database lookup tables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cache tables used to look up database</a:t>
                      </a:r>
                    </a:p>
                    <a:p>
                      <a:r>
                        <a:rPr lang="en-US" sz="1600" u="none" strike="noStrike" kern="1200" baseline="0" dirty="0">
                          <a:solidFill>
                            <a:schemeClr val="tx1"/>
                          </a:solidFill>
                        </a:rPr>
                        <a:t>records.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u="none" strike="noStrike" kern="1200" baseline="0" dirty="0">
                          <a:solidFill>
                            <a:schemeClr val="tx1"/>
                          </a:solidFill>
                        </a:rPr>
                        <a:t>Consolidate business logic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Put shopping cart, credit card processing, and</a:t>
                      </a:r>
                    </a:p>
                    <a:p>
                      <a:r>
                        <a:rPr lang="en-US" sz="1600" u="none" strike="noStrike" kern="1200" baseline="0" dirty="0">
                          <a:solidFill>
                            <a:schemeClr val="tx1"/>
                          </a:solidFill>
                        </a:rPr>
                        <a:t>other C</a:t>
                      </a:r>
                      <a:r>
                        <a:rPr lang="en-US" sz="100" u="none" strike="noStrike" kern="1200" baseline="0" dirty="0">
                          <a:solidFill>
                            <a:schemeClr val="tx1"/>
                          </a:solidFill>
                        </a:rPr>
                        <a:t> </a:t>
                      </a:r>
                      <a:r>
                        <a:rPr lang="en-US" sz="1600" u="none" strike="noStrike" kern="1200" baseline="0" dirty="0">
                          <a:solidFill>
                            <a:schemeClr val="tx1"/>
                          </a:solidFill>
                        </a:rPr>
                        <a:t>P</a:t>
                      </a:r>
                      <a:r>
                        <a:rPr lang="en-US" sz="100" u="none" strike="noStrike" kern="1200" baseline="0" dirty="0">
                          <a:solidFill>
                            <a:schemeClr val="tx1"/>
                          </a:solidFill>
                        </a:rPr>
                        <a:t> </a:t>
                      </a:r>
                      <a:r>
                        <a:rPr lang="en-US" sz="1600" u="none" strike="noStrike" kern="1200" baseline="0" dirty="0">
                          <a:solidFill>
                            <a:schemeClr val="tx1"/>
                          </a:solidFill>
                        </a:rPr>
                        <a:t>U-intensive activity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600" u="none" strike="noStrike" kern="1200" baseline="0" dirty="0">
                          <a:solidFill>
                            <a:schemeClr val="tx1"/>
                          </a:solidFill>
                        </a:rPr>
                        <a:t>Optimize A</a:t>
                      </a:r>
                      <a:r>
                        <a:rPr lang="en-US" sz="100" u="none" strike="noStrike" kern="1200" baseline="0" dirty="0">
                          <a:solidFill>
                            <a:schemeClr val="tx1"/>
                          </a:solidFill>
                        </a:rPr>
                        <a:t> </a:t>
                      </a:r>
                      <a:r>
                        <a:rPr lang="en-US" sz="1600" u="none" strike="noStrike" kern="1200" baseline="0" dirty="0">
                          <a:solidFill>
                            <a:schemeClr val="tx1"/>
                          </a:solidFill>
                        </a:rPr>
                        <a:t>S</a:t>
                      </a:r>
                      <a:r>
                        <a:rPr lang="en-US" sz="100" u="none" strike="noStrike" kern="1200" baseline="0" dirty="0">
                          <a:solidFill>
                            <a:schemeClr val="tx1"/>
                          </a:solidFill>
                        </a:rPr>
                        <a:t> </a:t>
                      </a:r>
                      <a:r>
                        <a:rPr lang="en-US" sz="1600" u="none" strike="noStrike" kern="1200" baseline="0" dirty="0">
                          <a:solidFill>
                            <a:schemeClr val="tx1"/>
                          </a:solidFill>
                        </a:rPr>
                        <a:t>P code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Examine your code to ensure it is operating</a:t>
                      </a:r>
                    </a:p>
                    <a:p>
                      <a:r>
                        <a:rPr lang="en-US" sz="1600" u="none" strike="noStrike" kern="1200" baseline="0" dirty="0">
                          <a:solidFill>
                            <a:schemeClr val="tx1"/>
                          </a:solidFill>
                        </a:rPr>
                        <a:t>efficiently.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1600" u="none" strike="noStrike" kern="1200" baseline="0" dirty="0">
                          <a:solidFill>
                            <a:schemeClr val="tx1"/>
                          </a:solidFill>
                        </a:rPr>
                        <a:t>Optimize the database schema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Examine your database search times and take</a:t>
                      </a:r>
                    </a:p>
                    <a:p>
                      <a:r>
                        <a:rPr lang="en-US" sz="1600" u="none" strike="noStrike" kern="1200" baseline="0" dirty="0">
                          <a:solidFill>
                            <a:schemeClr val="tx1"/>
                          </a:solidFill>
                        </a:rPr>
                        <a:t>steps to reduce access times.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5935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Other </a:t>
            </a:r>
            <a:r>
              <a:rPr lang="pt-BR" kern="1200" dirty="0">
                <a:cs typeface="Times New Roman" panose="02020603050405020304" pitchFamily="18" charset="0"/>
              </a:rPr>
              <a:t>E-commerce </a:t>
            </a:r>
            <a:r>
              <a:rPr lang="en-US" kern="1200" dirty="0">
                <a:cs typeface="Times New Roman" panose="02020603050405020304" pitchFamily="18" charset="0"/>
              </a:rPr>
              <a:t>Site Tools</a:t>
            </a:r>
            <a:endParaRPr lang="en-AU"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Website design: Basic business considerations</a:t>
            </a:r>
          </a:p>
          <a:p>
            <a:pPr lvl="1" indent="-285750">
              <a:buFont typeface="Arial" panose="020B0604020202020204" pitchFamily="34" charset="0"/>
              <a:buChar char="–"/>
            </a:pPr>
            <a:r>
              <a:rPr lang="en-US" sz="2200" kern="1200" dirty="0">
                <a:solidFill>
                  <a:srgbClr val="000000"/>
                </a:solidFill>
                <a:latin typeface="Arial (Body)"/>
              </a:rPr>
              <a:t>Enabling customers to find and buy what they need</a:t>
            </a:r>
          </a:p>
          <a:p>
            <a:pPr lvl="0" indent="-256032"/>
            <a:r>
              <a:rPr lang="en-US" sz="2200" kern="1200" dirty="0">
                <a:solidFill>
                  <a:srgbClr val="000000"/>
                </a:solidFill>
                <a:latin typeface="Arial (Body)"/>
              </a:rPr>
              <a:t>Tools for search engine optimization</a:t>
            </a:r>
          </a:p>
          <a:p>
            <a:pPr lvl="1" indent="-285750">
              <a:buFont typeface="Arial" panose="020B0604020202020204" pitchFamily="34" charset="0"/>
              <a:buChar char="–"/>
            </a:pPr>
            <a:r>
              <a:rPr lang="en-US" sz="2200" kern="1200" dirty="0">
                <a:solidFill>
                  <a:srgbClr val="000000"/>
                </a:solidFill>
                <a:latin typeface="Arial (Body)"/>
              </a:rPr>
              <a:t>Search engine placement</a:t>
            </a:r>
          </a:p>
          <a:p>
            <a:pPr lvl="2">
              <a:buFontTx/>
              <a:buChar char="▪"/>
            </a:pPr>
            <a:r>
              <a:rPr lang="en-US" sz="2200" kern="1200" dirty="0">
                <a:solidFill>
                  <a:srgbClr val="000000"/>
                </a:solidFill>
                <a:latin typeface="Arial (Body)"/>
              </a:rPr>
              <a:t>Metatags, titles, content</a:t>
            </a:r>
          </a:p>
          <a:p>
            <a:pPr lvl="2">
              <a:buFontTx/>
              <a:buChar char="▪"/>
            </a:pPr>
            <a:r>
              <a:rPr lang="en-US" sz="2200" kern="1200" dirty="0">
                <a:solidFill>
                  <a:srgbClr val="000000"/>
                </a:solidFill>
                <a:latin typeface="Arial (Body)"/>
              </a:rPr>
              <a:t>Identify market niches</a:t>
            </a:r>
          </a:p>
          <a:p>
            <a:pPr lvl="2">
              <a:buFontTx/>
              <a:buChar char="▪"/>
            </a:pPr>
            <a:r>
              <a:rPr lang="en-US" sz="2200" kern="1200" dirty="0">
                <a:solidFill>
                  <a:srgbClr val="000000"/>
                </a:solidFill>
                <a:latin typeface="Arial (Body)"/>
              </a:rPr>
              <a:t>Offer expertise</a:t>
            </a:r>
          </a:p>
          <a:p>
            <a:pPr lvl="2">
              <a:buFontTx/>
              <a:buChar char="▪"/>
            </a:pPr>
            <a:r>
              <a:rPr lang="en-US" sz="2200" kern="1200" dirty="0">
                <a:solidFill>
                  <a:srgbClr val="000000"/>
                </a:solidFill>
                <a:latin typeface="Arial (Body)"/>
              </a:rPr>
              <a:t>Links</a:t>
            </a:r>
          </a:p>
          <a:p>
            <a:pPr lvl="2">
              <a:buFontTx/>
              <a:buChar char="▪"/>
            </a:pPr>
            <a:r>
              <a:rPr lang="en-US" sz="2200" kern="1200" dirty="0">
                <a:solidFill>
                  <a:srgbClr val="000000"/>
                </a:solidFill>
                <a:latin typeface="Arial (Body)"/>
              </a:rPr>
              <a:t>Buy ads</a:t>
            </a:r>
          </a:p>
          <a:p>
            <a:pPr lvl="2">
              <a:buFontTx/>
              <a:buChar char="▪"/>
            </a:pPr>
            <a:r>
              <a:rPr lang="en-US" sz="2200" kern="1200" dirty="0">
                <a:solidFill>
                  <a:srgbClr val="000000"/>
                </a:solidFill>
                <a:latin typeface="Arial (Body)"/>
              </a:rPr>
              <a:t>Local e-commerce</a:t>
            </a:r>
          </a:p>
        </p:txBody>
      </p:sp>
    </p:spTree>
    <p:extLst>
      <p:ext uri="{BB962C8B-B14F-4D97-AF65-F5344CB8AC3E}">
        <p14:creationId xmlns:p14="http://schemas.microsoft.com/office/powerpoint/2010/main" val="1483227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Table </a:t>
            </a:r>
            <a:r>
              <a:rPr lang="en-IN" sz="3200" kern="1200" dirty="0" smtClean="0">
                <a:cs typeface="Times New Roman" panose="02020603050405020304" pitchFamily="18" charset="0"/>
              </a:rPr>
              <a:t>3.10 </a:t>
            </a:r>
            <a:r>
              <a:rPr lang="pt-BR" sz="3200" kern="1200" dirty="0">
                <a:cs typeface="Times New Roman" panose="02020603050405020304" pitchFamily="18" charset="0"/>
              </a:rPr>
              <a:t>E-commerce </a:t>
            </a:r>
            <a:r>
              <a:rPr lang="en-IN" sz="3200" kern="1200" dirty="0">
                <a:cs typeface="Times New Roman" panose="02020603050405020304" pitchFamily="18" charset="0"/>
              </a:rPr>
              <a:t>Website Features That Annoy Customers </a:t>
            </a:r>
            <a:r>
              <a:rPr lang="en-IN" sz="2000" b="0" kern="1200" dirty="0">
                <a:cs typeface="Times New Roman" panose="02020603050405020304" pitchFamily="18" charset="0"/>
              </a:rPr>
              <a:t>(1 of 2)</a:t>
            </a:r>
            <a:endParaRPr lang="en-AU" sz="2000" dirty="0"/>
          </a:p>
        </p:txBody>
      </p:sp>
      <p:sp>
        <p:nvSpPr>
          <p:cNvPr id="3" name="Content Placeholder 2"/>
          <p:cNvSpPr>
            <a:spLocks noGrp="1"/>
          </p:cNvSpPr>
          <p:nvPr>
            <p:ph sz="quarter" idx="13"/>
          </p:nvPr>
        </p:nvSpPr>
        <p:spPr>
          <a:xfrm>
            <a:off x="457200" y="1556326"/>
            <a:ext cx="8437418" cy="4434275"/>
          </a:xfrm>
        </p:spPr>
        <p:txBody>
          <a:bodyPr/>
          <a:lstStyle/>
          <a:p>
            <a:pPr marL="0" indent="0" fontAlgn="t">
              <a:buNone/>
            </a:pPr>
            <a:r>
              <a:rPr lang="en-US" sz="2000" b="1" dirty="0"/>
              <a:t>Feature</a:t>
            </a:r>
            <a:endParaRPr lang="en-IN" sz="2000" dirty="0"/>
          </a:p>
          <a:p>
            <a:pPr fontAlgn="t"/>
            <a:r>
              <a:rPr lang="en-US" sz="2000" dirty="0"/>
              <a:t>Requiring user to view ad or intro page before going to website content</a:t>
            </a:r>
            <a:endParaRPr lang="en-IN" sz="2000" dirty="0"/>
          </a:p>
          <a:p>
            <a:pPr fontAlgn="t"/>
            <a:r>
              <a:rPr lang="en-US" sz="2000" dirty="0"/>
              <a:t>Pop-up and pop-under ads and windows</a:t>
            </a:r>
            <a:endParaRPr lang="en-IN" sz="2000" dirty="0"/>
          </a:p>
          <a:p>
            <a:pPr fontAlgn="t"/>
            <a:r>
              <a:rPr lang="en-US" sz="2000" dirty="0"/>
              <a:t>Too many clicks to get to the content</a:t>
            </a:r>
            <a:endParaRPr lang="en-IN" sz="2000" dirty="0"/>
          </a:p>
          <a:p>
            <a:pPr fontAlgn="t"/>
            <a:r>
              <a:rPr lang="en-US" sz="2000" dirty="0"/>
              <a:t>Links that don’t work</a:t>
            </a:r>
            <a:endParaRPr lang="en-IN" sz="2000" dirty="0"/>
          </a:p>
          <a:p>
            <a:pPr fontAlgn="t"/>
            <a:r>
              <a:rPr lang="en-US" sz="2000" dirty="0"/>
              <a:t>Confusing navigation; no search function</a:t>
            </a:r>
            <a:endParaRPr lang="en-IN" sz="2000" dirty="0"/>
          </a:p>
          <a:p>
            <a:pPr fontAlgn="t"/>
            <a:r>
              <a:rPr lang="en-US" sz="2000" dirty="0"/>
              <a:t>Requirement to register and log in before viewing content or ordering</a:t>
            </a:r>
            <a:endParaRPr lang="en-IN" sz="2000" dirty="0"/>
          </a:p>
          <a:p>
            <a:pPr fontAlgn="t"/>
            <a:r>
              <a:rPr lang="en-US" sz="2000" dirty="0"/>
              <a:t>Slow loading pages</a:t>
            </a:r>
            <a:endParaRPr lang="en-IN" sz="2000" dirty="0"/>
          </a:p>
          <a:p>
            <a:pPr fontAlgn="t"/>
            <a:r>
              <a:rPr lang="en-US" sz="2000" dirty="0"/>
              <a:t>Content that is out of date</a:t>
            </a:r>
            <a:endParaRPr lang="en-IN" sz="2000" dirty="0"/>
          </a:p>
        </p:txBody>
      </p:sp>
    </p:spTree>
    <p:extLst>
      <p:ext uri="{BB962C8B-B14F-4D97-AF65-F5344CB8AC3E}">
        <p14:creationId xmlns:p14="http://schemas.microsoft.com/office/powerpoint/2010/main" val="3099181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Table </a:t>
            </a:r>
            <a:r>
              <a:rPr lang="en-IN" sz="3200" kern="1200" dirty="0" smtClean="0">
                <a:cs typeface="Times New Roman" panose="02020603050405020304" pitchFamily="18" charset="0"/>
              </a:rPr>
              <a:t>3.10 </a:t>
            </a:r>
            <a:r>
              <a:rPr lang="pt-BR" sz="3200" kern="1200" dirty="0">
                <a:cs typeface="Times New Roman" panose="02020603050405020304" pitchFamily="18" charset="0"/>
              </a:rPr>
              <a:t>E-commerce </a:t>
            </a:r>
            <a:r>
              <a:rPr lang="en-IN" sz="3200" kern="1200" dirty="0">
                <a:cs typeface="Times New Roman" panose="02020603050405020304" pitchFamily="18" charset="0"/>
              </a:rPr>
              <a:t>Website Features That Annoy Customers </a:t>
            </a:r>
            <a:r>
              <a:rPr lang="en-IN" sz="2000" b="0" kern="1200" dirty="0">
                <a:cs typeface="Times New Roman" panose="02020603050405020304" pitchFamily="18" charset="0"/>
              </a:rPr>
              <a:t>(2 of 2)</a:t>
            </a:r>
            <a:endParaRPr lang="en-AU" sz="2000" dirty="0"/>
          </a:p>
        </p:txBody>
      </p:sp>
      <p:sp>
        <p:nvSpPr>
          <p:cNvPr id="3" name="Content Placeholder 2"/>
          <p:cNvSpPr>
            <a:spLocks noGrp="1"/>
          </p:cNvSpPr>
          <p:nvPr>
            <p:ph sz="quarter" idx="13"/>
          </p:nvPr>
        </p:nvSpPr>
        <p:spPr/>
        <p:txBody>
          <a:bodyPr/>
          <a:lstStyle/>
          <a:p>
            <a:pPr fontAlgn="t"/>
            <a:r>
              <a:rPr lang="en-US" dirty="0"/>
              <a:t>Inability to use browser’s Back button</a:t>
            </a:r>
            <a:endParaRPr lang="en-IN" dirty="0"/>
          </a:p>
          <a:p>
            <a:pPr fontAlgn="t"/>
            <a:r>
              <a:rPr lang="en-US" dirty="0"/>
              <a:t>No contact information available (web form only)</a:t>
            </a:r>
            <a:endParaRPr lang="en-IN" dirty="0"/>
          </a:p>
          <a:p>
            <a:pPr fontAlgn="t"/>
            <a:r>
              <a:rPr lang="en-US" dirty="0"/>
              <a:t>Unnecessary splash/flash screens, animation, etc.</a:t>
            </a:r>
            <a:endParaRPr lang="en-IN" dirty="0"/>
          </a:p>
          <a:p>
            <a:pPr fontAlgn="t"/>
            <a:r>
              <a:rPr lang="en-US" dirty="0"/>
              <a:t>Music or other audio that plays automatically</a:t>
            </a:r>
            <a:endParaRPr lang="en-IN" dirty="0"/>
          </a:p>
          <a:p>
            <a:pPr fontAlgn="t"/>
            <a:r>
              <a:rPr lang="en-US" dirty="0"/>
              <a:t>Unprofessional design elements</a:t>
            </a:r>
            <a:endParaRPr lang="en-IN" dirty="0"/>
          </a:p>
          <a:p>
            <a:pPr fontAlgn="t"/>
            <a:r>
              <a:rPr lang="en-US" dirty="0"/>
              <a:t>Text not easily legible due to size, color, format</a:t>
            </a:r>
            <a:endParaRPr lang="en-IN" dirty="0"/>
          </a:p>
          <a:p>
            <a:pPr fontAlgn="t"/>
            <a:r>
              <a:rPr lang="en-US" dirty="0"/>
              <a:t>Typographical errors</a:t>
            </a:r>
            <a:endParaRPr lang="en-IN" dirty="0"/>
          </a:p>
          <a:p>
            <a:pPr fontAlgn="t"/>
            <a:r>
              <a:rPr lang="en-US" dirty="0"/>
              <a:t>No or unclear returns policy</a:t>
            </a:r>
          </a:p>
        </p:txBody>
      </p:sp>
    </p:spTree>
    <p:extLst>
      <p:ext uri="{BB962C8B-B14F-4D97-AF65-F5344CB8AC3E}">
        <p14:creationId xmlns:p14="http://schemas.microsoft.com/office/powerpoint/2010/main" val="37273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Table </a:t>
            </a:r>
            <a:r>
              <a:rPr lang="en-IN" sz="3000" kern="1200" dirty="0" smtClean="0">
                <a:cs typeface="Times New Roman" panose="02020603050405020304" pitchFamily="18" charset="0"/>
              </a:rPr>
              <a:t>3.11 </a:t>
            </a:r>
            <a:r>
              <a:rPr lang="en-IN" sz="3000" kern="1200" dirty="0">
                <a:cs typeface="Times New Roman" panose="02020603050405020304" pitchFamily="18" charset="0"/>
              </a:rPr>
              <a:t>The Eight Most Important Factors in Successful </a:t>
            </a:r>
            <a:r>
              <a:rPr lang="pt-BR" sz="3000" kern="1200" dirty="0">
                <a:cs typeface="Times New Roman" panose="02020603050405020304" pitchFamily="18" charset="0"/>
              </a:rPr>
              <a:t>E-commerce </a:t>
            </a:r>
            <a:r>
              <a:rPr lang="en-IN" sz="3000" kern="1200" dirty="0">
                <a:cs typeface="Times New Roman" panose="02020603050405020304" pitchFamily="18" charset="0"/>
              </a:rPr>
              <a:t>Site Design</a:t>
            </a:r>
            <a:endParaRPr lang="en-AU" sz="3000" dirty="0"/>
          </a:p>
        </p:txBody>
      </p:sp>
      <p:graphicFrame>
        <p:nvGraphicFramePr>
          <p:cNvPr id="4" name="Table 6"/>
          <p:cNvGraphicFramePr>
            <a:graphicFrameLocks/>
          </p:cNvGraphicFramePr>
          <p:nvPr>
            <p:extLst>
              <p:ext uri="{D42A27DB-BD31-4B8C-83A1-F6EECF244321}">
                <p14:modId xmlns:p14="http://schemas.microsoft.com/office/powerpoint/2010/main" val="2294193076"/>
              </p:ext>
            </p:extLst>
          </p:nvPr>
        </p:nvGraphicFramePr>
        <p:xfrm>
          <a:off x="457200" y="1747059"/>
          <a:ext cx="8229600" cy="3992880"/>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0">
                <a:tc>
                  <a:txBody>
                    <a:bodyPr/>
                    <a:lstStyle/>
                    <a:p>
                      <a:r>
                        <a:rPr lang="en-US" sz="1600" dirty="0">
                          <a:solidFill>
                            <a:schemeClr val="tx1"/>
                          </a:solidFill>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Pages that work, load quickly, and point the customer toward your product offerings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US" sz="1600" b="0" i="0" u="none" strike="noStrike" kern="1200" baseline="0" dirty="0">
                          <a:solidFill>
                            <a:schemeClr val="tx1"/>
                          </a:solidFill>
                          <a:latin typeface="+mn-lt"/>
                          <a:ea typeface="+mn-ea"/>
                          <a:cs typeface="+mn-cs"/>
                        </a:rPr>
                        <a:t>Informational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Links that customers can easily find to discover more about you and your products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en-US" sz="1600" b="0" i="0" u="none" strike="noStrike" kern="1200" baseline="0" dirty="0">
                          <a:solidFill>
                            <a:schemeClr val="tx1"/>
                          </a:solidFill>
                          <a:latin typeface="+mn-lt"/>
                          <a:ea typeface="+mn-ea"/>
                          <a:cs typeface="+mn-cs"/>
                        </a:rPr>
                        <a:t>Ease of use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Simple foolproof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r>
                        <a:rPr lang="en-US" sz="1600" b="0" i="0" u="none" strike="noStrike" kern="1200" baseline="0" dirty="0">
                          <a:solidFill>
                            <a:schemeClr val="tx1"/>
                          </a:solidFill>
                          <a:latin typeface="+mn-lt"/>
                          <a:ea typeface="+mn-ea"/>
                          <a:cs typeface="+mn-cs"/>
                        </a:rPr>
                        <a:t>Redundant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Alternative navigation to the same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r>
                        <a:rPr lang="en-US" sz="1600" b="0" i="0" u="none" strike="noStrike" kern="1200" baseline="0" dirty="0">
                          <a:solidFill>
                            <a:schemeClr val="tx1"/>
                          </a:solidFill>
                          <a:latin typeface="+mn-lt"/>
                          <a:ea typeface="+mn-ea"/>
                          <a:cs typeface="+mn-cs"/>
                        </a:rPr>
                        <a:t>Ease of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One or two clicks to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r>
                        <a:rPr lang="en-US" sz="1600" b="0" i="0" u="none" strike="noStrike" kern="1200" baseline="0" dirty="0">
                          <a:solidFill>
                            <a:schemeClr val="tx1"/>
                          </a:solidFill>
                          <a:latin typeface="+mn-lt"/>
                          <a:ea typeface="+mn-ea"/>
                          <a:cs typeface="+mn-cs"/>
                        </a:rPr>
                        <a:t>Multi-browser 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Site works with the most popular browsers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r>
                        <a:rPr lang="en-US" sz="1600" b="0" i="0" u="none" strike="noStrike" kern="1200" baseline="0" dirty="0">
                          <a:solidFill>
                            <a:schemeClr val="tx1"/>
                          </a:solidFill>
                          <a:latin typeface="+mn-lt"/>
                          <a:ea typeface="+mn-ea"/>
                          <a:cs typeface="+mn-cs"/>
                        </a:rPr>
                        <a:t>Simple graphics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Avoids distracting, obnoxious graphics and sounds that the user cannot control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0">
                <a:tc>
                  <a:txBody>
                    <a:bodyPr/>
                    <a:lstStyle/>
                    <a:p>
                      <a:r>
                        <a:rPr lang="en-US" sz="1600" b="0" i="0" u="none" strike="noStrike" kern="1200" baseline="0" dirty="0">
                          <a:solidFill>
                            <a:schemeClr val="tx1"/>
                          </a:solidFill>
                          <a:latin typeface="+mn-lt"/>
                          <a:ea typeface="+mn-ea"/>
                          <a:cs typeface="+mn-cs"/>
                        </a:rPr>
                        <a:t>Legible text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Avoids backgrounds that distort text or make it illegible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63540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Tools for Interactivity and Active Content</a:t>
            </a:r>
            <a:endParaRPr lang="en-AU" sz="3400" dirty="0"/>
          </a:p>
        </p:txBody>
      </p:sp>
      <p:sp>
        <p:nvSpPr>
          <p:cNvPr id="3" name="Content Placeholder 2"/>
          <p:cNvSpPr>
            <a:spLocks noGrp="1"/>
          </p:cNvSpPr>
          <p:nvPr>
            <p:ph sz="quarter" idx="13"/>
          </p:nvPr>
        </p:nvSpPr>
        <p:spPr>
          <a:xfrm>
            <a:off x="457200" y="1556326"/>
            <a:ext cx="8229600" cy="4719783"/>
          </a:xfrm>
        </p:spPr>
        <p:txBody>
          <a:bodyPr/>
          <a:lstStyle/>
          <a:p>
            <a:pPr lvl="0" indent="-256032">
              <a:buSzPts val="2400"/>
            </a:pPr>
            <a:r>
              <a:rPr lang="en-US" kern="1200" dirty="0">
                <a:solidFill>
                  <a:srgbClr val="000000"/>
                </a:solidFill>
              </a:rPr>
              <a:t>C</a:t>
            </a:r>
            <a:r>
              <a:rPr lang="en-US" sz="100" kern="1200" dirty="0">
                <a:solidFill>
                  <a:srgbClr val="000000"/>
                </a:solidFill>
              </a:rPr>
              <a:t> </a:t>
            </a:r>
            <a:r>
              <a:rPr lang="en-US" kern="1200" dirty="0">
                <a:solidFill>
                  <a:srgbClr val="000000"/>
                </a:solidFill>
              </a:rPr>
              <a:t>G</a:t>
            </a:r>
            <a:r>
              <a:rPr lang="en-US" sz="100" kern="1200" dirty="0">
                <a:solidFill>
                  <a:srgbClr val="000000"/>
                </a:solidFill>
              </a:rPr>
              <a:t> </a:t>
            </a:r>
            <a:r>
              <a:rPr lang="en-US" kern="1200" dirty="0">
                <a:solidFill>
                  <a:srgbClr val="000000"/>
                </a:solidFill>
              </a:rPr>
              <a:t>I (Common Gateway Interface)</a:t>
            </a:r>
          </a:p>
          <a:p>
            <a:pPr lvl="0" indent="-256032">
              <a:buSzPts val="2400"/>
            </a:pPr>
            <a:r>
              <a:rPr lang="en-US" kern="1200" dirty="0">
                <a:solidFill>
                  <a:srgbClr val="000000"/>
                </a:solidFill>
              </a:rPr>
              <a:t>A</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 (Active Server Pages)/A</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P.NET</a:t>
            </a:r>
          </a:p>
          <a:p>
            <a:pPr lvl="0" indent="-256032">
              <a:buSzPts val="2400"/>
            </a:pPr>
            <a:r>
              <a:rPr lang="en-US" kern="1200" dirty="0">
                <a:solidFill>
                  <a:srgbClr val="000000"/>
                </a:solidFill>
              </a:rPr>
              <a:t>Java, J</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 and JavaScript</a:t>
            </a:r>
            <a:r>
              <a:rPr lang="en-US" dirty="0"/>
              <a:t> (including Angular J</a:t>
            </a:r>
            <a:r>
              <a:rPr lang="en-US" sz="100" dirty="0"/>
              <a:t> </a:t>
            </a:r>
            <a:r>
              <a:rPr lang="en-US" dirty="0"/>
              <a:t>S, D3, jQuery and Ajax)</a:t>
            </a:r>
            <a:endParaRPr lang="en-US" kern="1200" dirty="0">
              <a:solidFill>
                <a:srgbClr val="000000"/>
              </a:solidFill>
            </a:endParaRPr>
          </a:p>
          <a:p>
            <a:pPr lvl="0" indent="-256032">
              <a:buSzPts val="2400"/>
            </a:pPr>
            <a:r>
              <a:rPr lang="en-US" kern="1200" dirty="0">
                <a:solidFill>
                  <a:srgbClr val="000000"/>
                </a:solidFill>
              </a:rPr>
              <a:t>ActiveX and V</a:t>
            </a:r>
            <a:r>
              <a:rPr lang="en-US" sz="100" kern="1200" dirty="0">
                <a:solidFill>
                  <a:srgbClr val="000000"/>
                </a:solidFill>
              </a:rPr>
              <a:t> </a:t>
            </a:r>
            <a:r>
              <a:rPr lang="en-US" kern="1200" dirty="0">
                <a:solidFill>
                  <a:srgbClr val="000000"/>
                </a:solidFill>
              </a:rPr>
              <a:t>B Script</a:t>
            </a:r>
          </a:p>
          <a:p>
            <a:pPr lvl="0" indent="-256032">
              <a:buSzPts val="2400"/>
            </a:pPr>
            <a:r>
              <a:rPr lang="en-US" kern="1200" dirty="0">
                <a:solidFill>
                  <a:srgbClr val="000000"/>
                </a:solidFill>
              </a:rPr>
              <a:t>ColdFusion</a:t>
            </a:r>
          </a:p>
          <a:p>
            <a:pPr lvl="0" indent="-256032">
              <a:buSzPts val="2400"/>
            </a:pPr>
            <a:r>
              <a:rPr lang="en-US" kern="1200" dirty="0">
                <a:solidFill>
                  <a:srgbClr val="000000"/>
                </a:solidFill>
              </a:rPr>
              <a:t>P</a:t>
            </a:r>
            <a:r>
              <a:rPr lang="en-US" sz="100" kern="1200" dirty="0">
                <a:solidFill>
                  <a:srgbClr val="000000"/>
                </a:solidFill>
              </a:rPr>
              <a:t> </a:t>
            </a:r>
            <a:r>
              <a:rPr lang="en-US" kern="1200" dirty="0">
                <a:solidFill>
                  <a:srgbClr val="000000"/>
                </a:solidFill>
              </a:rPr>
              <a:t>H</a:t>
            </a:r>
            <a:r>
              <a:rPr lang="en-US" sz="100" kern="1200" dirty="0">
                <a:solidFill>
                  <a:srgbClr val="000000"/>
                </a:solidFill>
              </a:rPr>
              <a:t> </a:t>
            </a:r>
            <a:r>
              <a:rPr lang="en-US" kern="1200" dirty="0">
                <a:solidFill>
                  <a:srgbClr val="000000"/>
                </a:solidFill>
              </a:rPr>
              <a:t>P, Ruby on Rails, Django</a:t>
            </a:r>
          </a:p>
          <a:p>
            <a:pPr lvl="0" indent="-256032">
              <a:buSzPts val="2400"/>
            </a:pPr>
            <a:r>
              <a:rPr lang="en-US" kern="1200" dirty="0">
                <a:solidFill>
                  <a:srgbClr val="000000"/>
                </a:solidFill>
              </a:rPr>
              <a:t>Other design elements:</a:t>
            </a:r>
          </a:p>
          <a:p>
            <a:pPr lvl="1" indent="-285750">
              <a:buSzPts val="2400"/>
              <a:buFont typeface="Arial" panose="020B0604020202020204" pitchFamily="34" charset="0"/>
              <a:buChar char="–"/>
            </a:pPr>
            <a:r>
              <a:rPr lang="en-US" kern="1200" dirty="0">
                <a:solidFill>
                  <a:srgbClr val="000000"/>
                </a:solidFill>
              </a:rPr>
              <a:t>Widgets, mashups</a:t>
            </a:r>
          </a:p>
        </p:txBody>
      </p:sp>
    </p:spTree>
    <p:extLst>
      <p:ext uri="{BB962C8B-B14F-4D97-AF65-F5344CB8AC3E}">
        <p14:creationId xmlns:p14="http://schemas.microsoft.com/office/powerpoint/2010/main" val="911467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Personalization Tools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Personalization</a:t>
            </a:r>
          </a:p>
          <a:p>
            <a:pPr lvl="1" indent="-285750">
              <a:buSzPts val="2400"/>
              <a:buFont typeface="Arial" panose="020B0604020202020204" pitchFamily="34" charset="0"/>
              <a:buChar char="–"/>
            </a:pPr>
            <a:r>
              <a:rPr lang="en-US" kern="1200" dirty="0">
                <a:solidFill>
                  <a:srgbClr val="000000"/>
                </a:solidFill>
                <a:latin typeface="Arial (Body)"/>
              </a:rPr>
              <a:t>Ability to treat people based on personal qualities and prior history with site</a:t>
            </a:r>
          </a:p>
          <a:p>
            <a:pPr lvl="0" indent="-256032">
              <a:buSzPts val="2400"/>
            </a:pPr>
            <a:r>
              <a:rPr lang="en-US" kern="1200" dirty="0">
                <a:solidFill>
                  <a:srgbClr val="000000"/>
                </a:solidFill>
                <a:latin typeface="Arial (Body)"/>
              </a:rPr>
              <a:t>Customization</a:t>
            </a:r>
          </a:p>
          <a:p>
            <a:pPr lvl="1" indent="-285750">
              <a:buSzPts val="2400"/>
              <a:buFont typeface="Arial" panose="020B0604020202020204" pitchFamily="34" charset="0"/>
              <a:buChar char="–"/>
            </a:pPr>
            <a:r>
              <a:rPr lang="en-US" kern="1200" dirty="0">
                <a:solidFill>
                  <a:srgbClr val="000000"/>
                </a:solidFill>
                <a:latin typeface="Arial (Body)"/>
              </a:rPr>
              <a:t>Ability to change the product to better fit the needs of the customer</a:t>
            </a:r>
          </a:p>
          <a:p>
            <a:pPr lvl="0" indent="-256032">
              <a:buSzPts val="2400"/>
            </a:pPr>
            <a:r>
              <a:rPr lang="en-US" kern="1200" dirty="0">
                <a:solidFill>
                  <a:srgbClr val="000000"/>
                </a:solidFill>
                <a:latin typeface="Arial (Body)"/>
              </a:rPr>
              <a:t>Cookies</a:t>
            </a:r>
          </a:p>
          <a:p>
            <a:pPr lvl="1" indent="-285750">
              <a:buSzPts val="2400"/>
              <a:buFont typeface="Arial" panose="020B0604020202020204" pitchFamily="34" charset="0"/>
              <a:buChar char="–"/>
            </a:pPr>
            <a:r>
              <a:rPr lang="en-US" kern="1200" dirty="0">
                <a:solidFill>
                  <a:srgbClr val="000000"/>
                </a:solidFill>
                <a:latin typeface="Arial (Body)"/>
              </a:rPr>
              <a:t>Primary method to achieve personalization</a:t>
            </a:r>
          </a:p>
        </p:txBody>
      </p:sp>
    </p:spTree>
    <p:extLst>
      <p:ext uri="{BB962C8B-B14F-4D97-AF65-F5344CB8AC3E}">
        <p14:creationId xmlns:p14="http://schemas.microsoft.com/office/powerpoint/2010/main" val="175014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Financial Times: A Remodel for 21st Century Publishing Profitability</a:t>
            </a:r>
            <a:endParaRPr lang="en-AU" sz="30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rPr>
              <a:t>Class Discussion</a:t>
            </a:r>
          </a:p>
          <a:p>
            <a:pPr lvl="1"/>
            <a:r>
              <a:rPr lang="en-US" dirty="0"/>
              <a:t>What were the Financial Times’ objectives in redesigning its e-commerce presence?</a:t>
            </a:r>
          </a:p>
          <a:p>
            <a:pPr lvl="1"/>
            <a:r>
              <a:rPr lang="en-US" dirty="0"/>
              <a:t>What considerations, if any, unique to the newspaper business were involved?</a:t>
            </a:r>
          </a:p>
          <a:p>
            <a:pPr lvl="1"/>
            <a:r>
              <a:rPr lang="en-US" dirty="0"/>
              <a:t>What did the Financial Times do to meet the needs of mobile device users?</a:t>
            </a:r>
          </a:p>
        </p:txBody>
      </p:sp>
    </p:spTree>
    <p:extLst>
      <p:ext uri="{BB962C8B-B14F-4D97-AF65-F5344CB8AC3E}">
        <p14:creationId xmlns:p14="http://schemas.microsoft.com/office/powerpoint/2010/main" val="6811474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Information Policy Set</a:t>
            </a:r>
            <a:endParaRPr lang="en-AU" dirty="0"/>
          </a:p>
        </p:txBody>
      </p:sp>
      <p:sp>
        <p:nvSpPr>
          <p:cNvPr id="3" name="Content Placeholder 2"/>
          <p:cNvSpPr>
            <a:spLocks noGrp="1"/>
          </p:cNvSpPr>
          <p:nvPr>
            <p:ph sz="quarter" idx="13"/>
          </p:nvPr>
        </p:nvSpPr>
        <p:spPr>
          <a:xfrm>
            <a:off x="457200" y="1556326"/>
            <a:ext cx="8113222" cy="4434275"/>
          </a:xfrm>
        </p:spPr>
        <p:txBody>
          <a:bodyPr/>
          <a:lstStyle/>
          <a:p>
            <a:pPr lvl="0" indent="-256032">
              <a:buSzPts val="2400"/>
            </a:pPr>
            <a:r>
              <a:rPr lang="en-US" altLang="en-US" kern="1200" dirty="0">
                <a:solidFill>
                  <a:srgbClr val="000000"/>
                </a:solidFill>
                <a:latin typeface="Arial (Body)"/>
              </a:rPr>
              <a:t>Privacy policy</a:t>
            </a:r>
          </a:p>
          <a:p>
            <a:pPr lvl="1" indent="-285750">
              <a:buSzPts val="2400"/>
              <a:buFont typeface="Arial" panose="020B0604020202020204" pitchFamily="34" charset="0"/>
              <a:buChar char="–"/>
            </a:pPr>
            <a:r>
              <a:rPr lang="en-US" altLang="en-US" kern="1200" dirty="0">
                <a:solidFill>
                  <a:srgbClr val="000000"/>
                </a:solidFill>
                <a:latin typeface="Arial (Body)"/>
              </a:rPr>
              <a:t>Set of public statements declaring how site will treat customers</a:t>
            </a:r>
            <a:r>
              <a:rPr lang="en-IN" altLang="ja-JP" kern="1200" dirty="0">
                <a:solidFill>
                  <a:srgbClr val="000000"/>
                </a:solidFill>
                <a:latin typeface="Arial (Body)"/>
              </a:rPr>
              <a:t>’</a:t>
            </a:r>
            <a:r>
              <a:rPr lang="en-US" altLang="ja-JP" kern="1200" dirty="0">
                <a:solidFill>
                  <a:srgbClr val="000000"/>
                </a:solidFill>
                <a:latin typeface="Arial (Body)"/>
              </a:rPr>
              <a:t> personal information that is gathered by site</a:t>
            </a:r>
          </a:p>
          <a:p>
            <a:pPr lvl="0" indent="-256032">
              <a:buSzPts val="2400"/>
            </a:pPr>
            <a:r>
              <a:rPr lang="en-US" altLang="en-US" kern="1200" dirty="0">
                <a:solidFill>
                  <a:srgbClr val="000000"/>
                </a:solidFill>
                <a:latin typeface="Arial (Body)"/>
              </a:rPr>
              <a:t>Accessibility rules</a:t>
            </a:r>
          </a:p>
          <a:p>
            <a:pPr lvl="1" indent="-285750">
              <a:buSzPts val="2400"/>
              <a:buFont typeface="Arial" panose="020B0604020202020204" pitchFamily="34" charset="0"/>
              <a:buChar char="–"/>
            </a:pPr>
            <a:r>
              <a:rPr lang="en-US" altLang="en-US" kern="1200" dirty="0">
                <a:solidFill>
                  <a:srgbClr val="000000"/>
                </a:solidFill>
                <a:latin typeface="Arial (Body)"/>
              </a:rPr>
              <a:t>Set of design objectives that ensure users with disabilities can effectively access site</a:t>
            </a:r>
          </a:p>
        </p:txBody>
      </p:sp>
    </p:spTree>
    <p:extLst>
      <p:ext uri="{BB962C8B-B14F-4D97-AF65-F5344CB8AC3E}">
        <p14:creationId xmlns:p14="http://schemas.microsoft.com/office/powerpoint/2010/main" val="4263237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Society: Designing for Accessibility</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Class discussion:</a:t>
            </a:r>
          </a:p>
          <a:p>
            <a:pPr lvl="1" indent="-285750">
              <a:buSzPts val="2400"/>
              <a:buFont typeface="Arial" panose="020B0604020202020204" pitchFamily="34" charset="0"/>
              <a:buChar char="–"/>
            </a:pPr>
            <a:r>
              <a:rPr lang="en-US" altLang="en-US" kern="1200" dirty="0">
                <a:solidFill>
                  <a:srgbClr val="000000"/>
                </a:solidFill>
                <a:latin typeface="Arial (Body)"/>
              </a:rPr>
              <a:t>Why might some merchants be reluctant to make their websites accessible to users with disabilities?</a:t>
            </a:r>
          </a:p>
          <a:p>
            <a:pPr lvl="1" indent="-285750">
              <a:buSzPts val="2400"/>
              <a:buFont typeface="Arial" panose="020B0604020202020204" pitchFamily="34" charset="0"/>
              <a:buChar char="–"/>
            </a:pPr>
            <a:r>
              <a:rPr lang="en-US" altLang="en-US" kern="1200" dirty="0">
                <a:solidFill>
                  <a:srgbClr val="000000"/>
                </a:solidFill>
                <a:latin typeface="Arial (Body)"/>
              </a:rPr>
              <a:t>How can websites be made more accessible?</a:t>
            </a:r>
          </a:p>
          <a:p>
            <a:pPr lvl="1" indent="-285750">
              <a:buSzPts val="2400"/>
              <a:buFont typeface="Arial" panose="020B0604020202020204" pitchFamily="34" charset="0"/>
              <a:buChar char="–"/>
            </a:pPr>
            <a:r>
              <a:rPr lang="en-US" altLang="en-US" kern="1200" dirty="0">
                <a:solidFill>
                  <a:srgbClr val="000000"/>
                </a:solidFill>
                <a:latin typeface="Arial (Body)"/>
              </a:rPr>
              <a:t>Should all websites be required by law to provide </a:t>
            </a:r>
            <a:r>
              <a:rPr lang="ja-JP" altLang="en-US" kern="1200" dirty="0">
                <a:solidFill>
                  <a:srgbClr val="000000"/>
                </a:solidFill>
                <a:latin typeface="Arial (Body)"/>
              </a:rPr>
              <a:t>“</a:t>
            </a:r>
            <a:r>
              <a:rPr lang="en-US" altLang="ja-JP" kern="1200" dirty="0">
                <a:solidFill>
                  <a:srgbClr val="000000"/>
                </a:solidFill>
                <a:latin typeface="Arial (Body)"/>
              </a:rPr>
              <a:t>equivalent alternatives</a:t>
            </a:r>
            <a:r>
              <a:rPr lang="ja-JP" altLang="en-US" kern="1200" dirty="0">
                <a:solidFill>
                  <a:srgbClr val="000000"/>
                </a:solidFill>
                <a:latin typeface="Arial (Body)"/>
              </a:rPr>
              <a:t>”</a:t>
            </a:r>
            <a:r>
              <a:rPr lang="en-US" altLang="ja-JP" kern="1200" dirty="0">
                <a:solidFill>
                  <a:srgbClr val="000000"/>
                </a:solidFill>
                <a:latin typeface="Arial (Body)"/>
              </a:rPr>
              <a:t> for visual and sound content?</a:t>
            </a:r>
          </a:p>
          <a:p>
            <a:pPr lvl="1" indent="-285750">
              <a:buSzPts val="2400"/>
              <a:buFont typeface="Arial" panose="020B0604020202020204" pitchFamily="34" charset="0"/>
              <a:buChar char="–"/>
            </a:pPr>
            <a:r>
              <a:rPr lang="en-US" altLang="en-US" kern="1200" dirty="0">
                <a:solidFill>
                  <a:srgbClr val="000000"/>
                </a:solidFill>
                <a:latin typeface="Arial (Body)"/>
              </a:rPr>
              <a:t>What additional accessibility problems do mobile devices pose?</a:t>
            </a:r>
            <a:endParaRPr lang="en-US" kern="1200" dirty="0">
              <a:solidFill>
                <a:srgbClr val="000000"/>
              </a:solidFill>
              <a:latin typeface="Arial (Body)"/>
            </a:endParaRPr>
          </a:p>
        </p:txBody>
      </p:sp>
    </p:spTree>
    <p:extLst>
      <p:ext uri="{BB962C8B-B14F-4D97-AF65-F5344CB8AC3E}">
        <p14:creationId xmlns:p14="http://schemas.microsoft.com/office/powerpoint/2010/main" val="669434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Developing a Mobile Website and Building Mobile Applications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Types of m-commerce software</a:t>
            </a:r>
          </a:p>
          <a:p>
            <a:pPr lvl="1" indent="-285750">
              <a:buSzPts val="2400"/>
              <a:buFont typeface="Arial" panose="020B0604020202020204" pitchFamily="34" charset="0"/>
              <a:buChar char="–"/>
            </a:pPr>
            <a:r>
              <a:rPr lang="en-US" kern="1200" dirty="0">
                <a:solidFill>
                  <a:srgbClr val="000000"/>
                </a:solidFill>
                <a:latin typeface="Arial (Body)"/>
              </a:rPr>
              <a:t>Mobile website</a:t>
            </a:r>
          </a:p>
          <a:p>
            <a:pPr lvl="2">
              <a:buSzPts val="2400"/>
              <a:buFontTx/>
              <a:buChar char="▪"/>
            </a:pPr>
            <a:r>
              <a:rPr lang="en-US" kern="1200" dirty="0">
                <a:solidFill>
                  <a:srgbClr val="000000"/>
                </a:solidFill>
                <a:latin typeface="Arial (Body)"/>
              </a:rPr>
              <a:t>Responsive Web design</a:t>
            </a:r>
          </a:p>
          <a:p>
            <a:pPr lvl="1" indent="-285750">
              <a:buSzPts val="2400"/>
              <a:buFont typeface="Arial" panose="020B0604020202020204" pitchFamily="34" charset="0"/>
              <a:buChar char="–"/>
            </a:pPr>
            <a:r>
              <a:rPr lang="en-US" kern="1200" dirty="0">
                <a:solidFill>
                  <a:srgbClr val="000000"/>
                </a:solidFill>
                <a:latin typeface="Arial (Body)"/>
              </a:rPr>
              <a:t>Mobile Web app</a:t>
            </a:r>
          </a:p>
          <a:p>
            <a:pPr lvl="1" indent="-285750">
              <a:buSzPts val="2400"/>
              <a:buFont typeface="Arial" panose="020B0604020202020204" pitchFamily="34" charset="0"/>
              <a:buChar char="–"/>
            </a:pPr>
            <a:r>
              <a:rPr lang="en-US" kern="1200" dirty="0">
                <a:solidFill>
                  <a:srgbClr val="000000"/>
                </a:solidFill>
                <a:latin typeface="Arial (Body)"/>
              </a:rPr>
              <a:t>Native app</a:t>
            </a:r>
          </a:p>
          <a:p>
            <a:pPr lvl="1" indent="-285750">
              <a:buSzPts val="2400"/>
              <a:buFont typeface="Arial" panose="020B0604020202020204" pitchFamily="34" charset="0"/>
              <a:buChar char="–"/>
            </a:pPr>
            <a:r>
              <a:rPr lang="en-US" kern="1200" dirty="0">
                <a:solidFill>
                  <a:srgbClr val="000000"/>
                </a:solidFill>
                <a:latin typeface="Arial (Body)"/>
              </a:rPr>
              <a:t>Hybrid app</a:t>
            </a:r>
          </a:p>
          <a:p>
            <a:pPr lvl="2">
              <a:buSzPts val="2400"/>
              <a:buFontTx/>
              <a:buChar char="▪"/>
            </a:pPr>
            <a:r>
              <a:rPr lang="en-US" kern="1200" dirty="0">
                <a:solidFill>
                  <a:srgbClr val="000000"/>
                </a:solidFill>
                <a:latin typeface="Arial (Body)"/>
              </a:rPr>
              <a:t>Runs inside native container</a:t>
            </a:r>
          </a:p>
          <a:p>
            <a:pPr lvl="2">
              <a:buSzPts val="2400"/>
              <a:buFontTx/>
              <a:buChar char="▪"/>
            </a:pPr>
            <a:r>
              <a:rPr lang="en-US" kern="1200" dirty="0">
                <a:solidFill>
                  <a:srgbClr val="000000"/>
                </a:solidFill>
                <a:latin typeface="Arial (Body)"/>
              </a:rPr>
              <a:t>App distribution</a:t>
            </a:r>
          </a:p>
          <a:p>
            <a:pPr lvl="2">
              <a:buSzPts val="2400"/>
              <a:buFontTx/>
              <a:buChar char="▪"/>
            </a:pPr>
            <a:r>
              <a:rPr lang="en-US" kern="1200" dirty="0">
                <a:solidFill>
                  <a:srgbClr val="000000"/>
                </a:solidFill>
                <a:latin typeface="Arial (Body)"/>
              </a:rPr>
              <a:t>Based on H</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L5, C</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S, JavaScript</a:t>
            </a:r>
          </a:p>
        </p:txBody>
      </p:sp>
    </p:spTree>
    <p:extLst>
      <p:ext uri="{BB962C8B-B14F-4D97-AF65-F5344CB8AC3E}">
        <p14:creationId xmlns:p14="http://schemas.microsoft.com/office/powerpoint/2010/main" val="3325192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Planning and Building a Mobile Presence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Identify business objectives, system functionality, and information requirements</a:t>
            </a:r>
          </a:p>
          <a:p>
            <a:pPr lvl="0" indent="-256032">
              <a:buSzPts val="2400"/>
            </a:pPr>
            <a:r>
              <a:rPr lang="en-US" kern="1200" dirty="0">
                <a:solidFill>
                  <a:srgbClr val="000000"/>
                </a:solidFill>
                <a:latin typeface="Arial (Body)"/>
              </a:rPr>
              <a:t>Choice:</a:t>
            </a:r>
          </a:p>
          <a:p>
            <a:pPr lvl="1" indent="-285750">
              <a:buSzPts val="2400"/>
              <a:buFont typeface="Arial" panose="020B0604020202020204" pitchFamily="34" charset="0"/>
              <a:buChar char="–"/>
            </a:pPr>
            <a:r>
              <a:rPr lang="en-US" kern="1200" dirty="0">
                <a:solidFill>
                  <a:srgbClr val="000000"/>
                </a:solidFill>
                <a:latin typeface="Arial (Body)"/>
              </a:rPr>
              <a:t>Mobile website or mobile Web app</a:t>
            </a:r>
          </a:p>
          <a:p>
            <a:pPr lvl="2">
              <a:buSzPts val="2400"/>
              <a:buFontTx/>
              <a:buChar char="▪"/>
            </a:pPr>
            <a:r>
              <a:rPr lang="en-US" kern="1200" dirty="0">
                <a:solidFill>
                  <a:srgbClr val="000000"/>
                </a:solidFill>
                <a:latin typeface="Arial (Body)"/>
              </a:rPr>
              <a:t>Less expensive</a:t>
            </a:r>
          </a:p>
          <a:p>
            <a:pPr lvl="1" indent="-285750">
              <a:buSzPts val="2400"/>
              <a:buFont typeface="Arial" panose="020B0604020202020204" pitchFamily="34" charset="0"/>
              <a:buChar char="–"/>
            </a:pPr>
            <a:r>
              <a:rPr lang="en-US" kern="1200" dirty="0">
                <a:solidFill>
                  <a:srgbClr val="000000"/>
                </a:solidFill>
                <a:latin typeface="Arial (Body)"/>
              </a:rPr>
              <a:t>Native app</a:t>
            </a:r>
          </a:p>
          <a:p>
            <a:pPr lvl="2">
              <a:buSzPts val="2400"/>
              <a:buFontTx/>
              <a:buChar char="▪"/>
            </a:pPr>
            <a:r>
              <a:rPr lang="en-US" kern="1200" dirty="0">
                <a:solidFill>
                  <a:srgbClr val="000000"/>
                </a:solidFill>
                <a:latin typeface="Arial (Body)"/>
              </a:rPr>
              <a:t>Can use device hardware, available offline</a:t>
            </a:r>
          </a:p>
        </p:txBody>
      </p:sp>
    </p:spTree>
    <p:extLst>
      <p:ext uri="{BB962C8B-B14F-4D97-AF65-F5344CB8AC3E}">
        <p14:creationId xmlns:p14="http://schemas.microsoft.com/office/powerpoint/2010/main" val="42098419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kern="1200" dirty="0">
                <a:cs typeface="Times New Roman" panose="02020603050405020304" pitchFamily="18" charset="0"/>
              </a:rPr>
              <a:t>Table </a:t>
            </a:r>
            <a:r>
              <a:rPr lang="en-IN" sz="2600" kern="1200" dirty="0" smtClean="0">
                <a:cs typeface="Times New Roman" panose="02020603050405020304" pitchFamily="18" charset="0"/>
              </a:rPr>
              <a:t>3.13 </a:t>
            </a:r>
            <a:r>
              <a:rPr lang="en-IN" sz="2600" kern="1200" dirty="0">
                <a:cs typeface="Times New Roman" panose="02020603050405020304" pitchFamily="18" charset="0"/>
              </a:rPr>
              <a:t>Unique Features That Must be Taken into Account When Designing a Mobile Presence</a:t>
            </a:r>
            <a:endParaRPr lang="en-AU" sz="2600" dirty="0"/>
          </a:p>
        </p:txBody>
      </p:sp>
      <p:graphicFrame>
        <p:nvGraphicFramePr>
          <p:cNvPr id="4" name="Table 7"/>
          <p:cNvGraphicFramePr>
            <a:graphicFrameLocks/>
          </p:cNvGraphicFramePr>
          <p:nvPr>
            <p:extLst>
              <p:ext uri="{D42A27DB-BD31-4B8C-83A1-F6EECF244321}">
                <p14:modId xmlns:p14="http://schemas.microsoft.com/office/powerpoint/2010/main" val="236819874"/>
              </p:ext>
            </p:extLst>
          </p:nvPr>
        </p:nvGraphicFramePr>
        <p:xfrm>
          <a:off x="457200" y="1658390"/>
          <a:ext cx="8229600" cy="31750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840">
                <a:tc>
                  <a:txBody>
                    <a:bodyPr/>
                    <a:lstStyle/>
                    <a:p>
                      <a:r>
                        <a:rPr lang="en-US" sz="1600" dirty="0">
                          <a:solidFill>
                            <a:schemeClr val="tx1"/>
                          </a:solidFill>
                        </a:rPr>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Implications</a:t>
                      </a:r>
                      <a:r>
                        <a:rPr lang="en-US" sz="1600" baseline="0" dirty="0">
                          <a:solidFill>
                            <a:schemeClr val="tx1"/>
                          </a:solidFill>
                        </a:rPr>
                        <a:t> For Mobile Platform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600" dirty="0">
                          <a:solidFill>
                            <a:schemeClr val="tx1"/>
                          </a:solidFill>
                        </a:rPr>
                        <a:t>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Mobile hardware is smaller, and there are more resource</a:t>
                      </a:r>
                    </a:p>
                    <a:p>
                      <a:r>
                        <a:rPr lang="en-US" sz="1600" b="0" i="0" u="none" strike="noStrike" kern="1200" baseline="0" dirty="0">
                          <a:solidFill>
                            <a:schemeClr val="tx1"/>
                          </a:solidFill>
                          <a:latin typeface="+mn-lt"/>
                          <a:ea typeface="+mn-ea"/>
                          <a:cs typeface="+mn-cs"/>
                        </a:rPr>
                        <a:t>constraints in data storage and processing power.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chemeClr val="tx1"/>
                          </a:solidFill>
                          <a:latin typeface="+mn-lt"/>
                          <a:ea typeface="+mn-ea"/>
                          <a:cs typeface="+mn-cs"/>
                        </a:rPr>
                        <a:t>Connectivity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The mobile platform is constrained by slower connection</a:t>
                      </a:r>
                    </a:p>
                    <a:p>
                      <a:r>
                        <a:rPr lang="en-US" sz="1600" b="0" i="0" u="none" strike="noStrike" kern="1200" baseline="0" dirty="0">
                          <a:solidFill>
                            <a:schemeClr val="tx1"/>
                          </a:solidFill>
                          <a:latin typeface="+mn-lt"/>
                          <a:ea typeface="+mn-ea"/>
                          <a:cs typeface="+mn-cs"/>
                        </a:rPr>
                        <a:t>speeds than desktop websites.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chemeClr val="tx1"/>
                          </a:solidFill>
                          <a:latin typeface="+mn-lt"/>
                          <a:ea typeface="+mn-ea"/>
                          <a:cs typeface="+mn-cs"/>
                        </a:rPr>
                        <a:t>Displays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Mobile displays are much smaller and require simplification. Some screens are not good in sunlight.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chemeClr val="tx1"/>
                          </a:solidFill>
                          <a:latin typeface="+mn-lt"/>
                          <a:ea typeface="+mn-ea"/>
                          <a:cs typeface="+mn-cs"/>
                        </a:rPr>
                        <a:t>Interface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Touch-screen technology introduces new interaction</a:t>
                      </a:r>
                    </a:p>
                    <a:p>
                      <a:r>
                        <a:rPr lang="en-US" sz="1600" b="0" i="0" u="none" strike="noStrike" kern="1200" baseline="0" dirty="0">
                          <a:solidFill>
                            <a:schemeClr val="tx1"/>
                          </a:solidFill>
                          <a:latin typeface="+mn-lt"/>
                          <a:ea typeface="+mn-ea"/>
                          <a:cs typeface="+mn-cs"/>
                        </a:rPr>
                        <a:t>routines different from the traditional mouse and keyboard.</a:t>
                      </a:r>
                    </a:p>
                    <a:p>
                      <a:r>
                        <a:rPr lang="en-US" sz="1600" b="0" i="0" u="none" strike="noStrike" kern="1200" baseline="0" dirty="0">
                          <a:solidFill>
                            <a:schemeClr val="tx1"/>
                          </a:solidFill>
                          <a:latin typeface="+mn-lt"/>
                          <a:ea typeface="+mn-ea"/>
                          <a:cs typeface="+mn-cs"/>
                        </a:rPr>
                        <a:t>The mobile platform is not a good data entry tool but can</a:t>
                      </a:r>
                    </a:p>
                    <a:p>
                      <a:r>
                        <a:rPr lang="en-US" sz="1600" b="0" i="0" u="none" strike="noStrike" kern="1200" baseline="0" dirty="0">
                          <a:solidFill>
                            <a:schemeClr val="tx1"/>
                          </a:solidFill>
                          <a:latin typeface="+mn-lt"/>
                          <a:ea typeface="+mn-ea"/>
                          <a:cs typeface="+mn-cs"/>
                        </a:rPr>
                        <a:t>be a good navigational tool.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7734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1200" dirty="0">
                <a:cs typeface="Times New Roman" panose="02020603050405020304" pitchFamily="18" charset="0"/>
              </a:rPr>
              <a:t>Mobile Presence Design Considerations</a:t>
            </a:r>
            <a:endParaRPr lang="en-AU" sz="32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Platform constraints</a:t>
            </a:r>
          </a:p>
          <a:p>
            <a:pPr lvl="1" indent="-285750">
              <a:buFont typeface="Arial" panose="020B0604020202020204" pitchFamily="34" charset="0"/>
              <a:buChar char="–"/>
            </a:pPr>
            <a:r>
              <a:rPr lang="en-US" sz="2200" kern="1200" dirty="0">
                <a:solidFill>
                  <a:srgbClr val="000000"/>
                </a:solidFill>
                <a:latin typeface="Arial (Body)"/>
              </a:rPr>
              <a:t>Graphics, file sizes</a:t>
            </a:r>
          </a:p>
          <a:p>
            <a:pPr lvl="0" indent="-256032"/>
            <a:r>
              <a:rPr lang="en-US" sz="2200" kern="1200" dirty="0">
                <a:solidFill>
                  <a:srgbClr val="000000"/>
                </a:solidFill>
                <a:latin typeface="Arial (Body)"/>
              </a:rPr>
              <a:t>Mobile first design</a:t>
            </a:r>
          </a:p>
          <a:p>
            <a:pPr lvl="1" indent="-285750">
              <a:buFont typeface="Arial" panose="020B0604020202020204" pitchFamily="34" charset="0"/>
              <a:buChar char="–"/>
            </a:pPr>
            <a:r>
              <a:rPr lang="en-US" sz="2200" kern="1200" dirty="0">
                <a:solidFill>
                  <a:srgbClr val="000000"/>
                </a:solidFill>
                <a:latin typeface="Arial (Body)"/>
              </a:rPr>
              <a:t>Desktop website design after mobile design</a:t>
            </a:r>
          </a:p>
          <a:p>
            <a:pPr lvl="0" indent="-256032"/>
            <a:r>
              <a:rPr lang="en-US" sz="2200" kern="1200" dirty="0">
                <a:solidFill>
                  <a:srgbClr val="000000"/>
                </a:solidFill>
                <a:latin typeface="Arial (Body)"/>
              </a:rPr>
              <a:t>Responsive web design (R</a:t>
            </a:r>
            <a:r>
              <a:rPr lang="en-US" sz="100" kern="1200" dirty="0">
                <a:solidFill>
                  <a:srgbClr val="000000"/>
                </a:solidFill>
                <a:latin typeface="Arial (Body)"/>
              </a:rPr>
              <a:t> </a:t>
            </a:r>
            <a:r>
              <a:rPr lang="en-US" sz="2200" kern="1200" dirty="0">
                <a:solidFill>
                  <a:srgbClr val="000000"/>
                </a:solidFill>
                <a:latin typeface="Arial (Body)"/>
              </a:rPr>
              <a:t>W</a:t>
            </a:r>
            <a:r>
              <a:rPr lang="en-US" sz="100" kern="1200" dirty="0">
                <a:solidFill>
                  <a:srgbClr val="000000"/>
                </a:solidFill>
                <a:latin typeface="Arial (Body)"/>
              </a:rPr>
              <a:t> </a:t>
            </a:r>
            <a:r>
              <a:rPr lang="en-US" sz="2200" kern="1200" dirty="0">
                <a:solidFill>
                  <a:srgbClr val="000000"/>
                </a:solidFill>
                <a:latin typeface="Arial (Body)"/>
              </a:rPr>
              <a:t>D)</a:t>
            </a:r>
          </a:p>
          <a:p>
            <a:pPr lvl="1" indent="-285750">
              <a:buFont typeface="Arial" panose="020B0604020202020204" pitchFamily="34" charset="0"/>
              <a:buChar char="–"/>
            </a:pPr>
            <a:r>
              <a:rPr lang="en-US" sz="2200" kern="1200" dirty="0">
                <a:solidFill>
                  <a:srgbClr val="000000"/>
                </a:solidFill>
                <a:latin typeface="Arial (Body)"/>
              </a:rPr>
              <a:t>C</a:t>
            </a:r>
            <a:r>
              <a:rPr lang="en-US" sz="100" kern="1200" dirty="0">
                <a:solidFill>
                  <a:srgbClr val="000000"/>
                </a:solidFill>
                <a:latin typeface="Arial (Body)"/>
              </a:rPr>
              <a:t> </a:t>
            </a:r>
            <a:r>
              <a:rPr lang="en-US" sz="2200" kern="1200" dirty="0">
                <a:solidFill>
                  <a:srgbClr val="000000"/>
                </a:solidFill>
                <a:latin typeface="Arial (Body)"/>
              </a:rPr>
              <a:t>S</a:t>
            </a:r>
            <a:r>
              <a:rPr lang="en-US" sz="100" kern="1200" dirty="0">
                <a:solidFill>
                  <a:srgbClr val="000000"/>
                </a:solidFill>
                <a:latin typeface="Arial (Body)"/>
              </a:rPr>
              <a:t> </a:t>
            </a:r>
            <a:r>
              <a:rPr lang="en-US" sz="2200" kern="1200" dirty="0">
                <a:solidFill>
                  <a:srgbClr val="000000"/>
                </a:solidFill>
                <a:latin typeface="Arial (Body)"/>
              </a:rPr>
              <a:t>S site adjusts layout of site according to device screen resolutions</a:t>
            </a:r>
          </a:p>
          <a:p>
            <a:pPr lvl="0" indent="-256032"/>
            <a:r>
              <a:rPr lang="en-US" sz="2200" kern="1200" dirty="0">
                <a:solidFill>
                  <a:srgbClr val="000000"/>
                </a:solidFill>
                <a:latin typeface="Arial (Body)"/>
              </a:rPr>
              <a:t>Adaptive web design (A</a:t>
            </a:r>
            <a:r>
              <a:rPr lang="en-US" sz="100" kern="1200" dirty="0">
                <a:solidFill>
                  <a:srgbClr val="000000"/>
                </a:solidFill>
                <a:latin typeface="Arial (Body)"/>
              </a:rPr>
              <a:t> </a:t>
            </a:r>
            <a:r>
              <a:rPr lang="en-US" sz="2200" kern="1200" dirty="0">
                <a:solidFill>
                  <a:srgbClr val="000000"/>
                </a:solidFill>
                <a:latin typeface="Arial (Body)"/>
              </a:rPr>
              <a:t>W</a:t>
            </a:r>
            <a:r>
              <a:rPr lang="en-US" sz="100" kern="1200" dirty="0">
                <a:solidFill>
                  <a:srgbClr val="000000"/>
                </a:solidFill>
                <a:latin typeface="Arial (Body)"/>
              </a:rPr>
              <a:t> </a:t>
            </a:r>
            <a:r>
              <a:rPr lang="en-US" sz="2200" kern="1200" dirty="0">
                <a:solidFill>
                  <a:srgbClr val="000000"/>
                </a:solidFill>
                <a:latin typeface="Arial (Body)"/>
              </a:rPr>
              <a:t>D)</a:t>
            </a:r>
          </a:p>
          <a:p>
            <a:pPr lvl="1" indent="-285750">
              <a:buFont typeface="Arial" panose="020B0604020202020204" pitchFamily="34" charset="0"/>
              <a:buChar char="–"/>
            </a:pPr>
            <a:r>
              <a:rPr lang="en-US" sz="2200" kern="1200" dirty="0">
                <a:solidFill>
                  <a:srgbClr val="000000"/>
                </a:solidFill>
                <a:latin typeface="Arial (Body)"/>
              </a:rPr>
              <a:t>Server delivers different templates or versions of site optimized for device</a:t>
            </a:r>
          </a:p>
        </p:txBody>
      </p:sp>
    </p:spTree>
    <p:extLst>
      <p:ext uri="{BB962C8B-B14F-4D97-AF65-F5344CB8AC3E}">
        <p14:creationId xmlns:p14="http://schemas.microsoft.com/office/powerpoint/2010/main" val="3416045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Cross-Platform Mobile App Development Tools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Objective C, Java</a:t>
            </a:r>
          </a:p>
          <a:p>
            <a:pPr lvl="0" indent="-256032">
              <a:buSzPts val="2400"/>
            </a:pPr>
            <a:r>
              <a:rPr lang="en-US" kern="1200" dirty="0">
                <a:solidFill>
                  <a:srgbClr val="000000"/>
                </a:solidFill>
                <a:latin typeface="Arial (Body)"/>
              </a:rPr>
              <a:t>Low cost, open-source alternatives</a:t>
            </a:r>
          </a:p>
          <a:p>
            <a:pPr lvl="1" indent="-285750">
              <a:buSzPts val="2400"/>
              <a:buFont typeface="Arial" panose="020B0604020202020204" pitchFamily="34" charset="0"/>
              <a:buChar char="–"/>
            </a:pPr>
            <a:r>
              <a:rPr lang="en-US" kern="1200" dirty="0">
                <a:solidFill>
                  <a:srgbClr val="000000"/>
                </a:solidFill>
                <a:latin typeface="Arial (Body)"/>
              </a:rPr>
              <a:t>Appery.io</a:t>
            </a:r>
          </a:p>
          <a:p>
            <a:pPr lvl="1" indent="-285750">
              <a:buSzPts val="2400"/>
              <a:buFont typeface="Arial" panose="020B0604020202020204" pitchFamily="34" charset="0"/>
              <a:buChar char="–"/>
            </a:pPr>
            <a:r>
              <a:rPr lang="en-US" kern="1200" dirty="0">
                <a:solidFill>
                  <a:srgbClr val="000000"/>
                </a:solidFill>
                <a:latin typeface="Arial (Body)"/>
              </a:rPr>
              <a:t>Codiqa</a:t>
            </a:r>
          </a:p>
          <a:p>
            <a:pPr lvl="1" indent="-285750">
              <a:buSzPts val="2400"/>
              <a:buFont typeface="Arial" panose="020B0604020202020204" pitchFamily="34" charset="0"/>
              <a:buChar char="–"/>
            </a:pPr>
            <a:r>
              <a:rPr lang="en-US" dirty="0"/>
              <a:t>Swiftic</a:t>
            </a:r>
            <a:endParaRPr lang="en-US" kern="1200" dirty="0">
              <a:solidFill>
                <a:srgbClr val="000000"/>
              </a:solidFill>
              <a:latin typeface="Arial (Body)"/>
            </a:endParaRPr>
          </a:p>
          <a:p>
            <a:pPr lvl="1" indent="-285750">
              <a:buSzPts val="2400"/>
              <a:buFont typeface="Arial" panose="020B0604020202020204" pitchFamily="34" charset="0"/>
              <a:buChar char="–"/>
            </a:pPr>
            <a:r>
              <a:rPr lang="en-US" kern="1200" dirty="0">
                <a:solidFill>
                  <a:srgbClr val="000000"/>
                </a:solidFill>
                <a:latin typeface="Arial (Body)"/>
              </a:rPr>
              <a:t>PhoneGap</a:t>
            </a:r>
          </a:p>
          <a:p>
            <a:pPr lvl="1" indent="-285750">
              <a:buSzPts val="2400"/>
              <a:buFont typeface="Arial" panose="020B0604020202020204" pitchFamily="34" charset="0"/>
              <a:buChar char="–"/>
            </a:pPr>
            <a:r>
              <a:rPr lang="en-US" dirty="0"/>
              <a:t>Axway </a:t>
            </a:r>
            <a:r>
              <a:rPr lang="en-US" kern="1200" dirty="0">
                <a:solidFill>
                  <a:srgbClr val="000000"/>
                </a:solidFill>
                <a:latin typeface="Arial (Body)"/>
              </a:rPr>
              <a:t>Appcelerator</a:t>
            </a:r>
          </a:p>
        </p:txBody>
      </p:sp>
    </p:spTree>
    <p:extLst>
      <p:ext uri="{BB962C8B-B14F-4D97-AF65-F5344CB8AC3E}">
        <p14:creationId xmlns:p14="http://schemas.microsoft.com/office/powerpoint/2010/main" val="751039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Mobile Presence: Performance and Cost Considerations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Mobile first design</a:t>
            </a:r>
          </a:p>
          <a:p>
            <a:pPr marL="743382" lvl="1">
              <a:buSzPts val="2400"/>
            </a:pPr>
            <a:r>
              <a:rPr lang="en-US" kern="1200" dirty="0">
                <a:solidFill>
                  <a:srgbClr val="000000"/>
                </a:solidFill>
                <a:latin typeface="Arial (Body)"/>
              </a:rPr>
              <a:t>Most efficient</a:t>
            </a:r>
          </a:p>
          <a:p>
            <a:pPr lvl="0" indent="-256032">
              <a:buSzPts val="2400"/>
            </a:pPr>
            <a:r>
              <a:rPr lang="en-US" kern="1200" dirty="0">
                <a:solidFill>
                  <a:srgbClr val="000000"/>
                </a:solidFill>
                <a:latin typeface="Arial (Body)"/>
              </a:rPr>
              <a:t>Mobile website</a:t>
            </a:r>
          </a:p>
          <a:p>
            <a:pPr lvl="1">
              <a:buSzPts val="2400"/>
              <a:buFont typeface="Arial" panose="020B0604020202020204" pitchFamily="34" charset="0"/>
              <a:buChar char="–"/>
            </a:pPr>
            <a:r>
              <a:rPr lang="en-US" kern="1200" dirty="0">
                <a:solidFill>
                  <a:srgbClr val="000000"/>
                </a:solidFill>
                <a:latin typeface="Arial (Body)"/>
              </a:rPr>
              <a:t>Resizing existing website for mobile access is least expensive</a:t>
            </a:r>
          </a:p>
          <a:p>
            <a:pPr lvl="0" indent="-256032">
              <a:buSzPts val="2400"/>
            </a:pPr>
            <a:r>
              <a:rPr lang="en-US" kern="1200" dirty="0">
                <a:solidFill>
                  <a:srgbClr val="000000"/>
                </a:solidFill>
                <a:latin typeface="Arial (Body)"/>
              </a:rPr>
              <a:t>Mobile web app</a:t>
            </a:r>
          </a:p>
          <a:p>
            <a:pPr lvl="1">
              <a:buSzPts val="2400"/>
              <a:buFont typeface="Arial" panose="020B0604020202020204" pitchFamily="34" charset="0"/>
              <a:buChar char="–"/>
            </a:pPr>
            <a:r>
              <a:rPr lang="en-US" kern="1200" dirty="0">
                <a:solidFill>
                  <a:srgbClr val="000000"/>
                </a:solidFill>
                <a:latin typeface="Arial (Body)"/>
              </a:rPr>
              <a:t>Can utilize browser A</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I</a:t>
            </a:r>
          </a:p>
          <a:p>
            <a:pPr lvl="0" indent="-256032">
              <a:buSzPts val="2400"/>
            </a:pPr>
            <a:r>
              <a:rPr lang="en-US" kern="1200" dirty="0">
                <a:solidFill>
                  <a:srgbClr val="000000"/>
                </a:solidFill>
                <a:latin typeface="Arial (Body)"/>
              </a:rPr>
              <a:t>Native app</a:t>
            </a:r>
          </a:p>
          <a:p>
            <a:pPr lvl="1" indent="-285750">
              <a:buSzPts val="2400"/>
              <a:buFont typeface="Arial" panose="020B0604020202020204" pitchFamily="34" charset="0"/>
              <a:buChar char="–"/>
            </a:pPr>
            <a:r>
              <a:rPr lang="en-US" kern="1200" dirty="0">
                <a:solidFill>
                  <a:srgbClr val="000000"/>
                </a:solidFill>
                <a:latin typeface="Arial (Body)"/>
              </a:rPr>
              <a:t>Most expensive; requires more programming</a:t>
            </a:r>
          </a:p>
        </p:txBody>
      </p:sp>
    </p:spTree>
    <p:extLst>
      <p:ext uri="{BB962C8B-B14F-4D97-AF65-F5344CB8AC3E}">
        <p14:creationId xmlns:p14="http://schemas.microsoft.com/office/powerpoint/2010/main" val="2864951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Technology: Carnival Cruise Ships Go Mobile</a:t>
            </a:r>
            <a:endParaRPr lang="en-AU" sz="3400" dirty="0"/>
          </a:p>
        </p:txBody>
      </p:sp>
      <p:sp>
        <p:nvSpPr>
          <p:cNvPr id="3" name="Content Placeholder 2"/>
          <p:cNvSpPr>
            <a:spLocks noGrp="1"/>
          </p:cNvSpPr>
          <p:nvPr>
            <p:ph sz="quarter" idx="13"/>
          </p:nvPr>
        </p:nvSpPr>
        <p:spPr>
          <a:xfrm>
            <a:off x="457200" y="1556326"/>
            <a:ext cx="8030095" cy="4434275"/>
          </a:xfrm>
        </p:spPr>
        <p:txBody>
          <a:bodyPr/>
          <a:lstStyle/>
          <a:p>
            <a:pPr lvl="0" indent="-256032">
              <a:buSzPts val="2400"/>
            </a:pPr>
            <a:r>
              <a:rPr lang="en-US" kern="1200" dirty="0">
                <a:solidFill>
                  <a:srgbClr val="000000"/>
                </a:solidFill>
                <a:latin typeface="Arial (Body)"/>
              </a:rPr>
              <a:t>Class Discussion</a:t>
            </a:r>
          </a:p>
          <a:p>
            <a:pPr lvl="1" indent="-285750">
              <a:buSzPts val="2400"/>
              <a:buFont typeface="Arial" panose="020B0604020202020204" pitchFamily="34" charset="0"/>
              <a:buChar char="–"/>
            </a:pPr>
            <a:r>
              <a:rPr lang="en-US" kern="1200" dirty="0">
                <a:solidFill>
                  <a:srgbClr val="000000"/>
                </a:solidFill>
                <a:latin typeface="Arial (Body)"/>
              </a:rPr>
              <a:t>What influenced Carnival in deciding to create a mobile app?</a:t>
            </a:r>
          </a:p>
          <a:p>
            <a:pPr lvl="1" indent="-285750">
              <a:buSzPts val="2400"/>
              <a:buFont typeface="Arial" panose="020B0604020202020204" pitchFamily="34" charset="0"/>
              <a:buChar char="–"/>
            </a:pPr>
            <a:r>
              <a:rPr lang="en-US" kern="1200" dirty="0">
                <a:solidFill>
                  <a:srgbClr val="000000"/>
                </a:solidFill>
                <a:latin typeface="Arial (Body)"/>
              </a:rPr>
              <a:t>Are there any disadvantages in making a mobile app a central part of the Carnival Cruise experience?</a:t>
            </a:r>
          </a:p>
          <a:p>
            <a:pPr lvl="1" indent="-285750">
              <a:buSzPts val="2400"/>
              <a:buFont typeface="Arial" panose="020B0604020202020204" pitchFamily="34" charset="0"/>
              <a:buChar char="–"/>
            </a:pPr>
            <a:r>
              <a:rPr lang="en-US" kern="1200" dirty="0">
                <a:solidFill>
                  <a:srgbClr val="000000"/>
                </a:solidFill>
                <a:latin typeface="Arial (Body)"/>
              </a:rPr>
              <a:t>How will the Ocean Medallion system add value to the cruising experience?</a:t>
            </a:r>
          </a:p>
        </p:txBody>
      </p:sp>
    </p:spTree>
    <p:extLst>
      <p:ext uri="{BB962C8B-B14F-4D97-AF65-F5344CB8AC3E}">
        <p14:creationId xmlns:p14="http://schemas.microsoft.com/office/powerpoint/2010/main" val="2594149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Careers in </a:t>
            </a:r>
            <a:r>
              <a:rPr lang="pt-BR" kern="1200" dirty="0">
                <a:cs typeface="Times New Roman" panose="02020603050405020304" pitchFamily="18" charset="0"/>
              </a:rPr>
              <a:t>E-commerce</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Position: U</a:t>
            </a:r>
            <a:r>
              <a:rPr lang="en-US" sz="100" kern="1200" dirty="0">
                <a:solidFill>
                  <a:srgbClr val="000000"/>
                </a:solidFill>
                <a:latin typeface="Arial (Body)"/>
              </a:rPr>
              <a:t> </a:t>
            </a:r>
            <a:r>
              <a:rPr lang="en-US" kern="1200" dirty="0">
                <a:solidFill>
                  <a:srgbClr val="000000"/>
                </a:solidFill>
                <a:latin typeface="Arial (Body)"/>
              </a:rPr>
              <a:t>X Designer</a:t>
            </a:r>
          </a:p>
          <a:p>
            <a:pPr lvl="0" indent="-256032">
              <a:buSzPts val="2400"/>
            </a:pPr>
            <a:r>
              <a:rPr lang="en-US" kern="1200" dirty="0">
                <a:solidFill>
                  <a:srgbClr val="000000"/>
                </a:solidFill>
                <a:latin typeface="Arial (Body)"/>
              </a:rPr>
              <a:t>Qualification/Skills</a:t>
            </a:r>
          </a:p>
          <a:p>
            <a:pPr lvl="0" indent="-256032">
              <a:buSzPts val="2400"/>
            </a:pPr>
            <a:r>
              <a:rPr lang="en-US" kern="1200" dirty="0">
                <a:solidFill>
                  <a:srgbClr val="000000"/>
                </a:solidFill>
                <a:latin typeface="Arial (Body)"/>
              </a:rPr>
              <a:t>Preparing for the Interview</a:t>
            </a:r>
          </a:p>
          <a:p>
            <a:pPr lvl="0" indent="-256032">
              <a:buSzPts val="2400"/>
            </a:pPr>
            <a:r>
              <a:rPr lang="en-US" kern="1200" dirty="0">
                <a:solidFill>
                  <a:srgbClr val="000000"/>
                </a:solidFill>
                <a:latin typeface="Arial (Body)"/>
              </a:rPr>
              <a:t>Possible Interview Questions</a:t>
            </a:r>
          </a:p>
        </p:txBody>
      </p:sp>
    </p:spTree>
    <p:extLst>
      <p:ext uri="{BB962C8B-B14F-4D97-AF65-F5344CB8AC3E}">
        <p14:creationId xmlns:p14="http://schemas.microsoft.com/office/powerpoint/2010/main" val="11404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(1 of 3)</a:t>
            </a:r>
            <a:endParaRPr lang="en-AU" sz="2000" b="0" dirty="0"/>
          </a:p>
        </p:txBody>
      </p:sp>
      <p:sp>
        <p:nvSpPr>
          <p:cNvPr id="3" name="Content Placeholder 2"/>
          <p:cNvSpPr>
            <a:spLocks noGrp="1"/>
          </p:cNvSpPr>
          <p:nvPr>
            <p:ph sz="quarter" idx="13"/>
          </p:nvPr>
        </p:nvSpPr>
        <p:spPr/>
        <p:txBody>
          <a:bodyPr/>
          <a:lstStyle/>
          <a:p>
            <a:pPr lvl="0" indent="-256032">
              <a:buSzPts val="2400"/>
            </a:pPr>
            <a:r>
              <a:rPr lang="en-US" altLang="en-US" kern="1200" dirty="0">
                <a:solidFill>
                  <a:srgbClr val="000000"/>
                </a:solidFill>
                <a:latin typeface="Arial (Body)"/>
              </a:rPr>
              <a:t>What</a:t>
            </a:r>
            <a:r>
              <a:rPr lang="ja-JP" altLang="en-US" kern="1200" dirty="0">
                <a:solidFill>
                  <a:srgbClr val="000000"/>
                </a:solidFill>
                <a:latin typeface="Arial (Body)"/>
              </a:rPr>
              <a:t>’</a:t>
            </a:r>
            <a:r>
              <a:rPr lang="en-US" altLang="ja-JP" kern="1200" dirty="0">
                <a:solidFill>
                  <a:srgbClr val="000000"/>
                </a:solidFill>
                <a:latin typeface="Arial (Body)"/>
              </a:rPr>
              <a:t>s the idea? The vision includes:</a:t>
            </a:r>
          </a:p>
          <a:p>
            <a:pPr lvl="1" indent="-285750">
              <a:buSzPts val="2400"/>
              <a:buFont typeface="Arial" panose="020B0604020202020204" pitchFamily="34" charset="0"/>
              <a:buChar char="–"/>
            </a:pPr>
            <a:r>
              <a:rPr lang="en-US" altLang="en-US" kern="1200" dirty="0">
                <a:solidFill>
                  <a:srgbClr val="000000"/>
                </a:solidFill>
                <a:latin typeface="Arial (Body)"/>
              </a:rPr>
              <a:t>Mission statement</a:t>
            </a:r>
          </a:p>
          <a:p>
            <a:pPr lvl="1" indent="-285750">
              <a:buSzPts val="2400"/>
              <a:buFont typeface="Arial" panose="020B0604020202020204" pitchFamily="34" charset="0"/>
              <a:buChar char="–"/>
            </a:pPr>
            <a:r>
              <a:rPr lang="en-US" altLang="en-US" kern="1200" dirty="0">
                <a:solidFill>
                  <a:srgbClr val="000000"/>
                </a:solidFill>
                <a:latin typeface="Arial (Body)"/>
              </a:rPr>
              <a:t>Target audience</a:t>
            </a:r>
          </a:p>
          <a:p>
            <a:pPr lvl="1" indent="-285750">
              <a:buSzPts val="2400"/>
              <a:buFont typeface="Arial" panose="020B0604020202020204" pitchFamily="34" charset="0"/>
              <a:buChar char="–"/>
            </a:pPr>
            <a:r>
              <a:rPr lang="en-US" altLang="en-US" kern="1200" dirty="0">
                <a:solidFill>
                  <a:srgbClr val="000000"/>
                </a:solidFill>
                <a:latin typeface="Arial (Body)"/>
              </a:rPr>
              <a:t>Intended market space</a:t>
            </a:r>
          </a:p>
          <a:p>
            <a:pPr lvl="1" indent="-285750">
              <a:buSzPts val="2400"/>
              <a:buFont typeface="Arial" panose="020B0604020202020204" pitchFamily="34" charset="0"/>
              <a:buChar char="–"/>
            </a:pPr>
            <a:r>
              <a:rPr lang="en-US" altLang="en-US" kern="1200" dirty="0">
                <a:solidFill>
                  <a:srgbClr val="000000"/>
                </a:solidFill>
                <a:latin typeface="Arial (Body)"/>
              </a:rPr>
              <a:t>Strategic analysis</a:t>
            </a:r>
          </a:p>
          <a:p>
            <a:pPr lvl="1" indent="-285750">
              <a:buSzPts val="2400"/>
              <a:buFont typeface="Arial" panose="020B0604020202020204" pitchFamily="34" charset="0"/>
              <a:buChar char="–"/>
            </a:pPr>
            <a:r>
              <a:rPr lang="en-US" altLang="en-US" kern="1200" dirty="0">
                <a:solidFill>
                  <a:srgbClr val="000000"/>
                </a:solidFill>
                <a:latin typeface="Arial (Body)"/>
              </a:rPr>
              <a:t>Marketing matrix</a:t>
            </a:r>
          </a:p>
          <a:p>
            <a:pPr lvl="1" indent="-285750">
              <a:buSzPts val="2400"/>
              <a:buFont typeface="Arial" panose="020B0604020202020204" pitchFamily="34" charset="0"/>
              <a:buChar char="–"/>
            </a:pPr>
            <a:r>
              <a:rPr lang="en-US" altLang="en-US" kern="1200" dirty="0">
                <a:solidFill>
                  <a:srgbClr val="000000"/>
                </a:solidFill>
                <a:latin typeface="Arial (Body)"/>
              </a:rPr>
              <a:t>Development timeline</a:t>
            </a:r>
          </a:p>
          <a:p>
            <a:pPr lvl="1" indent="-285750">
              <a:buSzPts val="2400"/>
              <a:buFont typeface="Arial" panose="020B0604020202020204" pitchFamily="34" charset="0"/>
              <a:buChar char="–"/>
            </a:pPr>
            <a:r>
              <a:rPr lang="en-US" altLang="en-US" kern="1200" dirty="0">
                <a:solidFill>
                  <a:srgbClr val="000000"/>
                </a:solidFill>
                <a:latin typeface="Arial (Body)"/>
              </a:rPr>
              <a:t>Preliminary budget</a:t>
            </a:r>
          </a:p>
        </p:txBody>
      </p:sp>
    </p:spTree>
    <p:extLst>
      <p:ext uri="{BB962C8B-B14F-4D97-AF65-F5344CB8AC3E}">
        <p14:creationId xmlns:p14="http://schemas.microsoft.com/office/powerpoint/2010/main" val="3292648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051496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a:t>
            </a:r>
            <a:r>
              <a:rPr lang="en-AU" sz="1200" dirty="0">
                <a:solidFill>
                  <a:schemeClr val="bg1"/>
                </a:solidFill>
                <a:latin typeface="Arial Rounded MT Bold" panose="020F0704030504030204" pitchFamily="34" charset="0"/>
              </a:rPr>
              <a:t>Institute </a:t>
            </a:r>
            <a:r>
              <a:rPr lang="en-AU" sz="1200" dirty="0">
                <a:solidFill>
                  <a:schemeClr val="bg1"/>
                </a:solidFill>
                <a:latin typeface="Arial Rounded MT Bold" panose="020F0704030504030204" pitchFamily="34" charset="0"/>
              </a:rPr>
              <a:t>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a:t>
            </a:r>
            <a:r>
              <a:rPr lang="en-AU" sz="1200" dirty="0">
                <a:solidFill>
                  <a:schemeClr val="bg1"/>
                </a:solidFill>
                <a:latin typeface="Arial Rounded MT Bold" panose="020F0704030504030204" pitchFamily="34" charset="0"/>
              </a:rPr>
              <a:t>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a:t>
            </a:r>
            <a:r>
              <a:rPr lang="en-AU" sz="1200" dirty="0">
                <a:solidFill>
                  <a:schemeClr val="bg1"/>
                </a:solidFill>
                <a:latin typeface="Arial Rounded MT Bold" panose="020F0704030504030204" pitchFamily="34" charset="0"/>
              </a:rPr>
              <a:t>Code: </a:t>
            </a:r>
            <a:r>
              <a:rPr lang="en-AU" sz="1200" dirty="0">
                <a:solidFill>
                  <a:schemeClr val="bg1"/>
                </a:solidFill>
                <a:latin typeface="Arial Rounded MT Bold" panose="020F0704030504030204" pitchFamily="34" charset="0"/>
              </a:rPr>
              <a:t>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TEQSA Provider Number: </a:t>
            </a:r>
            <a:r>
              <a:rPr lang="en-AU" sz="1200" dirty="0">
                <a:solidFill>
                  <a:schemeClr val="bg1"/>
                </a:solidFill>
                <a:latin typeface="Arial Rounded MT Bold" panose="020F0704030504030204" pitchFamily="34" charset="0"/>
              </a:rPr>
              <a:t>PRV12051</a:t>
            </a:r>
            <a:endParaRPr lang="en-AU" sz="12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61</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678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(2 of 3)</a:t>
            </a:r>
            <a:endParaRPr lang="en-AU" sz="2000" b="0" dirty="0"/>
          </a:p>
        </p:txBody>
      </p:sp>
      <p:sp>
        <p:nvSpPr>
          <p:cNvPr id="3" name="Content Placeholder 2"/>
          <p:cNvSpPr>
            <a:spLocks noGrp="1"/>
          </p:cNvSpPr>
          <p:nvPr>
            <p:ph sz="quarter" idx="13"/>
          </p:nvPr>
        </p:nvSpPr>
        <p:spPr/>
        <p:txBody>
          <a:bodyPr/>
          <a:lstStyle/>
          <a:p>
            <a:pPr lvl="0" indent="-256032">
              <a:buSzPts val="2400"/>
            </a:pPr>
            <a:r>
              <a:rPr lang="en-US" altLang="en-US" kern="1200" dirty="0">
                <a:solidFill>
                  <a:srgbClr val="000000"/>
                </a:solidFill>
                <a:latin typeface="Arial (Body)"/>
              </a:rPr>
              <a:t>Where</a:t>
            </a:r>
            <a:r>
              <a:rPr lang="ja-JP" altLang="en-US" kern="1200" dirty="0">
                <a:solidFill>
                  <a:srgbClr val="000000"/>
                </a:solidFill>
                <a:latin typeface="Arial (Body)"/>
              </a:rPr>
              <a:t>’</a:t>
            </a:r>
            <a:r>
              <a:rPr lang="en-US" altLang="ja-JP" kern="1200" dirty="0">
                <a:solidFill>
                  <a:srgbClr val="000000"/>
                </a:solidFill>
                <a:latin typeface="Arial (Body)"/>
              </a:rPr>
              <a:t>s the money?</a:t>
            </a:r>
          </a:p>
          <a:p>
            <a:pPr lvl="1" indent="-285750">
              <a:buSzPts val="2400"/>
              <a:buFont typeface="Arial" panose="020B0604020202020204" pitchFamily="34" charset="0"/>
              <a:buChar char="–"/>
            </a:pPr>
            <a:r>
              <a:rPr lang="en-US" altLang="en-US" kern="1200" dirty="0">
                <a:solidFill>
                  <a:srgbClr val="000000"/>
                </a:solidFill>
                <a:latin typeface="Arial (Body)"/>
              </a:rPr>
              <a:t>Business model(s)</a:t>
            </a:r>
          </a:p>
          <a:p>
            <a:pPr lvl="1" indent="-285750">
              <a:buSzPts val="2400"/>
              <a:buFont typeface="Arial" panose="020B0604020202020204" pitchFamily="34" charset="0"/>
              <a:buChar char="–"/>
            </a:pPr>
            <a:r>
              <a:rPr lang="en-US" altLang="en-US" kern="1200" dirty="0">
                <a:solidFill>
                  <a:srgbClr val="000000"/>
                </a:solidFill>
                <a:latin typeface="Arial (Body)"/>
              </a:rPr>
              <a:t>Revenue model(s)</a:t>
            </a:r>
          </a:p>
          <a:p>
            <a:pPr lvl="0" indent="-256032">
              <a:buSzPts val="2400"/>
            </a:pPr>
            <a:r>
              <a:rPr lang="en-US" altLang="en-US" kern="1200" dirty="0">
                <a:solidFill>
                  <a:srgbClr val="000000"/>
                </a:solidFill>
                <a:latin typeface="Arial (Body)"/>
              </a:rPr>
              <a:t>Who and where is the target audience?</a:t>
            </a:r>
          </a:p>
          <a:p>
            <a:pPr lvl="1" indent="-285750">
              <a:buSzPts val="2400"/>
              <a:buFont typeface="Arial" panose="020B0604020202020204" pitchFamily="34" charset="0"/>
              <a:buChar char="–"/>
            </a:pPr>
            <a:r>
              <a:rPr lang="en-US" altLang="en-US" kern="1200" dirty="0">
                <a:solidFill>
                  <a:srgbClr val="000000"/>
                </a:solidFill>
                <a:latin typeface="Arial (Body)"/>
              </a:rPr>
              <a:t>Demographics, lifestyle, consumption patterns, etc.</a:t>
            </a:r>
          </a:p>
          <a:p>
            <a:pPr lvl="0" indent="-256032">
              <a:buSzPts val="2400"/>
            </a:pPr>
            <a:r>
              <a:rPr lang="en-US" altLang="en-US" kern="1200" dirty="0">
                <a:solidFill>
                  <a:srgbClr val="000000"/>
                </a:solidFill>
                <a:latin typeface="Arial (Body)"/>
              </a:rPr>
              <a:t>What is the ballpark? Characterize the marketplace</a:t>
            </a:r>
          </a:p>
          <a:p>
            <a:pPr lvl="1" indent="-285750">
              <a:buSzPts val="2400"/>
              <a:buFont typeface="Arial" panose="020B0604020202020204" pitchFamily="34" charset="0"/>
              <a:buChar char="–"/>
            </a:pPr>
            <a:r>
              <a:rPr lang="en-US" altLang="en-US" kern="1200" dirty="0">
                <a:solidFill>
                  <a:srgbClr val="000000"/>
                </a:solidFill>
                <a:latin typeface="Arial (Body)"/>
              </a:rPr>
              <a:t>Size, growth, demographics, structure</a:t>
            </a:r>
          </a:p>
        </p:txBody>
      </p:sp>
    </p:spTree>
    <p:extLst>
      <p:ext uri="{BB962C8B-B14F-4D97-AF65-F5344CB8AC3E}">
        <p14:creationId xmlns:p14="http://schemas.microsoft.com/office/powerpoint/2010/main" val="367239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(3 of 3)</a:t>
            </a:r>
            <a:endParaRPr lang="en-AU" sz="2000" b="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Where’s the content coming from?</a:t>
            </a:r>
          </a:p>
          <a:p>
            <a:pPr lvl="0" indent="-256032">
              <a:buSzPts val="2400"/>
            </a:pPr>
            <a:r>
              <a:rPr lang="en-US" altLang="en-US" kern="1200" dirty="0">
                <a:solidFill>
                  <a:srgbClr val="000000"/>
                </a:solidFill>
                <a:latin typeface="Arial (Body)"/>
              </a:rPr>
              <a:t>Know yourself-S</a:t>
            </a:r>
            <a:r>
              <a:rPr lang="en-US" altLang="en-US" sz="100" kern="1200" dirty="0">
                <a:solidFill>
                  <a:srgbClr val="000000"/>
                </a:solidFill>
                <a:latin typeface="Arial (Body)"/>
              </a:rPr>
              <a:t> </a:t>
            </a:r>
            <a:r>
              <a:rPr lang="en-US" altLang="en-US" kern="1200" dirty="0">
                <a:solidFill>
                  <a:srgbClr val="000000"/>
                </a:solidFill>
                <a:latin typeface="Arial (Body)"/>
              </a:rPr>
              <a:t>W</a:t>
            </a:r>
            <a:r>
              <a:rPr lang="en-US" altLang="en-US" sz="100" kern="1200" dirty="0">
                <a:solidFill>
                  <a:srgbClr val="000000"/>
                </a:solidFill>
                <a:latin typeface="Arial (Body)"/>
              </a:rPr>
              <a:t> </a:t>
            </a:r>
            <a:r>
              <a:rPr lang="en-US" altLang="en-US" kern="1200" dirty="0">
                <a:solidFill>
                  <a:srgbClr val="000000"/>
                </a:solidFill>
                <a:latin typeface="Arial (Body)"/>
              </a:rPr>
              <a:t>O</a:t>
            </a:r>
            <a:r>
              <a:rPr lang="en-US" altLang="en-US" sz="100" kern="1200" dirty="0">
                <a:solidFill>
                  <a:srgbClr val="000000"/>
                </a:solidFill>
                <a:latin typeface="Arial (Body)"/>
              </a:rPr>
              <a:t> </a:t>
            </a:r>
            <a:r>
              <a:rPr lang="en-US" altLang="en-US" kern="1200" dirty="0">
                <a:solidFill>
                  <a:srgbClr val="000000"/>
                </a:solidFill>
                <a:latin typeface="Arial (Body)"/>
              </a:rPr>
              <a:t>T analysis</a:t>
            </a:r>
          </a:p>
          <a:p>
            <a:pPr lvl="0" indent="-256032">
              <a:buSzPts val="2400"/>
            </a:pPr>
            <a:r>
              <a:rPr lang="en-US" altLang="en-US" kern="1200" dirty="0">
                <a:solidFill>
                  <a:srgbClr val="000000"/>
                </a:solidFill>
                <a:latin typeface="Arial (Body)"/>
              </a:rPr>
              <a:t>Develop an e-commerce presence map</a:t>
            </a:r>
          </a:p>
          <a:p>
            <a:pPr lvl="0" indent="-256032">
              <a:buSzPts val="2400"/>
            </a:pPr>
            <a:r>
              <a:rPr lang="en-US" altLang="en-US" kern="1200" dirty="0">
                <a:solidFill>
                  <a:srgbClr val="000000"/>
                </a:solidFill>
                <a:latin typeface="Arial (Body)"/>
              </a:rPr>
              <a:t>Develop a timeline: Milestones</a:t>
            </a:r>
          </a:p>
          <a:p>
            <a:pPr lvl="0" indent="-256032">
              <a:buSzPts val="2400"/>
            </a:pPr>
            <a:r>
              <a:rPr lang="en-US" altLang="en-US" kern="1200" dirty="0">
                <a:solidFill>
                  <a:srgbClr val="000000"/>
                </a:solidFill>
                <a:latin typeface="Arial (Body)"/>
              </a:rPr>
              <a:t>How much will this cost?</a:t>
            </a:r>
          </a:p>
          <a:p>
            <a:pPr lvl="1" indent="-285750">
              <a:buSzPts val="2400"/>
              <a:buFont typeface="Arial" panose="020B0604020202020204" pitchFamily="34" charset="0"/>
              <a:buChar char="–"/>
            </a:pPr>
            <a:r>
              <a:rPr lang="en-US" altLang="en-US" kern="1200" dirty="0">
                <a:solidFill>
                  <a:srgbClr val="000000"/>
                </a:solidFill>
                <a:latin typeface="Arial (Body)"/>
              </a:rPr>
              <a:t>Simple website: up to $5000</a:t>
            </a:r>
          </a:p>
          <a:p>
            <a:pPr lvl="1" indent="-285750">
              <a:buSzPts val="2400"/>
              <a:buFont typeface="Arial" panose="020B0604020202020204" pitchFamily="34" charset="0"/>
              <a:buChar char="–"/>
            </a:pPr>
            <a:r>
              <a:rPr lang="en-US" altLang="en-US" kern="1200" dirty="0">
                <a:solidFill>
                  <a:srgbClr val="000000"/>
                </a:solidFill>
                <a:latin typeface="Arial (Body)"/>
              </a:rPr>
              <a:t>Small startup: $25,000 to $50,000</a:t>
            </a:r>
          </a:p>
          <a:p>
            <a:pPr lvl="1" indent="-285750">
              <a:buSzPts val="2400"/>
              <a:buFont typeface="Arial" panose="020B0604020202020204" pitchFamily="34" charset="0"/>
              <a:buChar char="–"/>
            </a:pPr>
            <a:r>
              <a:rPr lang="en-US" altLang="en-US" kern="1200" dirty="0">
                <a:solidFill>
                  <a:srgbClr val="000000"/>
                </a:solidFill>
                <a:latin typeface="Arial (Body)"/>
              </a:rPr>
              <a:t>Large corporate website: $100,000+ to millions</a:t>
            </a:r>
            <a:endParaRPr lang="en-US" kern="1200" dirty="0">
              <a:solidFill>
                <a:srgbClr val="000000"/>
              </a:solidFill>
              <a:latin typeface="Arial (Body)"/>
            </a:endParaRPr>
          </a:p>
        </p:txBody>
      </p:sp>
    </p:spTree>
    <p:extLst>
      <p:ext uri="{BB962C8B-B14F-4D97-AF65-F5344CB8AC3E}">
        <p14:creationId xmlns:p14="http://schemas.microsoft.com/office/powerpoint/2010/main" val="382186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a:t>
            </a:r>
            <a:r>
              <a:rPr lang="en-US" kern="1200" dirty="0" smtClean="0">
                <a:cs typeface="Times New Roman" panose="02020603050405020304" pitchFamily="18" charset="0"/>
              </a:rPr>
              <a:t>3.1 </a:t>
            </a:r>
            <a:r>
              <a:rPr lang="en-US" kern="1200" dirty="0">
                <a:cs typeface="Times New Roman" panose="02020603050405020304" pitchFamily="18" charset="0"/>
              </a:rPr>
              <a:t>S</a:t>
            </a:r>
            <a:r>
              <a:rPr lang="en-US" sz="100" kern="1200" dirty="0">
                <a:cs typeface="Times New Roman" panose="02020603050405020304" pitchFamily="18" charset="0"/>
              </a:rPr>
              <a:t> </a:t>
            </a:r>
            <a:r>
              <a:rPr lang="en-US" kern="1200" dirty="0">
                <a:cs typeface="Times New Roman" panose="02020603050405020304" pitchFamily="18" charset="0"/>
              </a:rPr>
              <a:t>W</a:t>
            </a:r>
            <a:r>
              <a:rPr lang="en-US" sz="100" kern="1200" dirty="0">
                <a:cs typeface="Times New Roman" panose="02020603050405020304" pitchFamily="18" charset="0"/>
              </a:rPr>
              <a:t> </a:t>
            </a:r>
            <a:r>
              <a:rPr lang="en-US" kern="1200" dirty="0">
                <a:cs typeface="Times New Roman" panose="02020603050405020304" pitchFamily="18" charset="0"/>
              </a:rPr>
              <a:t>O</a:t>
            </a:r>
            <a:r>
              <a:rPr lang="en-US" sz="100" kern="1200" dirty="0">
                <a:cs typeface="Times New Roman" panose="02020603050405020304" pitchFamily="18" charset="0"/>
              </a:rPr>
              <a:t> </a:t>
            </a:r>
            <a:r>
              <a:rPr lang="en-US" kern="1200" dirty="0">
                <a:cs typeface="Times New Roman" panose="02020603050405020304" pitchFamily="18" charset="0"/>
              </a:rPr>
              <a:t>T Analysis</a:t>
            </a:r>
            <a:endParaRPr lang="en-AU" dirty="0"/>
          </a:p>
        </p:txBody>
      </p:sp>
      <p:pic>
        <p:nvPicPr>
          <p:cNvPr id="5" name="Picture 4" descr="Strengths. current sites do not address market needs, unique approach, easy navigation, better personalization, customer base growing, high value market segment, and superior social strategy. Weaknesses. limited financial resources, no prior online experience, no existing user base, no media attention, no web design expertise, no computer background. Opportunities. ability to address large market with unmet needs, potential to capture significant share of this market, potential to develop related sites. Threats. approach could be copied by competitors; advertisers may not want to try a new site, rapid pace of technological development, low market entry co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821" y="1618592"/>
            <a:ext cx="5976359" cy="4669029"/>
          </a:xfrm>
          <a:prstGeom prst="rect">
            <a:avLst/>
          </a:prstGeom>
        </p:spPr>
      </p:pic>
    </p:spTree>
    <p:extLst>
      <p:ext uri="{BB962C8B-B14F-4D97-AF65-F5344CB8AC3E}">
        <p14:creationId xmlns:p14="http://schemas.microsoft.com/office/powerpoint/2010/main" val="4177807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10440</TotalTime>
  <Words>4176</Words>
  <Application>Microsoft Office PowerPoint</Application>
  <PresentationFormat>On-screen Show (4:3)</PresentationFormat>
  <Paragraphs>569</Paragraphs>
  <Slides>61</Slides>
  <Notes>61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61</vt:i4>
      </vt:variant>
    </vt:vector>
  </HeadingPairs>
  <TitlesOfParts>
    <vt:vector size="75" baseType="lpstr">
      <vt:lpstr>ＭＳ Ｐゴシック</vt:lpstr>
      <vt:lpstr>Arial</vt:lpstr>
      <vt:lpstr>Arial (Body)</vt:lpstr>
      <vt:lpstr>Arial Rounded MT Bold</vt:lpstr>
      <vt:lpstr>Calibri</vt:lpstr>
      <vt:lpstr>Calibri Light</vt:lpstr>
      <vt:lpstr>Noto Sans Symbols</vt:lpstr>
      <vt:lpstr>Segoe UI Symbol</vt:lpstr>
      <vt:lpstr>Times New Roman</vt:lpstr>
      <vt:lpstr>Verdana</vt:lpstr>
      <vt:lpstr>Kent Powerpoint Template (final)</vt:lpstr>
      <vt:lpstr>1_Kent Powerpoint Template (final)</vt:lpstr>
      <vt:lpstr>2_Kent Powerpoint Template (final)</vt:lpstr>
      <vt:lpstr>3_Kent Powerpoint Template (final)</vt:lpstr>
      <vt:lpstr>PowerPoint Presentation</vt:lpstr>
      <vt:lpstr>Resource Material</vt:lpstr>
      <vt:lpstr>E-commerce 2019: Business. Technology. Society.</vt:lpstr>
      <vt:lpstr>Learning Objectives</vt:lpstr>
      <vt:lpstr>The Financial Times: A Remodel for 21st Century Publishing Profitability</vt:lpstr>
      <vt:lpstr>Imagine Your E-commerce Presence (1 of 3)</vt:lpstr>
      <vt:lpstr>Imagine Your E-commerce Presence (2 of 3)</vt:lpstr>
      <vt:lpstr>Imagine Your E-commerce Presence (3 of 3)</vt:lpstr>
      <vt:lpstr>Figure 3.1 S W O T Analysis</vt:lpstr>
      <vt:lpstr>Figure 3.2 E-commerce Presence Map</vt:lpstr>
      <vt:lpstr>Building an E-commerce Site: A Systematic Approach</vt:lpstr>
      <vt:lpstr>Planning: The Systems Development Life Cycle</vt:lpstr>
      <vt:lpstr>Figure 3.5 Systems Development Life Cycle</vt:lpstr>
      <vt:lpstr>System Analysis/Planning</vt:lpstr>
      <vt:lpstr>Table 3.2 System Analysis, Business Objectives, System Functionalities, and Information Requirements for a Typical E-commerce Site (1 of 2)</vt:lpstr>
      <vt:lpstr>Table 3.2 System Analysis, Business Objectives, System Functionalities, and Information Requirements for a Typical E-commerce Site (2 of 2)</vt:lpstr>
      <vt:lpstr>Systems Design: Hardware and Software Platforms</vt:lpstr>
      <vt:lpstr>Figure 3.6(a) A Logical Design for a Simple Website</vt:lpstr>
      <vt:lpstr>Figure 3.6(b) Physical Design for a Simple Website</vt:lpstr>
      <vt:lpstr>Building the System: In-House Versus Outsourcing</vt:lpstr>
      <vt:lpstr>Figure 3.7 Choices in Building and Hosting</vt:lpstr>
      <vt:lpstr>Insight on Business: Weebly Makes Creating Websites Easy</vt:lpstr>
      <vt:lpstr>Testing the System</vt:lpstr>
      <vt:lpstr>Implementation, Maintenance, and Optimization</vt:lpstr>
      <vt:lpstr>Figure 3.10 Factors in Website Optimization</vt:lpstr>
      <vt:lpstr>Alternative Web Development Methodologies</vt:lpstr>
      <vt:lpstr>Simple versus Multi-Tiered Website Architecture</vt:lpstr>
      <vt:lpstr>Figure 3.11(a) Two-Tier E-commerce Site Architecture</vt:lpstr>
      <vt:lpstr>Figure 3.11(b) Multi-Tier E-commerce Site Architecture</vt:lpstr>
      <vt:lpstr>Web Server Software</vt:lpstr>
      <vt:lpstr>Table 3.4 Basic Functionality Provided by Web Servers</vt:lpstr>
      <vt:lpstr>Site Management Tools</vt:lpstr>
      <vt:lpstr>Dynamic Page Generation Tools</vt:lpstr>
      <vt:lpstr>Application Servers</vt:lpstr>
      <vt:lpstr>E-commerce Merchant Server Software</vt:lpstr>
      <vt:lpstr>Merchant Server Software Packages (1 of 3)</vt:lpstr>
      <vt:lpstr>Merchant Server Software Packages (2 of 3)</vt:lpstr>
      <vt:lpstr>Merchant Server Software Packages (3 of 3)</vt:lpstr>
      <vt:lpstr>Choosing Hardware</vt:lpstr>
      <vt:lpstr>Right-Sizing Your Hardware Platform: the Demand Side</vt:lpstr>
      <vt:lpstr>Right-Sizing Your Hardware Platform: the Supply Side</vt:lpstr>
      <vt:lpstr>Table 3.8 Vertical and Horizontal Scaling Techniques</vt:lpstr>
      <vt:lpstr>Table 3.9 Improving the Processing Architecture of Your Site</vt:lpstr>
      <vt:lpstr>Other E-commerce Site Tools</vt:lpstr>
      <vt:lpstr>Table 3.10 E-commerce Website Features That Annoy Customers (1 of 2)</vt:lpstr>
      <vt:lpstr>Table 3.10 E-commerce Website Features That Annoy Customers (2 of 2)</vt:lpstr>
      <vt:lpstr>Table 3.11 The Eight Most Important Factors in Successful E-commerce Site Design</vt:lpstr>
      <vt:lpstr>Tools for Interactivity and Active Content</vt:lpstr>
      <vt:lpstr>Personalization Tools</vt:lpstr>
      <vt:lpstr>The Information Policy Set</vt:lpstr>
      <vt:lpstr>Insight on Society: Designing for Accessibility</vt:lpstr>
      <vt:lpstr>Developing a Mobile Website and Building Mobile Applications</vt:lpstr>
      <vt:lpstr>Planning and Building a Mobile Presence</vt:lpstr>
      <vt:lpstr>Table 3.13 Unique Features That Must be Taken into Account When Designing a Mobile Presence</vt:lpstr>
      <vt:lpstr>Mobile Presence Design Considerations</vt:lpstr>
      <vt:lpstr>Cross-Platform Mobile App Development Tools</vt:lpstr>
      <vt:lpstr>Mobile Presence: Performance and Cost Considerations</vt:lpstr>
      <vt:lpstr>Insight on Technology: Carnival Cruise Ships Go Mobile</vt:lpstr>
      <vt:lpstr>Careers in E-commerce</vt:lpstr>
      <vt:lpstr>Copyright</vt:lpstr>
      <vt:lpstr>kent.edu.au  Kent Institute Australia Pty. Ltd. ABN 49 003 577 302 ● CRICOS Code: 00161E ● RTO Code: 90458 ● TEQSA Provider Number: PRV12051</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4, Building an E-commerce Presence: Websites, Mobile Sites, and Apps</dc:title>
  <dc:subject>Business</dc:subject>
  <dc:creator>Laudon/Traver</dc:creator>
  <cp:keywords>E-commerce 2019</cp:keywords>
  <cp:lastModifiedBy>Syed</cp:lastModifiedBy>
  <cp:revision>1413</cp:revision>
  <dcterms:modified xsi:type="dcterms:W3CDTF">2020-11-04T00:25:06Z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