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0" r:id="rId14"/>
    <p:sldId id="287" r:id="rId15"/>
    <p:sldId id="273" r:id="rId1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11/10/2021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9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>
                <a:latin typeface="Calibri" pitchFamily="34" charset="0"/>
                <a:cs typeface="Arial" pitchFamily="34" charset="0"/>
              </a:rPr>
              <a:t>Week 11</a:t>
            </a:r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of Objects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57200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Consider these two classes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9815"/>
              </p:ext>
            </p:extLst>
          </p:nvPr>
        </p:nvGraphicFramePr>
        <p:xfrm>
          <a:off x="1810657" y="2376715"/>
          <a:ext cx="3048000" cy="251459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55182982"/>
                    </a:ext>
                  </a:extLst>
                </a:gridCol>
              </a:tblGrid>
              <a:tr h="21773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>
                          <a:effectLst/>
                        </a:rPr>
                        <a:t>Student</a:t>
                      </a:r>
                      <a:endParaRPr lang="en-AU" sz="110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406306"/>
                  </a:ext>
                </a:extLst>
              </a:tr>
              <a:tr h="45040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studentNumber</a:t>
                      </a:r>
                      <a:r>
                        <a:rPr lang="en-AU" sz="1100" dirty="0">
                          <a:effectLst/>
                        </a:rPr>
                        <a:t>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- name: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687020"/>
                  </a:ext>
                </a:extLst>
              </a:tr>
              <a:tr h="184646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Student(</a:t>
                      </a:r>
                      <a:r>
                        <a:rPr lang="en-AU" sz="1100" dirty="0" err="1">
                          <a:effectLst/>
                        </a:rPr>
                        <a:t>String,String</a:t>
                      </a:r>
                      <a:r>
                        <a:rPr lang="en-AU" sz="1100" dirty="0">
                          <a:effectLst/>
                        </a:rPr>
                        <a:t>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Student()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getName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setName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newName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getStudentNumber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setStudentNumber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newNumber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toString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0556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2168236"/>
          <a:ext cx="3810000" cy="352276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74823609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>
                          <a:effectLst/>
                        </a:rPr>
                        <a:t>Course</a:t>
                      </a:r>
                      <a:endParaRPr lang="en-AU" sz="110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61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- courseNumber: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- courseName: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- students: Student[ ]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- maximumEnrolment: int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>
                          <a:effectLst/>
                        </a:rPr>
                        <a:t>- numEnrolled: int</a:t>
                      </a:r>
                      <a:endParaRPr lang="en-AU" sz="110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61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Course()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Course(</a:t>
                      </a:r>
                      <a:r>
                        <a:rPr lang="en-AU" sz="1100" dirty="0" err="1">
                          <a:effectLst/>
                        </a:rPr>
                        <a:t>courseName</a:t>
                      </a:r>
                      <a:r>
                        <a:rPr lang="en-AU" sz="1100" dirty="0">
                          <a:effectLst/>
                        </a:rPr>
                        <a:t>: </a:t>
                      </a:r>
                      <a:r>
                        <a:rPr lang="en-AU" sz="1100" dirty="0" err="1">
                          <a:effectLst/>
                        </a:rPr>
                        <a:t>String,courseNumber</a:t>
                      </a:r>
                      <a:r>
                        <a:rPr lang="en-AU" sz="1100" dirty="0">
                          <a:effectLst/>
                        </a:rPr>
                        <a:t>: String, </a:t>
                      </a:r>
                      <a:r>
                        <a:rPr lang="en-AU" sz="1100" dirty="0" err="1">
                          <a:effectLst/>
                        </a:rPr>
                        <a:t>maximumEnrolment:int</a:t>
                      </a:r>
                      <a:r>
                        <a:rPr lang="en-AU" sz="1100" dirty="0">
                          <a:effectLst/>
                        </a:rPr>
                        <a:t>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getCourseName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setCourseName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newName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getCourseNumber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setCourseNumber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newNumber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addStudent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aStudent</a:t>
                      </a:r>
                      <a:r>
                        <a:rPr lang="en-AU" sz="1100" dirty="0">
                          <a:effectLst/>
                        </a:rPr>
                        <a:t>: Student):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getStudentAt</a:t>
                      </a:r>
                      <a:r>
                        <a:rPr lang="en-AU" sz="1100" dirty="0">
                          <a:effectLst/>
                        </a:rPr>
                        <a:t>(index: </a:t>
                      </a:r>
                      <a:r>
                        <a:rPr lang="en-AU" sz="1100" dirty="0" err="1">
                          <a:effectLst/>
                        </a:rPr>
                        <a:t>int</a:t>
                      </a:r>
                      <a:r>
                        <a:rPr lang="en-AU" sz="1100" dirty="0">
                          <a:effectLst/>
                        </a:rPr>
                        <a:t>): Student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numberEnrolled</a:t>
                      </a:r>
                      <a:r>
                        <a:rPr lang="en-AU" sz="1100" dirty="0">
                          <a:effectLst/>
                        </a:rPr>
                        <a:t>(): </a:t>
                      </a:r>
                      <a:r>
                        <a:rPr lang="en-AU" sz="1100" dirty="0" err="1">
                          <a:effectLst/>
                        </a:rPr>
                        <a:t>int</a:t>
                      </a:r>
                      <a:endParaRPr lang="en-AU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displayAllStudents</a:t>
                      </a:r>
                      <a:r>
                        <a:rPr lang="en-AU" sz="1100" dirty="0">
                          <a:effectLst/>
                        </a:rPr>
                        <a:t>():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toString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62607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B1A85-4C08-421D-AD31-7938D4F4294D}"/>
              </a:ext>
            </a:extLst>
          </p:cNvPr>
          <p:cNvCxnSpPr/>
          <p:nvPr/>
        </p:nvCxnSpPr>
        <p:spPr>
          <a:xfrm>
            <a:off x="4858657" y="3634014"/>
            <a:ext cx="9325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5FE31-07DB-48E6-98DD-E5D5E9CE0511}"/>
              </a:ext>
            </a:extLst>
          </p:cNvPr>
          <p:cNvSpPr txBox="1"/>
          <p:nvPr/>
        </p:nvSpPr>
        <p:spPr>
          <a:xfrm>
            <a:off x="5581498" y="3351914"/>
            <a:ext cx="21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AU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62781-7C1B-4BBF-9616-114D663633DD}"/>
              </a:ext>
            </a:extLst>
          </p:cNvPr>
          <p:cNvSpPr txBox="1"/>
          <p:nvPr/>
        </p:nvSpPr>
        <p:spPr>
          <a:xfrm>
            <a:off x="4857582" y="3698785"/>
            <a:ext cx="658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1-n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4478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Course class is having array of type Students.</a:t>
            </a:r>
          </a:p>
          <a:p>
            <a:r>
              <a:rPr lang="en-AU" dirty="0"/>
              <a:t>Create these two classes in eclipse.</a:t>
            </a:r>
          </a:p>
          <a:p>
            <a:r>
              <a:rPr lang="en-AU" dirty="0"/>
              <a:t>For your reference, download student.java and course.java from  </a:t>
            </a:r>
            <a:r>
              <a:rPr lang="en-AU" dirty="0" err="1"/>
              <a:t>moodle</a:t>
            </a:r>
            <a:r>
              <a:rPr lang="en-AU" dirty="0"/>
              <a:t>.</a:t>
            </a:r>
          </a:p>
          <a:p>
            <a:r>
              <a:rPr lang="en-AU" dirty="0"/>
              <a:t>Some methods are already given. Try to understand them.</a:t>
            </a:r>
          </a:p>
          <a:p>
            <a:r>
              <a:rPr lang="en-AU" dirty="0"/>
              <a:t>After creating both classes, download test.java and complete that class.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0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1655-4760-4824-85D3-70D78A13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C1A5-6254-44F4-93C0-E8C3E9AC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Recalling the </a:t>
            </a:r>
            <a:r>
              <a:rPr lang="en-US" dirty="0" err="1"/>
              <a:t>ArrayList</a:t>
            </a:r>
            <a:r>
              <a:rPr lang="en-US" dirty="0"/>
              <a:t> Creation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&lt;&gt;(15);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&lt;Type&gt; represents the type of elements of  </a:t>
            </a:r>
            <a:r>
              <a:rPr lang="en-AU" dirty="0" err="1"/>
              <a:t>arrayList</a:t>
            </a:r>
            <a:r>
              <a:rPr lang="en-AU" dirty="0"/>
              <a:t>. For example: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&lt;Integer&gt;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&lt;String&gt;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r>
              <a:rPr lang="en-AU" b="1" dirty="0" err="1"/>
              <a:t>ArrayList</a:t>
            </a:r>
            <a:r>
              <a:rPr lang="en-AU" b="1" dirty="0"/>
              <a:t>&lt;Student&gt;  </a:t>
            </a:r>
            <a:r>
              <a:rPr lang="en-AU" b="1" dirty="0" err="1"/>
              <a:t>studentList</a:t>
            </a:r>
            <a:r>
              <a:rPr lang="en-AU" b="1" dirty="0"/>
              <a:t>=new </a:t>
            </a:r>
            <a:r>
              <a:rPr lang="en-AU" b="1" dirty="0" err="1"/>
              <a:t>ArrayList</a:t>
            </a:r>
            <a:r>
              <a:rPr lang="en-AU" b="1" dirty="0"/>
              <a:t>&lt;&gt;();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2FDD-79CE-4E84-BD49-09D90B1E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3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08A0-82DA-4B8B-B301-85AAEE2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ArrayList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607D-2667-4A86-AD5F-C50A9F34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perform all operations on objects that were discussed in week 8 lecture which are as follows:</a:t>
            </a:r>
          </a:p>
          <a:p>
            <a:pPr>
              <a:buFontTx/>
              <a:buChar char="-"/>
            </a:pPr>
            <a:r>
              <a:rPr lang="en-US" dirty="0"/>
              <a:t>Adding an item into </a:t>
            </a:r>
            <a:r>
              <a:rPr lang="en-US" dirty="0" err="1"/>
              <a:t>ArrayList</a:t>
            </a:r>
            <a:r>
              <a:rPr lang="en-US" dirty="0"/>
              <a:t>                  - Checking if list is empty</a:t>
            </a:r>
          </a:p>
          <a:p>
            <a:pPr>
              <a:buFontTx/>
              <a:buChar char="-"/>
            </a:pPr>
            <a:r>
              <a:rPr lang="en-US" dirty="0"/>
              <a:t>Accessing an item                                      - Checking for an element</a:t>
            </a:r>
          </a:p>
          <a:p>
            <a:pPr>
              <a:buFontTx/>
              <a:buChar char="-"/>
            </a:pPr>
            <a:r>
              <a:rPr lang="en-US" dirty="0"/>
              <a:t>Change the item                                        - Checking the index of an element</a:t>
            </a:r>
          </a:p>
          <a:p>
            <a:pPr>
              <a:buFontTx/>
              <a:buChar char="-"/>
            </a:pPr>
            <a:r>
              <a:rPr lang="en-US" dirty="0"/>
              <a:t>Remove the item</a:t>
            </a:r>
          </a:p>
          <a:p>
            <a:pPr>
              <a:buFontTx/>
              <a:buChar char="-"/>
            </a:pPr>
            <a:r>
              <a:rPr lang="en-US" dirty="0"/>
              <a:t>Size of </a:t>
            </a:r>
            <a:r>
              <a:rPr lang="en-US" dirty="0" err="1"/>
              <a:t>ArrayList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Looping through </a:t>
            </a:r>
            <a:r>
              <a:rPr lang="en-US" dirty="0" err="1"/>
              <a:t>ArrayList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0148-5421-4F25-A280-35B9643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81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697162"/>
          </a:xfrm>
        </p:spPr>
        <p:txBody>
          <a:bodyPr/>
          <a:lstStyle/>
          <a:p>
            <a:r>
              <a:rPr lang="en-AU" dirty="0"/>
              <a:t>Spend rest of your class time on your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15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21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AU" sz="3200" dirty="0"/>
              <a:t>Array of Objects</a:t>
            </a:r>
            <a:endParaRPr lang="en-US" sz="3200" dirty="0"/>
          </a:p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We used an Array for the first assignment and have stored basic data types.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An array is a collection that can store items of the same</a:t>
            </a:r>
            <a:r>
              <a:rPr lang="en-AU" sz="2400" dirty="0">
                <a:latin typeface="Arial"/>
                <a:cs typeface="Arial"/>
              </a:rPr>
              <a:t> </a:t>
            </a:r>
            <a:r>
              <a:rPr lang="en-AU" sz="2400" spc="10" dirty="0">
                <a:latin typeface="Arial"/>
                <a:cs typeface="Arial"/>
              </a:rPr>
              <a:t>data type (</a:t>
            </a:r>
            <a:r>
              <a:rPr lang="en-AU" sz="2400" spc="10" dirty="0" err="1">
                <a:latin typeface="Arial"/>
                <a:cs typeface="Arial"/>
              </a:rPr>
              <a:t>eg</a:t>
            </a:r>
            <a:r>
              <a:rPr lang="en-AU" sz="2400" spc="10" dirty="0">
                <a:latin typeface="Arial"/>
                <a:cs typeface="Arial"/>
              </a:rPr>
              <a:t> all </a:t>
            </a: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 values or all Student marks)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Accessed using an index or subscript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Size set at creation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Arrays Revision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Arrays are groups of elements of the same data type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One name is used to refer to the entire group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340" spc="10" dirty="0">
                <a:latin typeface="Arial"/>
                <a:cs typeface="Arial"/>
              </a:rPr>
              <a:t>Individual elements in the group have an index that begins</a:t>
            </a:r>
            <a:r>
              <a:rPr lang="en-AU" sz="2300" dirty="0">
                <a:latin typeface="Arial"/>
                <a:cs typeface="Arial"/>
              </a:rPr>
              <a:t> </a:t>
            </a:r>
            <a:r>
              <a:rPr lang="en-AU" sz="2400" spc="10" dirty="0">
                <a:latin typeface="Arial"/>
                <a:cs typeface="Arial"/>
              </a:rPr>
              <a:t>at 0 in Java.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So, what do each of the following lines of code do?  </a:t>
            </a:r>
            <a:endParaRPr lang="en-AU" sz="2400" dirty="0"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[] </a:t>
            </a: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;</a:t>
            </a:r>
            <a:endParaRPr lang="en-AU" sz="2400" dirty="0">
              <a:latin typeface="Arial"/>
              <a:cs typeface="Arial"/>
            </a:endParaRPr>
          </a:p>
          <a:p>
            <a:pPr marL="113995" indent="0">
              <a:buNone/>
            </a:pP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 = new </a:t>
            </a: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[200];</a:t>
            </a:r>
            <a:endParaRPr lang="en-AU" sz="2400" dirty="0">
              <a:latin typeface="Arial"/>
              <a:cs typeface="Arial"/>
            </a:endParaRPr>
          </a:p>
          <a:p>
            <a:pPr marL="113995" indent="0">
              <a:buNone/>
            </a:pP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[0] = 85;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of Objects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dirty="0"/>
              <a:t>An array of objects is created just like an array of primitive type data items in the following way. </a:t>
            </a:r>
            <a:br>
              <a:rPr lang="en-AU" dirty="0"/>
            </a:br>
            <a:r>
              <a:rPr lang="en-AU" dirty="0"/>
              <a:t>Student[] </a:t>
            </a:r>
            <a:r>
              <a:rPr lang="en-AU" dirty="0" err="1"/>
              <a:t>studentArray</a:t>
            </a:r>
            <a:r>
              <a:rPr lang="en-AU" dirty="0"/>
              <a:t> = new Student[7];</a:t>
            </a:r>
          </a:p>
          <a:p>
            <a:r>
              <a:rPr lang="en-AU" dirty="0"/>
              <a:t>The above statement creates the array which can hold references to seven Student objects.</a:t>
            </a:r>
          </a:p>
          <a:p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dirty="0"/>
              <a:t>The line on previous slide doesn't create the Student objects themselves. </a:t>
            </a:r>
          </a:p>
          <a:p>
            <a:r>
              <a:rPr lang="en-AU" sz="2400" dirty="0"/>
              <a:t>They must be created separately using the constructor of the Student class. </a:t>
            </a:r>
          </a:p>
          <a:p>
            <a:r>
              <a:rPr lang="en-AU" sz="2400" dirty="0"/>
              <a:t>The </a:t>
            </a:r>
            <a:r>
              <a:rPr lang="en-AU" sz="2400" dirty="0" err="1"/>
              <a:t>studentArray</a:t>
            </a:r>
            <a:r>
              <a:rPr lang="en-AU" sz="2400" dirty="0"/>
              <a:t> contains seven memory spaces in which the address of seven Student objects may be stored. </a:t>
            </a:r>
          </a:p>
          <a:p>
            <a:r>
              <a:rPr lang="en-AU" sz="2400" dirty="0"/>
              <a:t>If we try to access the Student objects even before creating them, run time errors would occur. For instance, the following statement throws a </a:t>
            </a:r>
            <a:r>
              <a:rPr lang="en-AU" sz="2400" dirty="0" err="1"/>
              <a:t>NullPointerException</a:t>
            </a:r>
            <a:r>
              <a:rPr lang="en-AU" sz="2400" dirty="0"/>
              <a:t> during runtime which indicates that </a:t>
            </a:r>
            <a:r>
              <a:rPr lang="en-AU" sz="2400" dirty="0" err="1"/>
              <a:t>studentArray</a:t>
            </a:r>
            <a:r>
              <a:rPr lang="en-AU" sz="2400" dirty="0"/>
              <a:t>[0] isn't yet pointing to a Student object.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dirty="0"/>
              <a:t>The Student objects must be instantiated using the constructor of the Student class and their references should be assigned to the array elements in the following way.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err="1"/>
              <a:t>studentArray</a:t>
            </a:r>
            <a:r>
              <a:rPr lang="en-AU" dirty="0"/>
              <a:t>[0] = new Student();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  <a:p>
            <a:pPr>
              <a:lnSpc>
                <a:spcPct val="90000"/>
              </a:lnSpc>
              <a:buNone/>
              <a:defRPr/>
            </a:pPr>
            <a:r>
              <a:rPr lang="en-AU" sz="1800" b="1" dirty="0"/>
              <a:t>In this way, we create the other Student objects also.</a:t>
            </a:r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pPr marL="514350" indent="-457200">
              <a:defRPr/>
            </a:pPr>
            <a:r>
              <a:rPr lang="en-AU" dirty="0"/>
              <a:t>If each of the Student objects have to be created using a different constructor, we use a statement similar to the above several times. </a:t>
            </a:r>
          </a:p>
          <a:p>
            <a:pPr marL="514350" indent="-457200">
              <a:defRPr/>
            </a:pPr>
            <a:r>
              <a:rPr lang="en-AU" dirty="0"/>
              <a:t>However, in this particular case, we may use a for loop since all Student objects are created with the same default constructor. </a:t>
            </a:r>
          </a:p>
          <a:p>
            <a:pPr marL="457200" lvl="1" indent="0">
              <a:buNone/>
              <a:defRPr/>
            </a:pPr>
            <a:r>
              <a:rPr lang="nn-NO" dirty="0"/>
              <a:t>for ( int i=0; i&lt;studentArray.length; i++) {</a:t>
            </a:r>
            <a:br>
              <a:rPr lang="nn-NO" dirty="0"/>
            </a:br>
            <a:r>
              <a:rPr lang="nn-NO" dirty="0"/>
              <a:t>studentArray[i]=new Student();</a:t>
            </a:r>
            <a:br>
              <a:rPr lang="nn-NO" dirty="0"/>
            </a:br>
            <a:r>
              <a:rPr lang="nn-NO" dirty="0"/>
              <a:t>}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4283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468</TotalTime>
  <Words>859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Kent Powerpoint Template (final)</vt:lpstr>
      <vt:lpstr>PowerPoint Presentation</vt:lpstr>
      <vt:lpstr>SLIDE TITLE</vt:lpstr>
      <vt:lpstr>Programming Logic and Design </vt:lpstr>
      <vt:lpstr>Arrays </vt:lpstr>
      <vt:lpstr>Arrays Revision </vt:lpstr>
      <vt:lpstr>Array of Objects </vt:lpstr>
      <vt:lpstr>Students Array </vt:lpstr>
      <vt:lpstr>Students Array </vt:lpstr>
      <vt:lpstr>Students Array </vt:lpstr>
      <vt:lpstr>Array of Objects </vt:lpstr>
      <vt:lpstr>Array of Objects</vt:lpstr>
      <vt:lpstr>ArrayList of Objects</vt:lpstr>
      <vt:lpstr>Operations on ArrayList </vt:lpstr>
      <vt:lpstr>Spend rest of your class time on your assessment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79</cp:revision>
  <cp:lastPrinted>2014-02-24T09:06:00Z</cp:lastPrinted>
  <dcterms:created xsi:type="dcterms:W3CDTF">2014-05-07T06:36:05Z</dcterms:created>
  <dcterms:modified xsi:type="dcterms:W3CDTF">2021-10-11T03:37:43Z</dcterms:modified>
</cp:coreProperties>
</file>