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307"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273" r:id="rId34"/>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76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67" d="100"/>
          <a:sy n="67" d="100"/>
        </p:scale>
        <p:origin x="452" y="4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AF36F3-A39E-420D-B3E6-15BFF86CA470}"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9AA3CD0C-7E77-4F82-873B-1E9F4588099D}">
      <dgm:prSet/>
      <dgm:spPr/>
      <dgm:t>
        <a:bodyPr/>
        <a:lstStyle/>
        <a:p>
          <a:r>
            <a:rPr lang="en-AU"/>
            <a:t>The process of breaking down a large program into modules is called modularization.</a:t>
          </a:r>
          <a:endParaRPr lang="en-US"/>
        </a:p>
      </dgm:t>
    </dgm:pt>
    <dgm:pt modelId="{CBDC4365-B754-4C6A-9404-51CBF0AC2AB6}" type="parTrans" cxnId="{FDCBA4B3-C953-4F26-8F86-A24DD931AF98}">
      <dgm:prSet/>
      <dgm:spPr/>
      <dgm:t>
        <a:bodyPr/>
        <a:lstStyle/>
        <a:p>
          <a:endParaRPr lang="en-US"/>
        </a:p>
      </dgm:t>
    </dgm:pt>
    <dgm:pt modelId="{62E7AF8A-DD6A-4468-982A-FA142160458B}" type="sibTrans" cxnId="{FDCBA4B3-C953-4F26-8F86-A24DD931AF98}">
      <dgm:prSet/>
      <dgm:spPr/>
      <dgm:t>
        <a:bodyPr/>
        <a:lstStyle/>
        <a:p>
          <a:endParaRPr lang="en-US"/>
        </a:p>
      </dgm:t>
    </dgm:pt>
    <dgm:pt modelId="{E924945D-8B94-4799-99EA-6EFC3B91782D}">
      <dgm:prSet/>
      <dgm:spPr/>
      <dgm:t>
        <a:bodyPr/>
        <a:lstStyle/>
        <a:p>
          <a:r>
            <a:rPr lang="en-AU"/>
            <a:t>Most programs contain a main module which contains the mainline logic.</a:t>
          </a:r>
          <a:endParaRPr lang="en-US"/>
        </a:p>
      </dgm:t>
    </dgm:pt>
    <dgm:pt modelId="{6DB634B9-DDF8-452A-BEB3-E4B1B810B8D9}" type="parTrans" cxnId="{D697CE16-69F7-4C64-84DE-4C660783DB13}">
      <dgm:prSet/>
      <dgm:spPr/>
      <dgm:t>
        <a:bodyPr/>
        <a:lstStyle/>
        <a:p>
          <a:endParaRPr lang="en-US"/>
        </a:p>
      </dgm:t>
    </dgm:pt>
    <dgm:pt modelId="{5140DDB7-8AE0-468F-9CB1-E75E0E11419E}" type="sibTrans" cxnId="{D697CE16-69F7-4C64-84DE-4C660783DB13}">
      <dgm:prSet/>
      <dgm:spPr/>
      <dgm:t>
        <a:bodyPr/>
        <a:lstStyle/>
        <a:p>
          <a:endParaRPr lang="en-US"/>
        </a:p>
      </dgm:t>
    </dgm:pt>
    <dgm:pt modelId="{7A5F03AE-0A5A-44E3-9AA8-CB1845F3E710}">
      <dgm:prSet/>
      <dgm:spPr/>
      <dgm:t>
        <a:bodyPr/>
        <a:lstStyle/>
        <a:p>
          <a:r>
            <a:rPr lang="en-AU"/>
            <a:t>This module then accesses other modules or subroutines.</a:t>
          </a:r>
          <a:endParaRPr lang="en-US"/>
        </a:p>
      </dgm:t>
    </dgm:pt>
    <dgm:pt modelId="{FE0B984B-DF8B-4782-8AAC-4C1F8582525D}" type="parTrans" cxnId="{1D1F28AD-9AD1-4EBE-9491-FEF1CF9DB5A8}">
      <dgm:prSet/>
      <dgm:spPr/>
      <dgm:t>
        <a:bodyPr/>
        <a:lstStyle/>
        <a:p>
          <a:endParaRPr lang="en-US"/>
        </a:p>
      </dgm:t>
    </dgm:pt>
    <dgm:pt modelId="{BC6AFD47-9E17-43FE-9E6C-0A7D1927827A}" type="sibTrans" cxnId="{1D1F28AD-9AD1-4EBE-9491-FEF1CF9DB5A8}">
      <dgm:prSet/>
      <dgm:spPr/>
      <dgm:t>
        <a:bodyPr/>
        <a:lstStyle/>
        <a:p>
          <a:endParaRPr lang="en-US"/>
        </a:p>
      </dgm:t>
    </dgm:pt>
    <dgm:pt modelId="{4C952E1E-7D33-4905-874E-E248F9575A2E}">
      <dgm:prSet/>
      <dgm:spPr/>
      <dgm:t>
        <a:bodyPr/>
        <a:lstStyle/>
        <a:p>
          <a:r>
            <a:rPr lang="en-AU"/>
            <a:t>Depending upon the return type and parameters, there can be three types of methods in Java.</a:t>
          </a:r>
          <a:endParaRPr lang="en-US"/>
        </a:p>
      </dgm:t>
    </dgm:pt>
    <dgm:pt modelId="{DFEFB80C-10B7-47B2-83BD-2835ED437CA1}" type="parTrans" cxnId="{A6EEB64A-B0E8-4C51-BF6E-57A67FA6F836}">
      <dgm:prSet/>
      <dgm:spPr/>
      <dgm:t>
        <a:bodyPr/>
        <a:lstStyle/>
        <a:p>
          <a:endParaRPr lang="en-US"/>
        </a:p>
      </dgm:t>
    </dgm:pt>
    <dgm:pt modelId="{F9D9E07D-9F34-4D18-931C-FDA6B9AB35A5}" type="sibTrans" cxnId="{A6EEB64A-B0E8-4C51-BF6E-57A67FA6F836}">
      <dgm:prSet/>
      <dgm:spPr/>
      <dgm:t>
        <a:bodyPr/>
        <a:lstStyle/>
        <a:p>
          <a:endParaRPr lang="en-US"/>
        </a:p>
      </dgm:t>
    </dgm:pt>
    <dgm:pt modelId="{0124E599-2015-4B81-8A9C-8BC42E5060A9}" type="pres">
      <dgm:prSet presAssocID="{A3AF36F3-A39E-420D-B3E6-15BFF86CA470}" presName="diagram" presStyleCnt="0">
        <dgm:presLayoutVars>
          <dgm:dir/>
          <dgm:resizeHandles val="exact"/>
        </dgm:presLayoutVars>
      </dgm:prSet>
      <dgm:spPr/>
    </dgm:pt>
    <dgm:pt modelId="{DC1BFA31-F46D-4F5E-AAB0-3DD01FFE4FCA}" type="pres">
      <dgm:prSet presAssocID="{9AA3CD0C-7E77-4F82-873B-1E9F4588099D}" presName="node" presStyleLbl="node1" presStyleIdx="0" presStyleCnt="4">
        <dgm:presLayoutVars>
          <dgm:bulletEnabled val="1"/>
        </dgm:presLayoutVars>
      </dgm:prSet>
      <dgm:spPr/>
    </dgm:pt>
    <dgm:pt modelId="{81B1A8A1-CB27-4600-AB77-FA74DD4E427C}" type="pres">
      <dgm:prSet presAssocID="{62E7AF8A-DD6A-4468-982A-FA142160458B}" presName="sibTrans" presStyleCnt="0"/>
      <dgm:spPr/>
    </dgm:pt>
    <dgm:pt modelId="{66DE2686-BAF9-4022-958D-1B38A033CD69}" type="pres">
      <dgm:prSet presAssocID="{E924945D-8B94-4799-99EA-6EFC3B91782D}" presName="node" presStyleLbl="node1" presStyleIdx="1" presStyleCnt="4">
        <dgm:presLayoutVars>
          <dgm:bulletEnabled val="1"/>
        </dgm:presLayoutVars>
      </dgm:prSet>
      <dgm:spPr/>
    </dgm:pt>
    <dgm:pt modelId="{CB373DDF-DB89-4686-9C56-3A0C65C8BFFD}" type="pres">
      <dgm:prSet presAssocID="{5140DDB7-8AE0-468F-9CB1-E75E0E11419E}" presName="sibTrans" presStyleCnt="0"/>
      <dgm:spPr/>
    </dgm:pt>
    <dgm:pt modelId="{11449273-0639-40C5-9F68-A59D4A6B59E1}" type="pres">
      <dgm:prSet presAssocID="{7A5F03AE-0A5A-44E3-9AA8-CB1845F3E710}" presName="node" presStyleLbl="node1" presStyleIdx="2" presStyleCnt="4">
        <dgm:presLayoutVars>
          <dgm:bulletEnabled val="1"/>
        </dgm:presLayoutVars>
      </dgm:prSet>
      <dgm:spPr/>
    </dgm:pt>
    <dgm:pt modelId="{E53A1E4A-E43A-4BD9-9A8F-A9C32EE617FF}" type="pres">
      <dgm:prSet presAssocID="{BC6AFD47-9E17-43FE-9E6C-0A7D1927827A}" presName="sibTrans" presStyleCnt="0"/>
      <dgm:spPr/>
    </dgm:pt>
    <dgm:pt modelId="{80A7C00A-C99C-4374-AF4F-D874FB6FB4A6}" type="pres">
      <dgm:prSet presAssocID="{4C952E1E-7D33-4905-874E-E248F9575A2E}" presName="node" presStyleLbl="node1" presStyleIdx="3" presStyleCnt="4">
        <dgm:presLayoutVars>
          <dgm:bulletEnabled val="1"/>
        </dgm:presLayoutVars>
      </dgm:prSet>
      <dgm:spPr/>
    </dgm:pt>
  </dgm:ptLst>
  <dgm:cxnLst>
    <dgm:cxn modelId="{D697CE16-69F7-4C64-84DE-4C660783DB13}" srcId="{A3AF36F3-A39E-420D-B3E6-15BFF86CA470}" destId="{E924945D-8B94-4799-99EA-6EFC3B91782D}" srcOrd="1" destOrd="0" parTransId="{6DB634B9-DDF8-452A-BEB3-E4B1B810B8D9}" sibTransId="{5140DDB7-8AE0-468F-9CB1-E75E0E11419E}"/>
    <dgm:cxn modelId="{A6EEB64A-B0E8-4C51-BF6E-57A67FA6F836}" srcId="{A3AF36F3-A39E-420D-B3E6-15BFF86CA470}" destId="{4C952E1E-7D33-4905-874E-E248F9575A2E}" srcOrd="3" destOrd="0" parTransId="{DFEFB80C-10B7-47B2-83BD-2835ED437CA1}" sibTransId="{F9D9E07D-9F34-4D18-931C-FDA6B9AB35A5}"/>
    <dgm:cxn modelId="{482C7570-8588-456B-939A-5B95D29BE444}" type="presOf" srcId="{E924945D-8B94-4799-99EA-6EFC3B91782D}" destId="{66DE2686-BAF9-4022-958D-1B38A033CD69}" srcOrd="0" destOrd="0" presId="urn:microsoft.com/office/officeart/2005/8/layout/default"/>
    <dgm:cxn modelId="{E471AD84-C817-4E7C-9663-692930D14323}" type="presOf" srcId="{7A5F03AE-0A5A-44E3-9AA8-CB1845F3E710}" destId="{11449273-0639-40C5-9F68-A59D4A6B59E1}" srcOrd="0" destOrd="0" presId="urn:microsoft.com/office/officeart/2005/8/layout/default"/>
    <dgm:cxn modelId="{5227C786-AD5F-469E-A997-A08FF879E7D3}" type="presOf" srcId="{A3AF36F3-A39E-420D-B3E6-15BFF86CA470}" destId="{0124E599-2015-4B81-8A9C-8BC42E5060A9}" srcOrd="0" destOrd="0" presId="urn:microsoft.com/office/officeart/2005/8/layout/default"/>
    <dgm:cxn modelId="{2E8CC589-7FC0-4DEF-8D74-61C9B69B5DC1}" type="presOf" srcId="{9AA3CD0C-7E77-4F82-873B-1E9F4588099D}" destId="{DC1BFA31-F46D-4F5E-AAB0-3DD01FFE4FCA}" srcOrd="0" destOrd="0" presId="urn:microsoft.com/office/officeart/2005/8/layout/default"/>
    <dgm:cxn modelId="{1D1F28AD-9AD1-4EBE-9491-FEF1CF9DB5A8}" srcId="{A3AF36F3-A39E-420D-B3E6-15BFF86CA470}" destId="{7A5F03AE-0A5A-44E3-9AA8-CB1845F3E710}" srcOrd="2" destOrd="0" parTransId="{FE0B984B-DF8B-4782-8AAC-4C1F8582525D}" sibTransId="{BC6AFD47-9E17-43FE-9E6C-0A7D1927827A}"/>
    <dgm:cxn modelId="{FDCBA4B3-C953-4F26-8F86-A24DD931AF98}" srcId="{A3AF36F3-A39E-420D-B3E6-15BFF86CA470}" destId="{9AA3CD0C-7E77-4F82-873B-1E9F4588099D}" srcOrd="0" destOrd="0" parTransId="{CBDC4365-B754-4C6A-9404-51CBF0AC2AB6}" sibTransId="{62E7AF8A-DD6A-4468-982A-FA142160458B}"/>
    <dgm:cxn modelId="{356D86C8-8401-4812-8D28-DBD178766F3B}" type="presOf" srcId="{4C952E1E-7D33-4905-874E-E248F9575A2E}" destId="{80A7C00A-C99C-4374-AF4F-D874FB6FB4A6}" srcOrd="0" destOrd="0" presId="urn:microsoft.com/office/officeart/2005/8/layout/default"/>
    <dgm:cxn modelId="{C569292D-F330-41B5-8D60-38719CDDFE04}" type="presParOf" srcId="{0124E599-2015-4B81-8A9C-8BC42E5060A9}" destId="{DC1BFA31-F46D-4F5E-AAB0-3DD01FFE4FCA}" srcOrd="0" destOrd="0" presId="urn:microsoft.com/office/officeart/2005/8/layout/default"/>
    <dgm:cxn modelId="{5555CFEC-0545-4F53-BABC-BC96580FD482}" type="presParOf" srcId="{0124E599-2015-4B81-8A9C-8BC42E5060A9}" destId="{81B1A8A1-CB27-4600-AB77-FA74DD4E427C}" srcOrd="1" destOrd="0" presId="urn:microsoft.com/office/officeart/2005/8/layout/default"/>
    <dgm:cxn modelId="{0ED03716-0C06-4471-AA1E-01260923D10C}" type="presParOf" srcId="{0124E599-2015-4B81-8A9C-8BC42E5060A9}" destId="{66DE2686-BAF9-4022-958D-1B38A033CD69}" srcOrd="2" destOrd="0" presId="urn:microsoft.com/office/officeart/2005/8/layout/default"/>
    <dgm:cxn modelId="{8A699F81-0FDA-4475-860B-0A3AB958F6F6}" type="presParOf" srcId="{0124E599-2015-4B81-8A9C-8BC42E5060A9}" destId="{CB373DDF-DB89-4686-9C56-3A0C65C8BFFD}" srcOrd="3" destOrd="0" presId="urn:microsoft.com/office/officeart/2005/8/layout/default"/>
    <dgm:cxn modelId="{896EE131-CC15-4780-AEAC-7DA9ABC24AEE}" type="presParOf" srcId="{0124E599-2015-4B81-8A9C-8BC42E5060A9}" destId="{11449273-0639-40C5-9F68-A59D4A6B59E1}" srcOrd="4" destOrd="0" presId="urn:microsoft.com/office/officeart/2005/8/layout/default"/>
    <dgm:cxn modelId="{8A4F4DAD-4E88-46C6-89C9-6C5E1EA3B948}" type="presParOf" srcId="{0124E599-2015-4B81-8A9C-8BC42E5060A9}" destId="{E53A1E4A-E43A-4BD9-9A8F-A9C32EE617FF}" srcOrd="5" destOrd="0" presId="urn:microsoft.com/office/officeart/2005/8/layout/default"/>
    <dgm:cxn modelId="{452DAB1B-390F-48F7-AA4E-2C9FADC9210C}" type="presParOf" srcId="{0124E599-2015-4B81-8A9C-8BC42E5060A9}" destId="{80A7C00A-C99C-4374-AF4F-D874FB6FB4A6}"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BFA31-F46D-4F5E-AAB0-3DD01FFE4FCA}">
      <dsp:nvSpPr>
        <dsp:cNvPr id="0" name=""/>
        <dsp:cNvSpPr/>
      </dsp:nvSpPr>
      <dsp:spPr>
        <a:xfrm>
          <a:off x="1748064" y="2975"/>
          <a:ext cx="3342605" cy="20055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AU" sz="2500" kern="1200"/>
            <a:t>The process of breaking down a large program into modules is called modularization.</a:t>
          </a:r>
          <a:endParaRPr lang="en-US" sz="2500" kern="1200"/>
        </a:p>
      </dsp:txBody>
      <dsp:txXfrm>
        <a:off x="1748064" y="2975"/>
        <a:ext cx="3342605" cy="2005563"/>
      </dsp:txXfrm>
    </dsp:sp>
    <dsp:sp modelId="{66DE2686-BAF9-4022-958D-1B38A033CD69}">
      <dsp:nvSpPr>
        <dsp:cNvPr id="0" name=""/>
        <dsp:cNvSpPr/>
      </dsp:nvSpPr>
      <dsp:spPr>
        <a:xfrm>
          <a:off x="5424930" y="2975"/>
          <a:ext cx="3342605" cy="200556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AU" sz="2500" kern="1200"/>
            <a:t>Most programs contain a main module which contains the mainline logic.</a:t>
          </a:r>
          <a:endParaRPr lang="en-US" sz="2500" kern="1200"/>
        </a:p>
      </dsp:txBody>
      <dsp:txXfrm>
        <a:off x="5424930" y="2975"/>
        <a:ext cx="3342605" cy="2005563"/>
      </dsp:txXfrm>
    </dsp:sp>
    <dsp:sp modelId="{11449273-0639-40C5-9F68-A59D4A6B59E1}">
      <dsp:nvSpPr>
        <dsp:cNvPr id="0" name=""/>
        <dsp:cNvSpPr/>
      </dsp:nvSpPr>
      <dsp:spPr>
        <a:xfrm>
          <a:off x="1748064" y="2342799"/>
          <a:ext cx="3342605" cy="200556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AU" sz="2500" kern="1200"/>
            <a:t>This module then accesses other modules or subroutines.</a:t>
          </a:r>
          <a:endParaRPr lang="en-US" sz="2500" kern="1200"/>
        </a:p>
      </dsp:txBody>
      <dsp:txXfrm>
        <a:off x="1748064" y="2342799"/>
        <a:ext cx="3342605" cy="2005563"/>
      </dsp:txXfrm>
    </dsp:sp>
    <dsp:sp modelId="{80A7C00A-C99C-4374-AF4F-D874FB6FB4A6}">
      <dsp:nvSpPr>
        <dsp:cNvPr id="0" name=""/>
        <dsp:cNvSpPr/>
      </dsp:nvSpPr>
      <dsp:spPr>
        <a:xfrm>
          <a:off x="5424930" y="2342799"/>
          <a:ext cx="3342605" cy="200556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AU" sz="2500" kern="1200"/>
            <a:t>Depending upon the return type and parameters, there can be three types of methods in Java.</a:t>
          </a:r>
          <a:endParaRPr lang="en-US" sz="2500" kern="1200"/>
        </a:p>
      </dsp:txBody>
      <dsp:txXfrm>
        <a:off x="5424930" y="2342799"/>
        <a:ext cx="3342605" cy="200556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3167B381-2549-48F4-8711-F15467D10553}" type="datetimeFigureOut">
              <a:rPr lang="en-US" smtClean="0"/>
              <a:pPr/>
              <a:t>10/11/2021</a:t>
            </a:fld>
            <a:endParaRPr lang="en-US" dirty="0"/>
          </a:p>
        </p:txBody>
      </p:sp>
      <p:sp>
        <p:nvSpPr>
          <p:cNvPr id="4" name="Footer Placeholder 3"/>
          <p:cNvSpPr>
            <a:spLocks noGrp="1"/>
          </p:cNvSpPr>
          <p:nvPr>
            <p:ph type="ftr" sz="quarter" idx="2"/>
          </p:nvPr>
        </p:nvSpPr>
        <p:spPr>
          <a:xfrm>
            <a:off x="0" y="9447213"/>
            <a:ext cx="2971800" cy="4968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9447213"/>
            <a:ext cx="2971800" cy="496887"/>
          </a:xfrm>
          <a:prstGeom prst="rect">
            <a:avLst/>
          </a:prstGeom>
        </p:spPr>
        <p:txBody>
          <a:bodyPr vert="horz" lIns="91440" tIns="45720" rIns="91440" bIns="45720" rtlCol="0" anchor="b"/>
          <a:lstStyle>
            <a:lvl1pPr algn="r">
              <a:defRPr sz="1200"/>
            </a:lvl1pPr>
          </a:lstStyle>
          <a:p>
            <a:fld id="{DEE88633-BA02-4BE1-B7A4-245090FE7571}" type="slidenum">
              <a:rPr lang="en-US" smtClean="0"/>
              <a:pPr/>
              <a:t>‹#›</a:t>
            </a:fld>
            <a:endParaRPr lang="en-US" dirty="0"/>
          </a:p>
        </p:txBody>
      </p:sp>
    </p:spTree>
    <p:extLst>
      <p:ext uri="{BB962C8B-B14F-4D97-AF65-F5344CB8AC3E}">
        <p14:creationId xmlns:p14="http://schemas.microsoft.com/office/powerpoint/2010/main" val="2636464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8475"/>
          </a:xfrm>
          <a:prstGeom prst="rect">
            <a:avLst/>
          </a:prstGeom>
        </p:spPr>
        <p:txBody>
          <a:bodyPr vert="horz" lIns="91434" tIns="45717" rIns="91434" bIns="45717" rtlCol="0"/>
          <a:lstStyle>
            <a:lvl1pPr algn="l">
              <a:defRPr sz="1200"/>
            </a:lvl1pPr>
          </a:lstStyle>
          <a:p>
            <a:endParaRPr lang="en-AU" dirty="0"/>
          </a:p>
        </p:txBody>
      </p:sp>
      <p:sp>
        <p:nvSpPr>
          <p:cNvPr id="3" name="Date Placeholder 2"/>
          <p:cNvSpPr>
            <a:spLocks noGrp="1"/>
          </p:cNvSpPr>
          <p:nvPr>
            <p:ph type="dt" idx="1"/>
          </p:nvPr>
        </p:nvSpPr>
        <p:spPr>
          <a:xfrm>
            <a:off x="3884613" y="0"/>
            <a:ext cx="2971800" cy="498475"/>
          </a:xfrm>
          <a:prstGeom prst="rect">
            <a:avLst/>
          </a:prstGeom>
        </p:spPr>
        <p:txBody>
          <a:bodyPr vert="horz" lIns="91434" tIns="45717" rIns="91434" bIns="45717" rtlCol="0"/>
          <a:lstStyle>
            <a:lvl1pPr algn="r">
              <a:defRPr sz="1200"/>
            </a:lvl1pPr>
          </a:lstStyle>
          <a:p>
            <a:fld id="{9D3FBAC9-CFCC-4023-89A7-5749D0192C0F}" type="datetimeFigureOut">
              <a:rPr lang="en-AU" smtClean="0"/>
              <a:pPr/>
              <a:t>11/10/2021</a:t>
            </a:fld>
            <a:endParaRPr lang="en-AU" dirty="0"/>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34" tIns="45717" rIns="91434" bIns="45717" rtlCol="0" anchor="ctr"/>
          <a:lstStyle/>
          <a:p>
            <a:endParaRPr lang="en-AU" dirty="0"/>
          </a:p>
        </p:txBody>
      </p:sp>
      <p:sp>
        <p:nvSpPr>
          <p:cNvPr id="5" name="Notes Placeholder 4"/>
          <p:cNvSpPr>
            <a:spLocks noGrp="1"/>
          </p:cNvSpPr>
          <p:nvPr>
            <p:ph type="body" sz="quarter" idx="3"/>
          </p:nvPr>
        </p:nvSpPr>
        <p:spPr>
          <a:xfrm>
            <a:off x="685800" y="4786314"/>
            <a:ext cx="5486400" cy="3916362"/>
          </a:xfrm>
          <a:prstGeom prst="rect">
            <a:avLst/>
          </a:prstGeom>
        </p:spPr>
        <p:txBody>
          <a:bodyPr vert="horz" lIns="91434" tIns="45717" rIns="91434" bIns="4571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47214"/>
            <a:ext cx="2971800" cy="498475"/>
          </a:xfrm>
          <a:prstGeom prst="rect">
            <a:avLst/>
          </a:prstGeom>
        </p:spPr>
        <p:txBody>
          <a:bodyPr vert="horz" lIns="91434" tIns="45717" rIns="91434" bIns="45717"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9447214"/>
            <a:ext cx="2971800" cy="498475"/>
          </a:xfrm>
          <a:prstGeom prst="rect">
            <a:avLst/>
          </a:prstGeom>
        </p:spPr>
        <p:txBody>
          <a:bodyPr vert="horz" lIns="91434" tIns="45717" rIns="91434" bIns="45717" rtlCol="0" anchor="b"/>
          <a:lstStyle>
            <a:lvl1pPr algn="r">
              <a:defRPr sz="1200"/>
            </a:lvl1pPr>
          </a:lstStyle>
          <a:p>
            <a:fld id="{A04D994D-9358-4AF5-8166-377E36F359B3}" type="slidenum">
              <a:rPr lang="en-AU" smtClean="0"/>
              <a:pPr/>
              <a:t>‹#›</a:t>
            </a:fld>
            <a:endParaRPr lang="en-AU" dirty="0"/>
          </a:p>
        </p:txBody>
      </p:sp>
    </p:spTree>
    <p:extLst>
      <p:ext uri="{BB962C8B-B14F-4D97-AF65-F5344CB8AC3E}">
        <p14:creationId xmlns:p14="http://schemas.microsoft.com/office/powerpoint/2010/main" val="42652325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1</a:t>
            </a:fld>
            <a:endParaRPr lang="en-AU" dirty="0"/>
          </a:p>
        </p:txBody>
      </p:sp>
    </p:spTree>
    <p:extLst>
      <p:ext uri="{BB962C8B-B14F-4D97-AF65-F5344CB8AC3E}">
        <p14:creationId xmlns:p14="http://schemas.microsoft.com/office/powerpoint/2010/main" val="1803461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40215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33</a:t>
            </a:fld>
            <a:endParaRPr lang="en-AU" dirty="0"/>
          </a:p>
        </p:txBody>
      </p:sp>
    </p:spTree>
    <p:extLst>
      <p:ext uri="{BB962C8B-B14F-4D97-AF65-F5344CB8AC3E}">
        <p14:creationId xmlns:p14="http://schemas.microsoft.com/office/powerpoint/2010/main" val="4258719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a:xfrm>
            <a:off x="262550" y="6356350"/>
            <a:ext cx="3318850" cy="365125"/>
          </a:xfrm>
        </p:spPr>
        <p:txBody>
          <a:bodyPr/>
          <a:lstStyle/>
          <a:p>
            <a:r>
              <a:rPr lang="en-AU" dirty="0"/>
              <a:t>Version 2 – 18</a:t>
            </a:r>
            <a:r>
              <a:rPr lang="en-AU" baseline="30000" dirty="0"/>
              <a:t>th</a:t>
            </a:r>
            <a:r>
              <a:rPr lang="en-AU" dirty="0"/>
              <a:t> December 2015</a:t>
            </a:r>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7" name="Group 6"/>
          <p:cNvGrpSpPr>
            <a:grpSpLocks/>
          </p:cNvGrpSpPr>
          <p:nvPr userDrawn="1"/>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269200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D9C8793D-DBA7-4A8F-846C-01F1021D9C65}" type="datetime1">
              <a:rPr lang="en-AU" smtClean="0"/>
              <a:t>11/10/2021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7" name="Group 6"/>
          <p:cNvGrpSpPr>
            <a:grpSpLocks/>
          </p:cNvGrpSpPr>
          <p:nvPr userDrawn="1"/>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816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9CE28F1-FEFC-4EE5-A54C-C5AD95E03F3C}" type="datetime1">
              <a:rPr lang="en-AU" smtClean="0"/>
              <a:t>11/10/2021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7" name="Group 6"/>
          <p:cNvGrpSpPr>
            <a:grpSpLocks/>
          </p:cNvGrpSpPr>
          <p:nvPr userDrawn="1"/>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674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840E0D84-6247-431F-AFCA-113F4EE39346}" type="datetime1">
              <a:rPr lang="en-AU" smtClean="0"/>
              <a:t>11/10/2021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7" name="Group 6"/>
          <p:cNvGrpSpPr>
            <a:grpSpLocks/>
          </p:cNvGrpSpPr>
          <p:nvPr userDrawn="1"/>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7288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9A24A7-E0D0-4BD2-8EBB-7E8FF95D7C57}" type="datetime1">
              <a:rPr lang="en-AU" smtClean="0"/>
              <a:t>11/10/2021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7" name="Group 6"/>
          <p:cNvGrpSpPr>
            <a:grpSpLocks/>
          </p:cNvGrpSpPr>
          <p:nvPr userDrawn="1"/>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385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69A33247-0532-4294-AAF9-44D3CCAEBDA1}" type="slidenum">
              <a:rPr lang="en-AU" smtClean="0"/>
              <a:pPr/>
              <a:t>‹#›</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roup 8"/>
          <p:cNvGrpSpPr>
            <a:grpSpLocks/>
          </p:cNvGrpSpPr>
          <p:nvPr userDrawn="1"/>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724373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B6FA2929-F721-4DEC-A111-2242BC722A49}" type="datetime1">
              <a:rPr lang="en-AU" smtClean="0"/>
              <a:t>11/10/2021</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10" name="Group 9"/>
          <p:cNvGrpSpPr>
            <a:grpSpLocks/>
          </p:cNvGrpSpPr>
          <p:nvPr userDrawn="1"/>
        </p:nvGrpSpPr>
        <p:grpSpPr bwMode="auto">
          <a:xfrm>
            <a:off x="0" y="1"/>
            <a:ext cx="12192000" cy="359228"/>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18" name="Freeform 17"/>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7" name="Freeform 16"/>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6" name="Freeform 15"/>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5" name="Freeform 14"/>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07309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DBF91B49-4D56-4BC2-B95B-69098DE600CD}" type="datetime1">
              <a:rPr lang="en-AU" smtClean="0"/>
              <a:t>11/10/2021</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38084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89B46-1CF9-4EE7-8FB6-DC61E422AE3F}" type="datetime1">
              <a:rPr lang="en-AU" smtClean="0"/>
              <a:t>11/10/2021</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5" name="Group 4"/>
          <p:cNvGrpSpPr>
            <a:grpSpLocks/>
          </p:cNvGrpSpPr>
          <p:nvPr userDrawn="1"/>
        </p:nvGrpSpPr>
        <p:grpSpPr bwMode="auto">
          <a:xfrm>
            <a:off x="0" y="1"/>
            <a:ext cx="12192000" cy="359228"/>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354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B667BA-8757-48F2-AF1C-31C9B01669C7}" type="datetime1">
              <a:rPr lang="en-AU" smtClean="0"/>
              <a:t>11/10/2021</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8" name="Group 7"/>
          <p:cNvGrpSpPr>
            <a:grpSpLocks/>
          </p:cNvGrpSpPr>
          <p:nvPr userDrawn="1"/>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813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AU"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22260A-25C5-4CED-A8EB-9804556707CD}" type="datetime1">
              <a:rPr lang="en-AU" smtClean="0"/>
              <a:t>11/10/2021</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8" name="Group 7"/>
          <p:cNvGrpSpPr>
            <a:grpSpLocks/>
          </p:cNvGrpSpPr>
          <p:nvPr userDrawn="1"/>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24465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CD844-23EE-4977-BC46-B90A110D249C}" type="datetime1">
              <a:rPr lang="en-AU" smtClean="0"/>
              <a:t>11/10/2021</a:t>
            </a:fld>
            <a:endParaRPr lang="en-A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233132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1"/>
            <a:ext cx="12192000" cy="359228"/>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
        <p:nvSpPr>
          <p:cNvPr id="14" name="TextBox 13"/>
          <p:cNvSpPr txBox="1"/>
          <p:nvPr/>
        </p:nvSpPr>
        <p:spPr>
          <a:xfrm>
            <a:off x="2990754" y="4652367"/>
            <a:ext cx="6096000" cy="1046440"/>
          </a:xfrm>
          <a:prstGeom prst="rect">
            <a:avLst/>
          </a:prstGeom>
          <a:noFill/>
        </p:spPr>
        <p:txBody>
          <a:bodyPr wrap="square" rtlCol="0">
            <a:spAutoFit/>
          </a:bodyPr>
          <a:lstStyle/>
          <a:p>
            <a:pPr algn="ctr"/>
            <a:r>
              <a:rPr lang="en-AU" sz="2200" b="1" dirty="0">
                <a:latin typeface="Calibri" pitchFamily="34" charset="0"/>
                <a:cs typeface="Arial" pitchFamily="34" charset="0"/>
              </a:rPr>
              <a:t>Object Oriented Design and Programming</a:t>
            </a:r>
          </a:p>
          <a:p>
            <a:pPr algn="ctr"/>
            <a:r>
              <a:rPr lang="en-AU" sz="2200" b="1">
                <a:latin typeface="Calibri" pitchFamily="34" charset="0"/>
                <a:cs typeface="Arial" pitchFamily="34" charset="0"/>
              </a:rPr>
              <a:t>Week 7</a:t>
            </a:r>
            <a:endParaRPr lang="en-AU" sz="2200" b="1" dirty="0">
              <a:latin typeface="Calibri" pitchFamily="34" charset="0"/>
              <a:cs typeface="Arial" pitchFamily="34" charset="0"/>
            </a:endParaRPr>
          </a:p>
          <a:p>
            <a:pPr algn="ctr"/>
            <a:endParaRPr lang="en-AU" b="1" dirty="0">
              <a:latin typeface="Calibri" pitchFamily="34" charset="0"/>
              <a:cs typeface="Arial" pitchFamily="34" charset="0"/>
            </a:endParaRP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488" y="1067420"/>
            <a:ext cx="5982532" cy="360369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a:xfrm>
            <a:off x="8077200" y="5929745"/>
            <a:ext cx="3816927" cy="761567"/>
          </a:xfrm>
        </p:spPr>
        <p:txBody>
          <a:bodyPr/>
          <a:lstStyle/>
          <a:p>
            <a:pPr algn="r"/>
            <a:r>
              <a:rPr lang="en-AU" b="1" dirty="0"/>
              <a:t>Kent Institute Australia Pty. Ltd</a:t>
            </a:r>
            <a:r>
              <a:rPr lang="en-AU" dirty="0"/>
              <a:t>.</a:t>
            </a:r>
          </a:p>
          <a:p>
            <a:pPr algn="r"/>
            <a:r>
              <a:rPr lang="en-AU" dirty="0"/>
              <a:t>ABN 49 003 577 302  CRICOS Code: 00161E</a:t>
            </a:r>
            <a:br>
              <a:rPr lang="en-AU" dirty="0"/>
            </a:br>
            <a:r>
              <a:rPr lang="en-AU" dirty="0"/>
              <a:t>RTO Code: 90458  TEQSA Provider Number: PRV12051</a:t>
            </a:r>
          </a:p>
        </p:txBody>
      </p:sp>
      <p:sp>
        <p:nvSpPr>
          <p:cNvPr id="15" name="Date Placeholder 1"/>
          <p:cNvSpPr txBox="1">
            <a:spLocks/>
          </p:cNvSpPr>
          <p:nvPr/>
        </p:nvSpPr>
        <p:spPr>
          <a:xfrm>
            <a:off x="414950" y="6508750"/>
            <a:ext cx="331885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Version 2 – 18</a:t>
            </a:r>
            <a:r>
              <a:rPr lang="en-AU" baseline="30000"/>
              <a:t>th</a:t>
            </a:r>
            <a:r>
              <a:rPr lang="en-AU"/>
              <a:t> December 2015</a:t>
            </a:r>
            <a:endParaRPr lang="en-AU" dirty="0"/>
          </a:p>
        </p:txBody>
      </p:sp>
    </p:spTree>
    <p:extLst>
      <p:ext uri="{BB962C8B-B14F-4D97-AF65-F5344CB8AC3E}">
        <p14:creationId xmlns:p14="http://schemas.microsoft.com/office/powerpoint/2010/main" val="3247258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Multiple Programmers</a:t>
            </a:r>
          </a:p>
        </p:txBody>
      </p:sp>
      <p:sp>
        <p:nvSpPr>
          <p:cNvPr id="3" name="Content Placeholder 2"/>
          <p:cNvSpPr>
            <a:spLocks noGrp="1"/>
          </p:cNvSpPr>
          <p:nvPr>
            <p:ph idx="1"/>
          </p:nvPr>
        </p:nvSpPr>
        <p:spPr/>
        <p:txBody>
          <a:bodyPr/>
          <a:lstStyle/>
          <a:p>
            <a:r>
              <a:rPr lang="en-AU" dirty="0"/>
              <a:t>When you dissect any large task into modules, you gain the ability to divide the task among various people.</a:t>
            </a:r>
          </a:p>
          <a:p>
            <a:r>
              <a:rPr lang="en-AU" dirty="0"/>
              <a:t>Professional software developers can write new programs in weeks or months, instead of years, by dividing large programs into modules and assigning each module to an individual programmer or programming team.</a:t>
            </a:r>
          </a:p>
          <a:p>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10</a:t>
            </a:fld>
            <a:endParaRPr lang="en-US" dirty="0"/>
          </a:p>
        </p:txBody>
      </p:sp>
      <p:sp>
        <p:nvSpPr>
          <p:cNvPr id="5" name="Footer Placeholder 4"/>
          <p:cNvSpPr>
            <a:spLocks noGrp="1"/>
          </p:cNvSpPr>
          <p:nvPr>
            <p:ph type="ftr" sz="quarter" idx="11"/>
          </p:nvPr>
        </p:nvSpPr>
        <p:spPr/>
        <p:txBody>
          <a:bodyPr/>
          <a:lstStyle/>
          <a:p>
            <a:pPr>
              <a:defRPr/>
            </a:pPr>
            <a:r>
              <a:rPr lang="en-US"/>
              <a:t>Programming Logic and Design, Ninth Edition</a:t>
            </a:r>
            <a:endParaRPr lang="en-US" dirty="0"/>
          </a:p>
        </p:txBody>
      </p:sp>
    </p:spTree>
    <p:extLst>
      <p:ext uri="{BB962C8B-B14F-4D97-AF65-F5344CB8AC3E}">
        <p14:creationId xmlns:p14="http://schemas.microsoft.com/office/powerpoint/2010/main" val="2809697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Reusability</a:t>
            </a:r>
          </a:p>
        </p:txBody>
      </p:sp>
      <p:sp>
        <p:nvSpPr>
          <p:cNvPr id="3" name="Content Placeholder 2"/>
          <p:cNvSpPr>
            <a:spLocks noGrp="1"/>
          </p:cNvSpPr>
          <p:nvPr>
            <p:ph idx="1"/>
          </p:nvPr>
        </p:nvSpPr>
        <p:spPr/>
        <p:txBody>
          <a:bodyPr/>
          <a:lstStyle/>
          <a:p>
            <a:r>
              <a:rPr lang="en-AU" dirty="0"/>
              <a:t>If a subroutine or function is useful and well-written, you may want to use it more than once within a program or in other programs.</a:t>
            </a:r>
          </a:p>
          <a:p>
            <a:r>
              <a:rPr lang="en-AU" dirty="0"/>
              <a:t>For example, a routine that checks the current date to make sure it is valid (the month is not lower than 1 or higher than 12,the day is not lower than 1 or higher than 31 if the month is 1,and so on) is useful in many programs written for a business.</a:t>
            </a:r>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11</a:t>
            </a:fld>
            <a:endParaRPr lang="en-US" dirty="0"/>
          </a:p>
        </p:txBody>
      </p:sp>
      <p:sp>
        <p:nvSpPr>
          <p:cNvPr id="5" name="Footer Placeholder 4"/>
          <p:cNvSpPr>
            <a:spLocks noGrp="1"/>
          </p:cNvSpPr>
          <p:nvPr>
            <p:ph type="ftr" sz="quarter" idx="11"/>
          </p:nvPr>
        </p:nvSpPr>
        <p:spPr/>
        <p:txBody>
          <a:bodyPr/>
          <a:lstStyle/>
          <a:p>
            <a:pPr>
              <a:defRPr/>
            </a:pPr>
            <a:r>
              <a:rPr lang="en-US"/>
              <a:t>Programming Logic and Design, Ninth Edition</a:t>
            </a:r>
            <a:endParaRPr lang="en-US" dirty="0"/>
          </a:p>
        </p:txBody>
      </p:sp>
    </p:spTree>
    <p:extLst>
      <p:ext uri="{BB962C8B-B14F-4D97-AF65-F5344CB8AC3E}">
        <p14:creationId xmlns:p14="http://schemas.microsoft.com/office/powerpoint/2010/main" val="2234026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Easier to identify Structures</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1424078"/>
            <a:ext cx="2407552" cy="4525963"/>
          </a:xfrm>
        </p:spPr>
      </p:pic>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12</a:t>
            </a:fld>
            <a:endParaRPr lang="en-US" dirty="0"/>
          </a:p>
        </p:txBody>
      </p:sp>
      <p:sp>
        <p:nvSpPr>
          <p:cNvPr id="5" name="Footer Placeholder 4"/>
          <p:cNvSpPr>
            <a:spLocks noGrp="1"/>
          </p:cNvSpPr>
          <p:nvPr>
            <p:ph type="ftr" sz="quarter" idx="11"/>
          </p:nvPr>
        </p:nvSpPr>
        <p:spPr/>
        <p:txBody>
          <a:bodyPr/>
          <a:lstStyle/>
          <a:p>
            <a:pPr>
              <a:defRPr/>
            </a:pPr>
            <a:r>
              <a:rPr lang="en-US"/>
              <a:t>Programming Logic and Design, Ninth Edition</a:t>
            </a:r>
            <a:endParaRPr lang="en-US"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5800" y="1369287"/>
            <a:ext cx="5025000" cy="4574315"/>
          </a:xfrm>
          <a:prstGeom prst="rect">
            <a:avLst/>
          </a:prstGeom>
        </p:spPr>
      </p:pic>
    </p:spTree>
    <p:extLst>
      <p:ext uri="{BB962C8B-B14F-4D97-AF65-F5344CB8AC3E}">
        <p14:creationId xmlns:p14="http://schemas.microsoft.com/office/powerpoint/2010/main" val="3321037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Easier to identify Structures</a:t>
            </a:r>
          </a:p>
        </p:txBody>
      </p:sp>
      <p:sp>
        <p:nvSpPr>
          <p:cNvPr id="3" name="Content Placeholder 2"/>
          <p:cNvSpPr>
            <a:spLocks noGrp="1"/>
          </p:cNvSpPr>
          <p:nvPr>
            <p:ph idx="1"/>
          </p:nvPr>
        </p:nvSpPr>
        <p:spPr>
          <a:xfrm>
            <a:off x="1981200" y="1295401"/>
            <a:ext cx="8229600" cy="4830763"/>
          </a:xfrm>
        </p:spPr>
        <p:txBody>
          <a:bodyPr/>
          <a:lstStyle/>
          <a:p>
            <a:r>
              <a:rPr lang="en-AU" sz="2400" dirty="0"/>
              <a:t>The single program segment shown in Figure 3-2 accomplishes the same steps as the two program segments shown together in Figure 3-3.</a:t>
            </a:r>
          </a:p>
          <a:p>
            <a:r>
              <a:rPr lang="en-AU" sz="2400" dirty="0"/>
              <a:t> Both program segments are structured.</a:t>
            </a:r>
          </a:p>
          <a:p>
            <a:r>
              <a:rPr lang="en-AU" sz="2400" dirty="0"/>
              <a:t>The structure may be more obvious in the program segments in Figure 3-3 because you can see two distinct parts—a decision structure calls a subroutine named </a:t>
            </a:r>
            <a:r>
              <a:rPr lang="en-AU" sz="2400" dirty="0" err="1"/>
              <a:t>overtimeModule</a:t>
            </a:r>
            <a:r>
              <a:rPr lang="en-AU" sz="2400" dirty="0"/>
              <a:t>(),and that module contains another decision structure, which is followed by a sequence. </a:t>
            </a:r>
          </a:p>
          <a:p>
            <a:r>
              <a:rPr lang="en-AU" sz="2400" dirty="0"/>
              <a:t>Neither of the program segments shown in Figures 3-2 and 3-3 is superior to the other in terms of functionality, but you may prefer to modularize to help you identify structures.</a:t>
            </a:r>
          </a:p>
          <a:p>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13</a:t>
            </a:fld>
            <a:endParaRPr lang="en-US" dirty="0"/>
          </a:p>
        </p:txBody>
      </p:sp>
      <p:sp>
        <p:nvSpPr>
          <p:cNvPr id="5" name="Footer Placeholder 4"/>
          <p:cNvSpPr>
            <a:spLocks noGrp="1"/>
          </p:cNvSpPr>
          <p:nvPr>
            <p:ph type="ftr" sz="quarter" idx="11"/>
          </p:nvPr>
        </p:nvSpPr>
        <p:spPr/>
        <p:txBody>
          <a:bodyPr/>
          <a:lstStyle/>
          <a:p>
            <a:pPr>
              <a:defRPr/>
            </a:pPr>
            <a:r>
              <a:rPr lang="en-US"/>
              <a:t>Programming Logic and Design, Ninth Edition</a:t>
            </a:r>
            <a:endParaRPr lang="en-US" dirty="0"/>
          </a:p>
        </p:txBody>
      </p:sp>
    </p:spTree>
    <p:extLst>
      <p:ext uri="{BB962C8B-B14F-4D97-AF65-F5344CB8AC3E}">
        <p14:creationId xmlns:p14="http://schemas.microsoft.com/office/powerpoint/2010/main" val="1113411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MODULARIZING A PROGRAM</a:t>
            </a:r>
            <a:br>
              <a:rPr lang="en-AU" dirty="0"/>
            </a:br>
            <a:endParaRPr lang="en-AU" dirty="0"/>
          </a:p>
        </p:txBody>
      </p:sp>
      <p:sp>
        <p:nvSpPr>
          <p:cNvPr id="3" name="Content Placeholder 2"/>
          <p:cNvSpPr>
            <a:spLocks noGrp="1"/>
          </p:cNvSpPr>
          <p:nvPr>
            <p:ph idx="1"/>
          </p:nvPr>
        </p:nvSpPr>
        <p:spPr>
          <a:xfrm>
            <a:off x="1983557" y="1219201"/>
            <a:ext cx="8229600" cy="4525963"/>
          </a:xfrm>
        </p:spPr>
        <p:txBody>
          <a:bodyPr>
            <a:normAutofit lnSpcReduction="10000"/>
          </a:bodyPr>
          <a:lstStyle/>
          <a:p>
            <a:r>
              <a:rPr lang="en-AU" dirty="0"/>
              <a:t>Most programs contain a main module which contains the mainline logic.</a:t>
            </a:r>
          </a:p>
          <a:p>
            <a:r>
              <a:rPr lang="en-AU" dirty="0"/>
              <a:t>This module then accesses other modules or subroutines.</a:t>
            </a:r>
          </a:p>
          <a:p>
            <a:r>
              <a:rPr lang="en-AU" dirty="0"/>
              <a:t>When you create a module or subroutine, you give it a name</a:t>
            </a:r>
          </a:p>
          <a:p>
            <a:pPr lvl="1"/>
            <a:r>
              <a:rPr lang="en-AU" dirty="0"/>
              <a:t>Module names must be one word. </a:t>
            </a:r>
          </a:p>
          <a:p>
            <a:pPr lvl="1"/>
            <a:r>
              <a:rPr lang="en-AU" dirty="0"/>
              <a:t>Module names should have some meaning.</a:t>
            </a:r>
          </a:p>
          <a:p>
            <a:pPr lvl="1"/>
            <a:r>
              <a:rPr lang="en-AU" dirty="0"/>
              <a:t>End with a pair of parenthesis().</a:t>
            </a:r>
          </a:p>
          <a:p>
            <a:pPr marL="457200" lvl="1" indent="0">
              <a:buNone/>
            </a:pPr>
            <a:r>
              <a:rPr lang="en-AU" dirty="0"/>
              <a:t>After writing instructions, you use word return to go to calling module</a:t>
            </a:r>
          </a:p>
          <a:p>
            <a:pPr marL="457200" lvl="1" indent="0">
              <a:buNone/>
            </a:pPr>
            <a:endParaRPr lang="en-AU" dirty="0"/>
          </a:p>
          <a:p>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14</a:t>
            </a:fld>
            <a:endParaRPr lang="en-US" dirty="0"/>
          </a:p>
        </p:txBody>
      </p:sp>
      <p:sp>
        <p:nvSpPr>
          <p:cNvPr id="5" name="Footer Placeholder 4"/>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305607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0563" y="0"/>
            <a:ext cx="8229600" cy="1143000"/>
          </a:xfrm>
        </p:spPr>
        <p:txBody>
          <a:bodyPr/>
          <a:lstStyle/>
          <a:p>
            <a:r>
              <a:rPr lang="en-AU" dirty="0"/>
              <a:t>MODULARIZING A PROGRAM</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1" y="1066801"/>
            <a:ext cx="6553199" cy="5059363"/>
          </a:xfrm>
        </p:spPr>
      </p:pic>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15</a:t>
            </a:fld>
            <a:endParaRPr lang="en-US" dirty="0"/>
          </a:p>
        </p:txBody>
      </p:sp>
      <p:sp>
        <p:nvSpPr>
          <p:cNvPr id="5" name="Footer Placeholder 4"/>
          <p:cNvSpPr>
            <a:spLocks noGrp="1"/>
          </p:cNvSpPr>
          <p:nvPr>
            <p:ph type="ftr" sz="quarter" idx="11"/>
          </p:nvPr>
        </p:nvSpPr>
        <p:spPr/>
        <p:txBody>
          <a:bodyPr/>
          <a:lstStyle/>
          <a:p>
            <a:pPr>
              <a:defRPr/>
            </a:pPr>
            <a:r>
              <a:rPr lang="en-US"/>
              <a:t>Programming Logic and Design, Ninth Edition</a:t>
            </a:r>
            <a:endParaRPr lang="en-US" dirty="0"/>
          </a:p>
        </p:txBody>
      </p:sp>
    </p:spTree>
    <p:extLst>
      <p:ext uri="{BB962C8B-B14F-4D97-AF65-F5344CB8AC3E}">
        <p14:creationId xmlns:p14="http://schemas.microsoft.com/office/powerpoint/2010/main" val="3488397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MODULARIZING A PROGRAM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2200" y="1448254"/>
            <a:ext cx="3915268" cy="4190546"/>
          </a:xfrm>
        </p:spPr>
      </p:pic>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16</a:t>
            </a:fld>
            <a:endParaRPr lang="en-US" dirty="0"/>
          </a:p>
        </p:txBody>
      </p:sp>
      <p:sp>
        <p:nvSpPr>
          <p:cNvPr id="5" name="Footer Placeholder 4"/>
          <p:cNvSpPr>
            <a:spLocks noGrp="1"/>
          </p:cNvSpPr>
          <p:nvPr>
            <p:ph type="ftr" sz="quarter" idx="11"/>
          </p:nvPr>
        </p:nvSpPr>
        <p:spPr/>
        <p:txBody>
          <a:bodyPr/>
          <a:lstStyle/>
          <a:p>
            <a:pPr>
              <a:defRPr/>
            </a:pPr>
            <a:r>
              <a:rPr lang="en-US"/>
              <a:t>Programming Logic and Design, Ninth Edition</a:t>
            </a:r>
            <a:endParaRPr lang="en-US" dirty="0"/>
          </a:p>
        </p:txBody>
      </p:sp>
      <p:sp>
        <p:nvSpPr>
          <p:cNvPr id="7" name="TextBox 6"/>
          <p:cNvSpPr txBox="1"/>
          <p:nvPr/>
        </p:nvSpPr>
        <p:spPr>
          <a:xfrm>
            <a:off x="1905000" y="1524000"/>
            <a:ext cx="4114800" cy="3970318"/>
          </a:xfrm>
          <a:prstGeom prst="rect">
            <a:avLst/>
          </a:prstGeom>
          <a:noFill/>
        </p:spPr>
        <p:txBody>
          <a:bodyPr wrap="square" rtlCol="0">
            <a:spAutoFit/>
          </a:bodyPr>
          <a:lstStyle/>
          <a:p>
            <a:pPr marL="342900" indent="-342900">
              <a:buFont typeface="Arial" panose="020B0604020202020204" pitchFamily="34" charset="0"/>
              <a:buChar char="•"/>
            </a:pPr>
            <a:r>
              <a:rPr lang="en-AU" dirty="0"/>
              <a:t>Once you have created a module you then need to be able to use it </a:t>
            </a:r>
          </a:p>
          <a:p>
            <a:pPr marL="342900" indent="-342900">
              <a:buFont typeface="Arial" panose="020B0604020202020204" pitchFamily="34" charset="0"/>
              <a:buChar char="•"/>
            </a:pPr>
            <a:r>
              <a:rPr lang="en-AU" dirty="0"/>
              <a:t>When you want to use a module you need to call it.</a:t>
            </a:r>
          </a:p>
          <a:p>
            <a:pPr marL="342900" indent="-342900">
              <a:buFont typeface="Arial" panose="020B0604020202020204" pitchFamily="34" charset="0"/>
              <a:buChar char="•"/>
            </a:pPr>
            <a:r>
              <a:rPr lang="en-AU" dirty="0"/>
              <a:t>The name of the module is used to call the module. It is referred to as “</a:t>
            </a:r>
            <a:r>
              <a:rPr lang="en-AU" b="1" dirty="0"/>
              <a:t>Called </a:t>
            </a:r>
            <a:r>
              <a:rPr lang="en-AU" dirty="0"/>
              <a:t>module”</a:t>
            </a:r>
          </a:p>
          <a:p>
            <a:pPr marL="342900" indent="-342900">
              <a:buFont typeface="Arial" panose="020B0604020202020204" pitchFamily="34" charset="0"/>
              <a:buChar char="•"/>
            </a:pPr>
            <a:r>
              <a:rPr lang="en-AU" dirty="0"/>
              <a:t>In figure, </a:t>
            </a:r>
            <a:r>
              <a:rPr lang="en-AU" dirty="0" err="1"/>
              <a:t>getInput</a:t>
            </a:r>
            <a:r>
              <a:rPr lang="en-AU" dirty="0"/>
              <a:t>(), </a:t>
            </a:r>
            <a:r>
              <a:rPr lang="en-AU" dirty="0" err="1"/>
              <a:t>calculateAverage</a:t>
            </a:r>
            <a:r>
              <a:rPr lang="en-AU" dirty="0"/>
              <a:t>(), </a:t>
            </a:r>
            <a:r>
              <a:rPr lang="en-AU" dirty="0" err="1"/>
              <a:t>printResult</a:t>
            </a:r>
            <a:r>
              <a:rPr lang="en-AU" dirty="0"/>
              <a:t>() are methods and they have been called in main module (</a:t>
            </a:r>
            <a:r>
              <a:rPr lang="en-AU" b="1" dirty="0"/>
              <a:t>Calling </a:t>
            </a:r>
            <a:r>
              <a:rPr lang="en-AU" dirty="0"/>
              <a:t>module) using their names</a:t>
            </a:r>
          </a:p>
          <a:p>
            <a:pPr marL="342900" indent="-342900">
              <a:buFont typeface="Arial" panose="020B0604020202020204" pitchFamily="34" charset="0"/>
              <a:buChar char="•"/>
            </a:pPr>
            <a:r>
              <a:rPr lang="en-AU" dirty="0"/>
              <a:t>Modules can also be called in other modules.</a:t>
            </a:r>
          </a:p>
        </p:txBody>
      </p:sp>
    </p:spTree>
    <p:extLst>
      <p:ext uri="{BB962C8B-B14F-4D97-AF65-F5344CB8AC3E}">
        <p14:creationId xmlns:p14="http://schemas.microsoft.com/office/powerpoint/2010/main" val="3839576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MODULARIZION IN JAVA</a:t>
            </a:r>
          </a:p>
        </p:txBody>
      </p:sp>
      <p:sp>
        <p:nvSpPr>
          <p:cNvPr id="3" name="Content Placeholder 2"/>
          <p:cNvSpPr>
            <a:spLocks noGrp="1"/>
          </p:cNvSpPr>
          <p:nvPr>
            <p:ph idx="1"/>
          </p:nvPr>
        </p:nvSpPr>
        <p:spPr/>
        <p:txBody>
          <a:bodyPr/>
          <a:lstStyle/>
          <a:p>
            <a:r>
              <a:rPr lang="en-AU" dirty="0"/>
              <a:t>Modules can be named as methods in java.</a:t>
            </a:r>
          </a:p>
          <a:p>
            <a:r>
              <a:rPr lang="en-AU" dirty="0"/>
              <a:t>We have only been using a single method within a single class.</a:t>
            </a:r>
          </a:p>
          <a:p>
            <a:r>
              <a:rPr lang="en-AU" dirty="0"/>
              <a:t>Move towards multiple methods within a class.</a:t>
            </a:r>
          </a:p>
          <a:p>
            <a:r>
              <a:rPr lang="en-AU" dirty="0"/>
              <a:t>Definition of method will be outside the main method but in the same class (in case of one class only).</a:t>
            </a:r>
          </a:p>
          <a:p>
            <a:endParaRPr lang="en-AU" dirty="0"/>
          </a:p>
          <a:p>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17</a:t>
            </a:fld>
            <a:endParaRPr lang="en-US" dirty="0"/>
          </a:p>
        </p:txBody>
      </p:sp>
      <p:sp>
        <p:nvSpPr>
          <p:cNvPr id="5" name="Footer Placeholder 4"/>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1020499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MODULARIZION IN JAVA</a:t>
            </a:r>
          </a:p>
        </p:txBody>
      </p:sp>
      <p:sp>
        <p:nvSpPr>
          <p:cNvPr id="3" name="Content Placeholder 2"/>
          <p:cNvSpPr>
            <a:spLocks noGrp="1"/>
          </p:cNvSpPr>
          <p:nvPr>
            <p:ph idx="1"/>
          </p:nvPr>
        </p:nvSpPr>
        <p:spPr/>
        <p:txBody>
          <a:bodyPr/>
          <a:lstStyle/>
          <a:p>
            <a:r>
              <a:rPr lang="en-AU" b="1" dirty="0"/>
              <a:t>Syntax</a:t>
            </a:r>
            <a:r>
              <a:rPr lang="en-AU" dirty="0"/>
              <a:t> </a:t>
            </a:r>
          </a:p>
          <a:p>
            <a:pPr marL="0" indent="0">
              <a:buNone/>
            </a:pPr>
            <a:r>
              <a:rPr lang="en-AU" dirty="0"/>
              <a:t>modifier </a:t>
            </a:r>
            <a:r>
              <a:rPr lang="en-AU" dirty="0" err="1"/>
              <a:t>returnValueType</a:t>
            </a:r>
            <a:r>
              <a:rPr lang="en-AU" dirty="0"/>
              <a:t> </a:t>
            </a:r>
            <a:r>
              <a:rPr lang="en-AU" dirty="0" err="1"/>
              <a:t>methodName</a:t>
            </a:r>
            <a:r>
              <a:rPr lang="en-AU" dirty="0"/>
              <a:t>(list of parameters) {  //Method body; } </a:t>
            </a:r>
          </a:p>
          <a:p>
            <a:pPr marL="400050" lvl="1" indent="0">
              <a:buNone/>
            </a:pPr>
            <a:r>
              <a:rPr lang="en-AU" dirty="0"/>
              <a:t>There is a method header containing: </a:t>
            </a:r>
          </a:p>
          <a:p>
            <a:pPr lvl="1" indent="-342900"/>
            <a:r>
              <a:rPr lang="en-AU" dirty="0"/>
              <a:t>The method name </a:t>
            </a:r>
          </a:p>
          <a:p>
            <a:pPr lvl="1" indent="-342900"/>
            <a:r>
              <a:rPr lang="en-AU" dirty="0"/>
              <a:t>A specification of input data (in a parameter list – see later) </a:t>
            </a:r>
          </a:p>
          <a:p>
            <a:pPr lvl="1" indent="-342900"/>
            <a:r>
              <a:rPr lang="en-AU" dirty="0"/>
              <a:t>Some magic code (Memorise it for now, will focus on it in OODP detailed concepts) </a:t>
            </a:r>
          </a:p>
          <a:p>
            <a:pPr lvl="1" indent="-342900"/>
            <a:r>
              <a:rPr lang="en-AU" dirty="0"/>
              <a:t>There is a method body enclosed in braces (curly brackets) </a:t>
            </a:r>
          </a:p>
          <a:p>
            <a:pPr lvl="1" indent="-342900"/>
            <a:r>
              <a:rPr lang="en-AU" dirty="0"/>
              <a:t>Containing Java statements to perform the method’s task</a:t>
            </a:r>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18</a:t>
            </a:fld>
            <a:endParaRPr lang="en-US" dirty="0"/>
          </a:p>
        </p:txBody>
      </p:sp>
      <p:sp>
        <p:nvSpPr>
          <p:cNvPr id="5" name="Footer Placeholder 4"/>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1699457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MODULARIZION IN JAVA</a:t>
            </a:r>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19</a:t>
            </a:fld>
            <a:endParaRPr lang="en-US" dirty="0"/>
          </a:p>
        </p:txBody>
      </p:sp>
      <p:sp>
        <p:nvSpPr>
          <p:cNvPr id="5" name="Footer Placeholder 4"/>
          <p:cNvSpPr>
            <a:spLocks noGrp="1"/>
          </p:cNvSpPr>
          <p:nvPr>
            <p:ph type="ftr" sz="quarter" idx="11"/>
          </p:nvPr>
        </p:nvSpPr>
        <p:spPr/>
        <p:txBody>
          <a:bodyPr/>
          <a:lstStyle/>
          <a:p>
            <a:pPr>
              <a:defRPr/>
            </a:pPr>
            <a:r>
              <a:rPr lang="en-US"/>
              <a:t>Programming Logic and Design, Ninth Edition</a:t>
            </a:r>
            <a:endParaRPr lang="en-US" dirty="0"/>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8695" y="2447705"/>
            <a:ext cx="8229600" cy="28785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p:cNvSpPr txBox="1"/>
          <p:nvPr/>
        </p:nvSpPr>
        <p:spPr>
          <a:xfrm>
            <a:off x="2057400" y="1676400"/>
            <a:ext cx="8001000" cy="369332"/>
          </a:xfrm>
          <a:prstGeom prst="rect">
            <a:avLst/>
          </a:prstGeom>
          <a:noFill/>
        </p:spPr>
        <p:txBody>
          <a:bodyPr wrap="square" rtlCol="0">
            <a:spAutoFit/>
          </a:bodyPr>
          <a:lstStyle/>
          <a:p>
            <a:r>
              <a:rPr lang="en-AU" dirty="0">
                <a:solidFill>
                  <a:sysClr val="windowText" lastClr="000000"/>
                </a:solidFill>
              </a:rPr>
              <a:t>General syntax of method:</a:t>
            </a:r>
          </a:p>
        </p:txBody>
      </p:sp>
    </p:spTree>
    <p:extLst>
      <p:ext uri="{BB962C8B-B14F-4D97-AF65-F5344CB8AC3E}">
        <p14:creationId xmlns:p14="http://schemas.microsoft.com/office/powerpoint/2010/main" val="2910250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60" y="444617"/>
            <a:ext cx="11266414" cy="671119"/>
          </a:xfrm>
        </p:spPr>
        <p:txBody>
          <a:bodyPr>
            <a:normAutofit/>
          </a:bodyPr>
          <a:lstStyle/>
          <a:p>
            <a:r>
              <a:rPr lang="en-AU" sz="3200" b="1" dirty="0">
                <a:solidFill>
                  <a:srgbClr val="0B76BC"/>
                </a:solidFill>
                <a:latin typeface="+mn-lt"/>
              </a:rPr>
              <a:t>SLIDE TITLE</a:t>
            </a:r>
          </a:p>
        </p:txBody>
      </p:sp>
      <p:sp>
        <p:nvSpPr>
          <p:cNvPr id="3" name="Content Placeholder 2"/>
          <p:cNvSpPr>
            <a:spLocks noGrp="1"/>
          </p:cNvSpPr>
          <p:nvPr>
            <p:ph sz="half" idx="1"/>
          </p:nvPr>
        </p:nvSpPr>
        <p:spPr>
          <a:xfrm>
            <a:off x="419450" y="1300294"/>
            <a:ext cx="5600350" cy="4876669"/>
          </a:xfrm>
        </p:spPr>
        <p:txBody>
          <a:bodyPr/>
          <a:lstStyle/>
          <a:p>
            <a:pPr marL="0" indent="0">
              <a:buNone/>
            </a:pPr>
            <a:r>
              <a:rPr lang="en-AU" dirty="0"/>
              <a:t>Farrell, J. (2017) Programming Logic and Design, Comprehensive (9th ed.) Cengage Learning </a:t>
            </a:r>
          </a:p>
          <a:p>
            <a:pPr marL="0" indent="0">
              <a:buNone/>
            </a:pPr>
            <a:endParaRPr lang="en-AU" dirty="0">
              <a:solidFill>
                <a:srgbClr val="0B76BC"/>
              </a:solidFill>
            </a:endParaRPr>
          </a:p>
        </p:txBody>
      </p:sp>
      <p:pic>
        <p:nvPicPr>
          <p:cNvPr id="15" name="Content Placeholder 14"/>
          <p:cNvPicPr>
            <a:picLocks noGrp="1" noChangeAspect="1"/>
          </p:cNvPicPr>
          <p:nvPr>
            <p:ph sz="half" idx="2"/>
          </p:nvPr>
        </p:nvPicPr>
        <p:blipFill>
          <a:blip r:embed="rId3"/>
          <a:stretch>
            <a:fillRect/>
          </a:stretch>
        </p:blipFill>
        <p:spPr>
          <a:xfrm>
            <a:off x="7032567" y="1055716"/>
            <a:ext cx="3635177" cy="4544127"/>
          </a:xfrm>
          <a:prstGeom prst="rect">
            <a:avLst/>
          </a:prstGeom>
        </p:spPr>
      </p:pic>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spTree>
    <p:extLst>
      <p:ext uri="{BB962C8B-B14F-4D97-AF65-F5344CB8AC3E}">
        <p14:creationId xmlns:p14="http://schemas.microsoft.com/office/powerpoint/2010/main" val="2457561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MODULARIZION IN JAVA</a:t>
            </a:r>
          </a:p>
        </p:txBody>
      </p:sp>
      <p:sp>
        <p:nvSpPr>
          <p:cNvPr id="3" name="Content Placeholder 2"/>
          <p:cNvSpPr>
            <a:spLocks noGrp="1"/>
          </p:cNvSpPr>
          <p:nvPr>
            <p:ph idx="1"/>
          </p:nvPr>
        </p:nvSpPr>
        <p:spPr/>
        <p:txBody>
          <a:bodyPr/>
          <a:lstStyle/>
          <a:p>
            <a:r>
              <a:rPr lang="en-AU" dirty="0"/>
              <a:t>In previous figure:</a:t>
            </a:r>
          </a:p>
          <a:p>
            <a:pPr lvl="1" indent="-342900"/>
            <a:r>
              <a:rPr lang="en-AU" dirty="0"/>
              <a:t>Magic code- Just code it, detail discussion will be done in next week.</a:t>
            </a:r>
          </a:p>
          <a:p>
            <a:pPr lvl="1" indent="-342900"/>
            <a:r>
              <a:rPr lang="en-AU" dirty="0"/>
              <a:t>Return value type- What type of data method will return? For example- </a:t>
            </a:r>
            <a:r>
              <a:rPr lang="en-AU" dirty="0" err="1"/>
              <a:t>int</a:t>
            </a:r>
            <a:r>
              <a:rPr lang="en-AU" dirty="0"/>
              <a:t>, double, char, </a:t>
            </a:r>
            <a:r>
              <a:rPr lang="en-AU" dirty="0" err="1"/>
              <a:t>boolean</a:t>
            </a:r>
            <a:r>
              <a:rPr lang="en-AU" dirty="0"/>
              <a:t> etc.</a:t>
            </a:r>
          </a:p>
          <a:p>
            <a:pPr lvl="1" indent="-342900"/>
            <a:r>
              <a:rPr lang="en-AU" dirty="0"/>
              <a:t>Method name- Meaningful name of method</a:t>
            </a:r>
          </a:p>
          <a:p>
            <a:pPr lvl="1" indent="-342900"/>
            <a:r>
              <a:rPr lang="en-AU" dirty="0"/>
              <a:t>Parameter list- Input data for method to perform some tasks.</a:t>
            </a:r>
          </a:p>
          <a:p>
            <a:pPr lvl="1" indent="-342900"/>
            <a:r>
              <a:rPr lang="en-AU" dirty="0"/>
              <a:t>Method body- Executable statements</a:t>
            </a:r>
          </a:p>
          <a:p>
            <a:pPr marL="0" indent="0">
              <a:buNone/>
            </a:pPr>
            <a:endParaRPr lang="en-AU" dirty="0"/>
          </a:p>
          <a:p>
            <a:pPr marL="0" indent="0">
              <a:buNone/>
            </a:pPr>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20</a:t>
            </a:fld>
            <a:endParaRPr lang="en-US" dirty="0"/>
          </a:p>
        </p:txBody>
      </p:sp>
      <p:sp>
        <p:nvSpPr>
          <p:cNvPr id="5" name="Footer Placeholder 4"/>
          <p:cNvSpPr>
            <a:spLocks noGrp="1"/>
          </p:cNvSpPr>
          <p:nvPr>
            <p:ph type="ftr" sz="quarter" idx="11"/>
          </p:nvPr>
        </p:nvSpPr>
        <p:spPr/>
        <p:txBody>
          <a:bodyPr/>
          <a:lstStyle/>
          <a:p>
            <a:pPr>
              <a:defRPr/>
            </a:pPr>
            <a:r>
              <a:rPr lang="en-US"/>
              <a:t>Programming Logic and Design, Ninth Edition</a:t>
            </a:r>
            <a:endParaRPr lang="en-US" dirty="0"/>
          </a:p>
        </p:txBody>
      </p:sp>
    </p:spTree>
    <p:extLst>
      <p:ext uri="{BB962C8B-B14F-4D97-AF65-F5344CB8AC3E}">
        <p14:creationId xmlns:p14="http://schemas.microsoft.com/office/powerpoint/2010/main" val="4043594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MODULARIZION IN JAVA</a:t>
            </a:r>
          </a:p>
        </p:txBody>
      </p:sp>
      <p:sp>
        <p:nvSpPr>
          <p:cNvPr id="3" name="Content Placeholder 2"/>
          <p:cNvSpPr>
            <a:spLocks noGrp="1"/>
          </p:cNvSpPr>
          <p:nvPr>
            <p:ph idx="1"/>
          </p:nvPr>
        </p:nvSpPr>
        <p:spPr/>
        <p:txBody>
          <a:bodyPr/>
          <a:lstStyle/>
          <a:p>
            <a:r>
              <a:rPr lang="en-AU" dirty="0"/>
              <a:t>Depending upon the return type and parameters, there can be three types of methods:</a:t>
            </a:r>
          </a:p>
          <a:p>
            <a:pPr lvl="1"/>
            <a:r>
              <a:rPr lang="en-AU" dirty="0"/>
              <a:t>Method with no return value and no parameters.</a:t>
            </a:r>
          </a:p>
          <a:p>
            <a:pPr lvl="1"/>
            <a:r>
              <a:rPr lang="en-AU" dirty="0"/>
              <a:t>Method with return value and no parameters.</a:t>
            </a:r>
          </a:p>
          <a:p>
            <a:pPr lvl="1"/>
            <a:r>
              <a:rPr lang="en-AU" dirty="0"/>
              <a:t>Method with return value and parameters.</a:t>
            </a:r>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21</a:t>
            </a:fld>
            <a:endParaRPr lang="en-US" dirty="0"/>
          </a:p>
        </p:txBody>
      </p:sp>
      <p:sp>
        <p:nvSpPr>
          <p:cNvPr id="5" name="Footer Placeholder 4"/>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1948680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Method with no return value and no parameters</a:t>
            </a:r>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364" y="2819400"/>
            <a:ext cx="7773272" cy="3124200"/>
          </a:xfrm>
        </p:spPr>
      </p:pic>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22</a:t>
            </a:fld>
            <a:endParaRPr lang="en-US" dirty="0"/>
          </a:p>
        </p:txBody>
      </p:sp>
      <p:sp>
        <p:nvSpPr>
          <p:cNvPr id="5" name="Footer Placeholder 4"/>
          <p:cNvSpPr>
            <a:spLocks noGrp="1"/>
          </p:cNvSpPr>
          <p:nvPr>
            <p:ph type="ftr" sz="quarter" idx="11"/>
          </p:nvPr>
        </p:nvSpPr>
        <p:spPr/>
        <p:txBody>
          <a:bodyPr/>
          <a:lstStyle/>
          <a:p>
            <a:pPr>
              <a:defRPr/>
            </a:pPr>
            <a:r>
              <a:rPr lang="en-US"/>
              <a:t>Programming Logic and Design, Ninth Edition</a:t>
            </a:r>
            <a:endParaRPr lang="en-US" dirty="0"/>
          </a:p>
        </p:txBody>
      </p:sp>
      <p:sp>
        <p:nvSpPr>
          <p:cNvPr id="8" name="TextBox 7"/>
          <p:cNvSpPr txBox="1"/>
          <p:nvPr/>
        </p:nvSpPr>
        <p:spPr>
          <a:xfrm>
            <a:off x="1981200" y="1676401"/>
            <a:ext cx="7773272" cy="1200329"/>
          </a:xfrm>
          <a:prstGeom prst="rect">
            <a:avLst/>
          </a:prstGeom>
          <a:noFill/>
        </p:spPr>
        <p:txBody>
          <a:bodyPr wrap="square" rtlCol="0">
            <a:spAutoFit/>
          </a:bodyPr>
          <a:lstStyle/>
          <a:p>
            <a:pPr marL="342900" indent="-342900">
              <a:buFont typeface="Arial" panose="020B0604020202020204" pitchFamily="34" charset="0"/>
              <a:buChar char="•"/>
            </a:pPr>
            <a:r>
              <a:rPr lang="en-AU" dirty="0"/>
              <a:t>This method will  just print the statements. </a:t>
            </a:r>
          </a:p>
          <a:p>
            <a:pPr marL="342900" indent="-342900">
              <a:buFont typeface="Arial" panose="020B0604020202020204" pitchFamily="34" charset="0"/>
              <a:buChar char="•"/>
            </a:pPr>
            <a:r>
              <a:rPr lang="en-AU" dirty="0"/>
              <a:t>No need of parameters and will not return anything.</a:t>
            </a:r>
          </a:p>
          <a:p>
            <a:pPr marL="342900" indent="-342900">
              <a:buFont typeface="Arial" panose="020B0604020202020204" pitchFamily="34" charset="0"/>
              <a:buChar char="•"/>
            </a:pPr>
            <a:r>
              <a:rPr lang="en-AU" dirty="0"/>
              <a:t>Simply use name to call it, </a:t>
            </a:r>
            <a:r>
              <a:rPr lang="en-AU" dirty="0" err="1"/>
              <a:t>displayMenu</a:t>
            </a:r>
            <a:r>
              <a:rPr lang="en-AU" dirty="0"/>
              <a:t>()</a:t>
            </a:r>
          </a:p>
          <a:p>
            <a:pPr marL="342900" indent="-342900">
              <a:buFont typeface="Arial" panose="020B0604020202020204" pitchFamily="34" charset="0"/>
              <a:buChar char="•"/>
            </a:pPr>
            <a:endParaRPr lang="en-AU" dirty="0"/>
          </a:p>
        </p:txBody>
      </p:sp>
    </p:spTree>
    <p:extLst>
      <p:ext uri="{BB962C8B-B14F-4D97-AF65-F5344CB8AC3E}">
        <p14:creationId xmlns:p14="http://schemas.microsoft.com/office/powerpoint/2010/main" val="3219123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Method with no return value and no parameters</a:t>
            </a:r>
            <a:r>
              <a:rPr lang="en-AU" sz="1200" dirty="0"/>
              <a:t>(continued)</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1600201"/>
            <a:ext cx="7620000" cy="4525963"/>
          </a:xfrm>
        </p:spPr>
      </p:pic>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23</a:t>
            </a:fld>
            <a:endParaRPr lang="en-US" dirty="0"/>
          </a:p>
        </p:txBody>
      </p:sp>
      <p:sp>
        <p:nvSpPr>
          <p:cNvPr id="5" name="Footer Placeholder 4"/>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3939799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4206"/>
            <a:ext cx="8229600" cy="1143000"/>
          </a:xfrm>
        </p:spPr>
        <p:txBody>
          <a:bodyPr>
            <a:normAutofit fontScale="90000"/>
          </a:bodyPr>
          <a:lstStyle/>
          <a:p>
            <a:r>
              <a:rPr lang="en-AU" dirty="0"/>
              <a:t>Method with return value and no parameters</a:t>
            </a:r>
            <a:br>
              <a:rPr lang="en-AU" dirty="0"/>
            </a:br>
            <a:endParaRPr lang="en-AU" dirty="0"/>
          </a:p>
        </p:txBody>
      </p:sp>
      <p:sp>
        <p:nvSpPr>
          <p:cNvPr id="3" name="Content Placeholder 2"/>
          <p:cNvSpPr>
            <a:spLocks noGrp="1"/>
          </p:cNvSpPr>
          <p:nvPr>
            <p:ph idx="1"/>
          </p:nvPr>
        </p:nvSpPr>
        <p:spPr/>
        <p:txBody>
          <a:bodyPr/>
          <a:lstStyle/>
          <a:p>
            <a:r>
              <a:rPr lang="en-AU" dirty="0"/>
              <a:t>For the example used so far we have not returned any data and the return value type has been void.</a:t>
            </a:r>
          </a:p>
          <a:p>
            <a:r>
              <a:rPr lang="en-AU" dirty="0"/>
              <a:t>Methods are often used to perform calculations (</a:t>
            </a:r>
            <a:r>
              <a:rPr lang="en-AU" dirty="0" err="1"/>
              <a:t>eg</a:t>
            </a:r>
            <a:r>
              <a:rPr lang="en-AU" dirty="0"/>
              <a:t> the average of an array of </a:t>
            </a:r>
            <a:r>
              <a:rPr lang="en-AU" dirty="0" err="1"/>
              <a:t>int</a:t>
            </a:r>
            <a:r>
              <a:rPr lang="en-AU" dirty="0"/>
              <a:t> values) and need to be able to return a value In order to return a value:</a:t>
            </a:r>
          </a:p>
          <a:p>
            <a:r>
              <a:rPr lang="en-AU" dirty="0"/>
              <a:t> The </a:t>
            </a:r>
            <a:r>
              <a:rPr lang="en-AU" b="1" dirty="0"/>
              <a:t>method header </a:t>
            </a:r>
            <a:r>
              <a:rPr lang="en-AU" dirty="0"/>
              <a:t>needs to indicate the return value type (</a:t>
            </a:r>
            <a:r>
              <a:rPr lang="en-AU" dirty="0" err="1"/>
              <a:t>eg</a:t>
            </a:r>
            <a:r>
              <a:rPr lang="en-AU" dirty="0"/>
              <a:t> double )</a:t>
            </a:r>
          </a:p>
          <a:p>
            <a:r>
              <a:rPr lang="en-AU" dirty="0"/>
              <a:t>A </a:t>
            </a:r>
            <a:r>
              <a:rPr lang="en-AU" b="1" dirty="0"/>
              <a:t>return statement </a:t>
            </a:r>
            <a:r>
              <a:rPr lang="en-AU" dirty="0"/>
              <a:t>needs to be included in the method body that is the same type as defined in the method header </a:t>
            </a:r>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24</a:t>
            </a:fld>
            <a:endParaRPr lang="en-US" dirty="0"/>
          </a:p>
        </p:txBody>
      </p:sp>
      <p:sp>
        <p:nvSpPr>
          <p:cNvPr id="5" name="Footer Placeholder 4"/>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17601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Method with return value and no parameters</a:t>
            </a:r>
            <a:r>
              <a:rPr lang="en-AU" sz="1200" dirty="0"/>
              <a:t>(continued)</a:t>
            </a:r>
          </a:p>
        </p:txBody>
      </p:sp>
      <p:sp>
        <p:nvSpPr>
          <p:cNvPr id="3" name="Content Placeholder 2"/>
          <p:cNvSpPr>
            <a:spLocks noGrp="1"/>
          </p:cNvSpPr>
          <p:nvPr>
            <p:ph idx="1"/>
          </p:nvPr>
        </p:nvSpPr>
        <p:spPr/>
        <p:txBody>
          <a:bodyPr/>
          <a:lstStyle/>
          <a:p>
            <a:r>
              <a:rPr lang="en-AU" dirty="0"/>
              <a:t>When calling (invoking) the method you need to: </a:t>
            </a:r>
          </a:p>
          <a:p>
            <a:pPr lvl="1"/>
            <a:r>
              <a:rPr lang="en-AU" dirty="0"/>
              <a:t>Use the value in some way such as store it in a variable or use </a:t>
            </a:r>
            <a:r>
              <a:rPr lang="en-AU" dirty="0" err="1"/>
              <a:t>System.out.println</a:t>
            </a:r>
            <a:r>
              <a:rPr lang="en-AU" dirty="0"/>
              <a:t> to print the value directly</a:t>
            </a:r>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25</a:t>
            </a:fld>
            <a:endParaRPr lang="en-US" dirty="0"/>
          </a:p>
        </p:txBody>
      </p:sp>
      <p:sp>
        <p:nvSpPr>
          <p:cNvPr id="5" name="Footer Placeholder 4"/>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3816798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Method with return value and no parameters</a:t>
            </a:r>
            <a:r>
              <a:rPr lang="en-AU" sz="1200" dirty="0"/>
              <a:t>(continued)</a:t>
            </a:r>
            <a:endParaRPr lang="en-AU"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t="13469" b="2350"/>
          <a:stretch/>
        </p:blipFill>
        <p:spPr>
          <a:xfrm>
            <a:off x="2362200" y="1828801"/>
            <a:ext cx="7315200" cy="4191000"/>
          </a:xfrm>
        </p:spPr>
      </p:pic>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26</a:t>
            </a:fld>
            <a:endParaRPr lang="en-US" dirty="0"/>
          </a:p>
        </p:txBody>
      </p:sp>
      <p:sp>
        <p:nvSpPr>
          <p:cNvPr id="5" name="Footer Placeholder 4"/>
          <p:cNvSpPr>
            <a:spLocks noGrp="1"/>
          </p:cNvSpPr>
          <p:nvPr>
            <p:ph type="ftr" sz="quarter" idx="11"/>
          </p:nvPr>
        </p:nvSpPr>
        <p:spPr/>
        <p:txBody>
          <a:bodyPr/>
          <a:lstStyle/>
          <a:p>
            <a:pPr>
              <a:defRPr/>
            </a:pPr>
            <a:r>
              <a:rPr lang="en-US"/>
              <a:t>Programming Logic and Design, Ninth Edition</a:t>
            </a:r>
            <a:endParaRPr lang="en-US" dirty="0"/>
          </a:p>
        </p:txBody>
      </p:sp>
    </p:spTree>
    <p:extLst>
      <p:ext uri="{BB962C8B-B14F-4D97-AF65-F5344CB8AC3E}">
        <p14:creationId xmlns:p14="http://schemas.microsoft.com/office/powerpoint/2010/main" val="3937852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43845"/>
            <a:ext cx="8229600" cy="1143000"/>
          </a:xfrm>
        </p:spPr>
        <p:txBody>
          <a:bodyPr>
            <a:normAutofit fontScale="90000"/>
          </a:bodyPr>
          <a:lstStyle/>
          <a:p>
            <a:r>
              <a:rPr lang="en-AU" dirty="0"/>
              <a:t>Method with return value and no parameters</a:t>
            </a:r>
            <a:r>
              <a:rPr lang="en-AU" sz="1200" dirty="0"/>
              <a:t>(continued)</a:t>
            </a:r>
            <a:br>
              <a:rPr lang="en-AU" dirty="0"/>
            </a:br>
            <a:endParaRPr lang="en-AU"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t="13469"/>
          <a:stretch/>
        </p:blipFill>
        <p:spPr>
          <a:xfrm>
            <a:off x="2514601" y="1600201"/>
            <a:ext cx="7239000" cy="4525963"/>
          </a:xfrm>
        </p:spPr>
      </p:pic>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27</a:t>
            </a:fld>
            <a:endParaRPr lang="en-US" dirty="0"/>
          </a:p>
        </p:txBody>
      </p:sp>
      <p:sp>
        <p:nvSpPr>
          <p:cNvPr id="5" name="Footer Placeholder 4"/>
          <p:cNvSpPr>
            <a:spLocks noGrp="1"/>
          </p:cNvSpPr>
          <p:nvPr>
            <p:ph type="ftr" sz="quarter" idx="11"/>
          </p:nvPr>
        </p:nvSpPr>
        <p:spPr/>
        <p:txBody>
          <a:bodyPr/>
          <a:lstStyle/>
          <a:p>
            <a:pPr>
              <a:defRPr/>
            </a:pPr>
            <a:r>
              <a:rPr lang="en-US"/>
              <a:t>Programming Logic and Design, Ninth Edition</a:t>
            </a:r>
            <a:endParaRPr lang="en-US" dirty="0"/>
          </a:p>
        </p:txBody>
      </p:sp>
    </p:spTree>
    <p:extLst>
      <p:ext uri="{BB962C8B-B14F-4D97-AF65-F5344CB8AC3E}">
        <p14:creationId xmlns:p14="http://schemas.microsoft.com/office/powerpoint/2010/main" val="3583254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Local Variables</a:t>
            </a:r>
          </a:p>
        </p:txBody>
      </p:sp>
      <p:sp>
        <p:nvSpPr>
          <p:cNvPr id="3" name="Content Placeholder 2"/>
          <p:cNvSpPr>
            <a:spLocks noGrp="1"/>
          </p:cNvSpPr>
          <p:nvPr>
            <p:ph idx="1"/>
          </p:nvPr>
        </p:nvSpPr>
        <p:spPr/>
        <p:txBody>
          <a:bodyPr/>
          <a:lstStyle/>
          <a:p>
            <a:r>
              <a:rPr lang="en-AU" dirty="0"/>
              <a:t>Variables declared in a Method are called local variables.</a:t>
            </a:r>
          </a:p>
          <a:p>
            <a:r>
              <a:rPr lang="en-AU" dirty="0"/>
              <a:t>Their scope (code that can access them) is the method they are declared in.</a:t>
            </a:r>
          </a:p>
          <a:p>
            <a:r>
              <a:rPr lang="en-AU" dirty="0"/>
              <a:t>This means their values can only be set or changed by the method’s code and not by any other method’s code.</a:t>
            </a:r>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28</a:t>
            </a:fld>
            <a:endParaRPr lang="en-US" dirty="0"/>
          </a:p>
        </p:txBody>
      </p:sp>
      <p:sp>
        <p:nvSpPr>
          <p:cNvPr id="5" name="Footer Placeholder 4"/>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3285156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Local Variables</a:t>
            </a:r>
          </a:p>
        </p:txBody>
      </p:sp>
      <p:sp>
        <p:nvSpPr>
          <p:cNvPr id="3" name="Content Placeholder 2"/>
          <p:cNvSpPr>
            <a:spLocks noGrp="1"/>
          </p:cNvSpPr>
          <p:nvPr>
            <p:ph idx="1"/>
          </p:nvPr>
        </p:nvSpPr>
        <p:spPr/>
        <p:txBody>
          <a:bodyPr/>
          <a:lstStyle/>
          <a:p>
            <a:r>
              <a:rPr lang="en-AU" dirty="0"/>
              <a:t>This means programmers can create and maintain a method without fear of accidentally interacting with the data of other methods. </a:t>
            </a:r>
          </a:p>
          <a:p>
            <a:r>
              <a:rPr lang="en-AU" dirty="0"/>
              <a:t>This dramatically increases the efficiency of programmers and lowers their error rates. </a:t>
            </a:r>
          </a:p>
          <a:p>
            <a:r>
              <a:rPr lang="en-AU" dirty="0"/>
              <a:t>Any variables declared in main are local to main and declared in methods are local to methods.</a:t>
            </a:r>
          </a:p>
          <a:p>
            <a:pPr marL="0" indent="0">
              <a:buNone/>
            </a:pPr>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29</a:t>
            </a:fld>
            <a:endParaRPr lang="en-US" dirty="0"/>
          </a:p>
        </p:txBody>
      </p:sp>
      <p:sp>
        <p:nvSpPr>
          <p:cNvPr id="5" name="Footer Placeholder 4"/>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896136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6699" y="838200"/>
            <a:ext cx="8229600" cy="1143000"/>
          </a:xfrm>
        </p:spPr>
        <p:txBody>
          <a:bodyPr>
            <a:normAutofit fontScale="90000"/>
          </a:bodyPr>
          <a:lstStyle/>
          <a:p>
            <a:r>
              <a:rPr lang="en-US" b="1" dirty="0"/>
              <a:t>Object Oriented Design and Programming</a:t>
            </a:r>
            <a:br>
              <a:rPr lang="en-US" b="1" dirty="0"/>
            </a:br>
            <a:endParaRPr lang="en-US" b="1" dirty="0"/>
          </a:p>
        </p:txBody>
      </p:sp>
      <p:sp>
        <p:nvSpPr>
          <p:cNvPr id="3" name="Content Placeholder 2"/>
          <p:cNvSpPr>
            <a:spLocks noGrp="1"/>
          </p:cNvSpPr>
          <p:nvPr>
            <p:ph idx="1"/>
          </p:nvPr>
        </p:nvSpPr>
        <p:spPr>
          <a:xfrm>
            <a:off x="1981200" y="2438401"/>
            <a:ext cx="8229600" cy="3687763"/>
          </a:xfrm>
        </p:spPr>
        <p:txBody>
          <a:bodyPr/>
          <a:lstStyle/>
          <a:p>
            <a:pPr algn="ctr" eaLnBrk="1" hangingPunct="1">
              <a:lnSpc>
                <a:spcPct val="90000"/>
              </a:lnSpc>
              <a:buFont typeface="Arial" pitchFamily="34" charset="0"/>
              <a:buNone/>
              <a:defRPr/>
            </a:pPr>
            <a:r>
              <a:rPr lang="en-US" sz="3600" dirty="0"/>
              <a:t>Code Modularization</a:t>
            </a:r>
          </a:p>
        </p:txBody>
      </p:sp>
      <p:sp>
        <p:nvSpPr>
          <p:cNvPr id="4" name="Slide Number Placeholder 3"/>
          <p:cNvSpPr>
            <a:spLocks noGrp="1"/>
          </p:cNvSpPr>
          <p:nvPr>
            <p:ph type="sldNum" sz="quarter" idx="10"/>
          </p:nvPr>
        </p:nvSpPr>
        <p:spPr/>
        <p:txBody>
          <a:bodyPr/>
          <a:lstStyle/>
          <a:p>
            <a:pPr>
              <a:defRPr/>
            </a:pPr>
            <a:fld id="{0F66439E-C25C-4026-841B-CBBDFA57E0D0}" type="slidenum">
              <a:rPr lang="en-US">
                <a:solidFill>
                  <a:srgbClr val="F79646">
                    <a:lumMod val="75000"/>
                  </a:srgbClr>
                </a:solidFill>
              </a:rPr>
              <a:pPr>
                <a:defRPr/>
              </a:pPr>
              <a:t>3</a:t>
            </a:fld>
            <a:endParaRPr lang="en-US" dirty="0">
              <a:solidFill>
                <a:srgbClr val="F79646">
                  <a:lumMod val="75000"/>
                </a:srgbClr>
              </a:solidFill>
            </a:endParaRPr>
          </a:p>
        </p:txBody>
      </p:sp>
    </p:spTree>
    <p:extLst>
      <p:ext uri="{BB962C8B-B14F-4D97-AF65-F5344CB8AC3E}">
        <p14:creationId xmlns:p14="http://schemas.microsoft.com/office/powerpoint/2010/main" val="1431420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AU"/>
              <a:t>Local Variables</a:t>
            </a:r>
            <a:endParaRPr lang="en-AU" dirty="0"/>
          </a:p>
        </p:txBody>
      </p:sp>
      <p:sp>
        <p:nvSpPr>
          <p:cNvPr id="3" name="Content Placeholder 2"/>
          <p:cNvSpPr>
            <a:spLocks noGrp="1"/>
          </p:cNvSpPr>
          <p:nvPr>
            <p:ph idx="1"/>
          </p:nvPr>
        </p:nvSpPr>
        <p:spPr>
          <a:xfrm>
            <a:off x="838200" y="1825625"/>
            <a:ext cx="3797807" cy="4351338"/>
          </a:xfrm>
        </p:spPr>
        <p:txBody>
          <a:bodyPr>
            <a:normAutofit/>
          </a:bodyPr>
          <a:lstStyle/>
          <a:p>
            <a:r>
              <a:rPr lang="en-AU" sz="2000" dirty="0"/>
              <a:t>Check the scope of variable sum</a:t>
            </a:r>
          </a:p>
          <a:p>
            <a:endParaRPr lang="en-AU" sz="2000" dirty="0"/>
          </a:p>
          <a:p>
            <a:pPr marL="0" indent="0">
              <a:buNone/>
            </a:pPr>
            <a:endParaRPr lang="en-AU" sz="2000" dirty="0"/>
          </a:p>
        </p:txBody>
      </p:sp>
      <p:sp>
        <p:nvSpPr>
          <p:cNvPr id="5" name="Footer Placeholder 4"/>
          <p:cNvSpPr>
            <a:spLocks noGrp="1"/>
          </p:cNvSpPr>
          <p:nvPr>
            <p:ph type="ftr" sz="quarter" idx="11"/>
          </p:nvPr>
        </p:nvSpPr>
        <p:spPr>
          <a:xfrm>
            <a:off x="4038600" y="6356350"/>
            <a:ext cx="4114800" cy="365125"/>
          </a:xfrm>
        </p:spPr>
        <p:txBody>
          <a:bodyPr>
            <a:normAutofit/>
          </a:bodyPr>
          <a:lstStyle/>
          <a:p>
            <a:pPr>
              <a:spcAft>
                <a:spcPts val="600"/>
              </a:spcAft>
              <a:defRPr/>
            </a:pPr>
            <a:r>
              <a:rPr lang="en-US"/>
              <a:t>Programming Logic and Design, Ninth Edition</a:t>
            </a:r>
          </a:p>
        </p:txBody>
      </p:sp>
      <p:sp>
        <p:nvSpPr>
          <p:cNvPr id="4" name="Slide Number Placeholder 3"/>
          <p:cNvSpPr>
            <a:spLocks noGrp="1"/>
          </p:cNvSpPr>
          <p:nvPr>
            <p:ph type="sldNum" sz="quarter" idx="10"/>
          </p:nvPr>
        </p:nvSpPr>
        <p:spPr>
          <a:xfrm>
            <a:off x="8610600" y="6356350"/>
            <a:ext cx="2743200" cy="365125"/>
          </a:xfrm>
        </p:spPr>
        <p:txBody>
          <a:bodyPr>
            <a:normAutofit/>
          </a:bodyPr>
          <a:lstStyle/>
          <a:p>
            <a:pPr>
              <a:spcAft>
                <a:spcPts val="600"/>
              </a:spcAft>
              <a:defRPr/>
            </a:pPr>
            <a:fld id="{E4FE538A-6A57-45CA-B5D1-53B03305943A}" type="slidenum">
              <a:rPr lang="en-US" smtClean="0"/>
              <a:pPr>
                <a:spcAft>
                  <a:spcPts val="600"/>
                </a:spcAft>
                <a:defRPr/>
              </a:pPr>
              <a:t>30</a:t>
            </a:fld>
            <a:endParaRPr lang="en-US"/>
          </a:p>
        </p:txBody>
      </p:sp>
      <p:pic>
        <p:nvPicPr>
          <p:cNvPr id="10" name="Picture 9" descr="A screenshot of a social media post&#10;&#10;Description automatically generated">
            <a:extLst>
              <a:ext uri="{FF2B5EF4-FFF2-40B4-BE49-F238E27FC236}">
                <a16:creationId xmlns:a16="http://schemas.microsoft.com/office/drawing/2014/main" id="{820A8972-F405-4C94-95FD-E852C0F78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389" y="2216052"/>
            <a:ext cx="6274122" cy="3797495"/>
          </a:xfrm>
          <a:prstGeom prst="rect">
            <a:avLst/>
          </a:prstGeom>
        </p:spPr>
      </p:pic>
    </p:spTree>
    <p:extLst>
      <p:ext uri="{BB962C8B-B14F-4D97-AF65-F5344CB8AC3E}">
        <p14:creationId xmlns:p14="http://schemas.microsoft.com/office/powerpoint/2010/main" val="2923854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Method with return value and parameters</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7943" y="2743200"/>
            <a:ext cx="6916115" cy="3057952"/>
          </a:xfrm>
        </p:spPr>
      </p:pic>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31</a:t>
            </a:fld>
            <a:endParaRPr lang="en-US" dirty="0"/>
          </a:p>
        </p:txBody>
      </p:sp>
      <p:sp>
        <p:nvSpPr>
          <p:cNvPr id="5" name="Footer Placeholder 4"/>
          <p:cNvSpPr>
            <a:spLocks noGrp="1"/>
          </p:cNvSpPr>
          <p:nvPr>
            <p:ph type="ftr" sz="quarter" idx="11"/>
          </p:nvPr>
        </p:nvSpPr>
        <p:spPr/>
        <p:txBody>
          <a:bodyPr/>
          <a:lstStyle/>
          <a:p>
            <a:pPr>
              <a:defRPr/>
            </a:pPr>
            <a:r>
              <a:rPr lang="en-US"/>
              <a:t>Programming Logic and Design, Ninth Edition</a:t>
            </a:r>
            <a:endParaRPr lang="en-US" dirty="0"/>
          </a:p>
        </p:txBody>
      </p:sp>
      <p:sp>
        <p:nvSpPr>
          <p:cNvPr id="7" name="TextBox 6"/>
          <p:cNvSpPr txBox="1"/>
          <p:nvPr/>
        </p:nvSpPr>
        <p:spPr>
          <a:xfrm>
            <a:off x="2400299" y="1618894"/>
            <a:ext cx="7391400" cy="646331"/>
          </a:xfrm>
          <a:prstGeom prst="rect">
            <a:avLst/>
          </a:prstGeom>
          <a:noFill/>
        </p:spPr>
        <p:txBody>
          <a:bodyPr wrap="square" rtlCol="0">
            <a:spAutoFit/>
          </a:bodyPr>
          <a:lstStyle/>
          <a:p>
            <a:pPr marL="342900" indent="-342900">
              <a:buFont typeface="Arial" panose="020B0604020202020204" pitchFamily="34" charset="0"/>
              <a:buChar char="•"/>
            </a:pPr>
            <a:r>
              <a:rPr lang="en-AU" dirty="0"/>
              <a:t>Data type of parameter of a method and the value passed while calling should be same.</a:t>
            </a:r>
          </a:p>
        </p:txBody>
      </p:sp>
    </p:spTree>
    <p:extLst>
      <p:ext uri="{BB962C8B-B14F-4D97-AF65-F5344CB8AC3E}">
        <p14:creationId xmlns:p14="http://schemas.microsoft.com/office/powerpoint/2010/main" val="1962486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AU"/>
              <a:t>Summary </a:t>
            </a:r>
          </a:p>
        </p:txBody>
      </p:sp>
      <p:sp>
        <p:nvSpPr>
          <p:cNvPr id="5" name="Footer Placeholder 4"/>
          <p:cNvSpPr>
            <a:spLocks noGrp="1"/>
          </p:cNvSpPr>
          <p:nvPr>
            <p:ph type="ftr" sz="quarter" idx="11"/>
          </p:nvPr>
        </p:nvSpPr>
        <p:spPr>
          <a:xfrm>
            <a:off x="4038600" y="6356350"/>
            <a:ext cx="4114800" cy="365125"/>
          </a:xfrm>
        </p:spPr>
        <p:txBody>
          <a:bodyPr>
            <a:normAutofit/>
          </a:bodyPr>
          <a:lstStyle/>
          <a:p>
            <a:pPr>
              <a:spcAft>
                <a:spcPts val="600"/>
              </a:spcAft>
              <a:defRPr/>
            </a:pPr>
            <a:r>
              <a:rPr lang="en-US"/>
              <a:t>Programming Logic and Design, Ninth Edition</a:t>
            </a:r>
          </a:p>
        </p:txBody>
      </p:sp>
      <p:sp>
        <p:nvSpPr>
          <p:cNvPr id="4" name="Slide Number Placeholder 3"/>
          <p:cNvSpPr>
            <a:spLocks noGrp="1"/>
          </p:cNvSpPr>
          <p:nvPr>
            <p:ph type="sldNum" sz="quarter" idx="10"/>
          </p:nvPr>
        </p:nvSpPr>
        <p:spPr>
          <a:xfrm>
            <a:off x="8610600" y="6356350"/>
            <a:ext cx="2743200" cy="365125"/>
          </a:xfrm>
        </p:spPr>
        <p:txBody>
          <a:bodyPr>
            <a:normAutofit/>
          </a:bodyPr>
          <a:lstStyle/>
          <a:p>
            <a:pPr>
              <a:spcAft>
                <a:spcPts val="600"/>
              </a:spcAft>
              <a:defRPr/>
            </a:pPr>
            <a:fld id="{E4FE538A-6A57-45CA-B5D1-53B03305943A}" type="slidenum">
              <a:rPr lang="en-US" smtClean="0"/>
              <a:pPr>
                <a:spcAft>
                  <a:spcPts val="600"/>
                </a:spcAft>
                <a:defRPr/>
              </a:pPr>
              <a:t>32</a:t>
            </a:fld>
            <a:endParaRPr lang="en-US"/>
          </a:p>
        </p:txBody>
      </p:sp>
      <p:graphicFrame>
        <p:nvGraphicFramePr>
          <p:cNvPr id="7" name="Content Placeholder 2">
            <a:extLst>
              <a:ext uri="{FF2B5EF4-FFF2-40B4-BE49-F238E27FC236}">
                <a16:creationId xmlns:a16="http://schemas.microsoft.com/office/drawing/2014/main" id="{A8627CFC-60E5-4611-96CA-614336EA396A}"/>
              </a:ext>
            </a:extLst>
          </p:cNvPr>
          <p:cNvGraphicFramePr>
            <a:graphicFrameLocks noGrp="1"/>
          </p:cNvGraphicFramePr>
          <p:nvPr>
            <p:ph idx="1"/>
            <p:extLst>
              <p:ext uri="{D42A27DB-BD31-4B8C-83A1-F6EECF244321}">
                <p14:modId xmlns:p14="http://schemas.microsoft.com/office/powerpoint/2010/main" val="35386628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437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327171" y="4405746"/>
            <a:ext cx="11417416" cy="2095722"/>
          </a:xfrm>
        </p:spPr>
        <p:txBody>
          <a:bodyPr anchor="ctr">
            <a:normAutofit/>
          </a:bodyPr>
          <a:lstStyle/>
          <a:p>
            <a:pPr algn="ctr"/>
            <a:r>
              <a:rPr lang="en-AU" dirty="0">
                <a:solidFill>
                  <a:schemeClr val="bg1"/>
                </a:solidFill>
                <a:latin typeface="Arial Rounded MT Bold" panose="020F0704030504030204" pitchFamily="34" charset="0"/>
              </a:rPr>
              <a:t>kent.edu.au</a:t>
            </a:r>
            <a:br>
              <a:rPr lang="en-AU" sz="1600" dirty="0">
                <a:solidFill>
                  <a:schemeClr val="bg1"/>
                </a:solidFill>
                <a:latin typeface="Arial Rounded MT Bold" panose="020F0704030504030204" pitchFamily="34" charset="0"/>
              </a:rPr>
            </a:br>
            <a:br>
              <a:rPr lang="en-AU" sz="1600" dirty="0">
                <a:solidFill>
                  <a:schemeClr val="bg1"/>
                </a:solidFill>
                <a:latin typeface="Arial Rounded MT Bold" panose="020F0704030504030204" pitchFamily="34" charset="0"/>
              </a:rPr>
            </a:br>
            <a:r>
              <a:rPr lang="en-AU" sz="1600" dirty="0">
                <a:solidFill>
                  <a:schemeClr val="bg1"/>
                </a:solidFill>
                <a:latin typeface="Arial Rounded MT Bold" panose="020F0704030504030204" pitchFamily="34" charset="0"/>
              </a:rPr>
              <a:t>Kent Institute Australia Pty. Ltd.</a:t>
            </a:r>
            <a:br>
              <a:rPr lang="en-AU" sz="1600" dirty="0">
                <a:solidFill>
                  <a:schemeClr val="bg1"/>
                </a:solidFill>
                <a:latin typeface="Arial Rounded MT Bold" panose="020F0704030504030204" pitchFamily="34" charset="0"/>
              </a:rPr>
            </a:br>
            <a:r>
              <a:rPr lang="en-AU" sz="1600" dirty="0">
                <a:solidFill>
                  <a:schemeClr val="bg1"/>
                </a:solidFill>
                <a:latin typeface="Arial Rounded MT Bold" panose="020F0704030504030204" pitchFamily="34" charset="0"/>
              </a:rPr>
              <a:t>ABN 49 003 577 302 </a:t>
            </a:r>
            <a:r>
              <a:rPr lang="en-AU" sz="1600" dirty="0">
                <a:solidFill>
                  <a:schemeClr val="bg1"/>
                </a:solidFill>
                <a:latin typeface="Calibri"/>
              </a:rPr>
              <a:t>●</a:t>
            </a:r>
            <a:r>
              <a:rPr lang="en-AU" sz="1600" dirty="0">
                <a:solidFill>
                  <a:schemeClr val="bg1"/>
                </a:solidFill>
                <a:latin typeface="Arial Rounded MT Bold" panose="020F0704030504030204" pitchFamily="34" charset="0"/>
              </a:rPr>
              <a:t> CRICOS Code: 00161E </a:t>
            </a:r>
            <a:r>
              <a:rPr lang="en-AU" sz="1600" dirty="0">
                <a:solidFill>
                  <a:schemeClr val="bg1"/>
                </a:solidFill>
                <a:latin typeface="Calibri"/>
              </a:rPr>
              <a:t>●</a:t>
            </a:r>
            <a:r>
              <a:rPr lang="en-AU" sz="1600" dirty="0">
                <a:solidFill>
                  <a:schemeClr val="bg1"/>
                </a:solidFill>
                <a:latin typeface="Arial Rounded MT Bold" panose="020F0704030504030204" pitchFamily="34" charset="0"/>
              </a:rPr>
              <a:t> RTO Code: 90458 </a:t>
            </a:r>
            <a:r>
              <a:rPr lang="en-AU" sz="1600" dirty="0">
                <a:solidFill>
                  <a:schemeClr val="bg1"/>
                </a:solidFill>
                <a:latin typeface="Calibri"/>
              </a:rPr>
              <a:t>●</a:t>
            </a:r>
            <a:r>
              <a:rPr lang="en-AU" sz="1600" dirty="0">
                <a:solidFill>
                  <a:schemeClr val="bg1"/>
                </a:solidFill>
                <a:latin typeface="Arial Rounded MT Bold" panose="020F0704030504030204" pitchFamily="34" charset="0"/>
              </a:rPr>
              <a:t> TEQSA Provider Number: PRV12051</a:t>
            </a:r>
          </a:p>
        </p:txBody>
      </p:sp>
      <p:sp>
        <p:nvSpPr>
          <p:cNvPr id="14" name="Slide Number Placeholder 13"/>
          <p:cNvSpPr>
            <a:spLocks noGrp="1"/>
          </p:cNvSpPr>
          <p:nvPr>
            <p:ph type="sldNum" sz="quarter" idx="12"/>
          </p:nvPr>
        </p:nvSpPr>
        <p:spPr/>
        <p:txBody>
          <a:bodyPr/>
          <a:lstStyle/>
          <a:p>
            <a:pPr algn="l"/>
            <a:fld id="{69A33247-0532-4294-AAF9-44D3CCAEBDA1}" type="slidenum">
              <a:rPr lang="en-AU" smtClean="0"/>
              <a:pPr algn="l"/>
              <a:t>33</a:t>
            </a:fld>
            <a:r>
              <a:rPr lang="en-AU" dirty="0"/>
              <a:t>  </a:t>
            </a:r>
          </a:p>
        </p:txBody>
      </p:sp>
      <p:sp>
        <p:nvSpPr>
          <p:cNvPr id="18" name="Content Placeholder 24"/>
          <p:cNvSpPr txBox="1">
            <a:spLocks/>
          </p:cNvSpPr>
          <p:nvPr/>
        </p:nvSpPr>
        <p:spPr>
          <a:xfrm>
            <a:off x="6248400" y="1978025"/>
            <a:ext cx="5181600" cy="435133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AU" sz="22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780" y="874229"/>
            <a:ext cx="5569527" cy="3354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522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Modularization</a:t>
            </a:r>
            <a:br>
              <a:rPr lang="en-US" dirty="0"/>
            </a:br>
            <a:endParaRPr lang="en-AU" dirty="0"/>
          </a:p>
        </p:txBody>
      </p:sp>
      <p:sp>
        <p:nvSpPr>
          <p:cNvPr id="3" name="Content Placeholder 2"/>
          <p:cNvSpPr>
            <a:spLocks noGrp="1"/>
          </p:cNvSpPr>
          <p:nvPr>
            <p:ph idx="1"/>
          </p:nvPr>
        </p:nvSpPr>
        <p:spPr/>
        <p:txBody>
          <a:bodyPr/>
          <a:lstStyle/>
          <a:p>
            <a:r>
              <a:rPr lang="en-AU" dirty="0"/>
              <a:t>Programmers seldom write programs as one long series of steps.</a:t>
            </a:r>
          </a:p>
          <a:p>
            <a:r>
              <a:rPr lang="en-AU" dirty="0"/>
              <a:t>Instead, they break down the programming problem into reasonable units, and tackle one small task at a time.</a:t>
            </a:r>
          </a:p>
          <a:p>
            <a:r>
              <a:rPr lang="en-AU" dirty="0"/>
              <a:t>These reasonable units are called modules.</a:t>
            </a:r>
          </a:p>
          <a:p>
            <a:r>
              <a:rPr lang="en-AU" dirty="0"/>
              <a:t>Programmers also refer to them as sub-routines, procedures, functions, or methods.</a:t>
            </a:r>
          </a:p>
          <a:p>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4</a:t>
            </a:fld>
            <a:endParaRPr lang="en-US" dirty="0"/>
          </a:p>
        </p:txBody>
      </p:sp>
      <p:sp>
        <p:nvSpPr>
          <p:cNvPr id="5" name="Footer Placeholder 4"/>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4246894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Modularization</a:t>
            </a:r>
            <a:endParaRPr lang="en-AU" dirty="0"/>
          </a:p>
        </p:txBody>
      </p:sp>
      <p:sp>
        <p:nvSpPr>
          <p:cNvPr id="3" name="Content Placeholder 2"/>
          <p:cNvSpPr>
            <a:spLocks noGrp="1"/>
          </p:cNvSpPr>
          <p:nvPr>
            <p:ph idx="1"/>
          </p:nvPr>
        </p:nvSpPr>
        <p:spPr/>
        <p:txBody>
          <a:bodyPr/>
          <a:lstStyle/>
          <a:p>
            <a:r>
              <a:rPr lang="en-AU" dirty="0"/>
              <a:t>The process of breaking down a large program into modules is called modularization.</a:t>
            </a:r>
          </a:p>
          <a:p>
            <a:pPr lvl="1"/>
            <a:r>
              <a:rPr lang="en-AU" dirty="0"/>
              <a:t>Modularization provides abstraction. </a:t>
            </a:r>
          </a:p>
          <a:p>
            <a:pPr lvl="1"/>
            <a:r>
              <a:rPr lang="en-AU" dirty="0"/>
              <a:t>Modularization allows multiple programmers to work on a problem.</a:t>
            </a:r>
          </a:p>
          <a:p>
            <a:pPr lvl="1"/>
            <a:r>
              <a:rPr lang="en-AU" dirty="0"/>
              <a:t>Modularization allows you to reuse your work.</a:t>
            </a:r>
          </a:p>
          <a:p>
            <a:pPr lvl="1"/>
            <a:r>
              <a:rPr lang="en-AU" dirty="0"/>
              <a:t>Modularization makes it easier to identify structures.</a:t>
            </a:r>
          </a:p>
          <a:p>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5</a:t>
            </a:fld>
            <a:endParaRPr lang="en-US" dirty="0"/>
          </a:p>
        </p:txBody>
      </p:sp>
      <p:sp>
        <p:nvSpPr>
          <p:cNvPr id="5" name="Footer Placeholder 4"/>
          <p:cNvSpPr>
            <a:spLocks noGrp="1"/>
          </p:cNvSpPr>
          <p:nvPr>
            <p:ph type="ftr" sz="quarter" idx="11"/>
          </p:nvPr>
        </p:nvSpPr>
        <p:spPr/>
        <p:txBody>
          <a:bodyPr/>
          <a:lstStyle/>
          <a:p>
            <a:pPr>
              <a:defRPr/>
            </a:pPr>
            <a:r>
              <a:rPr lang="en-US"/>
              <a:t>Programming Logic and Design, Ninth Edition</a:t>
            </a:r>
            <a:endParaRPr lang="en-US" dirty="0"/>
          </a:p>
        </p:txBody>
      </p:sp>
    </p:spTree>
    <p:extLst>
      <p:ext uri="{BB962C8B-B14F-4D97-AF65-F5344CB8AC3E}">
        <p14:creationId xmlns:p14="http://schemas.microsoft.com/office/powerpoint/2010/main" val="1398157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452487"/>
            <a:ext cx="8229600" cy="1143000"/>
          </a:xfrm>
        </p:spPr>
        <p:txBody>
          <a:bodyPr>
            <a:normAutofit fontScale="90000"/>
          </a:bodyPr>
          <a:lstStyle/>
          <a:p>
            <a:r>
              <a:rPr lang="en-AU" dirty="0"/>
              <a:t>Abstraction</a:t>
            </a:r>
            <a:br>
              <a:rPr lang="en-AU" dirty="0"/>
            </a:br>
            <a:endParaRPr lang="en-AU" dirty="0"/>
          </a:p>
        </p:txBody>
      </p:sp>
      <p:sp>
        <p:nvSpPr>
          <p:cNvPr id="3" name="Content Placeholder 2"/>
          <p:cNvSpPr>
            <a:spLocks noGrp="1"/>
          </p:cNvSpPr>
          <p:nvPr>
            <p:ph idx="1"/>
          </p:nvPr>
        </p:nvSpPr>
        <p:spPr/>
        <p:txBody>
          <a:bodyPr/>
          <a:lstStyle/>
          <a:p>
            <a:r>
              <a:rPr lang="en-AU" dirty="0"/>
              <a:t>Abstraction is the process of paying attention to important properties while ignoring nonessential details.</a:t>
            </a:r>
          </a:p>
          <a:p>
            <a:r>
              <a:rPr lang="en-AU" dirty="0"/>
              <a:t>Abstraction is selective ignorance.</a:t>
            </a:r>
          </a:p>
          <a:p>
            <a:r>
              <a:rPr lang="en-AU" dirty="0"/>
              <a:t>Life would be tedious without abstraction</a:t>
            </a:r>
          </a:p>
          <a:p>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6</a:t>
            </a:fld>
            <a:endParaRPr lang="en-US" dirty="0"/>
          </a:p>
        </p:txBody>
      </p:sp>
      <p:sp>
        <p:nvSpPr>
          <p:cNvPr id="5" name="Footer Placeholder 4"/>
          <p:cNvSpPr>
            <a:spLocks noGrp="1"/>
          </p:cNvSpPr>
          <p:nvPr>
            <p:ph type="ftr" sz="quarter" idx="11"/>
          </p:nvPr>
        </p:nvSpPr>
        <p:spPr/>
        <p:txBody>
          <a:bodyPr/>
          <a:lstStyle/>
          <a:p>
            <a:pPr>
              <a:defRPr/>
            </a:pPr>
            <a:r>
              <a:rPr lang="en-US"/>
              <a:t>Programming Logic and Design, Ninth Edition</a:t>
            </a:r>
            <a:endParaRPr lang="en-US" dirty="0"/>
          </a:p>
        </p:txBody>
      </p:sp>
    </p:spTree>
    <p:extLst>
      <p:ext uri="{BB962C8B-B14F-4D97-AF65-F5344CB8AC3E}">
        <p14:creationId xmlns:p14="http://schemas.microsoft.com/office/powerpoint/2010/main" val="1812914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Abstraction</a:t>
            </a:r>
          </a:p>
        </p:txBody>
      </p:sp>
      <p:sp>
        <p:nvSpPr>
          <p:cNvPr id="3" name="Content Placeholder 2"/>
          <p:cNvSpPr>
            <a:spLocks noGrp="1"/>
          </p:cNvSpPr>
          <p:nvPr>
            <p:ph idx="1"/>
          </p:nvPr>
        </p:nvSpPr>
        <p:spPr/>
        <p:txBody>
          <a:bodyPr/>
          <a:lstStyle/>
          <a:p>
            <a:r>
              <a:rPr lang="en-AU" dirty="0"/>
              <a:t>For example , you can create a list of things to accomplish today:</a:t>
            </a:r>
          </a:p>
          <a:p>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7</a:t>
            </a:fld>
            <a:endParaRPr lang="en-US" dirty="0"/>
          </a:p>
        </p:txBody>
      </p:sp>
      <p:sp>
        <p:nvSpPr>
          <p:cNvPr id="5" name="Footer Placeholder 4"/>
          <p:cNvSpPr>
            <a:spLocks noGrp="1"/>
          </p:cNvSpPr>
          <p:nvPr>
            <p:ph type="ftr" sz="quarter" idx="11"/>
          </p:nvPr>
        </p:nvSpPr>
        <p:spPr/>
        <p:txBody>
          <a:bodyPr/>
          <a:lstStyle/>
          <a:p>
            <a:pPr>
              <a:defRPr/>
            </a:pPr>
            <a:r>
              <a:rPr lang="en-US"/>
              <a:t>Programming Logic and Design, Ninth Edition</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2506159"/>
            <a:ext cx="5943600" cy="34374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45440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Modularization provides Abstraction</a:t>
            </a:r>
          </a:p>
        </p:txBody>
      </p:sp>
      <p:sp>
        <p:nvSpPr>
          <p:cNvPr id="3" name="Content Placeholder 2"/>
          <p:cNvSpPr>
            <a:spLocks noGrp="1"/>
          </p:cNvSpPr>
          <p:nvPr>
            <p:ph idx="1"/>
          </p:nvPr>
        </p:nvSpPr>
        <p:spPr/>
        <p:txBody>
          <a:bodyPr/>
          <a:lstStyle/>
          <a:p>
            <a:r>
              <a:rPr lang="en-AU" dirty="0"/>
              <a:t>Abstraction makes complex tasks look simple.</a:t>
            </a:r>
          </a:p>
          <a:p>
            <a:r>
              <a:rPr lang="en-AU" dirty="0"/>
              <a:t>some level of abstraction occurs in every computer program.</a:t>
            </a:r>
          </a:p>
          <a:p>
            <a:r>
              <a:rPr lang="en-AU" dirty="0"/>
              <a:t>Fifty years ago, a programmer had to understand the low-level circuitry instructions the computer used.</a:t>
            </a:r>
          </a:p>
          <a:p>
            <a:r>
              <a:rPr lang="en-AU" dirty="0"/>
              <a:t>But now, newer high-level programming languages allow you to use English-like vocabulary in which one broad statement corresponds to dozens of machine instructions</a:t>
            </a:r>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8</a:t>
            </a:fld>
            <a:endParaRPr lang="en-US" dirty="0"/>
          </a:p>
        </p:txBody>
      </p:sp>
      <p:sp>
        <p:nvSpPr>
          <p:cNvPr id="5" name="Footer Placeholder 4"/>
          <p:cNvSpPr>
            <a:spLocks noGrp="1"/>
          </p:cNvSpPr>
          <p:nvPr>
            <p:ph type="ftr" sz="quarter" idx="11"/>
          </p:nvPr>
        </p:nvSpPr>
        <p:spPr/>
        <p:txBody>
          <a:bodyPr/>
          <a:lstStyle/>
          <a:p>
            <a:pPr>
              <a:defRPr/>
            </a:pPr>
            <a:r>
              <a:rPr lang="en-US"/>
              <a:t>Programming Logic and Design, Ninth Edition</a:t>
            </a:r>
            <a:endParaRPr lang="en-US" dirty="0"/>
          </a:p>
        </p:txBody>
      </p:sp>
    </p:spTree>
    <p:extLst>
      <p:ext uri="{BB962C8B-B14F-4D97-AF65-F5344CB8AC3E}">
        <p14:creationId xmlns:p14="http://schemas.microsoft.com/office/powerpoint/2010/main" val="176507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Abstraction</a:t>
            </a:r>
          </a:p>
        </p:txBody>
      </p:sp>
      <p:sp>
        <p:nvSpPr>
          <p:cNvPr id="3" name="Content Placeholder 2"/>
          <p:cNvSpPr>
            <a:spLocks noGrp="1"/>
          </p:cNvSpPr>
          <p:nvPr>
            <p:ph idx="1"/>
          </p:nvPr>
        </p:nvSpPr>
        <p:spPr/>
        <p:txBody>
          <a:bodyPr/>
          <a:lstStyle/>
          <a:p>
            <a:r>
              <a:rPr lang="en-AU" dirty="0"/>
              <a:t>No matter which high-level programming language you use, if you display a message on the monitor, you are never required to understand how a monitor works to create each pixel on the screen.</a:t>
            </a:r>
          </a:p>
          <a:p>
            <a:r>
              <a:rPr lang="en-AU" dirty="0"/>
              <a:t>You write an instruction like print message and the details of the hardware operations are handled for you.</a:t>
            </a:r>
          </a:p>
          <a:p>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9</a:t>
            </a:fld>
            <a:endParaRPr lang="en-US" dirty="0"/>
          </a:p>
        </p:txBody>
      </p:sp>
      <p:sp>
        <p:nvSpPr>
          <p:cNvPr id="5" name="Footer Placeholder 4"/>
          <p:cNvSpPr>
            <a:spLocks noGrp="1"/>
          </p:cNvSpPr>
          <p:nvPr>
            <p:ph type="ftr" sz="quarter" idx="11"/>
          </p:nvPr>
        </p:nvSpPr>
        <p:spPr/>
        <p:txBody>
          <a:bodyPr/>
          <a:lstStyle/>
          <a:p>
            <a:pPr>
              <a:defRPr/>
            </a:pPr>
            <a:r>
              <a:rPr lang="en-US"/>
              <a:t>Programming Logic and Design, Ninth Edition</a:t>
            </a:r>
            <a:endParaRPr lang="en-US" dirty="0"/>
          </a:p>
        </p:txBody>
      </p:sp>
    </p:spTree>
    <p:extLst>
      <p:ext uri="{BB962C8B-B14F-4D97-AF65-F5344CB8AC3E}">
        <p14:creationId xmlns:p14="http://schemas.microsoft.com/office/powerpoint/2010/main" val="3815031310"/>
      </p:ext>
    </p:extLst>
  </p:cSld>
  <p:clrMapOvr>
    <a:masterClrMapping/>
  </p:clrMapOvr>
</p:sld>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1682</Words>
  <Application>Microsoft Office PowerPoint</Application>
  <PresentationFormat>Widescreen</PresentationFormat>
  <Paragraphs>186</Paragraphs>
  <Slides>33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Arial Rounded MT Bold</vt:lpstr>
      <vt:lpstr>Calibri</vt:lpstr>
      <vt:lpstr>Calibri Light</vt:lpstr>
      <vt:lpstr>Kent Powerpoint Template (final)</vt:lpstr>
      <vt:lpstr>PowerPoint Presentation</vt:lpstr>
      <vt:lpstr>SLIDE TITLE</vt:lpstr>
      <vt:lpstr>Object Oriented Design and Programming </vt:lpstr>
      <vt:lpstr>Code Modularization </vt:lpstr>
      <vt:lpstr>Code Modularization</vt:lpstr>
      <vt:lpstr>Abstraction </vt:lpstr>
      <vt:lpstr>Abstraction</vt:lpstr>
      <vt:lpstr>Modularization provides Abstraction</vt:lpstr>
      <vt:lpstr>Abstraction</vt:lpstr>
      <vt:lpstr>Multiple Programmers</vt:lpstr>
      <vt:lpstr>Reusability</vt:lpstr>
      <vt:lpstr>Easier to identify Structures</vt:lpstr>
      <vt:lpstr>Easier to identify Structures</vt:lpstr>
      <vt:lpstr>MODULARIZING A PROGRAM </vt:lpstr>
      <vt:lpstr>MODULARIZING A PROGRAM</vt:lpstr>
      <vt:lpstr>MODULARIZING A PROGRAM</vt:lpstr>
      <vt:lpstr>MODULARIZION IN JAVA</vt:lpstr>
      <vt:lpstr>MODULARIZION IN JAVA</vt:lpstr>
      <vt:lpstr>MODULARIZION IN JAVA</vt:lpstr>
      <vt:lpstr>MODULARIZION IN JAVA</vt:lpstr>
      <vt:lpstr>MODULARIZION IN JAVA</vt:lpstr>
      <vt:lpstr>Method with no return value and no parameters</vt:lpstr>
      <vt:lpstr>Method with no return value and no parameters(continued)</vt:lpstr>
      <vt:lpstr>Method with return value and no parameters </vt:lpstr>
      <vt:lpstr>Method with return value and no parameters(continued)</vt:lpstr>
      <vt:lpstr>Method with return value and no parameters(continued)</vt:lpstr>
      <vt:lpstr>Method with return value and no parameters(continued) </vt:lpstr>
      <vt:lpstr>Local Variables</vt:lpstr>
      <vt:lpstr>Local Variables</vt:lpstr>
      <vt:lpstr>Local Variables</vt:lpstr>
      <vt:lpstr>Method with return value and parameters</vt:lpstr>
      <vt:lpstr>Summary </vt:lpstr>
      <vt:lpstr>kent.edu.au  Kent Institute Australia Pty. Ltd. ABN 49 003 577 302 ● CRICOS Code: 00161E ● RTO Code: 90458 ● TEQSA Provider Number: PRV12051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Hanspreet kaur</dc:creator>
  <cp:lastModifiedBy>Hanspreet Kaur</cp:lastModifiedBy>
  <cp:revision>3</cp:revision>
  <dcterms:created xsi:type="dcterms:W3CDTF">2020-05-03T22:34:41Z</dcterms:created>
  <dcterms:modified xsi:type="dcterms:W3CDTF">2021-10-11T03:31:36Z</dcterms:modified>
</cp:coreProperties>
</file>