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handoutMasterIdLst>
    <p:handoutMasterId r:id="rId56"/>
  </p:handoutMasterIdLst>
  <p:sldIdLst>
    <p:sldId id="256" r:id="rId2"/>
    <p:sldId id="275" r:id="rId3"/>
    <p:sldId id="276" r:id="rId4"/>
    <p:sldId id="277" r:id="rId5"/>
    <p:sldId id="278"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 id="309" r:id="rId36"/>
    <p:sldId id="310" r:id="rId37"/>
    <p:sldId id="311" r:id="rId38"/>
    <p:sldId id="312" r:id="rId39"/>
    <p:sldId id="313" r:id="rId40"/>
    <p:sldId id="314" r:id="rId41"/>
    <p:sldId id="315" r:id="rId42"/>
    <p:sldId id="316" r:id="rId43"/>
    <p:sldId id="317" r:id="rId44"/>
    <p:sldId id="318" r:id="rId45"/>
    <p:sldId id="319" r:id="rId46"/>
    <p:sldId id="320" r:id="rId47"/>
    <p:sldId id="321" r:id="rId48"/>
    <p:sldId id="322" r:id="rId49"/>
    <p:sldId id="323" r:id="rId50"/>
    <p:sldId id="324" r:id="rId51"/>
    <p:sldId id="325" r:id="rId52"/>
    <p:sldId id="326" r:id="rId53"/>
    <p:sldId id="273" r:id="rId54"/>
  </p:sldIdLst>
  <p:sldSz cx="12192000" cy="6858000"/>
  <p:notesSz cx="6858000" cy="99456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76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66" autoAdjust="0"/>
    <p:restoredTop sz="94660"/>
  </p:normalViewPr>
  <p:slideViewPr>
    <p:cSldViewPr snapToGrid="0">
      <p:cViewPr varScale="1">
        <p:scale>
          <a:sx n="82" d="100"/>
          <a:sy n="82" d="100"/>
        </p:scale>
        <p:origin x="490"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68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96888"/>
          </a:xfrm>
          <a:prstGeom prst="rect">
            <a:avLst/>
          </a:prstGeom>
        </p:spPr>
        <p:txBody>
          <a:bodyPr vert="horz" lIns="91440" tIns="45720" rIns="91440" bIns="45720" rtlCol="0"/>
          <a:lstStyle>
            <a:lvl1pPr algn="r">
              <a:defRPr sz="1200"/>
            </a:lvl1pPr>
          </a:lstStyle>
          <a:p>
            <a:fld id="{3167B381-2549-48F4-8711-F15467D10553}" type="datetimeFigureOut">
              <a:rPr lang="en-US" smtClean="0"/>
              <a:pPr/>
              <a:t>12/12/2022</a:t>
            </a:fld>
            <a:endParaRPr lang="en-US" dirty="0"/>
          </a:p>
        </p:txBody>
      </p:sp>
      <p:sp>
        <p:nvSpPr>
          <p:cNvPr id="4" name="Footer Placeholder 3"/>
          <p:cNvSpPr>
            <a:spLocks noGrp="1"/>
          </p:cNvSpPr>
          <p:nvPr>
            <p:ph type="ftr" sz="quarter" idx="2"/>
          </p:nvPr>
        </p:nvSpPr>
        <p:spPr>
          <a:xfrm>
            <a:off x="0" y="9447213"/>
            <a:ext cx="2971800" cy="4968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9447213"/>
            <a:ext cx="2971800" cy="496887"/>
          </a:xfrm>
          <a:prstGeom prst="rect">
            <a:avLst/>
          </a:prstGeom>
        </p:spPr>
        <p:txBody>
          <a:bodyPr vert="horz" lIns="91440" tIns="45720" rIns="91440" bIns="45720" rtlCol="0" anchor="b"/>
          <a:lstStyle>
            <a:lvl1pPr algn="r">
              <a:defRPr sz="1200"/>
            </a:lvl1pPr>
          </a:lstStyle>
          <a:p>
            <a:fld id="{DEE88633-BA02-4BE1-B7A4-245090FE7571}" type="slidenum">
              <a:rPr lang="en-US" smtClean="0"/>
              <a:pPr/>
              <a:t>‹#›</a:t>
            </a:fld>
            <a:endParaRPr lang="en-US" dirty="0"/>
          </a:p>
        </p:txBody>
      </p:sp>
    </p:spTree>
    <p:extLst>
      <p:ext uri="{BB962C8B-B14F-4D97-AF65-F5344CB8AC3E}">
        <p14:creationId xmlns:p14="http://schemas.microsoft.com/office/powerpoint/2010/main" val="26364641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98475"/>
          </a:xfrm>
          <a:prstGeom prst="rect">
            <a:avLst/>
          </a:prstGeom>
        </p:spPr>
        <p:txBody>
          <a:bodyPr vert="horz" lIns="91434" tIns="45717" rIns="91434" bIns="45717" rtlCol="0"/>
          <a:lstStyle>
            <a:lvl1pPr algn="l">
              <a:defRPr sz="1200"/>
            </a:lvl1pPr>
          </a:lstStyle>
          <a:p>
            <a:endParaRPr lang="en-AU" dirty="0"/>
          </a:p>
        </p:txBody>
      </p:sp>
      <p:sp>
        <p:nvSpPr>
          <p:cNvPr id="3" name="Date Placeholder 2"/>
          <p:cNvSpPr>
            <a:spLocks noGrp="1"/>
          </p:cNvSpPr>
          <p:nvPr>
            <p:ph type="dt" idx="1"/>
          </p:nvPr>
        </p:nvSpPr>
        <p:spPr>
          <a:xfrm>
            <a:off x="3884613" y="0"/>
            <a:ext cx="2971800" cy="498475"/>
          </a:xfrm>
          <a:prstGeom prst="rect">
            <a:avLst/>
          </a:prstGeom>
        </p:spPr>
        <p:txBody>
          <a:bodyPr vert="horz" lIns="91434" tIns="45717" rIns="91434" bIns="45717" rtlCol="0"/>
          <a:lstStyle>
            <a:lvl1pPr algn="r">
              <a:defRPr sz="1200"/>
            </a:lvl1pPr>
          </a:lstStyle>
          <a:p>
            <a:fld id="{9D3FBAC9-CFCC-4023-89A7-5749D0192C0F}" type="datetimeFigureOut">
              <a:rPr lang="en-AU" smtClean="0"/>
              <a:pPr/>
              <a:t>12/12/2022</a:t>
            </a:fld>
            <a:endParaRPr lang="en-AU" dirty="0"/>
          </a:p>
        </p:txBody>
      </p:sp>
      <p:sp>
        <p:nvSpPr>
          <p:cNvPr id="4" name="Slide Image Placeholder 3"/>
          <p:cNvSpPr>
            <a:spLocks noGrp="1" noRot="1" noChangeAspect="1"/>
          </p:cNvSpPr>
          <p:nvPr>
            <p:ph type="sldImg" idx="2"/>
          </p:nvPr>
        </p:nvSpPr>
        <p:spPr>
          <a:xfrm>
            <a:off x="444500" y="1243013"/>
            <a:ext cx="5969000" cy="3357562"/>
          </a:xfrm>
          <a:prstGeom prst="rect">
            <a:avLst/>
          </a:prstGeom>
          <a:noFill/>
          <a:ln w="12700">
            <a:solidFill>
              <a:prstClr val="black"/>
            </a:solidFill>
          </a:ln>
        </p:spPr>
        <p:txBody>
          <a:bodyPr vert="horz" lIns="91434" tIns="45717" rIns="91434" bIns="45717" rtlCol="0" anchor="ctr"/>
          <a:lstStyle/>
          <a:p>
            <a:endParaRPr lang="en-AU" dirty="0"/>
          </a:p>
        </p:txBody>
      </p:sp>
      <p:sp>
        <p:nvSpPr>
          <p:cNvPr id="5" name="Notes Placeholder 4"/>
          <p:cNvSpPr>
            <a:spLocks noGrp="1"/>
          </p:cNvSpPr>
          <p:nvPr>
            <p:ph type="body" sz="quarter" idx="3"/>
          </p:nvPr>
        </p:nvSpPr>
        <p:spPr>
          <a:xfrm>
            <a:off x="685800" y="4786314"/>
            <a:ext cx="5486400" cy="3916362"/>
          </a:xfrm>
          <a:prstGeom prst="rect">
            <a:avLst/>
          </a:prstGeom>
        </p:spPr>
        <p:txBody>
          <a:bodyPr vert="horz" lIns="91434" tIns="45717" rIns="91434" bIns="45717"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47214"/>
            <a:ext cx="2971800" cy="498475"/>
          </a:xfrm>
          <a:prstGeom prst="rect">
            <a:avLst/>
          </a:prstGeom>
        </p:spPr>
        <p:txBody>
          <a:bodyPr vert="horz" lIns="91434" tIns="45717" rIns="91434" bIns="45717" rtlCol="0" anchor="b"/>
          <a:lstStyle>
            <a:lvl1pPr algn="l">
              <a:defRPr sz="1200"/>
            </a:lvl1pPr>
          </a:lstStyle>
          <a:p>
            <a:endParaRPr lang="en-AU" dirty="0"/>
          </a:p>
        </p:txBody>
      </p:sp>
      <p:sp>
        <p:nvSpPr>
          <p:cNvPr id="7" name="Slide Number Placeholder 6"/>
          <p:cNvSpPr>
            <a:spLocks noGrp="1"/>
          </p:cNvSpPr>
          <p:nvPr>
            <p:ph type="sldNum" sz="quarter" idx="5"/>
          </p:nvPr>
        </p:nvSpPr>
        <p:spPr>
          <a:xfrm>
            <a:off x="3884613" y="9447214"/>
            <a:ext cx="2971800" cy="498475"/>
          </a:xfrm>
          <a:prstGeom prst="rect">
            <a:avLst/>
          </a:prstGeom>
        </p:spPr>
        <p:txBody>
          <a:bodyPr vert="horz" lIns="91434" tIns="45717" rIns="91434" bIns="45717" rtlCol="0" anchor="b"/>
          <a:lstStyle>
            <a:lvl1pPr algn="r">
              <a:defRPr sz="1200"/>
            </a:lvl1pPr>
          </a:lstStyle>
          <a:p>
            <a:fld id="{A04D994D-9358-4AF5-8166-377E36F359B3}" type="slidenum">
              <a:rPr lang="en-AU" smtClean="0"/>
              <a:pPr/>
              <a:t>‹#›</a:t>
            </a:fld>
            <a:endParaRPr lang="en-AU" dirty="0"/>
          </a:p>
        </p:txBody>
      </p:sp>
    </p:spTree>
    <p:extLst>
      <p:ext uri="{BB962C8B-B14F-4D97-AF65-F5344CB8AC3E}">
        <p14:creationId xmlns:p14="http://schemas.microsoft.com/office/powerpoint/2010/main" val="4265232585"/>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1</a:t>
            </a:fld>
            <a:endParaRPr lang="en-AU" dirty="0"/>
          </a:p>
        </p:txBody>
      </p:sp>
    </p:spTree>
    <p:extLst>
      <p:ext uri="{BB962C8B-B14F-4D97-AF65-F5344CB8AC3E}">
        <p14:creationId xmlns:p14="http://schemas.microsoft.com/office/powerpoint/2010/main" val="18034616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13</a:t>
            </a:fld>
            <a:endParaRPr lang="en-US" dirty="0"/>
          </a:p>
        </p:txBody>
      </p:sp>
    </p:spTree>
    <p:extLst>
      <p:ext uri="{BB962C8B-B14F-4D97-AF65-F5344CB8AC3E}">
        <p14:creationId xmlns:p14="http://schemas.microsoft.com/office/powerpoint/2010/main" val="16432689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14</a:t>
            </a:fld>
            <a:endParaRPr lang="en-US" dirty="0"/>
          </a:p>
        </p:txBody>
      </p:sp>
    </p:spTree>
    <p:extLst>
      <p:ext uri="{BB962C8B-B14F-4D97-AF65-F5344CB8AC3E}">
        <p14:creationId xmlns:p14="http://schemas.microsoft.com/office/powerpoint/2010/main" val="377410674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15</a:t>
            </a:fld>
            <a:endParaRPr lang="en-US" dirty="0"/>
          </a:p>
        </p:txBody>
      </p:sp>
    </p:spTree>
    <p:extLst>
      <p:ext uri="{BB962C8B-B14F-4D97-AF65-F5344CB8AC3E}">
        <p14:creationId xmlns:p14="http://schemas.microsoft.com/office/powerpoint/2010/main" val="1439770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16</a:t>
            </a:fld>
            <a:endParaRPr lang="en-US" dirty="0"/>
          </a:p>
        </p:txBody>
      </p:sp>
    </p:spTree>
    <p:extLst>
      <p:ext uri="{BB962C8B-B14F-4D97-AF65-F5344CB8AC3E}">
        <p14:creationId xmlns:p14="http://schemas.microsoft.com/office/powerpoint/2010/main" val="36481567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17</a:t>
            </a:fld>
            <a:endParaRPr lang="en-US" dirty="0"/>
          </a:p>
        </p:txBody>
      </p:sp>
    </p:spTree>
    <p:extLst>
      <p:ext uri="{BB962C8B-B14F-4D97-AF65-F5344CB8AC3E}">
        <p14:creationId xmlns:p14="http://schemas.microsoft.com/office/powerpoint/2010/main" val="981779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18</a:t>
            </a:fld>
            <a:endParaRPr lang="en-US" dirty="0"/>
          </a:p>
        </p:txBody>
      </p:sp>
    </p:spTree>
    <p:extLst>
      <p:ext uri="{BB962C8B-B14F-4D97-AF65-F5344CB8AC3E}">
        <p14:creationId xmlns:p14="http://schemas.microsoft.com/office/powerpoint/2010/main" val="12246989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20</a:t>
            </a:fld>
            <a:endParaRPr lang="en-US" dirty="0"/>
          </a:p>
        </p:txBody>
      </p:sp>
    </p:spTree>
    <p:extLst>
      <p:ext uri="{BB962C8B-B14F-4D97-AF65-F5344CB8AC3E}">
        <p14:creationId xmlns:p14="http://schemas.microsoft.com/office/powerpoint/2010/main" val="7806519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21</a:t>
            </a:fld>
            <a:endParaRPr lang="en-US" dirty="0"/>
          </a:p>
        </p:txBody>
      </p:sp>
    </p:spTree>
    <p:extLst>
      <p:ext uri="{BB962C8B-B14F-4D97-AF65-F5344CB8AC3E}">
        <p14:creationId xmlns:p14="http://schemas.microsoft.com/office/powerpoint/2010/main" val="1956727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22</a:t>
            </a:fld>
            <a:endParaRPr lang="en-US" dirty="0"/>
          </a:p>
        </p:txBody>
      </p:sp>
    </p:spTree>
    <p:extLst>
      <p:ext uri="{BB962C8B-B14F-4D97-AF65-F5344CB8AC3E}">
        <p14:creationId xmlns:p14="http://schemas.microsoft.com/office/powerpoint/2010/main" val="24532033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23</a:t>
            </a:fld>
            <a:endParaRPr lang="en-US" dirty="0"/>
          </a:p>
        </p:txBody>
      </p:sp>
    </p:spTree>
    <p:extLst>
      <p:ext uri="{BB962C8B-B14F-4D97-AF65-F5344CB8AC3E}">
        <p14:creationId xmlns:p14="http://schemas.microsoft.com/office/powerpoint/2010/main" val="671749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A04D994D-9358-4AF5-8166-377E36F359B3}" type="slidenum">
              <a:rPr lang="en-AU" smtClean="0"/>
              <a:pPr/>
              <a:t>2</a:t>
            </a:fld>
            <a:endParaRPr lang="en-AU" dirty="0"/>
          </a:p>
        </p:txBody>
      </p:sp>
    </p:spTree>
    <p:extLst>
      <p:ext uri="{BB962C8B-B14F-4D97-AF65-F5344CB8AC3E}">
        <p14:creationId xmlns:p14="http://schemas.microsoft.com/office/powerpoint/2010/main" val="24449778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24</a:t>
            </a:fld>
            <a:endParaRPr lang="en-US" dirty="0"/>
          </a:p>
        </p:txBody>
      </p:sp>
    </p:spTree>
    <p:extLst>
      <p:ext uri="{BB962C8B-B14F-4D97-AF65-F5344CB8AC3E}">
        <p14:creationId xmlns:p14="http://schemas.microsoft.com/office/powerpoint/2010/main" val="3739158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25</a:t>
            </a:fld>
            <a:endParaRPr lang="en-US" dirty="0"/>
          </a:p>
        </p:txBody>
      </p:sp>
    </p:spTree>
    <p:extLst>
      <p:ext uri="{BB962C8B-B14F-4D97-AF65-F5344CB8AC3E}">
        <p14:creationId xmlns:p14="http://schemas.microsoft.com/office/powerpoint/2010/main" val="2347867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26</a:t>
            </a:fld>
            <a:endParaRPr lang="en-US" dirty="0"/>
          </a:p>
        </p:txBody>
      </p:sp>
    </p:spTree>
    <p:extLst>
      <p:ext uri="{BB962C8B-B14F-4D97-AF65-F5344CB8AC3E}">
        <p14:creationId xmlns:p14="http://schemas.microsoft.com/office/powerpoint/2010/main" val="41514332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27</a:t>
            </a:fld>
            <a:endParaRPr lang="en-US" dirty="0"/>
          </a:p>
        </p:txBody>
      </p:sp>
    </p:spTree>
    <p:extLst>
      <p:ext uri="{BB962C8B-B14F-4D97-AF65-F5344CB8AC3E}">
        <p14:creationId xmlns:p14="http://schemas.microsoft.com/office/powerpoint/2010/main" val="4727550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28</a:t>
            </a:fld>
            <a:endParaRPr lang="en-US" dirty="0"/>
          </a:p>
        </p:txBody>
      </p:sp>
    </p:spTree>
    <p:extLst>
      <p:ext uri="{BB962C8B-B14F-4D97-AF65-F5344CB8AC3E}">
        <p14:creationId xmlns:p14="http://schemas.microsoft.com/office/powerpoint/2010/main" val="2101169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29</a:t>
            </a:fld>
            <a:endParaRPr lang="en-US" dirty="0"/>
          </a:p>
        </p:txBody>
      </p:sp>
    </p:spTree>
    <p:extLst>
      <p:ext uri="{BB962C8B-B14F-4D97-AF65-F5344CB8AC3E}">
        <p14:creationId xmlns:p14="http://schemas.microsoft.com/office/powerpoint/2010/main" val="37993916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30</a:t>
            </a:fld>
            <a:endParaRPr lang="en-US" dirty="0"/>
          </a:p>
        </p:txBody>
      </p:sp>
    </p:spTree>
    <p:extLst>
      <p:ext uri="{BB962C8B-B14F-4D97-AF65-F5344CB8AC3E}">
        <p14:creationId xmlns:p14="http://schemas.microsoft.com/office/powerpoint/2010/main" val="29702402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31</a:t>
            </a:fld>
            <a:endParaRPr lang="en-US" dirty="0"/>
          </a:p>
        </p:txBody>
      </p:sp>
    </p:spTree>
    <p:extLst>
      <p:ext uri="{BB962C8B-B14F-4D97-AF65-F5344CB8AC3E}">
        <p14:creationId xmlns:p14="http://schemas.microsoft.com/office/powerpoint/2010/main" val="23385147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32</a:t>
            </a:fld>
            <a:endParaRPr lang="en-US" dirty="0"/>
          </a:p>
        </p:txBody>
      </p:sp>
    </p:spTree>
    <p:extLst>
      <p:ext uri="{BB962C8B-B14F-4D97-AF65-F5344CB8AC3E}">
        <p14:creationId xmlns:p14="http://schemas.microsoft.com/office/powerpoint/2010/main" val="39912895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33</a:t>
            </a:fld>
            <a:endParaRPr lang="en-US" dirty="0"/>
          </a:p>
        </p:txBody>
      </p:sp>
    </p:spTree>
    <p:extLst>
      <p:ext uri="{BB962C8B-B14F-4D97-AF65-F5344CB8AC3E}">
        <p14:creationId xmlns:p14="http://schemas.microsoft.com/office/powerpoint/2010/main" val="785920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6</a:t>
            </a:fld>
            <a:endParaRPr lang="en-US" dirty="0"/>
          </a:p>
        </p:txBody>
      </p:sp>
    </p:spTree>
    <p:extLst>
      <p:ext uri="{BB962C8B-B14F-4D97-AF65-F5344CB8AC3E}">
        <p14:creationId xmlns:p14="http://schemas.microsoft.com/office/powerpoint/2010/main" val="169078571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34</a:t>
            </a:fld>
            <a:endParaRPr lang="en-US" dirty="0"/>
          </a:p>
        </p:txBody>
      </p:sp>
    </p:spTree>
    <p:extLst>
      <p:ext uri="{BB962C8B-B14F-4D97-AF65-F5344CB8AC3E}">
        <p14:creationId xmlns:p14="http://schemas.microsoft.com/office/powerpoint/2010/main" val="1517541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35</a:t>
            </a:fld>
            <a:endParaRPr lang="en-US" dirty="0"/>
          </a:p>
        </p:txBody>
      </p:sp>
    </p:spTree>
    <p:extLst>
      <p:ext uri="{BB962C8B-B14F-4D97-AF65-F5344CB8AC3E}">
        <p14:creationId xmlns:p14="http://schemas.microsoft.com/office/powerpoint/2010/main" val="17632710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36</a:t>
            </a:fld>
            <a:endParaRPr lang="en-US" dirty="0"/>
          </a:p>
        </p:txBody>
      </p:sp>
    </p:spTree>
    <p:extLst>
      <p:ext uri="{BB962C8B-B14F-4D97-AF65-F5344CB8AC3E}">
        <p14:creationId xmlns:p14="http://schemas.microsoft.com/office/powerpoint/2010/main" val="17893572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37</a:t>
            </a:fld>
            <a:endParaRPr lang="en-US" dirty="0"/>
          </a:p>
        </p:txBody>
      </p:sp>
    </p:spTree>
    <p:extLst>
      <p:ext uri="{BB962C8B-B14F-4D97-AF65-F5344CB8AC3E}">
        <p14:creationId xmlns:p14="http://schemas.microsoft.com/office/powerpoint/2010/main" val="33922072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38</a:t>
            </a:fld>
            <a:endParaRPr lang="en-US" dirty="0"/>
          </a:p>
        </p:txBody>
      </p:sp>
    </p:spTree>
    <p:extLst>
      <p:ext uri="{BB962C8B-B14F-4D97-AF65-F5344CB8AC3E}">
        <p14:creationId xmlns:p14="http://schemas.microsoft.com/office/powerpoint/2010/main" val="9017035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39</a:t>
            </a:fld>
            <a:endParaRPr lang="en-US" dirty="0"/>
          </a:p>
        </p:txBody>
      </p:sp>
    </p:spTree>
    <p:extLst>
      <p:ext uri="{BB962C8B-B14F-4D97-AF65-F5344CB8AC3E}">
        <p14:creationId xmlns:p14="http://schemas.microsoft.com/office/powerpoint/2010/main" val="28037730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40</a:t>
            </a:fld>
            <a:endParaRPr lang="en-US" dirty="0"/>
          </a:p>
        </p:txBody>
      </p:sp>
    </p:spTree>
    <p:extLst>
      <p:ext uri="{BB962C8B-B14F-4D97-AF65-F5344CB8AC3E}">
        <p14:creationId xmlns:p14="http://schemas.microsoft.com/office/powerpoint/2010/main" val="173016319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41</a:t>
            </a:fld>
            <a:endParaRPr lang="en-US" dirty="0"/>
          </a:p>
        </p:txBody>
      </p:sp>
    </p:spTree>
    <p:extLst>
      <p:ext uri="{BB962C8B-B14F-4D97-AF65-F5344CB8AC3E}">
        <p14:creationId xmlns:p14="http://schemas.microsoft.com/office/powerpoint/2010/main" val="3598425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42</a:t>
            </a:fld>
            <a:endParaRPr lang="en-US" dirty="0"/>
          </a:p>
        </p:txBody>
      </p:sp>
    </p:spTree>
    <p:extLst>
      <p:ext uri="{BB962C8B-B14F-4D97-AF65-F5344CB8AC3E}">
        <p14:creationId xmlns:p14="http://schemas.microsoft.com/office/powerpoint/2010/main" val="26556235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43</a:t>
            </a:fld>
            <a:endParaRPr lang="en-US" dirty="0"/>
          </a:p>
        </p:txBody>
      </p:sp>
    </p:spTree>
    <p:extLst>
      <p:ext uri="{BB962C8B-B14F-4D97-AF65-F5344CB8AC3E}">
        <p14:creationId xmlns:p14="http://schemas.microsoft.com/office/powerpoint/2010/main" val="2943598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7</a:t>
            </a:fld>
            <a:endParaRPr lang="en-US" dirty="0"/>
          </a:p>
        </p:txBody>
      </p:sp>
    </p:spTree>
    <p:extLst>
      <p:ext uri="{BB962C8B-B14F-4D97-AF65-F5344CB8AC3E}">
        <p14:creationId xmlns:p14="http://schemas.microsoft.com/office/powerpoint/2010/main" val="284835944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44</a:t>
            </a:fld>
            <a:endParaRPr lang="en-US" dirty="0"/>
          </a:p>
        </p:txBody>
      </p:sp>
    </p:spTree>
    <p:extLst>
      <p:ext uri="{BB962C8B-B14F-4D97-AF65-F5344CB8AC3E}">
        <p14:creationId xmlns:p14="http://schemas.microsoft.com/office/powerpoint/2010/main" val="14585048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45</a:t>
            </a:fld>
            <a:endParaRPr lang="en-US" dirty="0"/>
          </a:p>
        </p:txBody>
      </p:sp>
    </p:spTree>
    <p:extLst>
      <p:ext uri="{BB962C8B-B14F-4D97-AF65-F5344CB8AC3E}">
        <p14:creationId xmlns:p14="http://schemas.microsoft.com/office/powerpoint/2010/main" val="204483558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46</a:t>
            </a:fld>
            <a:endParaRPr lang="en-US" dirty="0"/>
          </a:p>
        </p:txBody>
      </p:sp>
    </p:spTree>
    <p:extLst>
      <p:ext uri="{BB962C8B-B14F-4D97-AF65-F5344CB8AC3E}">
        <p14:creationId xmlns:p14="http://schemas.microsoft.com/office/powerpoint/2010/main" val="181911424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47</a:t>
            </a:fld>
            <a:endParaRPr lang="en-US" dirty="0"/>
          </a:p>
        </p:txBody>
      </p:sp>
    </p:spTree>
    <p:extLst>
      <p:ext uri="{BB962C8B-B14F-4D97-AF65-F5344CB8AC3E}">
        <p14:creationId xmlns:p14="http://schemas.microsoft.com/office/powerpoint/2010/main" val="30005145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48</a:t>
            </a:fld>
            <a:endParaRPr lang="en-US" dirty="0"/>
          </a:p>
        </p:txBody>
      </p:sp>
    </p:spTree>
    <p:extLst>
      <p:ext uri="{BB962C8B-B14F-4D97-AF65-F5344CB8AC3E}">
        <p14:creationId xmlns:p14="http://schemas.microsoft.com/office/powerpoint/2010/main" val="95773356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49</a:t>
            </a:fld>
            <a:endParaRPr lang="en-US" dirty="0"/>
          </a:p>
        </p:txBody>
      </p:sp>
    </p:spTree>
    <p:extLst>
      <p:ext uri="{BB962C8B-B14F-4D97-AF65-F5344CB8AC3E}">
        <p14:creationId xmlns:p14="http://schemas.microsoft.com/office/powerpoint/2010/main" val="405551159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50</a:t>
            </a:fld>
            <a:endParaRPr lang="en-US" dirty="0"/>
          </a:p>
        </p:txBody>
      </p:sp>
    </p:spTree>
    <p:extLst>
      <p:ext uri="{BB962C8B-B14F-4D97-AF65-F5344CB8AC3E}">
        <p14:creationId xmlns:p14="http://schemas.microsoft.com/office/powerpoint/2010/main" val="348784844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51</a:t>
            </a:fld>
            <a:endParaRPr lang="en-US" dirty="0"/>
          </a:p>
        </p:txBody>
      </p:sp>
    </p:spTree>
    <p:extLst>
      <p:ext uri="{BB962C8B-B14F-4D97-AF65-F5344CB8AC3E}">
        <p14:creationId xmlns:p14="http://schemas.microsoft.com/office/powerpoint/2010/main" val="162228757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52</a:t>
            </a:fld>
            <a:endParaRPr lang="en-US" dirty="0"/>
          </a:p>
        </p:txBody>
      </p:sp>
    </p:spTree>
    <p:extLst>
      <p:ext uri="{BB962C8B-B14F-4D97-AF65-F5344CB8AC3E}">
        <p14:creationId xmlns:p14="http://schemas.microsoft.com/office/powerpoint/2010/main" val="225280671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A04D994D-9358-4AF5-8166-377E36F359B3}" type="slidenum">
              <a:rPr lang="en-AU" smtClean="0"/>
              <a:pPr/>
              <a:t>53</a:t>
            </a:fld>
            <a:endParaRPr lang="en-AU" dirty="0"/>
          </a:p>
        </p:txBody>
      </p:sp>
    </p:spTree>
    <p:extLst>
      <p:ext uri="{BB962C8B-B14F-4D97-AF65-F5344CB8AC3E}">
        <p14:creationId xmlns:p14="http://schemas.microsoft.com/office/powerpoint/2010/main" val="42587199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8</a:t>
            </a:fld>
            <a:endParaRPr lang="en-US" dirty="0"/>
          </a:p>
        </p:txBody>
      </p:sp>
    </p:spTree>
    <p:extLst>
      <p:ext uri="{BB962C8B-B14F-4D97-AF65-F5344CB8AC3E}">
        <p14:creationId xmlns:p14="http://schemas.microsoft.com/office/powerpoint/2010/main" val="7602537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9</a:t>
            </a:fld>
            <a:endParaRPr lang="en-US" dirty="0"/>
          </a:p>
        </p:txBody>
      </p:sp>
    </p:spTree>
    <p:extLst>
      <p:ext uri="{BB962C8B-B14F-4D97-AF65-F5344CB8AC3E}">
        <p14:creationId xmlns:p14="http://schemas.microsoft.com/office/powerpoint/2010/main" val="1572416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10</a:t>
            </a:fld>
            <a:endParaRPr lang="en-US" dirty="0"/>
          </a:p>
        </p:txBody>
      </p:sp>
    </p:spTree>
    <p:extLst>
      <p:ext uri="{BB962C8B-B14F-4D97-AF65-F5344CB8AC3E}">
        <p14:creationId xmlns:p14="http://schemas.microsoft.com/office/powerpoint/2010/main" val="4773209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11</a:t>
            </a:fld>
            <a:endParaRPr lang="en-US" dirty="0"/>
          </a:p>
        </p:txBody>
      </p:sp>
    </p:spTree>
    <p:extLst>
      <p:ext uri="{BB962C8B-B14F-4D97-AF65-F5344CB8AC3E}">
        <p14:creationId xmlns:p14="http://schemas.microsoft.com/office/powerpoint/2010/main" val="1123692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1D8EF7D4-693D-4308-8526-5D7856EBEEC3}" type="slidenum">
              <a:rPr lang="en-US" smtClean="0"/>
              <a:pPr>
                <a:defRPr/>
              </a:pPr>
              <a:t>12</a:t>
            </a:fld>
            <a:endParaRPr lang="en-US" dirty="0"/>
          </a:p>
        </p:txBody>
      </p:sp>
    </p:spTree>
    <p:extLst>
      <p:ext uri="{BB962C8B-B14F-4D97-AF65-F5344CB8AC3E}">
        <p14:creationId xmlns:p14="http://schemas.microsoft.com/office/powerpoint/2010/main" val="468805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a:xfrm>
            <a:off x="262550" y="6356350"/>
            <a:ext cx="3318850" cy="365125"/>
          </a:xfrm>
        </p:spPr>
        <p:txBody>
          <a:bodyPr/>
          <a:lstStyle/>
          <a:p>
            <a:r>
              <a:rPr lang="en-AU" dirty="0"/>
              <a:t>Version 2 – 18</a:t>
            </a:r>
            <a:r>
              <a:rPr lang="en-AU" baseline="30000" dirty="0"/>
              <a:t>th</a:t>
            </a:r>
            <a:r>
              <a:rPr lang="en-AU" dirty="0"/>
              <a:t> December 2015</a:t>
            </a:r>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269200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D9C8793D-DBA7-4A8F-846C-01F1021D9C65}" type="datetime1">
              <a:rPr lang="en-AU" smtClean="0"/>
              <a:t>12/12/2022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41281663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9CE28F1-FEFC-4EE5-A54C-C5AD95E03F3C}" type="datetime1">
              <a:rPr lang="en-AU" smtClean="0"/>
              <a:t>12/12/2022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2496743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840E0D84-6247-431F-AFCA-113F4EE39346}" type="datetime1">
              <a:rPr lang="en-AU" smtClean="0"/>
              <a:t>12/12/2022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772884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89A24A7-E0D0-4BD2-8EBB-7E8FF95D7C57}" type="datetime1">
              <a:rPr lang="en-AU" smtClean="0"/>
              <a:t>12/12/2022</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403854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69A33247-0532-4294-AAF9-44D3CCAEBDA1}" type="slidenum">
              <a:rPr lang="en-AU" smtClean="0"/>
              <a:pPr/>
              <a:t>‹#›</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1264248"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4373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B6FA2929-F721-4DEC-A111-2242BC722A49}" type="datetime1">
              <a:rPr lang="en-AU" smtClean="0"/>
              <a:t>12/12/2022</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0730997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DBF91B49-4D56-4BC2-B95B-69098DE600CD}" type="datetime1">
              <a:rPr lang="en-AU" smtClean="0"/>
              <a:t>12/12/2022</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38084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889B46-1CF9-4EE7-8FB6-DC61E422AE3F}" type="datetime1">
              <a:rPr lang="en-AU" smtClean="0"/>
              <a:t>12/12/2022</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663546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7B667BA-8757-48F2-AF1C-31C9B01669C7}" type="datetime1">
              <a:rPr lang="en-AU" smtClean="0"/>
              <a:t>12/12/2022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958137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lang="en-AU"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22260A-25C5-4CED-A8EB-9804556707CD}" type="datetime1">
              <a:rPr lang="en-AU" smtClean="0"/>
              <a:t>12/12/2022</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44652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F1CD844-23EE-4977-BC46-B90A110D249C}" type="datetime1">
              <a:rPr lang="en-AU" smtClean="0"/>
              <a:t>12/12/2022</a:t>
            </a:fld>
            <a:endParaRPr lang="en-AU"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32331328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4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1"/>
            <a:ext cx="12192000" cy="359228"/>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
        <p:nvSpPr>
          <p:cNvPr id="14" name="TextBox 13"/>
          <p:cNvSpPr txBox="1"/>
          <p:nvPr/>
        </p:nvSpPr>
        <p:spPr>
          <a:xfrm>
            <a:off x="2990754" y="4652367"/>
            <a:ext cx="6096000" cy="400110"/>
          </a:xfrm>
          <a:prstGeom prst="rect">
            <a:avLst/>
          </a:prstGeom>
          <a:noFill/>
        </p:spPr>
        <p:txBody>
          <a:bodyPr wrap="square" rtlCol="0">
            <a:spAutoFit/>
          </a:bodyPr>
          <a:lstStyle/>
          <a:p>
            <a:r>
              <a:rPr lang="en-US" sz="2000" b="1" dirty="0"/>
              <a:t>Chapter 5: Data and Process Modeling</a:t>
            </a: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7488" y="1067420"/>
            <a:ext cx="5982532" cy="3603691"/>
          </a:xfrm>
          <a:prstGeom prst="rect">
            <a:avLst/>
          </a:prstGeom>
          <a:noFill/>
          <a:extLst>
            <a:ext uri="{909E8E84-426E-40DD-AFC4-6F175D3DCCD1}">
              <a14:hiddenFill xmlns:a14="http://schemas.microsoft.com/office/drawing/2010/main">
                <a:solidFill>
                  <a:srgbClr val="FFFFFF"/>
                </a:solidFill>
              </a14:hiddenFill>
            </a:ext>
          </a:extLst>
        </p:spPr>
      </p:pic>
      <p:sp>
        <p:nvSpPr>
          <p:cNvPr id="2" name="Date Placeholder 1"/>
          <p:cNvSpPr>
            <a:spLocks noGrp="1"/>
          </p:cNvSpPr>
          <p:nvPr>
            <p:ph type="dt" sz="half" idx="10"/>
          </p:nvPr>
        </p:nvSpPr>
        <p:spPr>
          <a:xfrm>
            <a:off x="8077200" y="5929745"/>
            <a:ext cx="3816927" cy="761567"/>
          </a:xfrm>
        </p:spPr>
        <p:txBody>
          <a:bodyPr/>
          <a:lstStyle/>
          <a:p>
            <a:pPr algn="r"/>
            <a:r>
              <a:rPr lang="en-AU" b="1" dirty="0"/>
              <a:t>Kent Institute Australia Pty. Ltd</a:t>
            </a:r>
            <a:r>
              <a:rPr lang="en-AU" dirty="0"/>
              <a:t>.</a:t>
            </a:r>
          </a:p>
          <a:p>
            <a:pPr algn="r"/>
            <a:r>
              <a:rPr lang="en-AU" dirty="0"/>
              <a:t>ABN 49 003 577 302  CRICOS Code: 00161E</a:t>
            </a:r>
            <a:br>
              <a:rPr lang="en-AU" dirty="0"/>
            </a:br>
            <a:r>
              <a:rPr lang="en-AU" dirty="0"/>
              <a:t>RTO Code: 90458  TEQSA Provider Number: PRV12051</a:t>
            </a:r>
          </a:p>
        </p:txBody>
      </p:sp>
      <p:sp>
        <p:nvSpPr>
          <p:cNvPr id="15" name="Date Placeholder 1"/>
          <p:cNvSpPr txBox="1">
            <a:spLocks/>
          </p:cNvSpPr>
          <p:nvPr/>
        </p:nvSpPr>
        <p:spPr>
          <a:xfrm>
            <a:off x="414950" y="6508750"/>
            <a:ext cx="331885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AU"/>
              <a:t>Version 2 – 18</a:t>
            </a:r>
            <a:r>
              <a:rPr lang="en-AU" baseline="30000"/>
              <a:t>th</a:t>
            </a:r>
            <a:r>
              <a:rPr lang="en-AU"/>
              <a:t> December 2015</a:t>
            </a:r>
            <a:endParaRPr lang="en-AU" dirty="0"/>
          </a:p>
        </p:txBody>
      </p:sp>
    </p:spTree>
    <p:extLst>
      <p:ext uri="{BB962C8B-B14F-4D97-AF65-F5344CB8AC3E}">
        <p14:creationId xmlns:p14="http://schemas.microsoft.com/office/powerpoint/2010/main" val="32472584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10</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3)</a:t>
            </a:r>
          </a:p>
        </p:txBody>
      </p:sp>
      <p:pic>
        <p:nvPicPr>
          <p:cNvPr id="2050" name="Picture 2" descr="This figure has five rectangles with curved edges. First three rectangles are placed one below the other. The fourth and the fifth rectangles are placed below the third rectangle and adjacent to each other.  All rectangles have unidirectional arrows on the either side. The arrows are pointing towards right hand side.&#10;The first rectangle is labeled create invoice. The arrow on the left is labeled services performed and the arrow to the right is labeled invoice. The second rectangle is labeled grade student work. The arrow to the left is labeled submitted work and there are two arrows to the right, the upper arrow is labeled graded work and the lower arrow is labeled student grade. The third rectangle is labeled calculate gross pay. There are two arrows to the left, the upper arrow is labeled hours worked and the lower arrow is labeled pay rate. The arrow to the right is labeled gross pay. The fourth reactangle is labeled verify order. The arrow to the left is labeled order and the arrow to the right is labeled accepted order. At the end of this arrow there is fifth rectangle which is labeled assemble order. The arrow to the right is labeled inventory change. In the left side of the figure there is  a curly bracket. This bracket is labeled correct.&#10;" title="Figure 5-5 Examples of correct combinations of data flow and process symbol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1676400"/>
            <a:ext cx="4457700" cy="40910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5991225" y="1752601"/>
            <a:ext cx="4572000" cy="2354491"/>
          </a:xfrm>
          <a:prstGeom prst="rect">
            <a:avLst/>
          </a:prstGeom>
        </p:spPr>
        <p:txBody>
          <a:bodyPr>
            <a:spAutoFit/>
          </a:bodyPr>
          <a:lstStyle/>
          <a:p>
            <a:pPr marL="365760" indent="-256032">
              <a:spcBef>
                <a:spcPts val="400"/>
              </a:spcBef>
              <a:buClr>
                <a:schemeClr val="accent1"/>
              </a:buClr>
              <a:buSzPct val="68000"/>
              <a:buFont typeface="Wingdings 3"/>
              <a:buChar char=""/>
            </a:pPr>
            <a:r>
              <a:rPr lang="en-US" sz="2700" b="1" dirty="0"/>
              <a:t>Data Flow Symbol</a:t>
            </a:r>
          </a:p>
          <a:p>
            <a:pPr marL="621792" lvl="1" indent="-228600">
              <a:spcBef>
                <a:spcPts val="324"/>
              </a:spcBef>
              <a:buClr>
                <a:schemeClr val="accent1"/>
              </a:buClr>
              <a:buFont typeface="Verdana"/>
              <a:buChar char="◦"/>
            </a:pPr>
            <a:r>
              <a:rPr lang="en-US" sz="2300" dirty="0"/>
              <a:t>Represents one or more data items</a:t>
            </a:r>
          </a:p>
          <a:p>
            <a:pPr marL="621792" lvl="1" indent="-228600">
              <a:spcBef>
                <a:spcPts val="324"/>
              </a:spcBef>
              <a:buClr>
                <a:schemeClr val="accent1"/>
              </a:buClr>
              <a:buFont typeface="Verdana"/>
              <a:buChar char="◦"/>
            </a:pPr>
            <a:r>
              <a:rPr lang="en-US" sz="2300" dirty="0"/>
              <a:t>The symbol for a data flow is a line with a single or double arrowhead</a:t>
            </a:r>
          </a:p>
        </p:txBody>
      </p:sp>
      <p:sp>
        <p:nvSpPr>
          <p:cNvPr id="8" name="Rectangle 7"/>
          <p:cNvSpPr/>
          <p:nvPr/>
        </p:nvSpPr>
        <p:spPr>
          <a:xfrm>
            <a:off x="2743200" y="5779989"/>
            <a:ext cx="6934200" cy="307777"/>
          </a:xfrm>
          <a:prstGeom prst="rect">
            <a:avLst/>
          </a:prstGeom>
        </p:spPr>
        <p:txBody>
          <a:bodyPr wrap="square">
            <a:spAutoFit/>
          </a:bodyPr>
          <a:lstStyle/>
          <a:p>
            <a:r>
              <a:rPr lang="en-US" sz="1400" b="1" dirty="0"/>
              <a:t>FIGURE 5-3 </a:t>
            </a:r>
            <a:r>
              <a:rPr lang="en-US" sz="1400" dirty="0"/>
              <a:t>Examples of correct combinations of data flow and process symbols</a:t>
            </a:r>
          </a:p>
        </p:txBody>
      </p:sp>
      <p:grpSp>
        <p:nvGrpSpPr>
          <p:cNvPr id="9" name="Group 8"/>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1670688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Data Flow Symbol</a:t>
            </a:r>
          </a:p>
          <a:p>
            <a:pPr lvl="1"/>
            <a:r>
              <a:rPr lang="en-US" dirty="0"/>
              <a:t>Following</a:t>
            </a:r>
            <a:r>
              <a:rPr lang="en-US" b="1" dirty="0"/>
              <a:t> </a:t>
            </a:r>
            <a:r>
              <a:rPr lang="en-US" dirty="0"/>
              <a:t>data flow and process combinations must be avoided</a:t>
            </a:r>
          </a:p>
          <a:p>
            <a:pPr marL="1078992" lvl="2">
              <a:spcBef>
                <a:spcPts val="324"/>
              </a:spcBef>
              <a:buClr>
                <a:schemeClr val="accent1"/>
              </a:buClr>
              <a:buFont typeface="Verdana"/>
              <a:buChar char="◦"/>
            </a:pPr>
            <a:r>
              <a:rPr lang="en-US" b="1" dirty="0"/>
              <a:t>Spontaneous generation</a:t>
            </a:r>
            <a:endParaRPr lang="en-US" dirty="0"/>
          </a:p>
          <a:p>
            <a:pPr marL="1078992" lvl="2">
              <a:spcBef>
                <a:spcPts val="324"/>
              </a:spcBef>
              <a:buClr>
                <a:schemeClr val="accent1"/>
              </a:buClr>
              <a:buFont typeface="Verdana"/>
              <a:buChar char="◦"/>
            </a:pPr>
            <a:r>
              <a:rPr lang="en-US" b="1" dirty="0"/>
              <a:t>Black holes</a:t>
            </a:r>
          </a:p>
          <a:p>
            <a:pPr marL="1078992" lvl="2">
              <a:spcBef>
                <a:spcPts val="324"/>
              </a:spcBef>
              <a:buClr>
                <a:schemeClr val="accent1"/>
              </a:buClr>
              <a:buFont typeface="Verdana"/>
              <a:buChar char="◦"/>
            </a:pPr>
            <a:r>
              <a:rPr lang="en-US" b="1" dirty="0"/>
              <a:t>Gray holes</a:t>
            </a:r>
          </a:p>
          <a:p>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11</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4)</a:t>
            </a:r>
          </a:p>
        </p:txBody>
      </p:sp>
      <p:sp>
        <p:nvSpPr>
          <p:cNvPr id="8" name="Rectangle 7"/>
          <p:cNvSpPr/>
          <p:nvPr/>
        </p:nvSpPr>
        <p:spPr>
          <a:xfrm>
            <a:off x="3124200" y="5232739"/>
            <a:ext cx="6324600" cy="830997"/>
          </a:xfrm>
          <a:prstGeom prst="rect">
            <a:avLst/>
          </a:prstGeom>
        </p:spPr>
        <p:txBody>
          <a:bodyPr wrap="square">
            <a:spAutoFit/>
          </a:bodyPr>
          <a:lstStyle/>
          <a:p>
            <a:r>
              <a:rPr lang="en-US" sz="1200" b="1" dirty="0"/>
              <a:t>FIGURE 5-4 </a:t>
            </a:r>
            <a:r>
              <a:rPr lang="en-US" sz="1200" dirty="0"/>
              <a:t>Examples of incorrect combinations of data flow and process symbols. APPLY INSURANCE PREMIUM has no input and is called a spontaneous generation process. CALCULATE GROSS PAY has no outputs and is called a black hole process. CALCULATE GRADE has an input that is obviously unable to produce the output. This process is called a gray hole</a:t>
            </a:r>
          </a:p>
        </p:txBody>
      </p:sp>
      <p:pic>
        <p:nvPicPr>
          <p:cNvPr id="3074" name="Picture 2" descr="The figure has three rectangles with curved edges placed one below the other. The first rectangle is labeled apply insurance premium. To the left of the rectangle there is a left pointing arrow that is labeled policy number and to the right there is a right pointing arrow that is labeled payment amount.&#10;The second rectangle is labeled calculate gross pay. To the left of the rectangle there is a right pointing arrow that is labeled hours worked and to the right there is a left pointing arrow that is labeled pay rate.&#10;The third rectangle is labeled calculate grade. To the left of the rectangle there is a right pointing arrow that is labeled date of birth and to the right there is a left pointing arrow that is labeled final grade. To the right side of this figure there is a curly bracket. This bracket is labeled incorrect.&#10;" title="FIGURE 5-4 Examples of incorrect combinations of data flow and process symbols. APPLY INSURANCE PREMIUM has no input and is called a spontaneous generation process. CALCULATE GROSS PAY has no outputs and is called a black hole process. CALCULATE GRADE has an input that is obviously unable to produce the output. This process is called a gray ho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10400" y="2386135"/>
            <a:ext cx="3200400" cy="278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075394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12</a:t>
            </a:fld>
            <a:endParaRPr lang="en-US" dirty="0"/>
          </a:p>
        </p:txBody>
      </p:sp>
      <p:sp>
        <p:nvSpPr>
          <p:cNvPr id="2" name="Title 1"/>
          <p:cNvSpPr>
            <a:spLocks noGrp="1"/>
          </p:cNvSpPr>
          <p:nvPr>
            <p:ph type="title"/>
          </p:nvPr>
        </p:nvSpPr>
        <p:spPr/>
        <p:txBody>
          <a:bodyPr rtlCol="0">
            <a:normAutofit/>
          </a:bodyPr>
          <a:lstStyle/>
          <a:p>
            <a:pPr algn="ctr">
              <a:defRPr/>
            </a:pPr>
            <a:r>
              <a:rPr lang="en-US" dirty="0"/>
              <a:t>Data Flow Diagrams </a:t>
            </a:r>
            <a:r>
              <a:rPr lang="en-US" sz="1300" dirty="0"/>
              <a:t>(Cont. 5)</a:t>
            </a:r>
          </a:p>
        </p:txBody>
      </p:sp>
      <p:sp>
        <p:nvSpPr>
          <p:cNvPr id="3" name="Flowchart: Predefined Process 2" descr="This slide depicts a data store symbol. It contains a  flat rectangle with sharp edges, open on the right side . The rectangle has a header labeled data store symbol. Directly below the header, following content is given:&#10;• Represent data that the system stores &#10;• A DFD does not show the detailed contents of a data store — the specific structure and data elements are defined in the data dictionary &#10;• A data store must be connected to a process with a data flow&#10;" title="Data Flow Diagrams "/>
          <p:cNvSpPr/>
          <p:nvPr/>
        </p:nvSpPr>
        <p:spPr>
          <a:xfrm>
            <a:off x="2100262" y="2362200"/>
            <a:ext cx="7924800" cy="2819400"/>
          </a:xfrm>
          <a:prstGeom prst="flowChartPredefined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eaLnBrk="1" hangingPunct="1"/>
            <a:r>
              <a:rPr lang="en-US" sz="2800" dirty="0"/>
              <a:t>Data Store symbol</a:t>
            </a:r>
          </a:p>
          <a:p>
            <a:pPr marL="1257300" lvl="2" indent="-342900">
              <a:buFont typeface="Arial" pitchFamily="34" charset="0"/>
              <a:buChar char="•"/>
            </a:pPr>
            <a:r>
              <a:rPr lang="en-US" sz="2000" dirty="0"/>
              <a:t>Represent data that the system stores </a:t>
            </a:r>
          </a:p>
          <a:p>
            <a:pPr marL="1257300" lvl="2" indent="-342900">
              <a:buFont typeface="Arial" pitchFamily="34" charset="0"/>
              <a:buChar char="•"/>
            </a:pPr>
            <a:r>
              <a:rPr lang="en-US" dirty="0"/>
              <a:t>A DFD does not show the detailed contents of a data store — the specific structure and data elements are defined in the data dictionary </a:t>
            </a:r>
          </a:p>
          <a:p>
            <a:pPr marL="1257300" lvl="2" indent="-342900">
              <a:buFont typeface="Arial" pitchFamily="34" charset="0"/>
              <a:buChar char="•"/>
            </a:pPr>
            <a:r>
              <a:rPr lang="en-US" dirty="0"/>
              <a:t>A data store must be connected to a process with a data flow</a:t>
            </a:r>
          </a:p>
        </p:txBody>
      </p:sp>
      <p:sp>
        <p:nvSpPr>
          <p:cNvPr id="5" name="Rectangle 4" descr="This slide depicts a data store symbol. It contains a  flat rectangle with sharp edges, open on the right side . The rectangle has a header labeled data store symbol. Directly below the header, following content is given:&#10;• Represent data that the system stores &#10;• A DFD does not show the detailed contents of a data store — the specific structure and data elements are defined in the data dictionary &#10;• A data store must be connected to a process with a data flow&#10;" title="Data Flow Diagrams"/>
          <p:cNvSpPr/>
          <p:nvPr/>
        </p:nvSpPr>
        <p:spPr>
          <a:xfrm>
            <a:off x="8915400" y="1447800"/>
            <a:ext cx="1447800" cy="365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65493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13</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6)</a:t>
            </a:r>
          </a:p>
        </p:txBody>
      </p:sp>
      <p:sp>
        <p:nvSpPr>
          <p:cNvPr id="8" name="Rectangle 7"/>
          <p:cNvSpPr/>
          <p:nvPr/>
        </p:nvSpPr>
        <p:spPr>
          <a:xfrm>
            <a:off x="1676400" y="4495800"/>
            <a:ext cx="3048000" cy="738664"/>
          </a:xfrm>
          <a:prstGeom prst="rect">
            <a:avLst/>
          </a:prstGeom>
        </p:spPr>
        <p:txBody>
          <a:bodyPr wrap="square">
            <a:spAutoFit/>
          </a:bodyPr>
          <a:lstStyle/>
          <a:p>
            <a:r>
              <a:rPr lang="en-US" sz="1400" b="1" dirty="0"/>
              <a:t>FIGURE 5-5 </a:t>
            </a:r>
            <a:r>
              <a:rPr lang="en-US" sz="1400" dirty="0"/>
              <a:t>Examples of correct uses of data store symbols in a data flow diagram</a:t>
            </a:r>
          </a:p>
        </p:txBody>
      </p:sp>
      <p:pic>
        <p:nvPicPr>
          <p:cNvPr id="5123" name="Picture 3" descr="This slide contains three rectangles with sharp edges and two rectangles with curved edges. This first three rectangles are horizontally placed one after another. Starting from the left, there is a rectangle with sharp edges, it is labeled courses. The third and fourth rectangles are with curved edges and are labeled post payment and book flight respectively. The first rectangle has downward pointing arrow, labeled class list. This arrow leads to another sharp edged rectangle labeled students. The second rectangle has a downward pointing arrow, labeled customer payment. This arrow leads to another sharp edged rectangle labeled daily payments. The third rectangle has an upward pointing arrow, labeled flight request. At the end of this arrow there is a sharp edged rectangle labeled daily passengers. To the left side of this figure there is a curly bracket. This bracket is labeled incorrect." title="FIGURE 5-6 Examples of incorrect uses of data store symbols: Two data stores cannot be connected by a data flow without an intervening process, and each data store should have an outgoing and incoming data flow"/>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53000" y="3581401"/>
            <a:ext cx="5218272" cy="2422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descr="This slide contains seven rectangles with curved edges and three rectangles with sharp edges. This first three rectangles are horizontally placed one after another. Starting from the left the first three rectangles are labeled post payment, create invoice, and admit patient.  Each rectangle has a downward pointing arrow. Starting from the left the arrows are labeled customer payment, invoice, and admission form. At the end of each arrow there is a sharp edged rectangle. Starting from left, the sharp edged rectangles are labeled daily payments, accounts receivables, and patients. The rectangle labeled daily payments has a downward pointing arrow, labeled prepare deposit. This arrow points towards a curved edged rectangle labeled prepare deposit. The rectangle labeled accounts receivable has a downward pointing arrow labeled invoice detail and an upward pointing arrow labeled payment detail. The downward pointing arrow points towards a rectangle with curved edges, labeled post payment. The rectangle labeled patients has a downward pointing arrow labeled symptom and an upward pointing arrow labeled treatment. Each arrow ends in a rectangle with curved edges labeled diagnose patient and treat patient respectively. To the left of this figure there is a curly bracket. This bracket is labeled correct." title="FIGURE 5-5 Examples of correct uses of data store symbols in a data flow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2" y="1295401"/>
            <a:ext cx="3688686" cy="2527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6858000" y="2057401"/>
            <a:ext cx="3295650" cy="1384995"/>
          </a:xfrm>
          <a:prstGeom prst="rect">
            <a:avLst/>
          </a:prstGeom>
        </p:spPr>
        <p:txBody>
          <a:bodyPr wrap="square">
            <a:spAutoFit/>
          </a:bodyPr>
          <a:lstStyle/>
          <a:p>
            <a:r>
              <a:rPr lang="en-US" sz="1400" b="1" dirty="0"/>
              <a:t>FIGURE 5-6 </a:t>
            </a:r>
            <a:r>
              <a:rPr lang="en-US" sz="1400" dirty="0"/>
              <a:t>Examples of incorrect uses of data store symbols: Two data stores cannot be connected by a data flow without an intervening process, and each data store should have an outgoing and incoming data flow</a:t>
            </a:r>
          </a:p>
        </p:txBody>
      </p:sp>
    </p:spTree>
    <p:extLst>
      <p:ext uri="{BB962C8B-B14F-4D97-AF65-F5344CB8AC3E}">
        <p14:creationId xmlns:p14="http://schemas.microsoft.com/office/powerpoint/2010/main" val="452608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14</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7)</a:t>
            </a:r>
          </a:p>
        </p:txBody>
      </p:sp>
      <p:sp>
        <p:nvSpPr>
          <p:cNvPr id="4" name="Rectangle 3" descr="This slide depicts the symbol for an entity. It contains a rectangle with sharp edges which is be shaded to make it look three-dimensional. The rectangle has a header that reads entity symbol. Directly below the header, following content is given:&#10;• Shows how the system interfaces with the outside world&#10;• A DFD shows only external entities that provide data to the system or receive output from the system&#10;• DFD entities also are called terminators because they are data origins or final destinations &#10;• Each entity must be connected to a process by a data flow&#10;&#10;" title="Data Flow Diagrams"/>
          <p:cNvSpPr/>
          <p:nvPr/>
        </p:nvSpPr>
        <p:spPr>
          <a:xfrm>
            <a:off x="3429000" y="1676400"/>
            <a:ext cx="6019800" cy="4191000"/>
          </a:xfrm>
          <a:prstGeom prst="rect">
            <a:avLst/>
          </a:prstGeom>
          <a:effectLst>
            <a:outerShdw dist="38100" dir="13500000" sx="106000" sy="106000" algn="br"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Entity Symbol</a:t>
            </a:r>
          </a:p>
          <a:p>
            <a:pPr marL="285750" indent="-285750">
              <a:buFont typeface="Arial" pitchFamily="34" charset="0"/>
              <a:buChar char="•"/>
            </a:pPr>
            <a:r>
              <a:rPr lang="en-US" sz="2400" dirty="0"/>
              <a:t>Shows how the system interfaces with the outside world</a:t>
            </a:r>
          </a:p>
          <a:p>
            <a:pPr marL="285750" indent="-285750">
              <a:buFont typeface="Arial" pitchFamily="34" charset="0"/>
              <a:buChar char="•"/>
            </a:pPr>
            <a:r>
              <a:rPr lang="en-US" sz="2400" dirty="0"/>
              <a:t>A DFD shows only external entities that provide data to the system or receive output from the system</a:t>
            </a:r>
          </a:p>
          <a:p>
            <a:pPr marL="285750" indent="-285750">
              <a:buFont typeface="Arial" pitchFamily="34" charset="0"/>
              <a:buChar char="•"/>
            </a:pPr>
            <a:r>
              <a:rPr lang="en-US" sz="2400" dirty="0"/>
              <a:t>DFD entities also are called </a:t>
            </a:r>
            <a:r>
              <a:rPr lang="en-US" sz="2400" b="1" dirty="0"/>
              <a:t>terminators </a:t>
            </a:r>
            <a:r>
              <a:rPr lang="en-US" sz="2400" dirty="0"/>
              <a:t>because they are data origins or final destinations </a:t>
            </a:r>
          </a:p>
          <a:p>
            <a:pPr marL="285750" indent="-285750">
              <a:buFont typeface="Arial" pitchFamily="34" charset="0"/>
              <a:buChar char="•"/>
            </a:pPr>
            <a:r>
              <a:rPr lang="en-US" sz="2400" dirty="0"/>
              <a:t>Each entity must be connected to a process by a data flow</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67006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15</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8)</a:t>
            </a:r>
          </a:p>
        </p:txBody>
      </p:sp>
      <p:sp>
        <p:nvSpPr>
          <p:cNvPr id="8" name="Rectangle 7"/>
          <p:cNvSpPr/>
          <p:nvPr/>
        </p:nvSpPr>
        <p:spPr>
          <a:xfrm>
            <a:off x="1714501" y="5105400"/>
            <a:ext cx="3819525" cy="523220"/>
          </a:xfrm>
          <a:prstGeom prst="rect">
            <a:avLst/>
          </a:prstGeom>
        </p:spPr>
        <p:txBody>
          <a:bodyPr wrap="square">
            <a:spAutoFit/>
          </a:bodyPr>
          <a:lstStyle/>
          <a:p>
            <a:r>
              <a:rPr lang="en-US" sz="1400" b="1" dirty="0"/>
              <a:t>FIGURE 5-7 </a:t>
            </a:r>
            <a:r>
              <a:rPr lang="en-US" sz="1400" dirty="0"/>
              <a:t>Examples of correct uses of external entities in a data flow diagram</a:t>
            </a:r>
          </a:p>
        </p:txBody>
      </p:sp>
      <p:sp>
        <p:nvSpPr>
          <p:cNvPr id="10" name="Rectangle 9"/>
          <p:cNvSpPr/>
          <p:nvPr/>
        </p:nvSpPr>
        <p:spPr>
          <a:xfrm>
            <a:off x="7239000" y="2438401"/>
            <a:ext cx="3295650" cy="1169551"/>
          </a:xfrm>
          <a:prstGeom prst="rect">
            <a:avLst/>
          </a:prstGeom>
        </p:spPr>
        <p:txBody>
          <a:bodyPr wrap="square">
            <a:spAutoFit/>
          </a:bodyPr>
          <a:lstStyle/>
          <a:p>
            <a:r>
              <a:rPr lang="en-US" sz="1400" b="1" dirty="0"/>
              <a:t>FIGURE 5-8 </a:t>
            </a:r>
            <a:r>
              <a:rPr lang="en-US" sz="1400" dirty="0"/>
              <a:t>Examples of incorrect uses of external entities. An external entity must be connected by a data flow to a process, and not directly to a data store or to another external entity</a:t>
            </a:r>
          </a:p>
        </p:txBody>
      </p:sp>
      <p:pic>
        <p:nvPicPr>
          <p:cNvPr id="6147" name="Picture 3" descr="In this figure three squares are horizontally placed one after another. Starting from the left the squares are labeled  payroll department, customer, and bank respectively. A downward pointing arrow, labeled paycheck, from the first square leads to another square labeled employee. A downward pointing arrow from the second square, labeled payment, leads to a rectangle labeled accounts receivables. An upward pointing arrow from the third square, labeled bank deposit, leads to rectangle labeled daily payments. To the left side of this figure there is a curly bracket. This bracket is labeled incorrect." title="FIGURE 5-8 Examples of incorrect uses of external entities. An external entity must be connected by a data flow to a process, and not directly to a data store or to another external entity"/>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34026" y="3962401"/>
            <a:ext cx="4981575" cy="2543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6" name="Picture 2" descr="This slide contains nine rectangles. This first three rectangles are horizontally placed one after another. Starting from the left the first rectangle is labeled customer. A downward pointing arrow, labeled payment leads to another rectangle with curved edges, labeled apply payment. The second rectangle is labeled bank. An upward pointing arrow labeled bank deposit leads to another rectangle labeled prepare deposit. The third rectangle is labeled customer. It has two arrows, the downward pointing arrow is labeled order and the upward pointing arrow is labeled invoice. These arrows lead to the rectangle labeled verify order. &#10;At the bottom of the figure there are three rectangles placed horizontally one after another. The rectangle in the center is labeled employee. To the left of this rectangle is a left pointing arrow, labeled time card. The arrow points towards another rectangle labeled verify time card. To the right of the rectangle in the center is a left pointing arrow, labeled pay check. At the end of the arrow is another rectangle labeled create paycheck. To the left of this figure there is a curly bracket. This bracket is labeled correct.&#10;" title="FIGURE 5-7 Examples of correct uses of external entities in a data flow diagram"/>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76401" y="1292573"/>
            <a:ext cx="4305300" cy="3264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9" name="Group 8"/>
          <p:cNvGrpSpPr>
            <a:grpSpLocks/>
          </p:cNvGrpSpPr>
          <p:nvPr/>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6917551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16</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9)</a:t>
            </a:r>
          </a:p>
        </p:txBody>
      </p:sp>
      <p:sp>
        <p:nvSpPr>
          <p:cNvPr id="8" name="Rectangle 7"/>
          <p:cNvSpPr/>
          <p:nvPr/>
        </p:nvSpPr>
        <p:spPr>
          <a:xfrm>
            <a:off x="2436159" y="5517951"/>
            <a:ext cx="3124200" cy="523220"/>
          </a:xfrm>
          <a:prstGeom prst="rect">
            <a:avLst/>
          </a:prstGeom>
        </p:spPr>
        <p:txBody>
          <a:bodyPr wrap="square">
            <a:spAutoFit/>
          </a:bodyPr>
          <a:lstStyle/>
          <a:p>
            <a:r>
              <a:rPr lang="en-US" sz="1400" b="1" dirty="0"/>
              <a:t>FIGURE 5-9 </a:t>
            </a:r>
            <a:r>
              <a:rPr lang="en-US" sz="1400" dirty="0"/>
              <a:t>Examples of correct and incorrect uses of data flows</a:t>
            </a:r>
          </a:p>
        </p:txBody>
      </p:sp>
      <p:pic>
        <p:nvPicPr>
          <p:cNvPr id="7170" name="Picture 2" descr="In this figure there are three rows and six columns. The top of the figure is labeled correct and incorrect examples of data flows. &#10;Row 1, Column 1 - There are two rectangles with rounded corners placed one besides another. In between both the rectangles is a bi-directional arrow.&#10;Row 1, column 2 - It is labeled process to process &#10;Row 1, column 3- It has a symbol of tick mark.&#10;&#10;Row 2, column 1 - There are two rectangles placed one besides another, one with rounded corners and another with sharp edges. In between both the rectangles is a bi-directional arrow.&#10;Row 2, column 2 - It is labeled process to external entity &#10;Row 2, column 3- It has a symbol of tick mark.&#10;&#10;Row 3, column 1 - There are two rectangles placed one besides another, one with rounded corners and another is flat rectangle that is open on the right side and closed on the left side. In between both the rectangles is a bi-directional arrow.&#10;Row 3, column 2 - It is labeled process to data store &#10;Row 3, column 3- It has a symbol of tick mark.&#10;&#10;Row 4, column 1 - There are two rectangles with sharp edges placed one besides another. In between both the rectangles is a bi-directional arrow.&#10;Row 4, column 2 - It is labeled external entity to external entity &#10;Row 4, column 3- It has a symbol of cross.&#10;&#10;Row 5, column 1 - There are two rectangles placed one besides another, one with sharp corners and another is flat rectangle that is open on the right side and closed on the left side. In between both the rectangles is a bi-directional arrow.&#10;Row 5, column 2 - It is labeled external entity to data store &#10;Row 5, column 3- It has a symbol of cross.&#10;&#10;Row 6, column 1 - There are two rectangles placed one besides another. Both rectangles are flat and are closed on the right side and open on the right side. In between both the rectangles is a bi-directional arrow.&#10;Row 6, column 2 - It is labeled external entity to data store &#10;Row 6, column 3- It has a symbol of cross.&#10;" title="FIGURE 5-9 Examples of correct and incorrect uses of data flow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622348" y="1384656"/>
            <a:ext cx="4555471" cy="4862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Rectangle 6"/>
          <p:cNvSpPr/>
          <p:nvPr/>
        </p:nvSpPr>
        <p:spPr>
          <a:xfrm>
            <a:off x="1771651" y="1563449"/>
            <a:ext cx="3788709" cy="2354491"/>
          </a:xfrm>
          <a:prstGeom prst="rect">
            <a:avLst/>
          </a:prstGeom>
        </p:spPr>
        <p:txBody>
          <a:bodyPr wrap="square">
            <a:spAutoFit/>
          </a:bodyPr>
          <a:lstStyle/>
          <a:p>
            <a:pPr marL="365760" indent="-256032">
              <a:spcBef>
                <a:spcPts val="400"/>
              </a:spcBef>
              <a:buClr>
                <a:schemeClr val="accent1"/>
              </a:buClr>
              <a:buSzPct val="68000"/>
              <a:buFont typeface="Wingdings 3"/>
              <a:buChar char=""/>
            </a:pPr>
            <a:r>
              <a:rPr lang="en-US" sz="2700" dirty="0"/>
              <a:t>Keep in mind:</a:t>
            </a:r>
          </a:p>
          <a:p>
            <a:pPr marL="621792" lvl="1" indent="-228600">
              <a:spcBef>
                <a:spcPts val="324"/>
              </a:spcBef>
              <a:buClr>
                <a:schemeClr val="accent1"/>
              </a:buClr>
              <a:buFont typeface="Verdana"/>
              <a:buChar char="◦"/>
            </a:pPr>
            <a:r>
              <a:rPr lang="en-US" sz="2300" dirty="0"/>
              <a:t>All flow lines must be labeled</a:t>
            </a:r>
          </a:p>
          <a:p>
            <a:pPr marL="621792" lvl="1" indent="-228600">
              <a:spcBef>
                <a:spcPts val="324"/>
              </a:spcBef>
              <a:buClr>
                <a:schemeClr val="accent1"/>
              </a:buClr>
              <a:buFont typeface="Verdana"/>
              <a:buChar char="◦"/>
            </a:pPr>
            <a:r>
              <a:rPr lang="en-US" sz="2300" dirty="0"/>
              <a:t>Large processes can be broken down into smaller components</a:t>
            </a:r>
          </a:p>
        </p:txBody>
      </p:sp>
      <p:grpSp>
        <p:nvGrpSpPr>
          <p:cNvPr id="10" name="Group 9"/>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509873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17</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a:t>
            </a:r>
          </a:p>
        </p:txBody>
      </p:sp>
      <p:sp>
        <p:nvSpPr>
          <p:cNvPr id="19458" name="Text Placeholder 2"/>
          <p:cNvSpPr>
            <a:spLocks noGrp="1"/>
          </p:cNvSpPr>
          <p:nvPr>
            <p:ph idx="4294967295"/>
          </p:nvPr>
        </p:nvSpPr>
        <p:spPr>
          <a:xfrm>
            <a:off x="1981200" y="1481138"/>
            <a:ext cx="7924800" cy="4767262"/>
          </a:xfrm>
        </p:spPr>
        <p:txBody>
          <a:bodyPr>
            <a:normAutofit/>
          </a:bodyPr>
          <a:lstStyle/>
          <a:p>
            <a:r>
              <a:rPr lang="en-US" dirty="0"/>
              <a:t>Create a graphical model of the information system based on your fact-finding results</a:t>
            </a:r>
          </a:p>
          <a:p>
            <a:pPr lvl="1"/>
            <a:r>
              <a:rPr lang="en-US" dirty="0"/>
              <a:t>First, you will review a set of guidelines for drawing DFDs</a:t>
            </a:r>
          </a:p>
          <a:p>
            <a:pPr lvl="1"/>
            <a:r>
              <a:rPr lang="en-US" dirty="0"/>
              <a:t>Then you will learn how to apply these guidelines and create a set of DFDs using a three-step process</a:t>
            </a:r>
          </a:p>
          <a:p>
            <a:pPr marL="393192" lvl="1" indent="0">
              <a:buNone/>
            </a:pPr>
            <a:endParaRPr lang="en-US" dirty="0"/>
          </a:p>
          <a:p>
            <a:pPr lvl="1"/>
            <a:endParaRPr lang="en-US" dirty="0"/>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33454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18</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1)</a:t>
            </a:r>
          </a:p>
        </p:txBody>
      </p:sp>
      <p:sp>
        <p:nvSpPr>
          <p:cNvPr id="7" name="Text Placeholder 2"/>
          <p:cNvSpPr>
            <a:spLocks noGrp="1"/>
          </p:cNvSpPr>
          <p:nvPr>
            <p:ph sz="half" idx="1"/>
          </p:nvPr>
        </p:nvSpPr>
        <p:spPr>
          <a:xfrm>
            <a:off x="1981200" y="1481329"/>
            <a:ext cx="8286750" cy="4525963"/>
          </a:xfrm>
        </p:spPr>
        <p:txBody>
          <a:bodyPr rtlCol="0">
            <a:normAutofit/>
          </a:bodyPr>
          <a:lstStyle/>
          <a:p>
            <a:r>
              <a:rPr lang="en-US" dirty="0"/>
              <a:t>Guidelines for Drawing DFDs</a:t>
            </a:r>
          </a:p>
          <a:p>
            <a:pPr lvl="1"/>
            <a:r>
              <a:rPr lang="en-US" dirty="0"/>
              <a:t>Draw the context diagram so that it fits on one page</a:t>
            </a:r>
          </a:p>
          <a:p>
            <a:pPr lvl="1"/>
            <a:r>
              <a:rPr lang="en-US" dirty="0"/>
              <a:t>Use the name of the information system as the process name in the context diagram</a:t>
            </a:r>
          </a:p>
          <a:p>
            <a:pPr lvl="1"/>
            <a:r>
              <a:rPr lang="en-US" dirty="0"/>
              <a:t>Use unique names within each set of symbols</a:t>
            </a:r>
          </a:p>
          <a:p>
            <a:pPr lvl="1"/>
            <a:r>
              <a:rPr lang="en-US" dirty="0"/>
              <a:t>Do not cross lines</a:t>
            </a:r>
          </a:p>
          <a:p>
            <a:pPr lvl="1"/>
            <a:r>
              <a:rPr lang="en-US" dirty="0"/>
              <a:t>Provide a unique name and reference number for each process</a:t>
            </a:r>
          </a:p>
          <a:p>
            <a:pPr lvl="1"/>
            <a:r>
              <a:rPr lang="en-US" dirty="0"/>
              <a:t>Ensure that the model is accurate, easy to understand, and meets the needs of its users</a:t>
            </a:r>
          </a:p>
          <a:p>
            <a:endParaRPr lang="en-US" dirty="0"/>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671738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a:defRPr/>
            </a:pPr>
            <a:fld id="{EB9CF567-92F2-4868-AE5F-6064AF3DA266}" type="slidenum">
              <a:rPr lang="en-US" smtClean="0"/>
              <a:pPr>
                <a:defRPr/>
              </a:pPr>
              <a:t>19</a:t>
            </a:fld>
            <a:endParaRPr lang="en-US" dirty="0"/>
          </a:p>
        </p:txBody>
      </p:sp>
      <p:sp>
        <p:nvSpPr>
          <p:cNvPr id="4" name="Title 3"/>
          <p:cNvSpPr>
            <a:spLocks noGrp="1"/>
          </p:cNvSpPr>
          <p:nvPr>
            <p:ph type="title"/>
          </p:nvPr>
        </p:nvSpPr>
        <p:spPr/>
        <p:txBody>
          <a:bodyPr/>
          <a:lstStyle/>
          <a:p>
            <a:r>
              <a:rPr lang="en-US" dirty="0"/>
              <a:t>Creating a Set of DFDs </a:t>
            </a:r>
            <a:r>
              <a:rPr lang="en-US" sz="1300" dirty="0"/>
              <a:t>(Cont.2)</a:t>
            </a:r>
            <a:endParaRPr lang="en-US" dirty="0"/>
          </a:p>
        </p:txBody>
      </p:sp>
      <p:pic>
        <p:nvPicPr>
          <p:cNvPr id="5" name="Picture 4" descr="This figure depicts a context diagram. In the center there is a rectangle with rounded corners, it is marked 0 and labeled grading system. To the top left corner of the central rectangle is a square with sharp edges, labeled student records system. A downward pointing arrow from this square leading to the central rectangle and is labeled class roster. An upward pointing arrow from the central rectangle leads to the square on the top left and is labeled final grade.&#10; To the top right of the central rectangle is square with sharp edges, it is labeled student. A downward pointing arrow from this square leads to the central rectangle and is labeled submitted work. An upward pointing arrow labeled, graded work, from the central rectangle leads to the square at top right corner.&#10;&#10;Below the central rectangle, there is a sharp edged square, labeled instructor. A downward pointing arrow from the central rectangle, labeled grade report, leads to the edged square. An upward pointing arrow from the square labeled instructor connects to the central rectangle. The arrow is labeled grading parameters.&#10;&#10;To the right of the central rectangle is a rectangle with sharp edges, labeled unique reference number for each process. An upward pointing arrow from this rectangle points to the digit 0 in the central rectangle. To the left of the central rectangle is a rectangle with sharp edges, labeled process 0 represents the entire grading system. An outward pointing arrow from this rectangle points to the central rectangle&#10;&#10;" title="FIGURE 5-10 Context diagram DFD for grading system"/>
          <p:cNvPicPr>
            <a:picLocks noChangeAspect="1"/>
          </p:cNvPicPr>
          <p:nvPr/>
        </p:nvPicPr>
        <p:blipFill>
          <a:blip r:embed="rId2"/>
          <a:stretch>
            <a:fillRect/>
          </a:stretch>
        </p:blipFill>
        <p:spPr>
          <a:xfrm>
            <a:off x="3962400" y="1545650"/>
            <a:ext cx="5410200" cy="4734283"/>
          </a:xfrm>
          <a:prstGeom prst="rect">
            <a:avLst/>
          </a:prstGeom>
        </p:spPr>
      </p:pic>
      <p:sp>
        <p:nvSpPr>
          <p:cNvPr id="6" name="Rectangle 5"/>
          <p:cNvSpPr/>
          <p:nvPr/>
        </p:nvSpPr>
        <p:spPr>
          <a:xfrm>
            <a:off x="1828800" y="4495800"/>
            <a:ext cx="2362200" cy="523220"/>
          </a:xfrm>
          <a:prstGeom prst="rect">
            <a:avLst/>
          </a:prstGeom>
        </p:spPr>
        <p:txBody>
          <a:bodyPr wrap="square">
            <a:spAutoFit/>
          </a:bodyPr>
          <a:lstStyle/>
          <a:p>
            <a:r>
              <a:rPr lang="en-US" sz="1400" b="1" dirty="0"/>
              <a:t>FIGURE 5-10 </a:t>
            </a:r>
            <a:r>
              <a:rPr lang="en-US" sz="1400" dirty="0"/>
              <a:t>Context diagram DFD for grading system</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0266347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560" y="444617"/>
            <a:ext cx="11266414" cy="671119"/>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AU" sz="3200" dirty="0"/>
              <a:t>Prescribed Text and recommended readings</a:t>
            </a:r>
            <a:endParaRPr lang="en-AU" sz="3200" b="1" dirty="0">
              <a:solidFill>
                <a:srgbClr val="0B76BC"/>
              </a:solidFill>
              <a:latin typeface="+mn-lt"/>
            </a:endParaRPr>
          </a:p>
        </p:txBody>
      </p:sp>
      <p:sp>
        <p:nvSpPr>
          <p:cNvPr id="3" name="Content Placeholder 2"/>
          <p:cNvSpPr>
            <a:spLocks noGrp="1"/>
          </p:cNvSpPr>
          <p:nvPr>
            <p:ph sz="half" idx="1"/>
          </p:nvPr>
        </p:nvSpPr>
        <p:spPr>
          <a:xfrm>
            <a:off x="419450" y="1300294"/>
            <a:ext cx="5600350" cy="4876669"/>
          </a:xfrm>
        </p:spPr>
        <p:txBody>
          <a:bodyPr>
            <a:normAutofit/>
          </a:bodyPr>
          <a:lstStyle/>
          <a:p>
            <a:pPr>
              <a:buFont typeface="Wingdings" panose="05000000000000000000" pitchFamily="2" charset="2"/>
              <a:buChar char="§"/>
            </a:pPr>
            <a:r>
              <a:rPr lang="en-US" sz="2200" dirty="0"/>
              <a:t>Rosenblatt, H. J. (2016), Systems Analysis and Design.11th Edition, Cengage Learning, Boston MA</a:t>
            </a:r>
          </a:p>
          <a:p>
            <a:pPr>
              <a:buFont typeface="Wingdings" panose="05000000000000000000" pitchFamily="2" charset="2"/>
              <a:buChar char="§"/>
            </a:pPr>
            <a:r>
              <a:rPr lang="en-US" sz="2200" dirty="0"/>
              <a:t>Robertson, S. and Robertson, J. (2013), Mastering the Requirements Process: Getting Requirements Right, 3rd Edition, Addison Wesley, Upper Saddle River, NJ</a:t>
            </a:r>
          </a:p>
          <a:p>
            <a:pPr>
              <a:buFont typeface="Wingdings" panose="05000000000000000000" pitchFamily="2" charset="2"/>
              <a:buChar char="§"/>
            </a:pPr>
            <a:r>
              <a:rPr lang="en-US" sz="2200" dirty="0"/>
              <a:t>IIBA (2015), Guide to the Business Analysis Body of Knowledge, BABOK Version 3.0, International Institute of Business Analysis, http://www.iiba.org/BABOKGuide.aspx</a:t>
            </a:r>
            <a:endParaRPr lang="en-AU" sz="2200" dirty="0">
              <a:solidFill>
                <a:srgbClr val="0B76BC"/>
              </a:solidFill>
            </a:endParaRPr>
          </a:p>
        </p:txBody>
      </p:sp>
      <p:sp>
        <p:nvSpPr>
          <p:cNvPr id="5" name="Slide Number Placeholder 4"/>
          <p:cNvSpPr>
            <a:spLocks noGrp="1"/>
          </p:cNvSpPr>
          <p:nvPr>
            <p:ph type="sldNum" sz="quarter" idx="12"/>
          </p:nvPr>
        </p:nvSpPr>
        <p:spPr/>
        <p:txBody>
          <a:bodyPr/>
          <a:lstStyle/>
          <a:p>
            <a:fld id="{69A33247-0532-4294-AAF9-44D3CCAEBDA1}" type="slidenum">
              <a:rPr lang="en-AU" smtClean="0"/>
              <a:pPr/>
              <a:t>2</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1026" name="Picture 2" descr="https://cdn.shopify.com/s/files/1/0063/4899/6690/products/Systems-Analysis-and-Design-11th-11E_f0c023c6-37b4-4e5f-9cf6-7b870ecf5e24.jpg?v=1569711840"/>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211088" y="1560374"/>
            <a:ext cx="340539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683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a:xfrm>
            <a:off x="1981200" y="1481329"/>
            <a:ext cx="3352800" cy="4525963"/>
          </a:xfrm>
        </p:spPr>
        <p:txBody>
          <a:bodyPr/>
          <a:lstStyle/>
          <a:p>
            <a:pPr eaLnBrk="1" hangingPunct="1"/>
            <a:r>
              <a:rPr lang="en-US" b="1" dirty="0"/>
              <a:t>Step 1: Draw a Context Diagram</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20</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3)</a:t>
            </a:r>
          </a:p>
        </p:txBody>
      </p:sp>
      <p:sp>
        <p:nvSpPr>
          <p:cNvPr id="8" name="Rectangle 7"/>
          <p:cNvSpPr/>
          <p:nvPr/>
        </p:nvSpPr>
        <p:spPr>
          <a:xfrm>
            <a:off x="1647825" y="4876800"/>
            <a:ext cx="3228975" cy="523220"/>
          </a:xfrm>
          <a:prstGeom prst="rect">
            <a:avLst/>
          </a:prstGeom>
        </p:spPr>
        <p:txBody>
          <a:bodyPr wrap="square">
            <a:spAutoFit/>
          </a:bodyPr>
          <a:lstStyle/>
          <a:p>
            <a:r>
              <a:rPr lang="en-US" sz="1400" b="1" dirty="0"/>
              <a:t>FIGURE 5-11 </a:t>
            </a:r>
            <a:r>
              <a:rPr lang="en-US" sz="1400" dirty="0"/>
              <a:t>Context diagram DFD for an order system</a:t>
            </a:r>
          </a:p>
        </p:txBody>
      </p:sp>
      <p:pic>
        <p:nvPicPr>
          <p:cNvPr id="8195" name="Picture 3" descr="This figure depicts a context diagram. In the center there is a rectangle with rounded corners, it is labeled order system. To the top left corner of the central rectangle is a rectangle with sharp edges, labeled customer. Two downward pointing arrows from this rectangle are leading to the central rectangle and are labeled order and payment. Two upward pointing arrows from the central rectangle join lead to the rectangle on the top left and are labeled order reject notice and invoice.&#10; To the top right of the central rectangle is rectangle with sharp edges, it is labeled warehouse A downward pointing arrow from this rectangle leads to the central rectangle and is labeled completed order. An upward pointing arrow labeled, picking list, from the central rectangle leads to the rectangle at top right corner.&#10;&#10;Below the central rectangle, there are three sharp edged squares. First downward pointing arrow from the central rectangle, labeled commission, leads to the first sharp edged square labeled sales rep. Second downward pointing arrow from the central rectangle, labeled bank deposit, leads to the second sharp edged square labeled bank. Third downward pointing arrow from the central rectangle, labeled cash receipts entry, leads to the third sharp edged square labeled accounting.&#10;" title="FIGURE 5-11 Context diagram DFD for an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42558" y="1384634"/>
            <a:ext cx="5235407" cy="4973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0" name="Group 9"/>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3990111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9" name="Picture 3" descr="This figure depicts a context diagram 0. In the center there three rectangles with rounded corners. The rectangles are placed one below the other and numbered one, two, and three. The three rectangles are labeled fill order, create invoice, and apply payment respectively. &#10;&#10;To the left of the first rectangle is a square with sharp edges. The square is labeled customer. An upward pointing arrow from this square, labeled order, leads to the first rectangle. A downward pointing arrow from the first rectangle, labeled order reject invoice, leads to this square. An arrow, labeled invoice, connect the second rectangle to this square. This square is connected to the third rectangle with a downward pointing arrow labeled payment.&#10;&#10;To the right of the first rectangle is a square with sharp edges. The square is labeled warehouse. A downward pointing arrow from the first rectangle, labeled picking list, leads to this square. A downward pointing arrow from this square, labeled completed order, leads to the second rectangle.&#10;&#10;A downward pointing arrow, labeled invoice, from the second rectangle leads to a flat rectangle with open ends, labeled account receivable. The rectangle labeled accounts receivable has a downward pointing arrow, labeled invoice detail, connected to the third rectangle. The third rectangle has an upward pointing arrow labeled payment detail which leads to the rectangle labeled account receivable.&#10;&#10;There are three downward pointing arrows from the third rectangle. Starting from the left first arrow, labeled commission, leads to a square with sharp edges. The square is labeled sales dept.  The second arrow, labeled bank deposit, leads to a square with sharp edges. The square is labeled bank. The third arrow, labeled cash receipt entry, leads to a square with sharp edges. The square is labeled accounting.&#10;" title="FIGURE 5-13 Diagram 0 DFD for the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984358" y="1608533"/>
            <a:ext cx="4506753" cy="4271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a:xfrm>
            <a:off x="1981200" y="1481329"/>
            <a:ext cx="4267201" cy="4525963"/>
          </a:xfrm>
        </p:spPr>
        <p:txBody>
          <a:bodyPr>
            <a:noAutofit/>
          </a:bodyPr>
          <a:lstStyle/>
          <a:p>
            <a:r>
              <a:rPr lang="en-US" b="1" dirty="0"/>
              <a:t>Step 2:</a:t>
            </a:r>
            <a:r>
              <a:rPr lang="en-US" dirty="0"/>
              <a:t> </a:t>
            </a:r>
            <a:r>
              <a:rPr lang="en-US" b="1" dirty="0"/>
              <a:t>Draw a Diagram 1 DFD</a:t>
            </a:r>
          </a:p>
          <a:p>
            <a:pPr lvl="1"/>
            <a:r>
              <a:rPr lang="en-US" dirty="0"/>
              <a:t>If same data flows in both directions, you can use a double-headed arrow</a:t>
            </a:r>
          </a:p>
          <a:p>
            <a:pPr lvl="1"/>
            <a:r>
              <a:rPr lang="en-US" dirty="0"/>
              <a:t>Diagram 1 is an exploded view of process 1</a:t>
            </a:r>
          </a:p>
          <a:p>
            <a:pPr lvl="1"/>
            <a:r>
              <a:rPr lang="en-US" dirty="0"/>
              <a:t>Parent diagram</a:t>
            </a:r>
          </a:p>
          <a:p>
            <a:pPr lvl="1"/>
            <a:r>
              <a:rPr lang="en-US" dirty="0"/>
              <a:t>Child diagram</a:t>
            </a:r>
          </a:p>
          <a:p>
            <a:pPr lvl="1"/>
            <a:r>
              <a:rPr lang="en-US" dirty="0"/>
              <a:t>Functional primitive</a:t>
            </a:r>
          </a:p>
          <a:p>
            <a:pPr lvl="1"/>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21</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4)</a:t>
            </a:r>
          </a:p>
        </p:txBody>
      </p:sp>
      <p:sp>
        <p:nvSpPr>
          <p:cNvPr id="8" name="Rectangle 7"/>
          <p:cNvSpPr/>
          <p:nvPr/>
        </p:nvSpPr>
        <p:spPr>
          <a:xfrm>
            <a:off x="6070081" y="5909562"/>
            <a:ext cx="4421029" cy="307777"/>
          </a:xfrm>
          <a:prstGeom prst="rect">
            <a:avLst/>
          </a:prstGeom>
        </p:spPr>
        <p:txBody>
          <a:bodyPr wrap="square">
            <a:spAutoFit/>
          </a:bodyPr>
          <a:lstStyle/>
          <a:p>
            <a:r>
              <a:rPr lang="en-US" sz="1400" b="1" dirty="0"/>
              <a:t>FIGURE 5-13 </a:t>
            </a:r>
            <a:r>
              <a:rPr lang="en-US" sz="1400" dirty="0"/>
              <a:t>Diagram 1 DFD for the order system</a:t>
            </a:r>
          </a:p>
        </p:txBody>
      </p:sp>
      <p:grpSp>
        <p:nvGrpSpPr>
          <p:cNvPr id="10" name="Group 9"/>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353472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is figure shows details of the fill order process in the order system. At the top in the center there is a square with sharp edges, labeled customer. From the left of the square there is a downward pointing arrow, labeled order, leading to a rectangle with rounded corners, numbered 1.1 and labeled verify order. To the left of the rectangle 1.1 is an outward pointing arrow , labeled rejected order, leading to a rectangle with rounded corners, numbered 1.2 and labeled prepare reject notice. An upward pointing arrow from this rectangle connects to the square on top. The arrow is labeled order reject notice.&#10;&#10;The rectangle 1.2 is connected with a downward pointing arrow to a flat rectangle with open edges, labeled D2 Customers. The arrow is labeled credit history. An upward pointing arrow labeled credit status connects to rectangle marked 1.1. &#10;&#10;A downward pointing arrow from rectangle marked 1.1 leads to another rectangle with rounded corners, numbered 1.3 and labeled assemble order. To the left of this rectangle is a flat rectangle with open ends, labeled D3 products. Both rectangles are connected with an outward pointing arrow from the flat rectangle, labeled pricing deal. A downward pointing arrow connects rectangle 1.3 with rectangle D3. The arrow is labeled inventory change. &#10;&#10;An outward pointing arrow from the right side of the rectangle marked 1.3 connects to a square with sharp edges labeled warehouse. The connecting arrow is labeled pricing list.&#10;" title="FIGURE 5-14 Diagram 1 DFD shows details of the FILLORDER process in  the order syste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81487" y="1279560"/>
            <a:ext cx="6324600" cy="51590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a:xfrm>
            <a:off x="1981200" y="1481329"/>
            <a:ext cx="3769719" cy="4525963"/>
          </a:xfrm>
        </p:spPr>
        <p:txBody>
          <a:bodyPr/>
          <a:lstStyle/>
          <a:p>
            <a:r>
              <a:rPr lang="en-US" b="1" dirty="0"/>
              <a:t>Step 3: Draw the Lower-Level Diagrams</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22</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5)</a:t>
            </a:r>
          </a:p>
        </p:txBody>
      </p:sp>
      <p:sp>
        <p:nvSpPr>
          <p:cNvPr id="8" name="Rectangle 7"/>
          <p:cNvSpPr/>
          <p:nvPr/>
        </p:nvSpPr>
        <p:spPr>
          <a:xfrm>
            <a:off x="1738312" y="3710250"/>
            <a:ext cx="2362200" cy="954107"/>
          </a:xfrm>
          <a:prstGeom prst="rect">
            <a:avLst/>
          </a:prstGeom>
        </p:spPr>
        <p:txBody>
          <a:bodyPr wrap="square">
            <a:spAutoFit/>
          </a:bodyPr>
          <a:lstStyle/>
          <a:p>
            <a:r>
              <a:rPr lang="en-US" sz="1400" b="1" dirty="0"/>
              <a:t>FIGURE 5-14 </a:t>
            </a:r>
            <a:r>
              <a:rPr lang="en-US" sz="1400" dirty="0"/>
              <a:t>Diagram 2 DFD shows details of the FILLORDER process in the order system</a:t>
            </a:r>
          </a:p>
        </p:txBody>
      </p:sp>
      <p:grpSp>
        <p:nvGrpSpPr>
          <p:cNvPr id="10" name="Group 9"/>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4070808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is figure shows the fill order process without the symbols that connect to data flows entering or leaving FILL ORDER on the context diagram. A downward pointing arrow, labeled order, leads to a rectangle with rounded corners, numbered 1.1 and labeled verify order. To the left of the rectangle 1.1 is an outward pointing arrow , labeled rejected order, leading to a rectangle with rounded corners, numbered 1.2 and labeled prepare reject notice. An upward pointing arrow from this rectangle is labeled order reject notice.&#10;&#10;The rectangle 1.2 is connected with a downward pointing arrow to a flat rectangle with open edges, labeled D2 Customers. The arrow is labeled credit history. An upward pointing arrow labeled, credit status connects to rectangle marked 1.1. &#10;&#10;A downward pointing arrow from rectangle marked 1.1 leads to another rectangle with rounded corners, numbered 1.3 and labeled assemble order. To the left of this rectangle is a flat rectangle with open ends, labeled D3 products. Both rectangles are connected with an outward pointing arrow from the flat rectangle, labeled pricing deal. A downward pointing arrow connects rectangle 1.3 with rectangle D3. The arrow is labeled inventory change.&#10;" title="FIGURE 5-15 This diagram does not show  the symbols that connect to data flows entering or leaving FILL ORDER on the context diagram"/>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49274" y="1414026"/>
            <a:ext cx="5487758" cy="4300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p:cNvSpPr>
            <a:spLocks noGrp="1"/>
          </p:cNvSpPr>
          <p:nvPr>
            <p:ph idx="1"/>
          </p:nvPr>
        </p:nvSpPr>
        <p:spPr>
          <a:xfrm>
            <a:off x="1981200" y="1481329"/>
            <a:ext cx="4114800" cy="4525963"/>
          </a:xfrm>
        </p:spPr>
        <p:txBody>
          <a:bodyPr>
            <a:noAutofit/>
          </a:bodyPr>
          <a:lstStyle/>
          <a:p>
            <a:r>
              <a:rPr lang="en-US" dirty="0"/>
              <a:t>Must use </a:t>
            </a:r>
            <a:r>
              <a:rPr lang="en-US" b="1" dirty="0"/>
              <a:t>leveling </a:t>
            </a:r>
            <a:r>
              <a:rPr lang="en-US" dirty="0"/>
              <a:t>and </a:t>
            </a:r>
            <a:r>
              <a:rPr lang="en-US" b="1" dirty="0"/>
              <a:t>balancing</a:t>
            </a:r>
            <a:r>
              <a:rPr lang="en-US" dirty="0"/>
              <a:t> techniques</a:t>
            </a:r>
          </a:p>
          <a:p>
            <a:r>
              <a:rPr lang="en-US" dirty="0"/>
              <a:t>Leveling examples</a:t>
            </a:r>
          </a:p>
          <a:p>
            <a:pPr lvl="1"/>
            <a:r>
              <a:rPr lang="en-US" dirty="0"/>
              <a:t>Uses a series of increasingly detailed DFDs to describe an information </a:t>
            </a:r>
            <a:br>
              <a:rPr lang="en-US" dirty="0"/>
            </a:br>
            <a:r>
              <a:rPr lang="en-US" dirty="0"/>
              <a:t>system</a:t>
            </a:r>
          </a:p>
          <a:p>
            <a:pPr lvl="1"/>
            <a:r>
              <a:rPr lang="en-US" dirty="0"/>
              <a:t>Exploding, partitioning, or decomposing</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23</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6)</a:t>
            </a:r>
          </a:p>
        </p:txBody>
      </p:sp>
      <p:sp>
        <p:nvSpPr>
          <p:cNvPr id="8" name="Rectangle 7"/>
          <p:cNvSpPr/>
          <p:nvPr/>
        </p:nvSpPr>
        <p:spPr>
          <a:xfrm>
            <a:off x="7735324" y="5048343"/>
            <a:ext cx="2971800" cy="954107"/>
          </a:xfrm>
          <a:prstGeom prst="rect">
            <a:avLst/>
          </a:prstGeom>
        </p:spPr>
        <p:txBody>
          <a:bodyPr wrap="square">
            <a:spAutoFit/>
          </a:bodyPr>
          <a:lstStyle/>
          <a:p>
            <a:r>
              <a:rPr lang="en-US" sz="1400" b="1" dirty="0"/>
              <a:t>FIGURE 5-15 </a:t>
            </a:r>
            <a:r>
              <a:rPr lang="en-US" sz="1400" dirty="0"/>
              <a:t>This diagram does not show the symbols that connect to data flows entering or leaving FILL ORDER on the context diagram</a:t>
            </a:r>
          </a:p>
        </p:txBody>
      </p:sp>
      <p:grpSp>
        <p:nvGrpSpPr>
          <p:cNvPr id="10" name="Group 9"/>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6846429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24</a:t>
            </a:fld>
            <a:endParaRPr lang="en-US" dirty="0"/>
          </a:p>
        </p:txBody>
      </p:sp>
      <p:sp>
        <p:nvSpPr>
          <p:cNvPr id="2" name="Title 1"/>
          <p:cNvSpPr>
            <a:spLocks noGrp="1"/>
          </p:cNvSpPr>
          <p:nvPr>
            <p:ph type="title"/>
          </p:nvPr>
        </p:nvSpPr>
        <p:spPr>
          <a:xfrm>
            <a:off x="1981200" y="152400"/>
            <a:ext cx="8229600" cy="1143000"/>
          </a:xfrm>
        </p:spPr>
        <p:txBody>
          <a:bodyPr rtlCol="0">
            <a:normAutofit/>
          </a:bodyPr>
          <a:lstStyle/>
          <a:p>
            <a:pPr>
              <a:defRPr/>
            </a:pPr>
            <a:r>
              <a:rPr lang="en-US" dirty="0"/>
              <a:t>Creating a Set of DFDs </a:t>
            </a:r>
            <a:r>
              <a:rPr lang="en-US" sz="1300" dirty="0"/>
              <a:t>(Cont. 7)</a:t>
            </a:r>
          </a:p>
        </p:txBody>
      </p:sp>
      <p:sp>
        <p:nvSpPr>
          <p:cNvPr id="9" name="Rectangle 8"/>
          <p:cNvSpPr/>
          <p:nvPr/>
        </p:nvSpPr>
        <p:spPr>
          <a:xfrm>
            <a:off x="308213" y="1295400"/>
            <a:ext cx="1026066" cy="5262979"/>
          </a:xfrm>
          <a:prstGeom prst="rect">
            <a:avLst/>
          </a:prstGeom>
        </p:spPr>
        <p:txBody>
          <a:bodyPr wrap="square">
            <a:spAutoFit/>
          </a:bodyPr>
          <a:lstStyle/>
          <a:p>
            <a:r>
              <a:rPr lang="en-US" sz="1200" b="1" dirty="0"/>
              <a:t>FIGURE 5-16 </a:t>
            </a:r>
            <a:r>
              <a:rPr lang="en-US" sz="1200" dirty="0"/>
              <a:t>The order system diagram 1 is shown at the top of the figure and exploded diagram 3 DFD (for the APPLY PAYMENT process) is shown at the bottom. The two DFDs are balanced because the child diagram at the bottom has the same input and output flows as the parent process 3 shown at the top</a:t>
            </a:r>
          </a:p>
        </p:txBody>
      </p:sp>
      <p:grpSp>
        <p:nvGrpSpPr>
          <p:cNvPr id="8" name="Group 7"/>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pic>
        <p:nvPicPr>
          <p:cNvPr id="5" name="Picture 4">
            <a:extLst>
              <a:ext uri="{FF2B5EF4-FFF2-40B4-BE49-F238E27FC236}">
                <a16:creationId xmlns:a16="http://schemas.microsoft.com/office/drawing/2014/main" id="{6397F316-B8FC-8B9F-3A4F-E53EE3B6A0AE}"/>
              </a:ext>
            </a:extLst>
          </p:cNvPr>
          <p:cNvPicPr>
            <a:picLocks noChangeAspect="1"/>
          </p:cNvPicPr>
          <p:nvPr/>
        </p:nvPicPr>
        <p:blipFill>
          <a:blip r:embed="rId3"/>
          <a:stretch>
            <a:fillRect/>
          </a:stretch>
        </p:blipFill>
        <p:spPr>
          <a:xfrm>
            <a:off x="2481944" y="1308668"/>
            <a:ext cx="7728856" cy="5047682"/>
          </a:xfrm>
          <a:prstGeom prst="rect">
            <a:avLst/>
          </a:prstGeom>
        </p:spPr>
      </p:pic>
    </p:spTree>
    <p:extLst>
      <p:ext uri="{BB962C8B-B14F-4D97-AF65-F5344CB8AC3E}">
        <p14:creationId xmlns:p14="http://schemas.microsoft.com/office/powerpoint/2010/main" val="8326767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25</a:t>
            </a:fld>
            <a:endParaRPr lang="en-US" dirty="0"/>
          </a:p>
        </p:txBody>
      </p:sp>
      <p:sp>
        <p:nvSpPr>
          <p:cNvPr id="2" name="Title 1"/>
          <p:cNvSpPr>
            <a:spLocks noGrp="1"/>
          </p:cNvSpPr>
          <p:nvPr>
            <p:ph type="title"/>
          </p:nvPr>
        </p:nvSpPr>
        <p:spPr/>
        <p:txBody>
          <a:bodyPr rtlCol="0">
            <a:normAutofit/>
          </a:bodyPr>
          <a:lstStyle/>
          <a:p>
            <a:pPr>
              <a:defRPr/>
            </a:pPr>
            <a:r>
              <a:rPr lang="en-US" dirty="0"/>
              <a:t>Creating a Set of DFDs </a:t>
            </a:r>
            <a:r>
              <a:rPr lang="en-US" sz="1300" dirty="0"/>
              <a:t>(Cont. 8)</a:t>
            </a:r>
          </a:p>
        </p:txBody>
      </p:sp>
      <p:sp>
        <p:nvSpPr>
          <p:cNvPr id="8" name="Rectangle 7"/>
          <p:cNvSpPr/>
          <p:nvPr/>
        </p:nvSpPr>
        <p:spPr>
          <a:xfrm>
            <a:off x="1905000" y="4552146"/>
            <a:ext cx="3276600" cy="1162855"/>
          </a:xfrm>
          <a:prstGeom prst="rect">
            <a:avLst/>
          </a:prstGeom>
        </p:spPr>
        <p:txBody>
          <a:bodyPr wrap="square">
            <a:spAutoFit/>
          </a:bodyPr>
          <a:lstStyle/>
          <a:p>
            <a:r>
              <a:rPr lang="en-US" sz="1400" b="1" dirty="0"/>
              <a:t>FIGURE 5-18 </a:t>
            </a:r>
            <a:r>
              <a:rPr lang="en-US" sz="1400" dirty="0"/>
              <a:t>In the next level of detail, the process 0 black box reveals three processes, two data stores, and four internal data flows — all of which are shown inside the dashed line</a:t>
            </a:r>
          </a:p>
        </p:txBody>
      </p:sp>
      <p:pic>
        <p:nvPicPr>
          <p:cNvPr id="13314" name="Picture 2" descr="In this figure in the center there are two rectangles with curved edges marked 1 and 3 and labeled process 1 and process 3 respectively.&#10;&#10;To the top left corner of the rectangle marked 1 is a square with sharp edges labeled external entity A. An outward pointing arrow from the square, labeled input data flow 1, connects the square to the rectangle marked 1.  A downward pointing arrow from the square, labeled internal data flow 1, connects to a flat rectangle with open end, marked D1 and labeled data store 1. A downward pointing arrow from D1 connects to a rectangle with curved edges marked 2 and labeled process 2. To the bottom left corner of this the rectangle is a square with sharp edges labeled external entity B. An outward pointing arrow from the square, labeled input data flow 2, connects the square to the rectangle in the center. To the bottom right corner of the rectangle is a square with sharp edges labeled external entity D. An outward pointing arrow from the rectangle, labeled output data flow 2, connects the square to the rectangle in the center. &#10;&#10;An upward pointing arrow from rectangle marked 2, connects to a flat rectangle with open end, marked D2 and labeled data store 2. The arrow is labeled internal data flow 4. An upward pointing arrow from D2 connects to rectangle 3 with curved edges, labeled process 3. The arrow is labeled internal data flow 2. To the top right corner of the rectangle 3 is a square with sharp edges labeled external entity C. An outward pointing arrow from the rectangle, labeled output data flow 1, connects the square to the rectangle 3.&#10; A dotted line encloses rectangles 1, 2, 3, and D1 and D2.&#10;" title="FIGURE 5-18 In the next level of detail, the process 0 black box reveals three processes, two data stores, and four internal data flows — all of which are shown inside the dashed lin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47972" y="3494075"/>
            <a:ext cx="5023240" cy="2686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315" name="Picture 3" descr="This figure is an illustration of parent DFD diagram. In the center there is a rectangle with curved edges. The rectangle is labeled process 0. The rectangle is enclosed in dotted lines. To the top left corner of this this rectangle is a square with sharp edges labeled external entity A. An outward pointing arrow from the square, labeled input data flow 1, connects the square to the rectangle in the center. To the bottom left corner of this the rectangle is a square with sharp edges labeled external entity B. An outward pointing arrow from the square, labeled input data flow 2, connects the square to the rectangle in the center. &#10;&#10;To the top right corner of the rectangle is a square with sharp edges labeled external entity C. An outward pointing arrow from the rectangle, labeled output data flow 1, connects the square to the rectangle in the center.  To the bottom right corner of the rectangle is a square with sharp edges labeled external entity D. An outward pointing arrow from the rectangle, labeled output data flow 2, connects the square to the rectangle in the center. &#10;&#10;" title="FIGURE 5-17 Example of a parent DFD diagram, showing process 0 as a black box"/>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80192" y="1345998"/>
            <a:ext cx="5201608" cy="2353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9"/>
          <p:cNvSpPr/>
          <p:nvPr/>
        </p:nvSpPr>
        <p:spPr>
          <a:xfrm>
            <a:off x="7168738" y="2417641"/>
            <a:ext cx="3276600" cy="523220"/>
          </a:xfrm>
          <a:prstGeom prst="rect">
            <a:avLst/>
          </a:prstGeom>
        </p:spPr>
        <p:txBody>
          <a:bodyPr wrap="square">
            <a:spAutoFit/>
          </a:bodyPr>
          <a:lstStyle/>
          <a:p>
            <a:r>
              <a:rPr lang="en-US" sz="1400" b="1" dirty="0"/>
              <a:t>FIGURE 5-17 </a:t>
            </a:r>
            <a:r>
              <a:rPr lang="en-US" sz="1400" dirty="0"/>
              <a:t>Example of a parent DFD diagram, showing process 0 as a black box</a:t>
            </a:r>
          </a:p>
        </p:txBody>
      </p:sp>
      <p:grpSp>
        <p:nvGrpSpPr>
          <p:cNvPr id="11" name="Group 10"/>
          <p:cNvGrpSpPr>
            <a:grpSpLocks/>
          </p:cNvGrpSpPr>
          <p:nvPr/>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451579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26</a:t>
            </a:fld>
            <a:endParaRPr lang="en-US" dirty="0"/>
          </a:p>
        </p:txBody>
      </p:sp>
      <p:sp>
        <p:nvSpPr>
          <p:cNvPr id="2" name="Title 1"/>
          <p:cNvSpPr>
            <a:spLocks noGrp="1"/>
          </p:cNvSpPr>
          <p:nvPr>
            <p:ph type="title"/>
          </p:nvPr>
        </p:nvSpPr>
        <p:spPr/>
        <p:txBody>
          <a:bodyPr rtlCol="0">
            <a:normAutofit/>
          </a:bodyPr>
          <a:lstStyle/>
          <a:p>
            <a:pPr>
              <a:defRPr/>
            </a:pPr>
            <a:r>
              <a:rPr lang="en-US" dirty="0"/>
              <a:t>Data Dictionary</a:t>
            </a:r>
          </a:p>
        </p:txBody>
      </p:sp>
      <p:sp>
        <p:nvSpPr>
          <p:cNvPr id="19458" name="Text Placeholder 2"/>
          <p:cNvSpPr>
            <a:spLocks noGrp="1"/>
          </p:cNvSpPr>
          <p:nvPr>
            <p:ph idx="4294967295"/>
          </p:nvPr>
        </p:nvSpPr>
        <p:spPr>
          <a:xfrm>
            <a:off x="2057400" y="1481138"/>
            <a:ext cx="8077200" cy="4767262"/>
          </a:xfrm>
        </p:spPr>
        <p:txBody>
          <a:bodyPr>
            <a:normAutofit/>
          </a:bodyPr>
          <a:lstStyle/>
          <a:p>
            <a:pPr>
              <a:buFont typeface="Arial" pitchFamily="34" charset="0"/>
              <a:buChar char="•"/>
              <a:defRPr/>
            </a:pPr>
            <a:r>
              <a:rPr lang="en-US" dirty="0"/>
              <a:t>A data dictionary, or data repository, is a central storehouse of information about a system’s data</a:t>
            </a:r>
          </a:p>
          <a:p>
            <a:pPr>
              <a:buFont typeface="Arial" pitchFamily="34" charset="0"/>
              <a:buChar char="•"/>
              <a:defRPr/>
            </a:pPr>
            <a:r>
              <a:rPr lang="en-US" dirty="0"/>
              <a:t>An analyst uses the data dictionary to collect, document, and organize specific facts about a system</a:t>
            </a:r>
          </a:p>
          <a:p>
            <a:pPr>
              <a:buFont typeface="Arial" pitchFamily="34" charset="0"/>
              <a:buChar char="•"/>
              <a:defRPr/>
            </a:pPr>
            <a:r>
              <a:rPr lang="en-US" dirty="0"/>
              <a:t>Defines and describes all data elements and meaningful combinations of data elements</a:t>
            </a:r>
          </a:p>
          <a:p>
            <a:pPr eaLnBrk="1" hangingPunct="1"/>
            <a:endParaRPr lang="en-US" dirty="0"/>
          </a:p>
          <a:p>
            <a:pPr marL="393192" lvl="1" indent="0">
              <a:buNone/>
            </a:pPr>
            <a:endParaRPr lang="en-US" dirty="0"/>
          </a:p>
          <a:p>
            <a:pPr lvl="1"/>
            <a:endParaRPr lang="en-US" dirty="0"/>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465544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27</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1)</a:t>
            </a:r>
          </a:p>
        </p:txBody>
      </p:sp>
      <p:sp>
        <p:nvSpPr>
          <p:cNvPr id="7" name="Text Placeholder 2"/>
          <p:cNvSpPr>
            <a:spLocks noGrp="1"/>
          </p:cNvSpPr>
          <p:nvPr>
            <p:ph sz="half" idx="1"/>
          </p:nvPr>
        </p:nvSpPr>
        <p:spPr>
          <a:xfrm>
            <a:off x="1981200" y="1481329"/>
            <a:ext cx="8286750" cy="4525963"/>
          </a:xfrm>
        </p:spPr>
        <p:txBody>
          <a:bodyPr rtlCol="0">
            <a:normAutofit/>
          </a:bodyPr>
          <a:lstStyle/>
          <a:p>
            <a:r>
              <a:rPr lang="en-US" b="1" dirty="0"/>
              <a:t>Data element</a:t>
            </a:r>
            <a:r>
              <a:rPr lang="en-US" dirty="0"/>
              <a:t>: Smallest piece of data that has meaning within an information system</a:t>
            </a:r>
          </a:p>
          <a:p>
            <a:pPr lvl="1"/>
            <a:r>
              <a:rPr lang="en-US" dirty="0"/>
              <a:t>Called </a:t>
            </a:r>
            <a:r>
              <a:rPr lang="en-US" b="1" dirty="0"/>
              <a:t>data item </a:t>
            </a:r>
            <a:r>
              <a:rPr lang="en-US" dirty="0"/>
              <a:t>or </a:t>
            </a:r>
            <a:r>
              <a:rPr lang="en-US" b="1" dirty="0"/>
              <a:t>field</a:t>
            </a:r>
            <a:endParaRPr lang="en-US" dirty="0"/>
          </a:p>
          <a:p>
            <a:pPr lvl="1"/>
            <a:r>
              <a:rPr lang="en-US" dirty="0"/>
              <a:t>Are combined into records, also called data structures</a:t>
            </a:r>
          </a:p>
          <a:p>
            <a:r>
              <a:rPr lang="en-US" b="1" dirty="0"/>
              <a:t>Record</a:t>
            </a:r>
            <a:r>
              <a:rPr lang="en-US" dirty="0"/>
              <a:t>: Meaningful combination of related data elements that is included in a data flow or retained in a data store</a:t>
            </a:r>
          </a:p>
          <a:p>
            <a:pPr lvl="1"/>
            <a:r>
              <a:rPr lang="en-US" dirty="0"/>
              <a:t>Called </a:t>
            </a:r>
            <a:r>
              <a:rPr lang="en-US" b="1" dirty="0"/>
              <a:t>data structures </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890643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28</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2)</a:t>
            </a:r>
          </a:p>
        </p:txBody>
      </p:sp>
      <p:sp>
        <p:nvSpPr>
          <p:cNvPr id="7" name="Text Placeholder 2"/>
          <p:cNvSpPr>
            <a:spLocks noGrp="1"/>
          </p:cNvSpPr>
          <p:nvPr>
            <p:ph sz="half" idx="1"/>
          </p:nvPr>
        </p:nvSpPr>
        <p:spPr>
          <a:xfrm>
            <a:off x="1981200" y="1481329"/>
            <a:ext cx="8286750" cy="4525963"/>
          </a:xfrm>
        </p:spPr>
        <p:txBody>
          <a:bodyPr rtlCol="0">
            <a:normAutofit/>
          </a:bodyPr>
          <a:lstStyle/>
          <a:p>
            <a:r>
              <a:rPr lang="en-US" b="1" dirty="0"/>
              <a:t>Using CASE Tools for Documentation</a:t>
            </a:r>
          </a:p>
          <a:p>
            <a:pPr lvl="1"/>
            <a:r>
              <a:rPr lang="en-US" dirty="0"/>
              <a:t>More complex the system, more difficult it is to maintain full and accurate documentation</a:t>
            </a:r>
          </a:p>
          <a:p>
            <a:pPr lvl="1"/>
            <a:r>
              <a:rPr lang="en-US" dirty="0"/>
              <a:t>Modern CASE tools simplify the task</a:t>
            </a:r>
          </a:p>
          <a:p>
            <a:pPr lvl="1"/>
            <a:r>
              <a:rPr lang="en-US" dirty="0"/>
              <a:t>A CASE repository ensures data consistency</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3595509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29</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3)</a:t>
            </a:r>
          </a:p>
        </p:txBody>
      </p:sp>
      <p:sp>
        <p:nvSpPr>
          <p:cNvPr id="7" name="Text Placeholder 2"/>
          <p:cNvSpPr>
            <a:spLocks noGrp="1"/>
          </p:cNvSpPr>
          <p:nvPr>
            <p:ph sz="half" idx="1"/>
          </p:nvPr>
        </p:nvSpPr>
        <p:spPr>
          <a:xfrm>
            <a:off x="1981200" y="1481329"/>
            <a:ext cx="8286750" cy="4525963"/>
          </a:xfrm>
        </p:spPr>
        <p:txBody>
          <a:bodyPr rtlCol="0">
            <a:normAutofit/>
          </a:bodyPr>
          <a:lstStyle/>
          <a:p>
            <a:r>
              <a:rPr lang="en-US" b="1" dirty="0"/>
              <a:t>Documenting the Data Elements</a:t>
            </a:r>
          </a:p>
          <a:p>
            <a:pPr lvl="1"/>
            <a:r>
              <a:rPr lang="en-US" dirty="0"/>
              <a:t>Every data element in the data dictionary should be documented</a:t>
            </a:r>
          </a:p>
          <a:p>
            <a:pPr lvl="1"/>
            <a:r>
              <a:rPr lang="en-US" dirty="0"/>
              <a:t>Objective - To provide clear, comprehensive information about the data and processes that make up a system</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070324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b="1" dirty="0"/>
              <a:t>Chapter Objectives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400" dirty="0"/>
              <a:t>Describe data and process modeling concepts and tools, including data flow diagrams, a data dictionary, and process descriptions</a:t>
            </a:r>
          </a:p>
          <a:p>
            <a:r>
              <a:rPr lang="en-US" sz="2400" dirty="0"/>
              <a:t>Describe the symbols used in data flow diagrams and explain the rules for their use</a:t>
            </a:r>
          </a:p>
          <a:p>
            <a:r>
              <a:rPr lang="en-US" sz="2400" dirty="0"/>
              <a:t>Draw data flow diagrams in a sequence, from general to specific</a:t>
            </a:r>
          </a:p>
          <a:p>
            <a:pPr>
              <a:buFont typeface="Wingdings" panose="05000000000000000000" pitchFamily="2" charset="2"/>
              <a:buChar char="§"/>
            </a:pPr>
            <a:endParaRPr lang="en-US" sz="24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3</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15268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a:xfrm>
            <a:off x="1981200" y="1481329"/>
            <a:ext cx="4971372" cy="4525963"/>
          </a:xfrm>
        </p:spPr>
        <p:txBody>
          <a:bodyPr>
            <a:noAutofit/>
          </a:bodyPr>
          <a:lstStyle/>
          <a:p>
            <a:pPr eaLnBrk="1" hangingPunct="1"/>
            <a:r>
              <a:rPr lang="en-US" b="1" dirty="0"/>
              <a:t>Documenting the Data Elements</a:t>
            </a:r>
          </a:p>
          <a:p>
            <a:pPr lvl="1"/>
            <a:r>
              <a:rPr lang="en-US" dirty="0"/>
              <a:t>Data element name and label</a:t>
            </a:r>
          </a:p>
          <a:p>
            <a:pPr lvl="1"/>
            <a:r>
              <a:rPr lang="en-US" b="1" dirty="0"/>
              <a:t>Alias</a:t>
            </a:r>
          </a:p>
          <a:p>
            <a:pPr lvl="1"/>
            <a:r>
              <a:rPr lang="en-US" dirty="0"/>
              <a:t>Type and length</a:t>
            </a:r>
          </a:p>
          <a:p>
            <a:pPr lvl="1"/>
            <a:r>
              <a:rPr lang="en-US" dirty="0"/>
              <a:t>Default value</a:t>
            </a:r>
          </a:p>
          <a:p>
            <a:pPr lvl="1"/>
            <a:r>
              <a:rPr lang="en-US" dirty="0"/>
              <a:t>Acceptable values - </a:t>
            </a:r>
            <a:r>
              <a:rPr lang="en-US" b="1" dirty="0"/>
              <a:t>Domain</a:t>
            </a:r>
            <a:r>
              <a:rPr lang="en-US" dirty="0"/>
              <a:t> and </a:t>
            </a:r>
            <a:r>
              <a:rPr lang="en-US" b="1" dirty="0"/>
              <a:t>validity rules</a:t>
            </a:r>
          </a:p>
          <a:p>
            <a:pPr lvl="1"/>
            <a:r>
              <a:rPr lang="en-US" dirty="0"/>
              <a:t>Source </a:t>
            </a:r>
          </a:p>
          <a:p>
            <a:pPr lvl="1"/>
            <a:r>
              <a:rPr lang="en-US" dirty="0"/>
              <a:t>Security</a:t>
            </a:r>
          </a:p>
          <a:p>
            <a:pPr lvl="1"/>
            <a:r>
              <a:rPr lang="en-US" dirty="0"/>
              <a:t>Responsible user(s)</a:t>
            </a:r>
          </a:p>
          <a:p>
            <a:pPr lvl="1"/>
            <a:r>
              <a:rPr lang="en-US" dirty="0"/>
              <a:t>Description and comments</a:t>
            </a:r>
          </a:p>
          <a:p>
            <a:pPr lvl="2" eaLnBrk="1" hangingPunct="1"/>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30</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4)</a:t>
            </a:r>
          </a:p>
        </p:txBody>
      </p:sp>
      <p:sp>
        <p:nvSpPr>
          <p:cNvPr id="8" name="Rectangle 7"/>
          <p:cNvSpPr/>
          <p:nvPr/>
        </p:nvSpPr>
        <p:spPr>
          <a:xfrm>
            <a:off x="6952572" y="5738337"/>
            <a:ext cx="3563028" cy="461665"/>
          </a:xfrm>
          <a:prstGeom prst="rect">
            <a:avLst/>
          </a:prstGeom>
        </p:spPr>
        <p:txBody>
          <a:bodyPr wrap="square">
            <a:spAutoFit/>
          </a:bodyPr>
          <a:lstStyle/>
          <a:p>
            <a:r>
              <a:rPr lang="en-US" sz="1200" b="1" dirty="0"/>
              <a:t>FIGURE 5-20 </a:t>
            </a:r>
            <a:r>
              <a:rPr lang="en-US" sz="1200" dirty="0"/>
              <a:t>A Visible Analyst screen describes the data element named SOCIAL SECURITY NUMBER. </a:t>
            </a:r>
          </a:p>
        </p:txBody>
      </p:sp>
      <p:pic>
        <p:nvPicPr>
          <p:cNvPr id="15362" name="Picture 2" descr="Source: Visible Systems Corporation&#10;&#10;This is a snapshot of a computer screen. At the top of the screen there are four tabs labeled description, physical characteristics, links, and extended attributes. The tab named description has been clicked and following information is displayed&#10;&#10;• Label – Social security number&#10;• Entry type  - data element &#10;• Description  -  Social security number&#10;• Alias – SSN&#10;• Values and meanings  &#10;o Type and length: 9N&#10;o Default value: None&#10;o Acceptable values: Any nine digit number&#10;• Notes&#10;o Source: Application form&#10;o Security: Payroll department&#10;o Responsible user: Payroll department&#10;• Lo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10;" title="FIGURE 5-20 A Visible Analyst screen describes the data element named SOCIAL SECURITY NUMBER. "/>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2572" y="1417639"/>
            <a:ext cx="3562350" cy="4000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7009044" y="5418432"/>
            <a:ext cx="2971800" cy="246221"/>
          </a:xfrm>
          <a:prstGeom prst="rect">
            <a:avLst/>
          </a:prstGeom>
          <a:noFill/>
        </p:spPr>
        <p:txBody>
          <a:bodyPr wrap="square" rtlCol="0">
            <a:spAutoFit/>
          </a:bodyPr>
          <a:lstStyle/>
          <a:p>
            <a:r>
              <a:rPr lang="en-US" sz="1000" b="1" dirty="0"/>
              <a:t>Source: </a:t>
            </a:r>
            <a:r>
              <a:rPr lang="en-US" sz="1000" dirty="0"/>
              <a:t>Visible Systems Corporation.</a:t>
            </a:r>
          </a:p>
        </p:txBody>
      </p:sp>
      <p:grpSp>
        <p:nvGrpSpPr>
          <p:cNvPr id="11" name="Group 10"/>
          <p:cNvGrpSpPr>
            <a:grpSpLocks/>
          </p:cNvGrpSpPr>
          <p:nvPr/>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707763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p:cNvSpPr>
            <a:spLocks noGrp="1"/>
          </p:cNvSpPr>
          <p:nvPr>
            <p:ph idx="1"/>
          </p:nvPr>
        </p:nvSpPr>
        <p:spPr/>
        <p:txBody>
          <a:bodyPr>
            <a:normAutofit/>
          </a:bodyPr>
          <a:lstStyle/>
          <a:p>
            <a:pPr eaLnBrk="1" hangingPunct="1"/>
            <a:r>
              <a:rPr lang="en-US" b="1" dirty="0"/>
              <a:t>Documenting the Data Flows</a:t>
            </a:r>
          </a:p>
          <a:p>
            <a:pPr lvl="1"/>
            <a:r>
              <a:rPr lang="en-US" dirty="0"/>
              <a:t>Data flow name or label</a:t>
            </a:r>
          </a:p>
          <a:p>
            <a:pPr lvl="1"/>
            <a:r>
              <a:rPr lang="en-US" dirty="0"/>
              <a:t>Description</a:t>
            </a:r>
          </a:p>
          <a:p>
            <a:pPr lvl="1"/>
            <a:r>
              <a:rPr lang="en-US" dirty="0"/>
              <a:t>Alternate name(s)</a:t>
            </a:r>
          </a:p>
          <a:p>
            <a:pPr lvl="1"/>
            <a:r>
              <a:rPr lang="en-US" dirty="0"/>
              <a:t>Origin</a:t>
            </a:r>
          </a:p>
          <a:p>
            <a:pPr lvl="1"/>
            <a:r>
              <a:rPr lang="en-US" dirty="0"/>
              <a:t>Destination</a:t>
            </a:r>
          </a:p>
          <a:p>
            <a:pPr lvl="1"/>
            <a:r>
              <a:rPr lang="en-US" dirty="0"/>
              <a:t>Record</a:t>
            </a:r>
          </a:p>
          <a:p>
            <a:pPr lvl="1"/>
            <a:r>
              <a:rPr lang="en-US" dirty="0"/>
              <a:t>Volume and frequency</a:t>
            </a:r>
          </a:p>
          <a:p>
            <a:pPr lvl="2" eaLnBrk="1" hangingPunct="1"/>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31</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5)</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0285969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Source: Visible Systems Corporation&#10;&#10;This is a snapshot of a computer screen. At the top of the screen there are three tabs labeled description, location, and links. The tab named description has been clicked and following information is displayed&#10;&#10;• Label – In stock&#10;• Entry type  - data store&#10;• Description  -  Raw material, assembles, and finished goods&#10;• Alias – Available&#10;• Attributes has a table with four columns and three rows&#10;o First column labeled name has listed following content in its rows&#10; Inventory change , picking detail,  and product detail&#10;o Second column labeled type has word undefined written in all three rows&#10;o Third column labeled length is empty.&#10;o Fourth column labeled null has word yes written in all three rows&#10;o &#10;• Notes – Volume and frequency: 5000 – 10,000 product records; 300-500 changes per month&#10;• Long name&#10;At the bottom of the screen there are seventeen tabs named SQL, delete, next, save, search, jump, file, history,  question mark, dialect, clear, prior, exit, expand, back,   copy, search criteria. Following text is written below the tabs&#10;Enter a brief description about the object.&#10;An arrow numbered 1 points to Alias on the screen and corresponds to text this data store has an alternative name, or alias.&#10;An arrow numbered 2 points to attributes table on the screen and corresponds to text for consistency, data flow names are standardized throughout the data dictionary.&#10;An arrow numbered 3 points to notes on the screen and corresponds to text it is important to document these estimates because they will affect design decisions in subsequent SDLC phases.&#10;" title="FIGURE 5-21 Visible Analyst screen that documents 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33550" y="1417637"/>
            <a:ext cx="471649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32</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6)</a:t>
            </a:r>
          </a:p>
        </p:txBody>
      </p:sp>
      <p:sp>
        <p:nvSpPr>
          <p:cNvPr id="7" name="Text Placeholder 2"/>
          <p:cNvSpPr txBox="1">
            <a:spLocks/>
          </p:cNvSpPr>
          <p:nvPr/>
        </p:nvSpPr>
        <p:spPr>
          <a:xfrm>
            <a:off x="6096000" y="1417638"/>
            <a:ext cx="4419600" cy="4525963"/>
          </a:xfrm>
          <a:prstGeom prst="rect">
            <a:avLst/>
          </a:prstGeom>
        </p:spPr>
        <p:txBody>
          <a:bodyPr vert="horz">
            <a:norm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r>
              <a:rPr lang="en-US" b="1" dirty="0"/>
              <a:t>Documenting the Data Stores</a:t>
            </a:r>
          </a:p>
          <a:p>
            <a:pPr lvl="1"/>
            <a:r>
              <a:rPr lang="en-US" dirty="0"/>
              <a:t>Data store name or label</a:t>
            </a:r>
          </a:p>
          <a:p>
            <a:pPr lvl="1"/>
            <a:r>
              <a:rPr lang="en-US" dirty="0"/>
              <a:t>Description</a:t>
            </a:r>
          </a:p>
          <a:p>
            <a:pPr lvl="1"/>
            <a:r>
              <a:rPr lang="en-US" dirty="0"/>
              <a:t>Alternate name(s)</a:t>
            </a:r>
          </a:p>
          <a:p>
            <a:pPr lvl="1"/>
            <a:r>
              <a:rPr lang="en-US" dirty="0"/>
              <a:t>Attributes</a:t>
            </a:r>
          </a:p>
          <a:p>
            <a:pPr lvl="1"/>
            <a:r>
              <a:rPr lang="en-US" dirty="0"/>
              <a:t>Volume and frequency</a:t>
            </a:r>
          </a:p>
          <a:p>
            <a:pPr lvl="2"/>
            <a:endParaRPr lang="en-US" dirty="0"/>
          </a:p>
        </p:txBody>
      </p:sp>
      <p:sp>
        <p:nvSpPr>
          <p:cNvPr id="8" name="Rectangle 7"/>
          <p:cNvSpPr/>
          <p:nvPr/>
        </p:nvSpPr>
        <p:spPr>
          <a:xfrm>
            <a:off x="1733550" y="4963180"/>
            <a:ext cx="5257800" cy="523220"/>
          </a:xfrm>
          <a:prstGeom prst="rect">
            <a:avLst/>
          </a:prstGeom>
        </p:spPr>
        <p:txBody>
          <a:bodyPr wrap="square">
            <a:spAutoFit/>
          </a:bodyPr>
          <a:lstStyle/>
          <a:p>
            <a:r>
              <a:rPr lang="en-US" sz="1400" b="1" dirty="0"/>
              <a:t>FIGURE 5-21 </a:t>
            </a:r>
            <a:r>
              <a:rPr lang="en-US" sz="1400" dirty="0"/>
              <a:t>Visible Analyst screen that documents a</a:t>
            </a:r>
          </a:p>
          <a:p>
            <a:r>
              <a:rPr lang="en-US" sz="1400" dirty="0"/>
              <a:t>data store named IN STOCK</a:t>
            </a:r>
          </a:p>
        </p:txBody>
      </p:sp>
      <p:sp>
        <p:nvSpPr>
          <p:cNvPr id="9" name="TextBox 8"/>
          <p:cNvSpPr txBox="1"/>
          <p:nvPr/>
        </p:nvSpPr>
        <p:spPr>
          <a:xfrm>
            <a:off x="3276600" y="4676616"/>
            <a:ext cx="2971800" cy="246221"/>
          </a:xfrm>
          <a:prstGeom prst="rect">
            <a:avLst/>
          </a:prstGeom>
          <a:noFill/>
        </p:spPr>
        <p:txBody>
          <a:bodyPr wrap="square" rtlCol="0">
            <a:spAutoFit/>
          </a:bodyPr>
          <a:lstStyle/>
          <a:p>
            <a:r>
              <a:rPr lang="en-US" sz="1000" b="1" dirty="0"/>
              <a:t>Source: </a:t>
            </a:r>
            <a:r>
              <a:rPr lang="en-US" sz="1000" dirty="0"/>
              <a:t>Visible Systems Corporation.</a:t>
            </a:r>
          </a:p>
        </p:txBody>
      </p:sp>
      <p:grpSp>
        <p:nvGrpSpPr>
          <p:cNvPr id="11" name="Group 10"/>
          <p:cNvGrpSpPr>
            <a:grpSpLocks/>
          </p:cNvGrpSpPr>
          <p:nvPr/>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0455229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Source: Visible Systems Corporation&#10;&#10;This is a snapshot of a computer screen. At the top of the screen there are three tabs labeled description, location, and links. The tab named description has been clicked and following information is displayed&#10;&#10;• Label - Verify order&#10;• Entry type  - Process&#10;• Description  -  Accept or reject customer order based on credit status and product availability&#10;• Process #&#10;• Process description &#10;o Input data flows: Order, credit status, product detail&#10;o Output data flows: Rejected order, accepted order&#10;• Notes &#10;• Lon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An arrow numbered 1 points to Process# on the screen and corresponds to text, the process number identifies this process. Any sub-processes are numbered 1.1, 1.2, 1.3, and so on.&#10;An arrow numbered 2 points to Process description on the screen and corresponds to text, these data flows will be described specifically elsewhere in the data dictionary.&#10;" title="FIGURE 5-22 Visible Analyst screen that describes 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749240" y="2286000"/>
            <a:ext cx="4833036"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Placeholder 2" descr="This is a snapshot of a computer screen. At the top of the screen there are three tabs labeled description, location, and links. The tab named description has been clicked and following information is displayed&#10;&#10;• Label - Verify order&#10;• Entry type  - Process&#10;• Description  -  Accept or reject customer order based on credit status and product availability&#10;• Process #&#10;• Process description &#10;o Input data flows: Order, credit status, product detail&#10;o Output data flows: Rejected order, accepted order&#10;• Notes &#10;• Lon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An arrow numbered 1 points to Process# on the screen and corresponds to text, the process number identifies this process. Any sub-processes are numbered 1.1, 1.2, 1.3, and so on.&#10;An arrow numbered 2 points to Process description on the screen and corresponds to text, these data flows will be described specifically elsewhere in the data dictionary.&#10;" title="Figure 5-22 A Visible Analyst screen that describes a process"/>
          <p:cNvSpPr>
            <a:spLocks noGrp="1"/>
          </p:cNvSpPr>
          <p:nvPr>
            <p:ph idx="1"/>
          </p:nvPr>
        </p:nvSpPr>
        <p:spPr/>
        <p:txBody>
          <a:bodyPr>
            <a:normAutofit/>
          </a:bodyPr>
          <a:lstStyle/>
          <a:p>
            <a:r>
              <a:rPr lang="en-US" dirty="0"/>
              <a:t>Documenting the Processes</a:t>
            </a:r>
          </a:p>
          <a:p>
            <a:pPr lvl="1"/>
            <a:r>
              <a:rPr lang="en-US" dirty="0"/>
              <a:t>Process name or label</a:t>
            </a:r>
          </a:p>
          <a:p>
            <a:pPr lvl="1"/>
            <a:r>
              <a:rPr lang="en-US" dirty="0"/>
              <a:t>Description</a:t>
            </a:r>
          </a:p>
          <a:p>
            <a:pPr lvl="1"/>
            <a:r>
              <a:rPr lang="en-US" dirty="0"/>
              <a:t>Process number</a:t>
            </a:r>
          </a:p>
          <a:p>
            <a:pPr lvl="1"/>
            <a:r>
              <a:rPr lang="en-US" dirty="0"/>
              <a:t>Process description</a:t>
            </a:r>
          </a:p>
          <a:p>
            <a:pPr marL="630936" lvl="2" indent="0">
              <a:buNone/>
            </a:pPr>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33</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7)</a:t>
            </a:r>
          </a:p>
        </p:txBody>
      </p:sp>
      <p:sp>
        <p:nvSpPr>
          <p:cNvPr id="8" name="Rectangle 7"/>
          <p:cNvSpPr/>
          <p:nvPr/>
        </p:nvSpPr>
        <p:spPr>
          <a:xfrm>
            <a:off x="2743200" y="4785390"/>
            <a:ext cx="4495800" cy="523220"/>
          </a:xfrm>
          <a:prstGeom prst="rect">
            <a:avLst/>
          </a:prstGeom>
        </p:spPr>
        <p:txBody>
          <a:bodyPr wrap="square">
            <a:spAutoFit/>
          </a:bodyPr>
          <a:lstStyle/>
          <a:p>
            <a:r>
              <a:rPr lang="en-US" sz="1400" b="1" dirty="0"/>
              <a:t>FIGURE 5-22 </a:t>
            </a:r>
            <a:r>
              <a:rPr lang="en-US" sz="1400" dirty="0"/>
              <a:t>Visible Analyst screen that describes a</a:t>
            </a:r>
          </a:p>
          <a:p>
            <a:r>
              <a:rPr lang="en-US" sz="1400" dirty="0"/>
              <a:t>process named VERIFY ORDER</a:t>
            </a:r>
          </a:p>
        </p:txBody>
      </p:sp>
      <p:sp>
        <p:nvSpPr>
          <p:cNvPr id="7" name="TextBox 6"/>
          <p:cNvSpPr txBox="1"/>
          <p:nvPr/>
        </p:nvSpPr>
        <p:spPr>
          <a:xfrm>
            <a:off x="7382352" y="5654041"/>
            <a:ext cx="2971800" cy="246221"/>
          </a:xfrm>
          <a:prstGeom prst="rect">
            <a:avLst/>
          </a:prstGeom>
          <a:noFill/>
        </p:spPr>
        <p:txBody>
          <a:bodyPr wrap="square" rtlCol="0">
            <a:spAutoFit/>
          </a:bodyPr>
          <a:lstStyle/>
          <a:p>
            <a:r>
              <a:rPr lang="en-US" sz="1000" b="1" dirty="0"/>
              <a:t>Source: </a:t>
            </a:r>
            <a:r>
              <a:rPr lang="en-US" sz="1000" dirty="0"/>
              <a:t>Visible Systems Corporation.</a:t>
            </a:r>
          </a:p>
        </p:txBody>
      </p:sp>
      <p:grpSp>
        <p:nvGrpSpPr>
          <p:cNvPr id="11" name="Group 10"/>
          <p:cNvGrpSpPr>
            <a:grpSpLocks/>
          </p:cNvGrpSpPr>
          <p:nvPr/>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2684159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b="1" dirty="0"/>
              <a:t>Documenting the Entities - </a:t>
            </a:r>
            <a:r>
              <a:rPr lang="en-US" dirty="0"/>
              <a:t>Data dictionary describes all external entities that interact with the system</a:t>
            </a:r>
          </a:p>
          <a:p>
            <a:pPr lvl="1"/>
            <a:r>
              <a:rPr lang="en-US" dirty="0"/>
              <a:t>Characteristics include</a:t>
            </a:r>
          </a:p>
          <a:p>
            <a:pPr lvl="2"/>
            <a:r>
              <a:rPr lang="en-US" dirty="0"/>
              <a:t>Entity name</a:t>
            </a:r>
          </a:p>
          <a:p>
            <a:pPr lvl="2"/>
            <a:r>
              <a:rPr lang="en-US" dirty="0"/>
              <a:t>Description</a:t>
            </a:r>
          </a:p>
          <a:p>
            <a:pPr lvl="2"/>
            <a:r>
              <a:rPr lang="en-US" dirty="0"/>
              <a:t>Alternate name(s)</a:t>
            </a:r>
          </a:p>
          <a:p>
            <a:pPr lvl="2"/>
            <a:r>
              <a:rPr lang="en-US" dirty="0"/>
              <a:t>Input data flows</a:t>
            </a:r>
          </a:p>
          <a:p>
            <a:pPr lvl="2"/>
            <a:r>
              <a:rPr lang="en-US" dirty="0"/>
              <a:t>Output data flows</a:t>
            </a:r>
          </a:p>
          <a:p>
            <a:pPr lvl="1"/>
            <a:endParaRPr lang="en-US" dirty="0"/>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34</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8)</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7853189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7" name="Picture 3" descr="Source: Visible Systems Corporation&#10;&#10;This is a snapshot of a computer screen. At the top of the screen there are three tabs labeled description, location, and links. The tab named description has been clicked and following information is displayed&#10;&#10;• Label - Credit status&#10;• Entry type  - Data structure&#10;• Description  -  Customer credit data&#10;• Alias &#10;• Attributes has a table with four columns and two rows&#10;o First column labeled name has listed following content in its rows&#10; Customer number  and customer status&#10;o Second column labeled type has word Char written in both the rows.&#10;o Third column labeled length is empty.&#10;o Fourth column labeled null has word yes written in both the rows.&#10;o &#10;• Notes&#10;• Long name&#10;At the bottom of the screen there are seventeen tabs named SQL, delete, next, save, search, jump, file, history,  question mark, dialect, clear, prior, exit, expand, back,   copy, search criteria. Following text is written below the tabs&#10;Enter a brief description about the object.&#10;An arrow numbered 1 points to Label on the screen and corresponds to text this data structure is named credit status.&#10;" title="FIGURE 5-23 Visible Analyst screen that documents 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24038" y="1338645"/>
            <a:ext cx="5110163" cy="4452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35</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9)</a:t>
            </a:r>
          </a:p>
        </p:txBody>
      </p:sp>
      <p:sp>
        <p:nvSpPr>
          <p:cNvPr id="9" name="Text Placeholder 2"/>
          <p:cNvSpPr>
            <a:spLocks noGrp="1"/>
          </p:cNvSpPr>
          <p:nvPr>
            <p:ph idx="1"/>
          </p:nvPr>
        </p:nvSpPr>
        <p:spPr>
          <a:xfrm>
            <a:off x="6934200" y="1417638"/>
            <a:ext cx="3352800" cy="4525963"/>
          </a:xfrm>
        </p:spPr>
        <p:txBody>
          <a:bodyPr>
            <a:normAutofit/>
          </a:bodyPr>
          <a:lstStyle/>
          <a:p>
            <a:r>
              <a:rPr lang="en-US" b="1" dirty="0"/>
              <a:t>Documenting the Records</a:t>
            </a:r>
          </a:p>
          <a:p>
            <a:pPr lvl="1"/>
            <a:r>
              <a:rPr lang="en-US" dirty="0"/>
              <a:t>Record or data structure name</a:t>
            </a:r>
          </a:p>
          <a:p>
            <a:pPr lvl="1"/>
            <a:r>
              <a:rPr lang="en-US" dirty="0"/>
              <a:t>Definition or description</a:t>
            </a:r>
          </a:p>
          <a:p>
            <a:pPr lvl="1"/>
            <a:r>
              <a:rPr lang="en-US" dirty="0"/>
              <a:t>Alternate name(s)</a:t>
            </a:r>
          </a:p>
          <a:p>
            <a:pPr lvl="1"/>
            <a:r>
              <a:rPr lang="en-US" dirty="0"/>
              <a:t>Attributes</a:t>
            </a:r>
          </a:p>
          <a:p>
            <a:pPr lvl="2" eaLnBrk="1" hangingPunct="1"/>
            <a:endParaRPr lang="en-US" dirty="0"/>
          </a:p>
        </p:txBody>
      </p:sp>
      <p:sp>
        <p:nvSpPr>
          <p:cNvPr id="8" name="Rectangle 7"/>
          <p:cNvSpPr/>
          <p:nvPr/>
        </p:nvSpPr>
        <p:spPr>
          <a:xfrm>
            <a:off x="3200400" y="5715000"/>
            <a:ext cx="5257800" cy="523220"/>
          </a:xfrm>
          <a:prstGeom prst="rect">
            <a:avLst/>
          </a:prstGeom>
        </p:spPr>
        <p:txBody>
          <a:bodyPr wrap="square">
            <a:spAutoFit/>
          </a:bodyPr>
          <a:lstStyle/>
          <a:p>
            <a:r>
              <a:rPr lang="en-US" sz="1400" b="1" dirty="0"/>
              <a:t>FIGURE 5-23 </a:t>
            </a:r>
            <a:r>
              <a:rPr lang="en-US" sz="1400" dirty="0"/>
              <a:t>Visible Analyst screen that documents a</a:t>
            </a:r>
          </a:p>
          <a:p>
            <a:r>
              <a:rPr lang="en-US" sz="1400" dirty="0"/>
              <a:t>record, or data structure named CREDIT STATUS</a:t>
            </a:r>
          </a:p>
        </p:txBody>
      </p:sp>
      <p:sp>
        <p:nvSpPr>
          <p:cNvPr id="7" name="TextBox 6"/>
          <p:cNvSpPr txBox="1"/>
          <p:nvPr/>
        </p:nvSpPr>
        <p:spPr>
          <a:xfrm>
            <a:off x="2438400" y="5499961"/>
            <a:ext cx="2971800" cy="246221"/>
          </a:xfrm>
          <a:prstGeom prst="rect">
            <a:avLst/>
          </a:prstGeom>
          <a:noFill/>
        </p:spPr>
        <p:txBody>
          <a:bodyPr wrap="square" rtlCol="0">
            <a:spAutoFit/>
          </a:bodyPr>
          <a:lstStyle/>
          <a:p>
            <a:r>
              <a:rPr lang="en-US" sz="1000" b="1" dirty="0"/>
              <a:t>Source: </a:t>
            </a:r>
            <a:r>
              <a:rPr lang="en-US" sz="1000" dirty="0"/>
              <a:t>Visible Systems Corporation.</a:t>
            </a:r>
          </a:p>
        </p:txBody>
      </p:sp>
      <p:grpSp>
        <p:nvGrpSpPr>
          <p:cNvPr id="11" name="Group 10"/>
          <p:cNvGrpSpPr>
            <a:grpSpLocks/>
          </p:cNvGrpSpPr>
          <p:nvPr/>
        </p:nvGrpSpPr>
        <p:grpSpPr bwMode="auto">
          <a:xfrm>
            <a:off x="0" y="1"/>
            <a:ext cx="12192000" cy="359228"/>
            <a:chOff x="0" y="-506"/>
            <a:chExt cx="11906" cy="171"/>
          </a:xfrm>
        </p:grpSpPr>
        <p:grpSp>
          <p:nvGrpSpPr>
            <p:cNvPr id="12" name="Group 11"/>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9924831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2"/>
          <p:cNvSpPr>
            <a:spLocks noGrp="1"/>
          </p:cNvSpPr>
          <p:nvPr>
            <p:ph idx="1"/>
          </p:nvPr>
        </p:nvSpPr>
        <p:spPr/>
        <p:txBody>
          <a:bodyPr rtlCol="0">
            <a:normAutofit/>
          </a:bodyPr>
          <a:lstStyle/>
          <a:p>
            <a:pPr>
              <a:defRPr/>
            </a:pPr>
            <a:r>
              <a:rPr lang="en-US" b="1" dirty="0"/>
              <a:t>Data Dictionary Reports </a:t>
            </a:r>
            <a:r>
              <a:rPr lang="en-US" dirty="0"/>
              <a:t>- Following can be obtained </a:t>
            </a:r>
          </a:p>
          <a:p>
            <a:pPr lvl="1">
              <a:defRPr/>
            </a:pPr>
            <a:r>
              <a:rPr lang="en-US" dirty="0"/>
              <a:t>Alphabetized list of all data elements by name</a:t>
            </a:r>
          </a:p>
          <a:p>
            <a:pPr lvl="1">
              <a:defRPr/>
            </a:pPr>
            <a:r>
              <a:rPr lang="en-US" dirty="0"/>
              <a:t>Report describing each data element and indicating the user or department that is responsible for data entry, updating, or deletion</a:t>
            </a:r>
          </a:p>
          <a:p>
            <a:pPr lvl="1">
              <a:defRPr/>
            </a:pPr>
            <a:r>
              <a:rPr lang="en-US" dirty="0"/>
              <a:t>Report of all data flows and data stores that use a particular data element</a:t>
            </a:r>
          </a:p>
          <a:p>
            <a:pPr lvl="1">
              <a:defRPr/>
            </a:pPr>
            <a:r>
              <a:rPr lang="en-US" dirty="0"/>
              <a:t>Detailed reports showing all characteristics of data elements, records, data flows, processes, or any other selected item stored in the data</a:t>
            </a:r>
          </a:p>
        </p:txBody>
      </p:sp>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36</a:t>
            </a:fld>
            <a:endParaRPr lang="en-US" dirty="0"/>
          </a:p>
        </p:txBody>
      </p:sp>
      <p:sp>
        <p:nvSpPr>
          <p:cNvPr id="2" name="Title 1"/>
          <p:cNvSpPr>
            <a:spLocks noGrp="1"/>
          </p:cNvSpPr>
          <p:nvPr>
            <p:ph type="title"/>
          </p:nvPr>
        </p:nvSpPr>
        <p:spPr/>
        <p:txBody>
          <a:bodyPr rtlCol="0">
            <a:normAutofit/>
          </a:bodyPr>
          <a:lstStyle/>
          <a:p>
            <a:pPr>
              <a:defRPr/>
            </a:pPr>
            <a:r>
              <a:rPr lang="en-US" dirty="0"/>
              <a:t>Data Dictionary </a:t>
            </a:r>
            <a:r>
              <a:rPr lang="en-US" sz="1300" dirty="0"/>
              <a:t>(Cont. 10)</a:t>
            </a:r>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8105535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37</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a:t>
            </a:r>
          </a:p>
        </p:txBody>
      </p:sp>
      <p:sp>
        <p:nvSpPr>
          <p:cNvPr id="19458" name="Text Placeholder 2"/>
          <p:cNvSpPr>
            <a:spLocks noGrp="1"/>
          </p:cNvSpPr>
          <p:nvPr>
            <p:ph idx="4294967295"/>
          </p:nvPr>
        </p:nvSpPr>
        <p:spPr>
          <a:xfrm>
            <a:off x="1828800" y="1481138"/>
            <a:ext cx="8458200" cy="4767262"/>
          </a:xfrm>
        </p:spPr>
        <p:txBody>
          <a:bodyPr>
            <a:noAutofit/>
          </a:bodyPr>
          <a:lstStyle/>
          <a:p>
            <a:r>
              <a:rPr lang="en-US" b="1" dirty="0"/>
              <a:t>Process description</a:t>
            </a:r>
            <a:r>
              <a:rPr lang="en-US" dirty="0"/>
              <a:t>: Documents the details of a functional primitive and represents a specific set of processing steps and business logic</a:t>
            </a:r>
          </a:p>
          <a:p>
            <a:r>
              <a:rPr lang="en-US" dirty="0"/>
              <a:t>Tools - structured English, decision tables, and decision trees </a:t>
            </a:r>
          </a:p>
          <a:p>
            <a:r>
              <a:rPr lang="en-US" dirty="0"/>
              <a:t>Used in object-oriented development</a:t>
            </a:r>
          </a:p>
          <a:p>
            <a:pPr lvl="1"/>
            <a:r>
              <a:rPr lang="en-US" dirty="0"/>
              <a:t>O-O analysis - combines data and the processes that act on the data into things called objects, and similar objects can be grouped together into classes</a:t>
            </a:r>
          </a:p>
          <a:p>
            <a:pPr lvl="1"/>
            <a:r>
              <a:rPr lang="en-US" dirty="0"/>
              <a:t>O-O processes are called methods</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4219801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8" name="Picture 4" descr="This figure depicts an iteration structure. In this figure there is a rhombus shape, labeled end of file? At the top most corner of the rhombus there is a downward pointing arrow. At the lower corner of the rhombus is a downward pointing arrow, labeled yes.  An outward pointing arrow extends from the right corner of the rhombus, it is labeled no. This arrow connects to a square with sharp edges, labeled print paycheck.  An arrow starts from the top of the square and extends towards the left of the square and connects to the arrow at the top of rhombus.&#10;&#10;" title="Figure 5-26 Iteration structur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96000" y="4656737"/>
            <a:ext cx="2632852" cy="15397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38</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1)</a:t>
            </a:r>
          </a:p>
        </p:txBody>
      </p:sp>
      <p:sp>
        <p:nvSpPr>
          <p:cNvPr id="7" name="Text Placeholder 2"/>
          <p:cNvSpPr>
            <a:spLocks noGrp="1"/>
          </p:cNvSpPr>
          <p:nvPr>
            <p:ph idx="1"/>
          </p:nvPr>
        </p:nvSpPr>
        <p:spPr>
          <a:xfrm>
            <a:off x="1981200" y="1600201"/>
            <a:ext cx="3733800" cy="4525963"/>
          </a:xfrm>
        </p:spPr>
        <p:txBody>
          <a:bodyPr>
            <a:normAutofit/>
          </a:bodyPr>
          <a:lstStyle/>
          <a:p>
            <a:pPr eaLnBrk="1" hangingPunct="1"/>
            <a:r>
              <a:rPr lang="en-US" b="1" dirty="0"/>
              <a:t>Modular Design</a:t>
            </a:r>
          </a:p>
          <a:p>
            <a:pPr lvl="1" eaLnBrk="1" hangingPunct="1"/>
            <a:r>
              <a:rPr lang="en-US" dirty="0"/>
              <a:t>Based on combinations of three </a:t>
            </a:r>
            <a:r>
              <a:rPr lang="en-US" b="1" dirty="0"/>
              <a:t>logical structures</a:t>
            </a:r>
            <a:r>
              <a:rPr lang="en-US" dirty="0"/>
              <a:t>, sometimes called </a:t>
            </a:r>
            <a:r>
              <a:rPr lang="en-US" b="1" dirty="0"/>
              <a:t>control structures</a:t>
            </a:r>
            <a:r>
              <a:rPr lang="en-US" dirty="0"/>
              <a:t>, which serve as building blocks for the process</a:t>
            </a:r>
          </a:p>
          <a:p>
            <a:pPr lvl="2" eaLnBrk="1" hangingPunct="1"/>
            <a:r>
              <a:rPr lang="en-US" dirty="0"/>
              <a:t>Sequence</a:t>
            </a:r>
          </a:p>
          <a:p>
            <a:pPr lvl="2" eaLnBrk="1" hangingPunct="1"/>
            <a:r>
              <a:rPr lang="en-US" dirty="0"/>
              <a:t>Selection</a:t>
            </a:r>
          </a:p>
          <a:p>
            <a:pPr lvl="2" eaLnBrk="1" hangingPunct="1"/>
            <a:r>
              <a:rPr lang="en-US" dirty="0"/>
              <a:t>Iteration - looping</a:t>
            </a:r>
          </a:p>
        </p:txBody>
      </p:sp>
      <p:pic>
        <p:nvPicPr>
          <p:cNvPr id="21506" name="Picture 2" descr="This figure depicts a sequence structure. In this figure there are three squares with sharp edges, placed horizontally one after another. The squares are connected with the help of an outward pointing arrow.&#10;Starting from the left, the first square is labeled verify product code. The second square is labeled verify price. The third square is labeled verify stock level.&#10;" title="Figure 5-24 Sequence structur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72200" y="1304678"/>
            <a:ext cx="3924300" cy="10575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1507" name="Picture 3" descr="This figure depicts a selection structure. In this figure there is a rhombus shape, labeled hours &gt;40? At the top most corner of the rhombus there is a downward pointing arrow. At the lower corner of the rhombus is a downward pointing arrow, labeled no.  An outward pointing arrow extends from the right corner of the rhombus, it is labeled yes. This arrow connects to a square with sharp edges, labeled calculate overtime pay.  An arrow starts from the bottom of the square and extends towards the left of the square and connects to the arrow labeled no." title="Figure 5-25 Selection structure"/>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172201" y="2590801"/>
            <a:ext cx="2820291" cy="1716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11"/>
          <p:cNvSpPr/>
          <p:nvPr/>
        </p:nvSpPr>
        <p:spPr>
          <a:xfrm>
            <a:off x="8673096" y="5026353"/>
            <a:ext cx="1863937" cy="461665"/>
          </a:xfrm>
          <a:prstGeom prst="rect">
            <a:avLst/>
          </a:prstGeom>
        </p:spPr>
        <p:txBody>
          <a:bodyPr wrap="square">
            <a:spAutoFit/>
          </a:bodyPr>
          <a:lstStyle/>
          <a:p>
            <a:r>
              <a:rPr lang="en-US" sz="1200" b="1" dirty="0"/>
              <a:t>FIGURE 5-26 </a:t>
            </a:r>
            <a:r>
              <a:rPr lang="en-US" sz="1200" dirty="0"/>
              <a:t>Iteration structure</a:t>
            </a:r>
          </a:p>
        </p:txBody>
      </p:sp>
      <p:sp>
        <p:nvSpPr>
          <p:cNvPr id="13" name="Rectangle 12"/>
          <p:cNvSpPr/>
          <p:nvPr/>
        </p:nvSpPr>
        <p:spPr>
          <a:xfrm>
            <a:off x="5855006" y="4343401"/>
            <a:ext cx="3822394" cy="276999"/>
          </a:xfrm>
          <a:prstGeom prst="rect">
            <a:avLst/>
          </a:prstGeom>
        </p:spPr>
        <p:txBody>
          <a:bodyPr wrap="square">
            <a:spAutoFit/>
          </a:bodyPr>
          <a:lstStyle/>
          <a:p>
            <a:r>
              <a:rPr lang="en-US" sz="1200" b="1" dirty="0"/>
              <a:t>FIGURE 5-25 </a:t>
            </a:r>
            <a:r>
              <a:rPr lang="en-US" sz="1200" dirty="0"/>
              <a:t>Selection structure</a:t>
            </a:r>
          </a:p>
        </p:txBody>
      </p:sp>
      <p:sp>
        <p:nvSpPr>
          <p:cNvPr id="14" name="Rectangle 13"/>
          <p:cNvSpPr/>
          <p:nvPr/>
        </p:nvSpPr>
        <p:spPr>
          <a:xfrm>
            <a:off x="6248400" y="2362201"/>
            <a:ext cx="3822394" cy="276999"/>
          </a:xfrm>
          <a:prstGeom prst="rect">
            <a:avLst/>
          </a:prstGeom>
        </p:spPr>
        <p:txBody>
          <a:bodyPr wrap="square">
            <a:spAutoFit/>
          </a:bodyPr>
          <a:lstStyle/>
          <a:p>
            <a:r>
              <a:rPr lang="en-US" sz="1200" b="1" dirty="0"/>
              <a:t>FIGURE 5-24 </a:t>
            </a:r>
            <a:r>
              <a:rPr lang="en-US" sz="1200" dirty="0"/>
              <a:t>Sequence structure</a:t>
            </a:r>
          </a:p>
        </p:txBody>
      </p:sp>
      <p:grpSp>
        <p:nvGrpSpPr>
          <p:cNvPr id="15" name="Group 14"/>
          <p:cNvGrpSpPr>
            <a:grpSpLocks/>
          </p:cNvGrpSpPr>
          <p:nvPr/>
        </p:nvGrpSpPr>
        <p:grpSpPr bwMode="auto">
          <a:xfrm>
            <a:off x="0" y="1"/>
            <a:ext cx="12192000" cy="359228"/>
            <a:chOff x="0" y="-506"/>
            <a:chExt cx="11906" cy="171"/>
          </a:xfrm>
        </p:grpSpPr>
        <p:grpSp>
          <p:nvGrpSpPr>
            <p:cNvPr id="16" name="Group 15"/>
            <p:cNvGrpSpPr>
              <a:grpSpLocks/>
            </p:cNvGrpSpPr>
            <p:nvPr/>
          </p:nvGrpSpPr>
          <p:grpSpPr bwMode="auto">
            <a:xfrm>
              <a:off x="8929" y="-506"/>
              <a:ext cx="2977" cy="171"/>
              <a:chOff x="8929" y="-506"/>
              <a:chExt cx="2977" cy="171"/>
            </a:xfrm>
          </p:grpSpPr>
          <p:sp>
            <p:nvSpPr>
              <p:cNvPr id="23" name="Freeform 2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7" name="Group 16"/>
            <p:cNvGrpSpPr>
              <a:grpSpLocks/>
            </p:cNvGrpSpPr>
            <p:nvPr/>
          </p:nvGrpSpPr>
          <p:grpSpPr bwMode="auto">
            <a:xfrm>
              <a:off x="5953" y="-506"/>
              <a:ext cx="2977" cy="171"/>
              <a:chOff x="5953" y="-506"/>
              <a:chExt cx="2977" cy="171"/>
            </a:xfrm>
          </p:grpSpPr>
          <p:sp>
            <p:nvSpPr>
              <p:cNvPr id="22" name="Freeform 2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8" name="Group 17"/>
            <p:cNvGrpSpPr>
              <a:grpSpLocks/>
            </p:cNvGrpSpPr>
            <p:nvPr/>
          </p:nvGrpSpPr>
          <p:grpSpPr bwMode="auto">
            <a:xfrm>
              <a:off x="2976" y="-506"/>
              <a:ext cx="2977" cy="171"/>
              <a:chOff x="2976" y="-506"/>
              <a:chExt cx="2977" cy="171"/>
            </a:xfrm>
          </p:grpSpPr>
          <p:sp>
            <p:nvSpPr>
              <p:cNvPr id="21" name="Freeform 2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9" name="Group 18"/>
            <p:cNvGrpSpPr>
              <a:grpSpLocks/>
            </p:cNvGrpSpPr>
            <p:nvPr/>
          </p:nvGrpSpPr>
          <p:grpSpPr bwMode="auto">
            <a:xfrm>
              <a:off x="0" y="-506"/>
              <a:ext cx="2977" cy="171"/>
              <a:chOff x="0" y="-506"/>
              <a:chExt cx="2977" cy="171"/>
            </a:xfrm>
          </p:grpSpPr>
          <p:sp>
            <p:nvSpPr>
              <p:cNvPr id="20" name="Freeform 1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2244925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39</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2)</a:t>
            </a:r>
          </a:p>
        </p:txBody>
      </p:sp>
      <p:sp>
        <p:nvSpPr>
          <p:cNvPr id="7" name="Text Placeholder 2"/>
          <p:cNvSpPr>
            <a:spLocks noGrp="1"/>
          </p:cNvSpPr>
          <p:nvPr>
            <p:ph idx="1"/>
          </p:nvPr>
        </p:nvSpPr>
        <p:spPr>
          <a:xfrm>
            <a:off x="1538290" y="1600201"/>
            <a:ext cx="4572000" cy="4525963"/>
          </a:xfrm>
        </p:spPr>
        <p:txBody>
          <a:bodyPr>
            <a:noAutofit/>
          </a:bodyPr>
          <a:lstStyle/>
          <a:p>
            <a:r>
              <a:rPr lang="en-US" dirty="0"/>
              <a:t>Structured English</a:t>
            </a:r>
          </a:p>
          <a:p>
            <a:pPr lvl="1"/>
            <a:r>
              <a:rPr lang="en-US" dirty="0"/>
              <a:t>Rules</a:t>
            </a:r>
          </a:p>
          <a:p>
            <a:pPr lvl="2"/>
            <a:r>
              <a:rPr lang="en-US" dirty="0"/>
              <a:t>Use only the three building blocks of sequence, selection, and iteration</a:t>
            </a:r>
          </a:p>
          <a:p>
            <a:pPr lvl="2"/>
            <a:r>
              <a:rPr lang="en-US" dirty="0"/>
              <a:t>Use indentation for readability</a:t>
            </a:r>
          </a:p>
          <a:p>
            <a:pPr lvl="2"/>
            <a:r>
              <a:rPr lang="en-US" dirty="0"/>
              <a:t>Use a limited vocabulary</a:t>
            </a:r>
          </a:p>
          <a:p>
            <a:pPr lvl="3"/>
            <a:r>
              <a:rPr lang="en-US" dirty="0"/>
              <a:t>standard terms used in the data dictionary</a:t>
            </a:r>
          </a:p>
          <a:p>
            <a:pPr lvl="3"/>
            <a:r>
              <a:rPr lang="en-US" dirty="0"/>
              <a:t>Specific words that describe the processing rules</a:t>
            </a:r>
          </a:p>
        </p:txBody>
      </p:sp>
      <p:sp>
        <p:nvSpPr>
          <p:cNvPr id="12" name="Rectangle 11"/>
          <p:cNvSpPr/>
          <p:nvPr/>
        </p:nvSpPr>
        <p:spPr>
          <a:xfrm>
            <a:off x="6553200" y="5486401"/>
            <a:ext cx="4026112" cy="830997"/>
          </a:xfrm>
          <a:prstGeom prst="rect">
            <a:avLst/>
          </a:prstGeom>
        </p:spPr>
        <p:txBody>
          <a:bodyPr wrap="square">
            <a:spAutoFit/>
          </a:bodyPr>
          <a:lstStyle/>
          <a:p>
            <a:r>
              <a:rPr lang="en-US" sz="1200" b="1" dirty="0"/>
              <a:t>FIGURE 5-27 </a:t>
            </a:r>
            <a:r>
              <a:rPr lang="en-US" sz="1200" dirty="0"/>
              <a:t>The VERIFY ORDER process description</a:t>
            </a:r>
          </a:p>
          <a:p>
            <a:r>
              <a:rPr lang="en-US" sz="1200" dirty="0"/>
              <a:t>includes logical rules and a structured English version of</a:t>
            </a:r>
          </a:p>
          <a:p>
            <a:r>
              <a:rPr lang="en-US" sz="1200" dirty="0"/>
              <a:t>the policy. Notice the alignment and indentation of the</a:t>
            </a:r>
          </a:p>
          <a:p>
            <a:r>
              <a:rPr lang="en-US" sz="1200" dirty="0"/>
              <a:t>logic statements</a:t>
            </a:r>
          </a:p>
        </p:txBody>
      </p:sp>
      <p:pic>
        <p:nvPicPr>
          <p:cNvPr id="22530" name="Picture 2" descr="This is a snapshot of a computer screen. At the top of the screen there are three tabs labeled description, location, and links. The tab named description has been clicked and following information is displayed&#10;&#10;• Label - Verify order&#10;• Entry type  - Process&#10;• Description  -  Accept or reject customer order based on credit status and product availability&#10;• Process #&#10;•  Process description &#10;o Input data flows: Order, credit status, product detail&#10;o Output data flows: Rejected order, accepted order&#10;o For each order – If Customer status code = Y and if Product detail = OK  Output Accepted order Else Output Rejected order&#10;• Notes &#10;• Long name&#10;At the bottom of the screen there are seventeen tabs named SQL, delete, next, save, search, jump, file, history,  question mark, dialect, clear, prior, exit, expand, back,   copy, search criteria. Following text is written below the tabs&#10;A repository object label can be up to 128 characters long, and the first character must be a letter.&#10;To the right of the screen snapshot is a rectangle labeled structured English statements. An outward pointing arrow extends from the left of the rectangle and connects to process description box.&#10;" title="FIGURE 5-27 The VERIFY ORDER process descripti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0291" y="1470060"/>
            <a:ext cx="4483057"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6096000" y="5181601"/>
            <a:ext cx="2971800" cy="246221"/>
          </a:xfrm>
          <a:prstGeom prst="rect">
            <a:avLst/>
          </a:prstGeom>
          <a:noFill/>
        </p:spPr>
        <p:txBody>
          <a:bodyPr wrap="square" rtlCol="0">
            <a:spAutoFit/>
          </a:bodyPr>
          <a:lstStyle/>
          <a:p>
            <a:r>
              <a:rPr lang="en-US" sz="1000" b="1" dirty="0"/>
              <a:t>Source: </a:t>
            </a:r>
            <a:r>
              <a:rPr lang="en-US" sz="1000" dirty="0"/>
              <a:t>Visible Systems Corporation.</a:t>
            </a:r>
          </a:p>
        </p:txBody>
      </p:sp>
      <p:grpSp>
        <p:nvGrpSpPr>
          <p:cNvPr id="11" name="Group 10"/>
          <p:cNvGrpSpPr>
            <a:grpSpLocks/>
          </p:cNvGrpSpPr>
          <p:nvPr/>
        </p:nvGrpSpPr>
        <p:grpSpPr bwMode="auto">
          <a:xfrm>
            <a:off x="0" y="1"/>
            <a:ext cx="12192000" cy="359228"/>
            <a:chOff x="0" y="-506"/>
            <a:chExt cx="11906" cy="171"/>
          </a:xfrm>
        </p:grpSpPr>
        <p:grpSp>
          <p:nvGrpSpPr>
            <p:cNvPr id="13" name="Group 12"/>
            <p:cNvGrpSpPr>
              <a:grpSpLocks/>
            </p:cNvGrpSpPr>
            <p:nvPr/>
          </p:nvGrpSpPr>
          <p:grpSpPr bwMode="auto">
            <a:xfrm>
              <a:off x="8929" y="-506"/>
              <a:ext cx="2977" cy="171"/>
              <a:chOff x="8929" y="-506"/>
              <a:chExt cx="2977" cy="171"/>
            </a:xfrm>
          </p:grpSpPr>
          <p:sp>
            <p:nvSpPr>
              <p:cNvPr id="20" name="Freeform 19"/>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5953" y="-506"/>
              <a:ext cx="2977" cy="171"/>
              <a:chOff x="5953" y="-506"/>
              <a:chExt cx="2977" cy="171"/>
            </a:xfrm>
          </p:grpSpPr>
          <p:sp>
            <p:nvSpPr>
              <p:cNvPr id="19" name="Freeform 18"/>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2976" y="-506"/>
              <a:ext cx="2977" cy="171"/>
              <a:chOff x="2976" y="-506"/>
              <a:chExt cx="2977" cy="171"/>
            </a:xfrm>
          </p:grpSpPr>
          <p:sp>
            <p:nvSpPr>
              <p:cNvPr id="18" name="Freeform 17"/>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6" name="Group 15"/>
            <p:cNvGrpSpPr>
              <a:grpSpLocks/>
            </p:cNvGrpSpPr>
            <p:nvPr/>
          </p:nvGrpSpPr>
          <p:grpSpPr bwMode="auto">
            <a:xfrm>
              <a:off x="0" y="-506"/>
              <a:ext cx="2977" cy="171"/>
              <a:chOff x="0" y="-506"/>
              <a:chExt cx="2977" cy="171"/>
            </a:xfrm>
          </p:grpSpPr>
          <p:sp>
            <p:nvSpPr>
              <p:cNvPr id="17" name="Freeform 16"/>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536859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b="1" dirty="0"/>
              <a:t>Chapter Objectives</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400" dirty="0"/>
              <a:t>Explain how to level and balance a set of data flow diagrams</a:t>
            </a:r>
          </a:p>
          <a:p>
            <a:r>
              <a:rPr lang="en-US" sz="2400" dirty="0"/>
              <a:t>Describe how a data dictionary is used and what it contains</a:t>
            </a:r>
          </a:p>
          <a:p>
            <a:r>
              <a:rPr lang="en-US" sz="2400" dirty="0"/>
              <a:t>Use process description tools, including structured English, decision tables, and decision trees</a:t>
            </a:r>
          </a:p>
          <a:p>
            <a:r>
              <a:rPr lang="en-US" sz="2400" dirty="0"/>
              <a:t>Describe the relationship between logical and physical models</a:t>
            </a:r>
          </a:p>
          <a:p>
            <a:endParaRPr lang="en-US" sz="24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4</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832105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40</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3)</a:t>
            </a:r>
          </a:p>
        </p:txBody>
      </p:sp>
      <p:sp>
        <p:nvSpPr>
          <p:cNvPr id="7" name="Text Placeholder 2"/>
          <p:cNvSpPr>
            <a:spLocks noGrp="1"/>
          </p:cNvSpPr>
          <p:nvPr>
            <p:ph idx="1"/>
          </p:nvPr>
        </p:nvSpPr>
        <p:spPr>
          <a:xfrm>
            <a:off x="1981200" y="1600201"/>
            <a:ext cx="7848600" cy="4525963"/>
          </a:xfrm>
        </p:spPr>
        <p:txBody>
          <a:bodyPr>
            <a:normAutofit/>
          </a:bodyPr>
          <a:lstStyle/>
          <a:p>
            <a:r>
              <a:rPr lang="en-US" b="1" dirty="0"/>
              <a:t>Decision Tables</a:t>
            </a:r>
          </a:p>
          <a:p>
            <a:pPr lvl="1"/>
            <a:r>
              <a:rPr lang="en-US" dirty="0"/>
              <a:t>Show a logical structure, with all possible combinations of conditions and resulting actions</a:t>
            </a:r>
          </a:p>
          <a:p>
            <a:pPr lvl="2"/>
            <a:r>
              <a:rPr lang="en-US" dirty="0"/>
              <a:t>Every possible outcome should be considered to ensure that nothing has been overlooked </a:t>
            </a:r>
          </a:p>
          <a:p>
            <a:pPr lvl="1"/>
            <a:r>
              <a:rPr lang="en-US" dirty="0"/>
              <a:t>Number of rules doubles each time a condition is added</a:t>
            </a:r>
          </a:p>
          <a:p>
            <a:pPr lvl="1"/>
            <a:r>
              <a:rPr lang="en-US" dirty="0"/>
              <a:t>Can have more than two possible outcomes</a:t>
            </a:r>
          </a:p>
          <a:p>
            <a:pPr lvl="1"/>
            <a:r>
              <a:rPr lang="en-US" dirty="0"/>
              <a:t>Are the best way to describe a complex set of conditions</a:t>
            </a:r>
          </a:p>
          <a:p>
            <a:pPr lvl="1"/>
            <a:endParaRPr lang="en-US" dirty="0"/>
          </a:p>
          <a:p>
            <a:pPr lvl="1"/>
            <a:endParaRPr lang="en-US" dirty="0"/>
          </a:p>
        </p:txBody>
      </p:sp>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0407968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descr="This slide has two figures placed one below the other. &#10;&#10;The figure on top depicts a decision table with two conditions. There are three rows in this table. The first row is the header and is labeled verify order business process with two conditions. The second row is labeled an order will be accepted only if the product is in stock and the customer’s credit status is OK. The third row is labeled all other orders will be rejected.&#10;&#10;This figure below the top figure depicts a simple decision table showing the processing logic of the verify order process depicted in the figure at the top. The name of the table appears at the top, verify order process. There are three rows and four column in this table.  The first row has column headers labeled 1, 2, 3, and 4. &#10;Row 2 - Credit status is OK; Column 1 - Y&#10;Row 2 - Credit status is OK; Column 2 - Y&#10;Row 2 - Credit status is OK; Column 3 -N&#10;Row 2 - Credit status is OK; Column 4 - N&#10;&#10;Row 2 - Product is stock; Column 1 - Y&#10;Row 2 - Product is stock; Column 2 - N&#10;Row 2 - Product is stock; Column 3 - Y&#10;Row 2 - Product is stock; Column 4 - N&#10;&#10;Row 3 - Accept order; Column 1 - X&#10;Row3 - Reject order; Column 2, 3, and 4 - X&#10;&#10;An arrow numbered 1 points to the table name and corresponds to text, place the name of the process in a heading at the top left.&#10;An arrow numbered 2 points to the content in row 2 and corresponds to text, enter the conditions under the heading, with one condition per line, to represent the customer status and availability of products.&#10;&#10;An arrow numbered 2 points to the content in row 2 and corresponds to text, enter the conditions under the heading, with one condition per line, to represent the customer status and availability of products.&#10;&#10;An arrow numbered 3 points to the content in columns 1, 2, 3, and 4 in row 2 and corresponds to text, enter all potential combinations of Y/N for the conditions. Each column represents a numbered possibility called a rule.&#10; An arrow numbered 4 points to the content in columns 1, 2, 3, and 4 in row 3 and corresponds to text, place an X in the action entries area for each rule to indicate whether to accept or reject the order.&#10;" title="FIGURE 5-28 The Verify Order business process has two conditions. For an order to be accepted, the product must be in stock and the customer must have an acceptable credit status; FIGURE 5-29 Example of a simple decision table showing the processing logic of the VERIFY ORDER proces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14534" y="1219200"/>
            <a:ext cx="8626679"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41</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4)</a:t>
            </a:r>
          </a:p>
        </p:txBody>
      </p:sp>
      <p:sp>
        <p:nvSpPr>
          <p:cNvPr id="12" name="Rectangle 11" descr="This figure depicts an example of  decision table. The name of the table appears at the top , verify order process. There are three rows and four column in this table.  The first row has column headers labeled 1, 2, 3, and 4. &#10;Row 2 - Credit status is OK; Column 1 - Y&#10;Row 2 - Credit status is OK; Column 2 - Y&#10;Row 2 - Credit status is OK; Column 3 -N&#10;Row 2 - Credit status is OK; Column 4 - N&#10;&#10;Row 2 - Product is stock; Column 1 - Y&#10;Row 2 - Product is stock; Column 2 - N&#10;Row 2 - Product is stock; Column 3 - Y&#10;Row 2 - Product is stock; Column 4 - N&#10;&#10;Row 3 - Accept order; Column 1 - X&#10;Row3 - Reject order; Column 2, 3, and 4 - X&#10;&#10;An arrow numbered 1 points to the table name and corresponds to text, place the name of the process in a heading at the top left.&#10;An arrow numbered 2 points to the content in row 2 and corresponds to text, enter the conditions under the heading, with one condition per line, to represent the customer status and availability of products.&#10;&#10;An arrow numbered 2 points to the content in row 2 and corresponds to text, enter the conditions under the heading, with one condition per line, to represent the customer status and availability of products.&#10;&#10;An arrow numbered 3 points to the content in columns 1, 2, 3, and 4 in row 2 and corresponds to text, enter all potential combinations of Y/N for the conditions. Each column represents a numbered possibility called a rule.&#10; An arrow numbered4 points to the content in columns 1, 2, 3, and 4 in row 3 and corresponds to text, place an X in the action entries area for each rule to indicate whether to accept or reject the order.&#10;"/>
          <p:cNvSpPr/>
          <p:nvPr/>
        </p:nvSpPr>
        <p:spPr>
          <a:xfrm>
            <a:off x="3657600" y="5481965"/>
            <a:ext cx="6586980" cy="523220"/>
          </a:xfrm>
          <a:prstGeom prst="rect">
            <a:avLst/>
          </a:prstGeom>
        </p:spPr>
        <p:txBody>
          <a:bodyPr wrap="square">
            <a:spAutoFit/>
          </a:bodyPr>
          <a:lstStyle/>
          <a:p>
            <a:r>
              <a:rPr lang="en-US" sz="1400" b="1" dirty="0"/>
              <a:t>FIGURE 5-29 </a:t>
            </a:r>
            <a:r>
              <a:rPr lang="en-US" sz="1400" dirty="0"/>
              <a:t>Example of a simple decision table showing the processing logic of the VERIFY ORDER process</a:t>
            </a:r>
          </a:p>
        </p:txBody>
      </p:sp>
      <p:sp>
        <p:nvSpPr>
          <p:cNvPr id="9" name="Rectangle 8" descr="&#10;This figure depicts a decision table with two conditions. There are three rows in this table. The first row is the header and is labeled verify order business process with two conditions. The second row is labeled an order will be accepted only if the product is in stock and the customer’s credit status is OK. The third row is labeled all other orders will be rejected." title="FIGURE 5-28 The Verify Order business process has two conditions. For an order to be accepted, the product must be in stock and the customer must have an acceptable credit status"/>
          <p:cNvSpPr/>
          <p:nvPr/>
        </p:nvSpPr>
        <p:spPr>
          <a:xfrm>
            <a:off x="3657601" y="2983468"/>
            <a:ext cx="6218467" cy="738664"/>
          </a:xfrm>
          <a:prstGeom prst="rect">
            <a:avLst/>
          </a:prstGeom>
        </p:spPr>
        <p:txBody>
          <a:bodyPr wrap="square">
            <a:spAutoFit/>
          </a:bodyPr>
          <a:lstStyle/>
          <a:p>
            <a:r>
              <a:rPr lang="en-US" sz="1400" b="1" dirty="0"/>
              <a:t>FIGURE 5-28 </a:t>
            </a:r>
            <a:r>
              <a:rPr lang="en-US" sz="1400" dirty="0"/>
              <a:t>The Verify Order business process has two conditions. For an order to be accepted, the product must be in stock and the customer must have an acceptable credit status</a:t>
            </a:r>
          </a:p>
        </p:txBody>
      </p:sp>
      <p:grpSp>
        <p:nvGrpSpPr>
          <p:cNvPr id="8" name="Group 7"/>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43065989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9" name="Picture 3" descr="This slide has two figures placed one below the other. &#10;&#10;This figure on top depicts a decision table with three conditions. There are three rows in this table. The first row is the header and is labeled verify order business process with three conditions. The second row is labeled an order will be accepted only if the product is in stock and the customer’s credit status is OK. The third row is labeled the credit manager can waive the credit status requirement. The fourth row is labeled all other orders will be rejected.&#10;&#10;&#10;This figure below the top figure depicts decision table with three conditions shown in  the top figure and resulting eight possible combinations.. The name of the table appears at the top, verify order process with credit waiver (initial version). There are three rows and eight columns in this table.  The first row has column headers labeled 1, 2, 3, 4, 5, 6, 7, and 8. &#10;Row 2 - Credit status is OK; Column 1 - Y&#10;Row 2 - Credit status is OK; Column 2 - Y&#10;Row 2 - Credit status is OK; Column 3 - Y&#10;Row 2 - Credit status is OK; Column 4 - Y&#10;Row 2 - Credit status is OK; Column 5 - N&#10;Row 2 - Credit status is OK; Column 6 - N&#10;Row 2 - Credit status is OK; Column 7 - N&#10;Row 2 - Credit status is OK; Column 8 - N&#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Y&#10;Row 2 - Waiver from credit manager; Column 2 - N&#10;Row 2 - Waiver from credit manager; Column 3 - Y&#10;Row 2 - Waiver from credit manager; Column 4 - N&#10;Row 2 - Waiver from credit manager; Column 5 - Y&#10;Row 2 - Waiver from credit manager; Column 6 - N&#10;Row 2 - Waiver from credit manager; Column 7 - Y&#10;Row 2 - Waiver from credit manager; Column 8 - N&#10;&#10;&#10;Row 3 - Accept order; Column 1, 2, and 5 - X&#10;Row3 - Reject order; Column 3, 4, 6, 7, and 8 - X&#10;" title="FIGURE 5-30 A third condition has been added to the Verify Order business process. For an order to be accepted, the product must be in stock and the customer must have an acceptable credit status. However, the credit manager now has the authority to waive the credit status requirement ; FIGURE 5-31This table is based on the Verify Order conditions shown in Figure 5-30. With three conditions,  there are eight possible combinations, or rule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7642" y="1249756"/>
            <a:ext cx="7752159" cy="44652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42</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5)</a:t>
            </a:r>
          </a:p>
        </p:txBody>
      </p:sp>
      <p:sp>
        <p:nvSpPr>
          <p:cNvPr id="12" name="Rectangle 11" descr="This figure depicts example of decision table with three conditions. The name of the table appears at the top, verify order process with credit waiver (initial version). There are three rows and eight columns in this table.  The first row has column headers labeled 1, 2, 3, 4, 5, 6, 7, and 8. &#10;Row 2 - Credit status is OK; Column 1 - Y&#10;Row 2 - Credit status is OK; Column 2 - Y&#10;Row 2 - Credit status is OK; Column 3 - Y&#10;Row 2 - Credit status is OK; Column 4 - Y&#10;Row 2 - Credit status is OK; Column 5 - N&#10;Row 2 - Credit status is OK; Column 6 - N&#10;Row 2 - Credit status is OK; Column 7 - N&#10;Row 2 - Credit status is OK; Column 8 - N&#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Y&#10;Row 2 - Waiver from credit manager; Column 2 - N&#10;Row 2 - Waiver from credit manager; Column 3 - Y&#10;Row 2 - Waiver from credit manager; Column 4 - N&#10;Row 2 - Waiver from credit manager; Column 5 - Y&#10;Row 2 - Waiver from credit manager; Column 6 - N&#10;Row 2 - Waiver from credit manager; Column 7 - Y&#10;Row 2 - Waiver from credit manager; Column 8 - N&#10;&#10;&#10;Row 3 - Accept order; Column 1, 2, and 5 - X&#10;Row3 - Reject order; Column 3, 4, 6, 7, and 8 - X&#10;" title="FIGURE 5-31This table is based on the Verify Order conditions shown in Figure 5-30. With three conditions,  there are eight possible combinations, or rules"/>
          <p:cNvSpPr/>
          <p:nvPr/>
        </p:nvSpPr>
        <p:spPr>
          <a:xfrm>
            <a:off x="3124200" y="5801381"/>
            <a:ext cx="6586980" cy="461665"/>
          </a:xfrm>
          <a:prstGeom prst="rect">
            <a:avLst/>
          </a:prstGeom>
        </p:spPr>
        <p:txBody>
          <a:bodyPr wrap="square">
            <a:spAutoFit/>
          </a:bodyPr>
          <a:lstStyle/>
          <a:p>
            <a:r>
              <a:rPr lang="en-US" sz="1200" b="1" dirty="0"/>
              <a:t>FIGURE 5-31</a:t>
            </a:r>
            <a:r>
              <a:rPr lang="en-US" sz="1200" dirty="0"/>
              <a:t>This table is based on the Verify Order conditions shown in Figure 5-30. With three conditions, there are eight possible combinations, or rules</a:t>
            </a:r>
          </a:p>
        </p:txBody>
      </p:sp>
      <p:sp>
        <p:nvSpPr>
          <p:cNvPr id="9" name="Rectangle 8" descr="This figure depicts a decision table with three conditions. There are three rows in this table. The first row is the header and is labeled verify order business process with three conditions. The second row is labeled an order will be accepted only if the product is in stock and the customer’s credit status is OK. The third row is labeled the credit manager can waive the credit status requirement. The fourth row is labeled all other orders will be rejected." title="FIGURE 5-30 A third condition has been added to the Verify Order business process. For an order to be accepted, the product must be in stock and the customer must have an acceptable credit status. However, the credit manager now has the authority to waive the credit status requirement"/>
          <p:cNvSpPr/>
          <p:nvPr/>
        </p:nvSpPr>
        <p:spPr>
          <a:xfrm>
            <a:off x="2133600" y="2693074"/>
            <a:ext cx="8034780" cy="738664"/>
          </a:xfrm>
          <a:prstGeom prst="rect">
            <a:avLst/>
          </a:prstGeom>
        </p:spPr>
        <p:txBody>
          <a:bodyPr wrap="square">
            <a:spAutoFit/>
          </a:bodyPr>
          <a:lstStyle/>
          <a:p>
            <a:r>
              <a:rPr lang="en-US" sz="1400" b="1" dirty="0"/>
              <a:t>FIGURE 5-30 </a:t>
            </a:r>
            <a:r>
              <a:rPr lang="en-US" sz="1400" dirty="0"/>
              <a:t>A third condition has been added to the Verify Order business process. For an order to be accepted, the product must be in stock and the customer must have an acceptable credit status. However, the credit manager now has the authority to waive the credit status requirement</a:t>
            </a:r>
          </a:p>
        </p:txBody>
      </p:sp>
      <p:grpSp>
        <p:nvGrpSpPr>
          <p:cNvPr id="8" name="Group 7"/>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4034422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43</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6)</a:t>
            </a:r>
          </a:p>
        </p:txBody>
      </p:sp>
      <p:sp>
        <p:nvSpPr>
          <p:cNvPr id="12" name="Rectangle 11" descr="This figure is in two parts, it depicts simplified multi-condition table. In this table dashes have been added to indicate that a condition is not relevant. The first part of the table is named, verify order process with credit waiver (with rules marked for combination). There are three rows and eight columns in this table.  The first row has column headers labeled 1, 2, 3, 4, 5, 6, 7, and 8. &#10;Row 2 - Credit status is OK; Column 1 - Y&#10;Row 2 - Credit status is OK; Column 2 - Y&#10;Row 2 - Credit status is OK; Column 3 - dash&#10;Row 2 - Credit status is OK; Column 4 - dash&#10;Row 2 - Credit status is OK; Column 5 - N&#10;Row 2 - Credit status is OK; Column 6 - N&#10;Row 2 - Credit status is OK; Column 7 - dash&#10;Row 2 - Credit status is OK; Column 8 - dash&#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dash&#10;Row 2 - Waiver from credit manager; Column 2 - dash&#10;Row 2 - Waiver from credit manager; Column 3 - dash&#10;Row 2 - Waiver from credit manager; Column 4 - dash&#10;Row 2 - Waiver from credit manager; Column 5 - Y&#10;Row 2 - Waiver from credit manager; Column 6 - N&#10;Row 2 - Waiver from credit manager; Column 7 - dash&#10;Row 2 - Waiver from credit manager; Column 8 - dash&#10;&#10;&#10;Row 3 - Accept order; Column 1, 2, and 5 - X&#10;Row3 - Reject order; Column 3, 4, 6, 7, and 8 - X&#10;&#10;An arrow numbered 1 points to dashes in column 8 and corresponds to text because the product is not in stock, the other conditions do not matter.&#10;&#10;An arrow numbered 2 points to dashes in column 1 and 2 and corresponds to text because the other conditions are met, the waiver does not matter.&#10;&#10;The second part of the table is named, verify order process with credit waiver (after rule combination and simplification). There are three rows and four columns in this table.  The first row has column headers labeled 1(combines previous 1 and 2), 2 (previous 5), 3 (previous 6), and 4 (combines previous 3, 4, 7, 8).&#10;&#10;Row 2 - Credit status is OK; Column 1 - Y&#10;Row 2 - Credit status is OK; Column 2 - Y&#10;Row 2 - Credit status is OK; Column 3 - N&#10;Row 2 - Credit status is OK; Column 4 - dash&#10;&#10;Row 2 - Product is stock; Column 1 - Y&#10;Row 2 - Product is stock; Column 2 - Y&#10;Row 2 - Product is stock; Column 3 - Y&#10;Row 2 - Product is stock; Column 4 – N&#10;&#10;Row 2 - Waiver from credit manager; Column 1 - dash&#10;Row 2 - Waiver from credit manager; Column 2 - Y&#10;Row 2 - Waiver from credit manager; Column 3 - N&#10;Row 2 - Waiver from credit manager; Column 4 - dash&#10;&#10;Row 3 - Accept order; Column 1 and 2 - X&#10;Row3 - Reject order; Column 3 and 4 - X&#10;" title="FIGURE 5-32 In the first table, dashes have been added to indicate that a condition is not relevant. In the second version, rules have been combined. Notice that in final version, only four rules remain. These rules document the logic, and will be transformed into program code when the system is developed"/>
          <p:cNvSpPr/>
          <p:nvPr/>
        </p:nvSpPr>
        <p:spPr>
          <a:xfrm>
            <a:off x="2743200" y="5219060"/>
            <a:ext cx="5562600" cy="830997"/>
          </a:xfrm>
          <a:prstGeom prst="rect">
            <a:avLst/>
          </a:prstGeom>
        </p:spPr>
        <p:txBody>
          <a:bodyPr wrap="square">
            <a:spAutoFit/>
          </a:bodyPr>
          <a:lstStyle/>
          <a:p>
            <a:r>
              <a:rPr lang="en-US" sz="1200" b="1" dirty="0"/>
              <a:t>FIGURE 5-32 </a:t>
            </a:r>
            <a:r>
              <a:rPr lang="en-US" sz="1200" dirty="0"/>
              <a:t>In the first table, dashes have been added to indicate that a condition is not relevant. In the second version, rules have been combined. Notice that in final version, only four rules remain. These rules document the logic, and will be transformed into program code when the system is developed</a:t>
            </a:r>
          </a:p>
        </p:txBody>
      </p:sp>
      <p:pic>
        <p:nvPicPr>
          <p:cNvPr id="25602" name="Picture 2" descr="This figure is in two parts, it depicts simplified multi-condition table. In this table dashes have been added to indicate that a condition is not relevant. The first part of the table is named, verify order process with credit waiver (with rules marked for combination). There are three rows and eight columns in this table.  The first row has column headers labeled 1, 2, 3, 4, 5, 6, 7, and 8. &#10;Row 2 - Credit status is OK; Column 1 - Y&#10;Row 2 - Credit status is OK; Column 2 - Y&#10;Row 2 - Credit status is OK; Column 3 - dash&#10;Row 2 - Credit status is OK; Column 4 - dash&#10;Row 2 - Credit status is OK; Column 5 - N&#10;Row 2 - Credit status is OK; Column 6 - N&#10;Row 2 - Credit status is OK; Column 7 - dash&#10;Row 2 - Credit status is OK; Column 8 - dash&#10;&#10;&#10;Row 2 - Product is stock; Column 1 - Y&#10;Row 2 - Product is stock; Column 2 - Y&#10;Row 2 - Product is stock; Column 3 - N&#10;Row 2 - Product is stock; Column 4 - N&#10;Row 2 - Product is stock; Column 5 - Y&#10;Row 2 - Product is stock; Column 6 - Y&#10;Row 2 - Product is stock; Column 7 - N&#10;Row 2 - Product is stock; Column 8 - N&#10;&#10;Row 2 - Waiver from credit manager; Column 1 - dash&#10;Row 2 - Waiver from credit manager; Column 2 - dash&#10;Row 2 - Waiver from credit manager; Column 3 - dash&#10;Row 2 - Waiver from credit manager; Column 4 - dash&#10;Row 2 - Waiver from credit manager; Column 5 - Y&#10;Row 2 - Waiver from credit manager; Column 6 - N&#10;Row 2 - Waiver from credit manager; Column 7 - dash&#10;Row 2 - Waiver from credit manager; Column 8 - dash&#10;&#10;&#10;Row 3 - Accept order; Column 1, 2, and 5 - X&#10;Row3 - Reject order; Column 3, 4, 6, 7, and 8 - X&#10;&#10;An arrow numbered 1 points to dashes in column 8 and corresponds to text because the product is not in stock, the other conditions do not matter.&#10;&#10;An arrow numbered 2 points to dashes in column 1 and 2 and corresponds to text because the other conditions are met, the waiver does not matter.&#10;&#10;The second part of the table is named, verify order process with credit waiver (after rule combination and simplification). There are three rows and four columns in this table.  The first row has column headers labeled 1(combines previous 1 and 2), 2 (previous 5), 3 (previous 6), and 4 (combines previous 3, 4, 7, 8).&#10;&#10;Row 2 - Credit status is OK; Column 1 - Y&#10;Row 2 - Credit status is OK; Column 2 - Y&#10;Row 2 - Credit status is OK; Column 3 - N&#10;Row 2 - Credit status is OK; Column 4 - dash&#10;&#10;Row 2 - Product is stock; Column 1 - Y&#10;Row 2 - Product is stock; Column 2 - Y&#10;Row 2 - Product is stock; Column 3 - Y&#10;Row 2 - Product is stock; Column 4 – N&#10;&#10;Row 2 - Waiver from credit manager; Column 1 - dash&#10;Row 2 - Waiver from credit manager; Column 2 - Y&#10;Row 2 - Waiver from credit manager; Column 3 - N&#10;Row 2 - Waiver from credit manager; Column 4 - dash&#10;&#10;Row 3 - Accept order; Column 1 and 2 - X&#10;Row3 - Reject order; Column 3 and 4 - X&#10;" title="FIGURE 5-32 In the first table, dashes have been added to indicate that a condition is not relevant. In the second version, rules have been combined. Notice that in final version, only four rules remain. These rules document the logic, and will be transformed into program code when the system is develop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1" y="1219200"/>
            <a:ext cx="6835719"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7302468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44</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7)</a:t>
            </a:r>
          </a:p>
        </p:txBody>
      </p:sp>
      <p:sp>
        <p:nvSpPr>
          <p:cNvPr id="12" name="Rectangle 11"/>
          <p:cNvSpPr/>
          <p:nvPr/>
        </p:nvSpPr>
        <p:spPr>
          <a:xfrm>
            <a:off x="3505200" y="5725828"/>
            <a:ext cx="6172200" cy="523220"/>
          </a:xfrm>
          <a:prstGeom prst="rect">
            <a:avLst/>
          </a:prstGeom>
        </p:spPr>
        <p:txBody>
          <a:bodyPr wrap="square">
            <a:spAutoFit/>
          </a:bodyPr>
          <a:lstStyle/>
          <a:p>
            <a:r>
              <a:rPr lang="en-US" sz="1400" b="1" dirty="0"/>
              <a:t>FIGURE 5-34 </a:t>
            </a:r>
            <a:r>
              <a:rPr lang="en-US" sz="1400" dirty="0"/>
              <a:t>This decision table is based on the sales promotion policy in Figure 5-33. This is the initial version of the table, before simplification</a:t>
            </a:r>
          </a:p>
        </p:txBody>
      </p:sp>
      <p:pic>
        <p:nvPicPr>
          <p:cNvPr id="26626" name="Picture 2" descr="This table is a depiction of multiple conditions with multiple outcomes. There are three rows in this table. The first row is the header and is labeled sales promotion policy- holiday season. The second row is labeled preferred customers who order $1,000 or more are entitled to a 5% discount, and an additional 5% discount if they use our charge card. The third row is labeled preferred customers who do not order $1,000 or more will receive a $25 bonus coupon. The fourth row is labeled all other customers will receive a $5 bonus coupon." title="FIGURE 5-33 A sales promotion policy with three conditions. Notice that the first statement contains two separate conditions – one for the 5% discount, and another for the additional discoun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981200" y="1371600"/>
            <a:ext cx="8178800" cy="1828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6627" name="Picture 3" descr="The name of the table appears at the top, sales promotion policy (initial version). There are three rows and eight columns in this table.  The first row has column headers labeled 1, 2, 3, 4, 5, 6, 7, and 8. &#10;Row 2 - Preferred customer; Column 1 - Y&#10;Row 2 - Preferred customer; Column 2 - Y&#10;Row 2 - Preferred customer; Column 3 - Y&#10;Row 2 - Preferred customer; Column 4 - Y&#10;Row 2 - Preferred customer; Column 5 - N&#10;Row 2 - Preferred customer; Column 6 - N&#10;Row 2 - Preferred customer; Column 7 - N&#10;Row 2 - Preferred customer; Column 8 - N&#10;&#10;&#10;Row 2 - Ordered $1,000 or more; Column 1 - Y&#10;Row 2 - Ordered $1,000 or more; Column 2 - Y&#10;Row 2 - Ordered $1,000 or more; Column 3 - N&#10;Row 2 - Ordered $1,000 or more; Column 4 - N&#10;Row 2 - Ordered $1,000 or more; Column 5 - Y&#10;Row 2 - Ordered $1,000 or more; Column 6 - Y&#10;Row 2 - Ordered $1,000 or more; Column 7 - N&#10;Row 2 - Ordered $1,000 or more; Column 8 - N&#10;&#10;Row 2 - Used our charge card; Column 1 - Y&#10;Row 2 - Used our charge card; Column 2 - N&#10;Row 2 - Used our charge card; Column 3 - Y&#10;Row 2 - Used our charge card; Column 4 - N&#10;Row 2 - Used our charge card; Column 5 - Y&#10;Row 2 - Used our charge card; Column 6 - N&#10;Row 2 - Used our charge card; Column 7 - Y&#10;Row 2 - Used our charge card; Column 8 - N&#10;&#10;&#10;Row 3 - 5% discount; Column 1 and 2 - X&#10;Row3 - Additional 5% discount; Column 1 - X&#10;Row3 - $25 bonus coupon; Column 3 and 4 - X&#10;Row3 - $5 bonus coupon; Column 5, 6, 7, and 8 - X&#10;&#10;" title="FIGURE 5-34 This decision table is based on the sales promotion policy in Figure 5-33. This is the initial version of the table, before simplification"/>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362201" y="3820828"/>
            <a:ext cx="5763229"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7"/>
          <p:cNvSpPr/>
          <p:nvPr/>
        </p:nvSpPr>
        <p:spPr>
          <a:xfrm>
            <a:off x="2133600" y="3286780"/>
            <a:ext cx="8026400" cy="523220"/>
          </a:xfrm>
          <a:prstGeom prst="rect">
            <a:avLst/>
          </a:prstGeom>
        </p:spPr>
        <p:txBody>
          <a:bodyPr wrap="square">
            <a:spAutoFit/>
          </a:bodyPr>
          <a:lstStyle/>
          <a:p>
            <a:r>
              <a:rPr lang="en-US" sz="1400" b="1" dirty="0"/>
              <a:t>FIGURE 5-33 </a:t>
            </a:r>
            <a:r>
              <a:rPr lang="en-US" sz="1400" dirty="0"/>
              <a:t>A sales promotion policy with three conditions. Notice that the first statement contains two </a:t>
            </a:r>
            <a:r>
              <a:rPr lang="en-US" sz="1400" i="1" dirty="0"/>
              <a:t>separate </a:t>
            </a:r>
            <a:r>
              <a:rPr lang="en-US" sz="1400" dirty="0"/>
              <a:t>conditions – one for the 5% discount, and another for the additional discount</a:t>
            </a:r>
          </a:p>
        </p:txBody>
      </p:sp>
      <p:grpSp>
        <p:nvGrpSpPr>
          <p:cNvPr id="10" name="Group 9"/>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9" name="Freeform 18"/>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5953" y="-506"/>
              <a:ext cx="2977" cy="171"/>
              <a:chOff x="5953" y="-506"/>
              <a:chExt cx="2977" cy="171"/>
            </a:xfrm>
          </p:grpSpPr>
          <p:sp>
            <p:nvSpPr>
              <p:cNvPr id="18" name="Freeform 17"/>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2976" y="-506"/>
              <a:ext cx="2977" cy="171"/>
              <a:chOff x="2976" y="-506"/>
              <a:chExt cx="2977" cy="171"/>
            </a:xfrm>
          </p:grpSpPr>
          <p:sp>
            <p:nvSpPr>
              <p:cNvPr id="17" name="Freeform 16"/>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5" name="Group 14"/>
            <p:cNvGrpSpPr>
              <a:grpSpLocks/>
            </p:cNvGrpSpPr>
            <p:nvPr/>
          </p:nvGrpSpPr>
          <p:grpSpPr bwMode="auto">
            <a:xfrm>
              <a:off x="0" y="-506"/>
              <a:ext cx="2977" cy="171"/>
              <a:chOff x="0" y="-506"/>
              <a:chExt cx="2977" cy="171"/>
            </a:xfrm>
          </p:grpSpPr>
          <p:sp>
            <p:nvSpPr>
              <p:cNvPr id="16" name="Freeform 15"/>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85814906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45</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8)</a:t>
            </a:r>
          </a:p>
        </p:txBody>
      </p:sp>
      <p:sp>
        <p:nvSpPr>
          <p:cNvPr id="12" name="Rectangle 11"/>
          <p:cNvSpPr/>
          <p:nvPr/>
        </p:nvSpPr>
        <p:spPr>
          <a:xfrm>
            <a:off x="2514600" y="4343400"/>
            <a:ext cx="7355304" cy="523220"/>
          </a:xfrm>
          <a:prstGeom prst="rect">
            <a:avLst/>
          </a:prstGeom>
        </p:spPr>
        <p:txBody>
          <a:bodyPr wrap="square">
            <a:spAutoFit/>
          </a:bodyPr>
          <a:lstStyle/>
          <a:p>
            <a:r>
              <a:rPr lang="en-US" sz="1400" b="1" dirty="0"/>
              <a:t>FIGURE 5-35 </a:t>
            </a:r>
            <a:r>
              <a:rPr lang="en-US" sz="1400" dirty="0"/>
              <a:t>In this version, dashes have been added to indicate that a condition is not relevant. At this point, it appears that several rules can be combined</a:t>
            </a:r>
          </a:p>
        </p:txBody>
      </p:sp>
      <p:pic>
        <p:nvPicPr>
          <p:cNvPr id="27650" name="Picture 2" descr="In this figure, the name of the table appears at the top, sales promotion policy (final version). There are eight rows and eight columns in this table.  The first row has column headers labeled 1, 2, 3, 4, 5, 6, 7, and 8. &#10;Row 2 - Preferred customer; Column 1 - Y&#10;Row 2 - Preferred customer; Column 2 - Y&#10;Row 2 - Preferred customer; Column 3 - Y&#10;Row 2 - Preferred customer; Column 4 - Y&#10;Row 2 - Preferred customer; Column 5 - N&#10;Row 2 - Preferred customer; Column 6 - N&#10;Row 2 - Preferred customer; Column 7 - N&#10;Row 2 - Preferred customer; Column 8 - N&#10;&#10;&#10;Row 3 - Ordered $1,000 or more; Column 1 - Y&#10;Row 3 - Ordered $1,000 or more; Column 2 - Y&#10;Row 3 - Ordered $1,000 or more; Column 3 - N&#10;Row 3 - Ordered $1,000 or more; Column 4 - N&#10;Row 3 - Ordered $1,000 or more; Column 5 - dash&#10;Row 3 - Ordered $1,000 or more; Column 6 - dash&#10;Row 3 - Ordered $1,000 or more; Column 7 - dash&#10;Row 3 - Ordered $1,000 or more; Column 8 - dash&#10;&#10;Row 4 - Used our charge card; Column 1 - Y&#10;Row 4 - Used our charge card; Column 2 - N&#10;Row 4 - Used our charge card; Column 3 - dash&#10;Row 4 - Used our charge card; Column 4 - dash&#10;Row 4 - Used our charge card; Column 5 - dash&#10;Row4 - Used our charge card; Column 6 - dash&#10;Row 4 - Used our charge card; Column 7 - dash&#10;Row 4 - Used our charge card; Column 8 - dash&#10;&#10;&#10;Row 5 - 5% discount; Column 1 and 2 - X&#10;Row 6 - Additional 5% discount; Column 1 - X&#10;Row 7 - $25 bonus coupon; Column 3 and 4 - X&#10;Row 8 - $5 bonus coupon; Column 5, 6, 7, and 8 - X&#10;" title="FIGURE 5-35 In this version, dashes have been added to indicate that a condition is not relevant. At this point, it appears that several rules can be comb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600" y="1295400"/>
            <a:ext cx="7507705"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8" name="Group 7"/>
          <p:cNvGrpSpPr>
            <a:grpSpLocks/>
          </p:cNvGrpSpPr>
          <p:nvPr/>
        </p:nvGrpSpPr>
        <p:grpSpPr bwMode="auto">
          <a:xfrm>
            <a:off x="0" y="1"/>
            <a:ext cx="12192000" cy="359228"/>
            <a:chOff x="0" y="-506"/>
            <a:chExt cx="11906" cy="171"/>
          </a:xfrm>
        </p:grpSpPr>
        <p:grpSp>
          <p:nvGrpSpPr>
            <p:cNvPr id="9" name="Group 8"/>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6374589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descr="This figure depicts a decision tree that shows the logic structure in a horizontal form. A horizontal line a labeled preferred customer? This line branches into two other lines labeled Y and N. The line labeled N corresponds to text $ 5 bonus coupons. The line labeled Y extends further corresponds to text ordered $ 1000 or more. This text branches into two lines labeled Y and N. The line labeled N corresponds to text $ 25 bonus coupons. The line labeled Y extends further corresponds to text used our charge card. This text branches into two lines labeled Y and N. The line labeled N corresponds to text 5% discount. The line labeled Y extends further corresponds to text 5% discount and an additional 5% discount." title="FIGURE 5-36 This example is based on the same Sales Promotion Policy shown in the decision tables in Figures  5-34 and 5-35 on the previous page. Like a decision table, a decision tree shows all combinations of conditions and outcomes. The main difference is the graphical format, which many viewers find easier to interpre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67956" y="3885855"/>
            <a:ext cx="5112682" cy="1844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46</a:t>
            </a:fld>
            <a:endParaRPr lang="en-US" dirty="0"/>
          </a:p>
        </p:txBody>
      </p:sp>
      <p:sp>
        <p:nvSpPr>
          <p:cNvPr id="2" name="Title 1"/>
          <p:cNvSpPr>
            <a:spLocks noGrp="1"/>
          </p:cNvSpPr>
          <p:nvPr>
            <p:ph type="title"/>
          </p:nvPr>
        </p:nvSpPr>
        <p:spPr/>
        <p:txBody>
          <a:bodyPr rtlCol="0">
            <a:normAutofit/>
          </a:bodyPr>
          <a:lstStyle/>
          <a:p>
            <a:pPr>
              <a:defRPr/>
            </a:pPr>
            <a:r>
              <a:rPr lang="en-US" dirty="0"/>
              <a:t>Process Description Tools </a:t>
            </a:r>
            <a:r>
              <a:rPr lang="en-US" sz="1300" dirty="0"/>
              <a:t>(Cont. 9)</a:t>
            </a:r>
          </a:p>
        </p:txBody>
      </p:sp>
      <p:sp>
        <p:nvSpPr>
          <p:cNvPr id="8" name="Rectangle 7"/>
          <p:cNvSpPr/>
          <p:nvPr/>
        </p:nvSpPr>
        <p:spPr>
          <a:xfrm>
            <a:off x="1705675" y="4191001"/>
            <a:ext cx="3751450" cy="1200329"/>
          </a:xfrm>
          <a:prstGeom prst="rect">
            <a:avLst/>
          </a:prstGeom>
        </p:spPr>
        <p:txBody>
          <a:bodyPr wrap="square">
            <a:spAutoFit/>
          </a:bodyPr>
          <a:lstStyle/>
          <a:p>
            <a:r>
              <a:rPr lang="en-US" sz="1200" b="1" dirty="0"/>
              <a:t>FIGURE 5-36 </a:t>
            </a:r>
            <a:r>
              <a:rPr lang="en-US" sz="1200" dirty="0"/>
              <a:t>This example is based on the same Sales Promotion Policy shown in the decision tables in Figures 5-34 and 5-35 on the previous page. Like a decision table, a decision tree shows all combinations of conditions and outcomes. The main difference is the graphical format, which many viewers find easier to interpret</a:t>
            </a:r>
          </a:p>
        </p:txBody>
      </p:sp>
      <p:sp>
        <p:nvSpPr>
          <p:cNvPr id="9" name="Text Placeholder 2" descr="This figure depicts a decision tree that shows the logic structure in a horizontal form. A horizontal line a labeled preferred customer? This line branches into two other lines labeled Y and N. The line labeled N corresponds to text $ 5 bonus coupons. The line labeled Y extends further corresponds to text ordered $ 1000 or more. This text branches into two lines labeled Y and N. The line labeled N corresponds to text $ 25 bonus coupons. The line labeled Y extends further corresponds to text used our charge card. This text branches into two lines labeled Y and N. The line labeled N corresponds to text 5% discount. The line labeled Y extends further corresponds to text 5% discount and an additional 5% discount." title="FIGURE 5-36 This example is based on the same Sales Promotion Policy shown in the decision tables in Figures  5-34 and 5-35 on the previous page. Like a decision table, a decision tree shows all combinations of conditions and outcomes. The main difference is the graphical format, which many viewers find easier to interpret"/>
          <p:cNvSpPr>
            <a:spLocks noGrp="1"/>
          </p:cNvSpPr>
          <p:nvPr>
            <p:ph idx="1"/>
          </p:nvPr>
        </p:nvSpPr>
        <p:spPr>
          <a:xfrm>
            <a:off x="1981200" y="1481329"/>
            <a:ext cx="8229600" cy="4525963"/>
          </a:xfrm>
        </p:spPr>
        <p:txBody>
          <a:bodyPr>
            <a:normAutofit/>
          </a:bodyPr>
          <a:lstStyle/>
          <a:p>
            <a:pPr eaLnBrk="1" hangingPunct="1"/>
            <a:r>
              <a:rPr lang="en-US" b="1" dirty="0"/>
              <a:t>Decision Trees</a:t>
            </a:r>
          </a:p>
          <a:p>
            <a:pPr lvl="1"/>
            <a:r>
              <a:rPr lang="en-US" dirty="0"/>
              <a:t>Graphical representation of the conditions, actions, and rules found in a decision table</a:t>
            </a:r>
          </a:p>
          <a:p>
            <a:pPr lvl="1"/>
            <a:r>
              <a:rPr lang="en-US" dirty="0"/>
              <a:t>Show the logic structure in a horizontal form that resembles a tree </a:t>
            </a:r>
          </a:p>
          <a:p>
            <a:pPr lvl="1"/>
            <a:r>
              <a:rPr lang="en-US" dirty="0"/>
              <a:t>Provide the same results as decision tables, but in different forms</a:t>
            </a:r>
          </a:p>
        </p:txBody>
      </p:sp>
      <p:grpSp>
        <p:nvGrpSpPr>
          <p:cNvPr id="10" name="Group 9"/>
          <p:cNvGrpSpPr>
            <a:grpSpLocks/>
          </p:cNvGrpSpPr>
          <p:nvPr/>
        </p:nvGrpSpPr>
        <p:grpSpPr bwMode="auto">
          <a:xfrm>
            <a:off x="0" y="1"/>
            <a:ext cx="12192000" cy="359228"/>
            <a:chOff x="0" y="-506"/>
            <a:chExt cx="11906" cy="171"/>
          </a:xfrm>
        </p:grpSpPr>
        <p:grpSp>
          <p:nvGrpSpPr>
            <p:cNvPr id="11" name="Group 10"/>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0017719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47</a:t>
            </a:fld>
            <a:endParaRPr lang="en-US" dirty="0"/>
          </a:p>
        </p:txBody>
      </p:sp>
      <p:sp>
        <p:nvSpPr>
          <p:cNvPr id="2" name="Title 1"/>
          <p:cNvSpPr>
            <a:spLocks noGrp="1"/>
          </p:cNvSpPr>
          <p:nvPr>
            <p:ph type="title"/>
          </p:nvPr>
        </p:nvSpPr>
        <p:spPr/>
        <p:txBody>
          <a:bodyPr rtlCol="0">
            <a:normAutofit/>
          </a:bodyPr>
          <a:lstStyle/>
          <a:p>
            <a:pPr>
              <a:defRPr/>
            </a:pPr>
            <a:r>
              <a:rPr lang="en-US" dirty="0"/>
              <a:t>Logical versus Physical Models</a:t>
            </a:r>
          </a:p>
        </p:txBody>
      </p:sp>
      <p:sp>
        <p:nvSpPr>
          <p:cNvPr id="19458" name="Text Placeholder 2"/>
          <p:cNvSpPr>
            <a:spLocks noGrp="1"/>
          </p:cNvSpPr>
          <p:nvPr>
            <p:ph idx="4294967295"/>
          </p:nvPr>
        </p:nvSpPr>
        <p:spPr>
          <a:xfrm>
            <a:off x="1905000" y="1481138"/>
            <a:ext cx="8305800" cy="4767262"/>
          </a:xfrm>
        </p:spPr>
        <p:txBody>
          <a:bodyPr>
            <a:normAutofit/>
          </a:bodyPr>
          <a:lstStyle/>
          <a:p>
            <a:r>
              <a:rPr lang="en-US" dirty="0"/>
              <a:t>While structured analysis tools are used to develop a logical model for a new information system, such tools also can be used to develop physical models of an information system</a:t>
            </a:r>
          </a:p>
          <a:p>
            <a:r>
              <a:rPr lang="en-US" dirty="0"/>
              <a:t>A physical model shows how the system’s requirements are implemented</a:t>
            </a:r>
          </a:p>
          <a:p>
            <a:pPr lvl="1"/>
            <a:endParaRPr lang="en-US" dirty="0"/>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924898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48</a:t>
            </a:fld>
            <a:endParaRPr lang="en-US" dirty="0"/>
          </a:p>
        </p:txBody>
      </p:sp>
      <p:sp>
        <p:nvSpPr>
          <p:cNvPr id="2" name="Title 1"/>
          <p:cNvSpPr>
            <a:spLocks noGrp="1"/>
          </p:cNvSpPr>
          <p:nvPr>
            <p:ph type="title"/>
          </p:nvPr>
        </p:nvSpPr>
        <p:spPr/>
        <p:txBody>
          <a:bodyPr rtlCol="0">
            <a:normAutofit/>
          </a:bodyPr>
          <a:lstStyle/>
          <a:p>
            <a:pPr>
              <a:defRPr/>
            </a:pPr>
            <a:r>
              <a:rPr lang="en-US" dirty="0"/>
              <a:t>Logical versus Physical Models </a:t>
            </a:r>
            <a:r>
              <a:rPr lang="en-US" sz="1200" dirty="0"/>
              <a:t>(Cont. 1)</a:t>
            </a:r>
          </a:p>
        </p:txBody>
      </p:sp>
      <p:sp>
        <p:nvSpPr>
          <p:cNvPr id="10" name="Text Placeholder 2"/>
          <p:cNvSpPr>
            <a:spLocks noGrp="1"/>
          </p:cNvSpPr>
          <p:nvPr>
            <p:ph idx="1"/>
          </p:nvPr>
        </p:nvSpPr>
        <p:spPr>
          <a:xfrm>
            <a:off x="1981200" y="1481328"/>
            <a:ext cx="7315200" cy="4919472"/>
          </a:xfrm>
        </p:spPr>
        <p:txBody>
          <a:bodyPr>
            <a:normAutofit/>
          </a:bodyPr>
          <a:lstStyle/>
          <a:p>
            <a:r>
              <a:rPr lang="en-US" b="1" dirty="0"/>
              <a:t>Sequence of Models</a:t>
            </a:r>
          </a:p>
          <a:p>
            <a:pPr lvl="1"/>
            <a:r>
              <a:rPr lang="en-US" dirty="0"/>
              <a:t>Systems analysts create a physical model of the current system and then develop a logical model of the current system before tackling a logical model of the new system</a:t>
            </a:r>
          </a:p>
          <a:p>
            <a:pPr lvl="2"/>
            <a:r>
              <a:rPr lang="en-US" dirty="0"/>
              <a:t>Performing extra step allows to understand the current system better</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8754905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49</a:t>
            </a:fld>
            <a:endParaRPr lang="en-US" dirty="0"/>
          </a:p>
        </p:txBody>
      </p:sp>
      <p:sp>
        <p:nvSpPr>
          <p:cNvPr id="2" name="Title 1"/>
          <p:cNvSpPr>
            <a:spLocks noGrp="1"/>
          </p:cNvSpPr>
          <p:nvPr>
            <p:ph type="title"/>
          </p:nvPr>
        </p:nvSpPr>
        <p:spPr/>
        <p:txBody>
          <a:bodyPr rtlCol="0">
            <a:normAutofit/>
          </a:bodyPr>
          <a:lstStyle/>
          <a:p>
            <a:pPr>
              <a:defRPr/>
            </a:pPr>
            <a:r>
              <a:rPr lang="en-US" dirty="0"/>
              <a:t>Logical versus Physical Models </a:t>
            </a:r>
            <a:r>
              <a:rPr lang="en-US" sz="1200" dirty="0"/>
              <a:t>(Cont. 2)</a:t>
            </a:r>
          </a:p>
        </p:txBody>
      </p:sp>
      <p:sp>
        <p:nvSpPr>
          <p:cNvPr id="10" name="Text Placeholder 2"/>
          <p:cNvSpPr>
            <a:spLocks noGrp="1"/>
          </p:cNvSpPr>
          <p:nvPr>
            <p:ph idx="1"/>
          </p:nvPr>
        </p:nvSpPr>
        <p:spPr>
          <a:xfrm>
            <a:off x="1981200" y="1481328"/>
            <a:ext cx="7924800" cy="4919472"/>
          </a:xfrm>
        </p:spPr>
        <p:txBody>
          <a:bodyPr>
            <a:normAutofit/>
          </a:bodyPr>
          <a:lstStyle/>
          <a:p>
            <a:r>
              <a:rPr lang="en-US" b="1" dirty="0"/>
              <a:t>Four-Model Approach</a:t>
            </a:r>
          </a:p>
          <a:p>
            <a:pPr lvl="1"/>
            <a:r>
              <a:rPr lang="en-US" dirty="0"/>
              <a:t>Develop: </a:t>
            </a:r>
          </a:p>
          <a:p>
            <a:pPr lvl="2"/>
            <a:r>
              <a:rPr lang="en-US" dirty="0"/>
              <a:t>A physical model of the current system</a:t>
            </a:r>
          </a:p>
          <a:p>
            <a:pPr lvl="2"/>
            <a:r>
              <a:rPr lang="en-US" dirty="0"/>
              <a:t>A logical model of the current system</a:t>
            </a:r>
          </a:p>
          <a:p>
            <a:pPr lvl="2"/>
            <a:r>
              <a:rPr lang="en-US" dirty="0"/>
              <a:t>A logical model of the new system</a:t>
            </a:r>
          </a:p>
          <a:p>
            <a:pPr lvl="2"/>
            <a:r>
              <a:rPr lang="en-US" dirty="0"/>
              <a:t>A physical model of the new system</a:t>
            </a:r>
          </a:p>
          <a:p>
            <a:pPr lvl="1"/>
            <a:r>
              <a:rPr lang="en-US" dirty="0"/>
              <a:t>Disadvantage - Additional time and cost</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6" name="Freeform 15"/>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5" name="Freeform 14"/>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2976" y="-506"/>
              <a:ext cx="2977" cy="171"/>
              <a:chOff x="2976" y="-506"/>
              <a:chExt cx="2977" cy="171"/>
            </a:xfrm>
          </p:grpSpPr>
          <p:sp>
            <p:nvSpPr>
              <p:cNvPr id="14" name="Freeform 13"/>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0" y="-506"/>
              <a:ext cx="2977" cy="171"/>
              <a:chOff x="0" y="-506"/>
              <a:chExt cx="2977" cy="171"/>
            </a:xfrm>
          </p:grpSpPr>
          <p:sp>
            <p:nvSpPr>
              <p:cNvPr id="13" name="Freeform 12"/>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390143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1728" y="453006"/>
            <a:ext cx="10842072" cy="721454"/>
          </a:xfr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r="100000" b="100000"/>
            </a:path>
            <a:tileRect l="-100000" t="-100000"/>
          </a:gradFill>
        </p:spPr>
        <p:txBody>
          <a:bodyPr>
            <a:normAutofit/>
          </a:bodyPr>
          <a:lstStyle/>
          <a:p>
            <a:r>
              <a:rPr lang="en-US" sz="3200" dirty="0"/>
              <a:t>Introduction</a:t>
            </a:r>
            <a:endParaRPr lang="en-AU" sz="3200" b="1" dirty="0">
              <a:solidFill>
                <a:srgbClr val="0B76BC"/>
              </a:solidFill>
              <a:latin typeface="+mn-lt"/>
            </a:endParaRPr>
          </a:p>
        </p:txBody>
      </p:sp>
      <p:sp>
        <p:nvSpPr>
          <p:cNvPr id="3" name="Content Placeholder 2"/>
          <p:cNvSpPr>
            <a:spLocks noGrp="1"/>
          </p:cNvSpPr>
          <p:nvPr>
            <p:ph sz="half" idx="1"/>
          </p:nvPr>
        </p:nvSpPr>
        <p:spPr>
          <a:xfrm>
            <a:off x="587229" y="1487977"/>
            <a:ext cx="10766572" cy="4594041"/>
          </a:xfrm>
        </p:spPr>
        <p:txBody>
          <a:bodyPr>
            <a:normAutofit/>
          </a:bodyPr>
          <a:lstStyle/>
          <a:p>
            <a:r>
              <a:rPr lang="en-US" sz="2400" b="1" dirty="0"/>
              <a:t>Logical Model</a:t>
            </a:r>
            <a:r>
              <a:rPr lang="en-US" sz="2400" dirty="0"/>
              <a:t>: Shows what the system must do, regardless of how it will be implemented physically</a:t>
            </a:r>
          </a:p>
          <a:p>
            <a:r>
              <a:rPr lang="en-US" sz="2400" b="1" dirty="0"/>
              <a:t>Physical Model</a:t>
            </a:r>
            <a:r>
              <a:rPr lang="en-US" sz="2400" dirty="0"/>
              <a:t>: Describes how the system will be constructed</a:t>
            </a:r>
          </a:p>
          <a:p>
            <a:endParaRPr lang="en-US" sz="2300"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5</a:t>
            </a:fld>
            <a:endParaRPr lang="en-AU" dirty="0"/>
          </a:p>
        </p:txBody>
      </p:sp>
      <p:grpSp>
        <p:nvGrpSpPr>
          <p:cNvPr id="6" name="Group 5"/>
          <p:cNvGrpSpPr>
            <a:grpSpLocks/>
          </p:cNvGrpSpPr>
          <p:nvPr/>
        </p:nvGrpSpPr>
        <p:grpSpPr bwMode="auto">
          <a:xfrm>
            <a:off x="0" y="1"/>
            <a:ext cx="12192000" cy="359228"/>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144206685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4F6CA3-9192-46C9-AAD1-2E4D59A9260C}" type="slidenum">
              <a:rPr lang="en-US"/>
              <a:pPr>
                <a:defRPr/>
              </a:pPr>
              <a:t>50</a:t>
            </a:fld>
            <a:endParaRPr lang="en-US" dirty="0"/>
          </a:p>
        </p:txBody>
      </p:sp>
      <p:sp>
        <p:nvSpPr>
          <p:cNvPr id="56321" name="Title 1"/>
          <p:cNvSpPr>
            <a:spLocks noGrp="1"/>
          </p:cNvSpPr>
          <p:nvPr>
            <p:ph type="title"/>
          </p:nvPr>
        </p:nvSpPr>
        <p:spPr/>
        <p:txBody>
          <a:bodyPr/>
          <a:lstStyle/>
          <a:p>
            <a:pPr eaLnBrk="1" hangingPunct="1"/>
            <a:r>
              <a:rPr lang="en-US" dirty="0"/>
              <a:t>Chapter Summary</a:t>
            </a:r>
          </a:p>
        </p:txBody>
      </p:sp>
      <p:sp>
        <p:nvSpPr>
          <p:cNvPr id="3" name="Text Placeholder 2"/>
          <p:cNvSpPr>
            <a:spLocks noGrp="1"/>
          </p:cNvSpPr>
          <p:nvPr>
            <p:ph idx="4294967295"/>
          </p:nvPr>
        </p:nvSpPr>
        <p:spPr>
          <a:xfrm>
            <a:off x="1981200" y="1481138"/>
            <a:ext cx="8229600" cy="4525962"/>
          </a:xfrm>
        </p:spPr>
        <p:txBody>
          <a:bodyPr rtlCol="0">
            <a:normAutofit/>
          </a:bodyPr>
          <a:lstStyle/>
          <a:p>
            <a:pPr>
              <a:defRPr/>
            </a:pPr>
            <a:r>
              <a:rPr lang="en-US" dirty="0"/>
              <a:t>During data and process modeling, a systems analyst develops graphical models to show how the system transforms data into useful information</a:t>
            </a:r>
          </a:p>
          <a:p>
            <a:pPr>
              <a:defRPr/>
            </a:pPr>
            <a:r>
              <a:rPr lang="en-US" dirty="0"/>
              <a:t>The end product of data and process modeling is a logical model that will support business operations and meet user needs</a:t>
            </a:r>
          </a:p>
          <a:p>
            <a:pPr>
              <a:defRPr/>
            </a:pPr>
            <a:r>
              <a:rPr lang="en-US" dirty="0"/>
              <a:t>Data and process modeling involves three main tools: data flow diagrams, a data dictionary, and process descriptions</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3092429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r>
              <a:rPr lang="en-US" dirty="0"/>
              <a:t>Data flow diagrams (DFDs) graphically show the movement and transformation of data in the information system</a:t>
            </a:r>
          </a:p>
          <a:p>
            <a:r>
              <a:rPr lang="en-US" dirty="0"/>
              <a:t>DFDs use four symbols</a:t>
            </a:r>
          </a:p>
          <a:p>
            <a:r>
              <a:rPr lang="en-US" dirty="0"/>
              <a:t>A set of DFDs is like a pyramid with the context diagram at the top</a:t>
            </a:r>
          </a:p>
          <a:p>
            <a:r>
              <a:rPr lang="en-US" dirty="0"/>
              <a:t>The data dictionary is the central documentation tool for structured analysis</a:t>
            </a:r>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51</a:t>
            </a:fld>
            <a:endParaRPr lang="en-US" dirty="0"/>
          </a:p>
        </p:txBody>
      </p:sp>
      <p:sp>
        <p:nvSpPr>
          <p:cNvPr id="57345" name="Title 1"/>
          <p:cNvSpPr>
            <a:spLocks noGrp="1"/>
          </p:cNvSpPr>
          <p:nvPr>
            <p:ph type="title"/>
          </p:nvPr>
        </p:nvSpPr>
        <p:spPr/>
        <p:txBody>
          <a:bodyPr/>
          <a:lstStyle/>
          <a:p>
            <a:pPr eaLnBrk="1" hangingPunct="1"/>
            <a:r>
              <a:rPr lang="en-US" dirty="0"/>
              <a:t>Chapter Summary </a:t>
            </a:r>
            <a:r>
              <a:rPr lang="en-US" sz="1200" dirty="0"/>
              <a:t>(Cont. 1)</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328061704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rtlCol="0">
            <a:normAutofit/>
          </a:bodyPr>
          <a:lstStyle/>
          <a:p>
            <a:pPr>
              <a:defRPr/>
            </a:pPr>
            <a:r>
              <a:rPr lang="en-US" dirty="0"/>
              <a:t>Each functional primitive process is documented using structured English, decision tables, and decision trees</a:t>
            </a:r>
          </a:p>
          <a:p>
            <a:pPr>
              <a:defRPr/>
            </a:pPr>
            <a:r>
              <a:rPr lang="en-US" dirty="0"/>
              <a:t>Structured analysis tools can be used to develop a logical model during one systems analysis phase, and a physical model during the systems design phase</a:t>
            </a:r>
          </a:p>
          <a:p>
            <a:endParaRPr lang="en-US" dirty="0"/>
          </a:p>
        </p:txBody>
      </p:sp>
      <p:sp>
        <p:nvSpPr>
          <p:cNvPr id="6" name="Slide Number Placeholder 5"/>
          <p:cNvSpPr>
            <a:spLocks noGrp="1"/>
          </p:cNvSpPr>
          <p:nvPr>
            <p:ph type="sldNum" sz="quarter" idx="12"/>
          </p:nvPr>
        </p:nvSpPr>
        <p:spPr/>
        <p:txBody>
          <a:bodyPr/>
          <a:lstStyle/>
          <a:p>
            <a:pPr>
              <a:defRPr/>
            </a:pPr>
            <a:fld id="{F0FD7164-DFD5-47FD-8CCF-BCF749ED2AE7}" type="slidenum">
              <a:rPr lang="en-US"/>
              <a:pPr>
                <a:defRPr/>
              </a:pPr>
              <a:t>52</a:t>
            </a:fld>
            <a:endParaRPr lang="en-US" dirty="0"/>
          </a:p>
        </p:txBody>
      </p:sp>
      <p:sp>
        <p:nvSpPr>
          <p:cNvPr id="57345" name="Title 1"/>
          <p:cNvSpPr>
            <a:spLocks noGrp="1"/>
          </p:cNvSpPr>
          <p:nvPr>
            <p:ph type="title"/>
          </p:nvPr>
        </p:nvSpPr>
        <p:spPr/>
        <p:txBody>
          <a:bodyPr/>
          <a:lstStyle/>
          <a:p>
            <a:pPr eaLnBrk="1" hangingPunct="1"/>
            <a:r>
              <a:rPr lang="en-US" dirty="0"/>
              <a:t>Chapter Summary </a:t>
            </a:r>
            <a:r>
              <a:rPr lang="en-US" sz="1200" dirty="0"/>
              <a:t>(Cont. 2)</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2095650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327171" y="4405746"/>
            <a:ext cx="11417416" cy="209572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600" dirty="0">
                <a:solidFill>
                  <a:schemeClr val="bg1"/>
                </a:solidFill>
                <a:latin typeface="Arial Rounded MT Bold" panose="020F0704030504030204" pitchFamily="34" charset="0"/>
              </a:rPr>
            </a:b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Kent Institute Australia Pty. Ltd.</a:t>
            </a:r>
            <a:br>
              <a:rPr lang="en-AU" sz="1600" dirty="0">
                <a:solidFill>
                  <a:schemeClr val="bg1"/>
                </a:solidFill>
                <a:latin typeface="Arial Rounded MT Bold" panose="020F0704030504030204" pitchFamily="34" charset="0"/>
              </a:rPr>
            </a:br>
            <a:r>
              <a:rPr lang="en-AU" sz="1600" dirty="0">
                <a:solidFill>
                  <a:schemeClr val="bg1"/>
                </a:solidFill>
                <a:latin typeface="Arial Rounded MT Bold" panose="020F0704030504030204" pitchFamily="34" charset="0"/>
              </a:rPr>
              <a:t>ABN 49 003 577 302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CRICOS Code: 00161E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RTO Code: 90458 </a:t>
            </a:r>
            <a:r>
              <a:rPr lang="en-AU" sz="1600" dirty="0">
                <a:solidFill>
                  <a:schemeClr val="bg1"/>
                </a:solidFill>
                <a:latin typeface="Calibri"/>
              </a:rPr>
              <a:t>●</a:t>
            </a:r>
            <a:r>
              <a:rPr lang="en-AU" sz="16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algn="l"/>
            <a:fld id="{69A33247-0532-4294-AAF9-44D3CCAEBDA1}" type="slidenum">
              <a:rPr lang="en-AU" smtClean="0"/>
              <a:pPr algn="l"/>
              <a:t>53</a:t>
            </a:fld>
            <a:r>
              <a:rPr lang="en-AU" dirty="0"/>
              <a:t>  </a:t>
            </a:r>
          </a:p>
        </p:txBody>
      </p:sp>
      <p:sp>
        <p:nvSpPr>
          <p:cNvPr id="18" name="Content Placeholder 24"/>
          <p:cNvSpPr txBox="1">
            <a:spLocks/>
          </p:cNvSpPr>
          <p:nvPr/>
        </p:nvSpPr>
        <p:spPr>
          <a:xfrm>
            <a:off x="6248400" y="1978025"/>
            <a:ext cx="5181600" cy="4351338"/>
          </a:xfrm>
          <a:prstGeom prst="rect">
            <a:avLst/>
          </a:prstGeom>
        </p:spPr>
        <p:txBody>
          <a:bodyPr vert="horz" lIns="91440" tIns="45720" rIns="91440" bIns="45720" rtlCol="0">
            <a:no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AU" sz="2200" b="0" i="0" u="none" strike="noStrike" kern="1200" cap="none" spc="0" normalizeH="0" baseline="0" noProof="0" dirty="0">
              <a:ln>
                <a:noFill/>
              </a:ln>
              <a:solidFill>
                <a:schemeClr val="tx1"/>
              </a:solidFill>
              <a:effectLst/>
              <a:uLnTx/>
              <a:uFillTx/>
              <a:latin typeface="Calibri" pitchFamily="34" charset="0"/>
              <a:ea typeface="+mn-ea"/>
              <a:cs typeface="+mn-cs"/>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5780" y="874229"/>
            <a:ext cx="5569527" cy="33549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952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6</a:t>
            </a:fld>
            <a:endParaRPr lang="en-US" dirty="0"/>
          </a:p>
        </p:txBody>
      </p:sp>
      <p:sp>
        <p:nvSpPr>
          <p:cNvPr id="2" name="Title 1"/>
          <p:cNvSpPr>
            <a:spLocks noGrp="1"/>
          </p:cNvSpPr>
          <p:nvPr>
            <p:ph type="title"/>
          </p:nvPr>
        </p:nvSpPr>
        <p:spPr/>
        <p:txBody>
          <a:bodyPr rtlCol="0">
            <a:normAutofit/>
          </a:bodyPr>
          <a:lstStyle/>
          <a:p>
            <a:pPr>
              <a:defRPr/>
            </a:pPr>
            <a:r>
              <a:rPr lang="en-US" dirty="0"/>
              <a:t>Overview of Data and Process Modeling Tools</a:t>
            </a:r>
          </a:p>
        </p:txBody>
      </p:sp>
      <p:sp>
        <p:nvSpPr>
          <p:cNvPr id="19458" name="Text Placeholder 2"/>
          <p:cNvSpPr>
            <a:spLocks noGrp="1"/>
          </p:cNvSpPr>
          <p:nvPr>
            <p:ph idx="4294967295"/>
          </p:nvPr>
        </p:nvSpPr>
        <p:spPr>
          <a:xfrm>
            <a:off x="1981200" y="1524000"/>
            <a:ext cx="8229600" cy="4767262"/>
          </a:xfrm>
        </p:spPr>
        <p:txBody>
          <a:bodyPr>
            <a:normAutofit/>
          </a:bodyPr>
          <a:lstStyle/>
          <a:p>
            <a:r>
              <a:rPr lang="en-US" dirty="0"/>
              <a:t>Systems analysts use graphical techniques to describe an information system</a:t>
            </a:r>
          </a:p>
          <a:p>
            <a:r>
              <a:rPr lang="en-US" dirty="0"/>
              <a:t>Data flow diagram (DFD) - Uses various symbols to show how the system transforms input data into useful information</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43868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7</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a:t>
            </a:r>
          </a:p>
        </p:txBody>
      </p:sp>
      <p:sp>
        <p:nvSpPr>
          <p:cNvPr id="19458" name="Text Placeholder 2"/>
          <p:cNvSpPr>
            <a:spLocks noGrp="1"/>
          </p:cNvSpPr>
          <p:nvPr>
            <p:ph idx="4294967295"/>
          </p:nvPr>
        </p:nvSpPr>
        <p:spPr>
          <a:xfrm>
            <a:off x="1981200" y="1467312"/>
            <a:ext cx="8382000" cy="4781088"/>
          </a:xfrm>
        </p:spPr>
        <p:txBody>
          <a:bodyPr>
            <a:normAutofit/>
          </a:bodyPr>
          <a:lstStyle/>
          <a:p>
            <a:r>
              <a:rPr lang="en-US" dirty="0"/>
              <a:t>A data flow diagram (DFD) shows how data moves through an information system but does not show program logic or processing steps</a:t>
            </a:r>
          </a:p>
          <a:p>
            <a:r>
              <a:rPr lang="en-US" dirty="0"/>
              <a:t>A set of DFDs provides a logical model that shows what the system does, not how it does it</a:t>
            </a:r>
          </a:p>
        </p:txBody>
      </p:sp>
      <p:grpSp>
        <p:nvGrpSpPr>
          <p:cNvPr id="7" name="Group 6"/>
          <p:cNvGrpSpPr>
            <a:grpSpLocks/>
          </p:cNvGrpSpPr>
          <p:nvPr/>
        </p:nvGrpSpPr>
        <p:grpSpPr bwMode="auto">
          <a:xfrm>
            <a:off x="0" y="1"/>
            <a:ext cx="12192000" cy="359228"/>
            <a:chOff x="0" y="-506"/>
            <a:chExt cx="11906" cy="171"/>
          </a:xfrm>
        </p:grpSpPr>
        <p:grpSp>
          <p:nvGrpSpPr>
            <p:cNvPr id="8" name="Group 7"/>
            <p:cNvGrpSpPr>
              <a:grpSpLocks/>
            </p:cNvGrpSpPr>
            <p:nvPr/>
          </p:nvGrpSpPr>
          <p:grpSpPr bwMode="auto">
            <a:xfrm>
              <a:off x="8929" y="-506"/>
              <a:ext cx="2977" cy="171"/>
              <a:chOff x="8929" y="-506"/>
              <a:chExt cx="2977" cy="171"/>
            </a:xfrm>
          </p:grpSpPr>
          <p:sp>
            <p:nvSpPr>
              <p:cNvPr id="15" name="Freeform 14"/>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9" name="Group 8"/>
            <p:cNvGrpSpPr>
              <a:grpSpLocks/>
            </p:cNvGrpSpPr>
            <p:nvPr/>
          </p:nvGrpSpPr>
          <p:grpSpPr bwMode="auto">
            <a:xfrm>
              <a:off x="5953" y="-506"/>
              <a:ext cx="2977" cy="171"/>
              <a:chOff x="5953" y="-506"/>
              <a:chExt cx="2977" cy="171"/>
            </a:xfrm>
          </p:grpSpPr>
          <p:sp>
            <p:nvSpPr>
              <p:cNvPr id="14" name="Freeform 13"/>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0" name="Group 9"/>
            <p:cNvGrpSpPr>
              <a:grpSpLocks/>
            </p:cNvGrpSpPr>
            <p:nvPr/>
          </p:nvGrpSpPr>
          <p:grpSpPr bwMode="auto">
            <a:xfrm>
              <a:off x="2976" y="-506"/>
              <a:ext cx="2977" cy="171"/>
              <a:chOff x="2976" y="-506"/>
              <a:chExt cx="2977" cy="171"/>
            </a:xfrm>
          </p:grpSpPr>
          <p:sp>
            <p:nvSpPr>
              <p:cNvPr id="13" name="Freeform 12"/>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0" y="-506"/>
              <a:ext cx="2977" cy="171"/>
              <a:chOff x="0" y="-506"/>
              <a:chExt cx="2977" cy="171"/>
            </a:xfrm>
          </p:grpSpPr>
          <p:sp>
            <p:nvSpPr>
              <p:cNvPr id="12" name="Freeform 11"/>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4841571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8</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1)</a:t>
            </a:r>
          </a:p>
        </p:txBody>
      </p:sp>
      <p:sp>
        <p:nvSpPr>
          <p:cNvPr id="11" name="Text Placeholder 2"/>
          <p:cNvSpPr>
            <a:spLocks noGrp="1"/>
          </p:cNvSpPr>
          <p:nvPr>
            <p:ph idx="1"/>
          </p:nvPr>
        </p:nvSpPr>
        <p:spPr>
          <a:xfrm>
            <a:off x="1752601" y="1295401"/>
            <a:ext cx="8686800" cy="4711891"/>
          </a:xfrm>
        </p:spPr>
        <p:txBody>
          <a:bodyPr rtlCol="0">
            <a:noAutofit/>
          </a:bodyPr>
          <a:lstStyle/>
          <a:p>
            <a:r>
              <a:rPr lang="en-US" dirty="0"/>
              <a:t>DFD Symbols</a:t>
            </a:r>
          </a:p>
          <a:p>
            <a:pPr lvl="1"/>
            <a:r>
              <a:rPr lang="en-US" dirty="0"/>
              <a:t>Four basic symbols represent processes, data flows, data stores, and entities</a:t>
            </a:r>
          </a:p>
          <a:p>
            <a:pPr lvl="1"/>
            <a:r>
              <a:rPr lang="en-US" b="1" dirty="0" err="1"/>
              <a:t>Gane</a:t>
            </a:r>
            <a:r>
              <a:rPr lang="en-US" b="1" dirty="0"/>
              <a:t> and </a:t>
            </a:r>
            <a:r>
              <a:rPr lang="en-US" b="1" dirty="0" err="1"/>
              <a:t>Sarson</a:t>
            </a:r>
            <a:r>
              <a:rPr lang="en-US" dirty="0"/>
              <a:t>: Used in data </a:t>
            </a:r>
          </a:p>
          <a:p>
            <a:pPr marL="393192" lvl="1" indent="0">
              <a:buNone/>
            </a:pPr>
            <a:r>
              <a:rPr lang="en-US" dirty="0"/>
              <a:t>  flow diagrams</a:t>
            </a:r>
          </a:p>
          <a:p>
            <a:pPr lvl="2"/>
            <a:r>
              <a:rPr lang="en-US" dirty="0"/>
              <a:t>Processes, data flows, </a:t>
            </a:r>
          </a:p>
          <a:p>
            <a:pPr marL="630936" lvl="2" indent="0">
              <a:buNone/>
            </a:pPr>
            <a:r>
              <a:rPr lang="en-US" dirty="0"/>
              <a:t>  data stores, and external </a:t>
            </a:r>
          </a:p>
          <a:p>
            <a:pPr marL="630936" lvl="2" indent="0">
              <a:buNone/>
            </a:pPr>
            <a:r>
              <a:rPr lang="en-US" dirty="0"/>
              <a:t>  entities all have a unique symbol </a:t>
            </a:r>
          </a:p>
          <a:p>
            <a:pPr lvl="1"/>
            <a:r>
              <a:rPr lang="en-US" b="1" dirty="0"/>
              <a:t>Yourdon</a:t>
            </a:r>
            <a:r>
              <a:rPr lang="en-US" dirty="0"/>
              <a:t>:</a:t>
            </a:r>
            <a:r>
              <a:rPr lang="en-US" b="1" dirty="0"/>
              <a:t> </a:t>
            </a:r>
            <a:r>
              <a:rPr lang="en-US" dirty="0"/>
              <a:t>Used in data flow </a:t>
            </a:r>
          </a:p>
          <a:p>
            <a:pPr marL="393192" lvl="1" indent="0">
              <a:buNone/>
            </a:pPr>
            <a:r>
              <a:rPr lang="en-US" dirty="0"/>
              <a:t>  diagrams </a:t>
            </a:r>
          </a:p>
          <a:p>
            <a:pPr lvl="2"/>
            <a:r>
              <a:rPr lang="en-US" dirty="0"/>
              <a:t>Processes, data flows, data stores, and external entities each have a unique symbol</a:t>
            </a:r>
            <a:br>
              <a:rPr lang="en-US" dirty="0"/>
            </a:br>
            <a:endParaRPr lang="en-US" dirty="0"/>
          </a:p>
        </p:txBody>
      </p:sp>
      <p:pic>
        <p:nvPicPr>
          <p:cNvPr id="3" name="Picture 2" descr="This figure has a rectangle labeled Gane and Sarson symbols, symbol names, and Yourdon symbols. Under Gane and Sarson symbols, there is a rectangle with curved edges that is labeled apply payment. Under this rectangle there is an arrow pointing right, it is labeled bank deposit.  Under this arrow there is a rectangle with sharp edges that is labeled students. Under the rectangle there is a square with sharp edges, labeled customer.&#10;Starting from the top, under symbol names, the text reads process, data flow, data store, and external entity.&#10;Under Yourdon symbols, there is a circle that is labeled apply payment. Under this circle there is an arrow pointing right, it is labelled bank deposit.  Under this arrow there is a rectangle with sharp edges that is labeled students. Under the rectangle there is a square with sharp edges, labeled customer.&#10;" title="Figure 5-3 Data flow diagram symbols, symbol names, and examples of the Gane and Sarson , and Yourdon, symbol sets"/>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91400" y="2226912"/>
            <a:ext cx="2779872" cy="24204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8"/>
          <p:cNvSpPr/>
          <p:nvPr/>
        </p:nvSpPr>
        <p:spPr>
          <a:xfrm>
            <a:off x="6410924" y="4686229"/>
            <a:ext cx="4485677" cy="430887"/>
          </a:xfrm>
          <a:prstGeom prst="rect">
            <a:avLst/>
          </a:prstGeom>
        </p:spPr>
        <p:txBody>
          <a:bodyPr wrap="square">
            <a:spAutoFit/>
          </a:bodyPr>
          <a:lstStyle/>
          <a:p>
            <a:r>
              <a:rPr lang="en-US" sz="1100" b="1" dirty="0"/>
              <a:t>FIGURE 5-1 </a:t>
            </a:r>
            <a:r>
              <a:rPr lang="en-US" sz="1100" dirty="0"/>
              <a:t>Data flow diagram symbols, symbol names, and examples of the </a:t>
            </a:r>
            <a:r>
              <a:rPr lang="en-US" sz="1100" dirty="0" err="1"/>
              <a:t>Gane</a:t>
            </a:r>
            <a:r>
              <a:rPr lang="en-US" sz="1100" dirty="0"/>
              <a:t> and </a:t>
            </a:r>
            <a:r>
              <a:rPr lang="en-US" sz="1100" dirty="0" err="1"/>
              <a:t>Sarson</a:t>
            </a:r>
            <a:r>
              <a:rPr lang="en-US" sz="1100" dirty="0"/>
              <a:t> and Yourdon symbol sets</a:t>
            </a:r>
          </a:p>
        </p:txBody>
      </p:sp>
      <p:grpSp>
        <p:nvGrpSpPr>
          <p:cNvPr id="8" name="Group 7"/>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8" name="Freeform 17"/>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5953" y="-506"/>
              <a:ext cx="2977" cy="171"/>
              <a:chOff x="5953" y="-506"/>
              <a:chExt cx="2977" cy="171"/>
            </a:xfrm>
          </p:grpSpPr>
          <p:sp>
            <p:nvSpPr>
              <p:cNvPr id="17" name="Freeform 16"/>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2976" y="-506"/>
              <a:ext cx="2977" cy="171"/>
              <a:chOff x="2976" y="-506"/>
              <a:chExt cx="2977" cy="171"/>
            </a:xfrm>
          </p:grpSpPr>
          <p:sp>
            <p:nvSpPr>
              <p:cNvPr id="16" name="Freeform 15"/>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4" name="Group 13"/>
            <p:cNvGrpSpPr>
              <a:grpSpLocks/>
            </p:cNvGrpSpPr>
            <p:nvPr/>
          </p:nvGrpSpPr>
          <p:grpSpPr bwMode="auto">
            <a:xfrm>
              <a:off x="0" y="-506"/>
              <a:ext cx="2977" cy="171"/>
              <a:chOff x="0" y="-506"/>
              <a:chExt cx="2977" cy="171"/>
            </a:xfrm>
          </p:grpSpPr>
          <p:sp>
            <p:nvSpPr>
              <p:cNvPr id="15" name="Freeform 14"/>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784697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6545198-DF98-4860-AAF4-4269071BD701}" type="slidenum">
              <a:rPr lang="en-US"/>
              <a:pPr>
                <a:defRPr/>
              </a:pPr>
              <a:t>9</a:t>
            </a:fld>
            <a:endParaRPr lang="en-US" dirty="0"/>
          </a:p>
        </p:txBody>
      </p:sp>
      <p:sp>
        <p:nvSpPr>
          <p:cNvPr id="2" name="Title 1"/>
          <p:cNvSpPr>
            <a:spLocks noGrp="1"/>
          </p:cNvSpPr>
          <p:nvPr>
            <p:ph type="title"/>
          </p:nvPr>
        </p:nvSpPr>
        <p:spPr/>
        <p:txBody>
          <a:bodyPr rtlCol="0">
            <a:normAutofit/>
          </a:bodyPr>
          <a:lstStyle/>
          <a:p>
            <a:pPr>
              <a:defRPr/>
            </a:pPr>
            <a:r>
              <a:rPr lang="en-US" dirty="0"/>
              <a:t>Data Flow Diagrams </a:t>
            </a:r>
            <a:r>
              <a:rPr lang="en-US" sz="1300" dirty="0"/>
              <a:t>(Cont. 2)</a:t>
            </a:r>
          </a:p>
        </p:txBody>
      </p:sp>
      <p:sp>
        <p:nvSpPr>
          <p:cNvPr id="4" name="Rounded Rectangle 3" descr="This slide contains a rectangle with curved edges. The rectangle has a row at the top and it is labeled process symbol. Directly below the header process symbol, following content is given:&#10;• Must have at least one input and at least one output&#10;• Contains business logic that transforms the data&#10;• Process name identifies its function (verb)&#10;• Process number does not signify precedence&#10;• Examples: “apply rent payment” or “calculate commission&#10;• In DFDs, a process symbol can be referred to as a black box&#10;" title="Data Flow Diagrams"/>
          <p:cNvSpPr/>
          <p:nvPr/>
        </p:nvSpPr>
        <p:spPr>
          <a:xfrm>
            <a:off x="4191000" y="1447800"/>
            <a:ext cx="4114800" cy="4724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Process Symbol</a:t>
            </a:r>
          </a:p>
          <a:p>
            <a:endParaRPr lang="en-US" dirty="0"/>
          </a:p>
          <a:p>
            <a:pPr marL="285750" indent="-285750">
              <a:buFont typeface="Arial" pitchFamily="34" charset="0"/>
              <a:buChar char="•"/>
            </a:pPr>
            <a:r>
              <a:rPr lang="en-US" dirty="0"/>
              <a:t>Must have at least one input and at least one output</a:t>
            </a:r>
          </a:p>
          <a:p>
            <a:pPr marL="285750" indent="-285750">
              <a:buFont typeface="Arial" pitchFamily="34" charset="0"/>
              <a:buChar char="•"/>
            </a:pPr>
            <a:r>
              <a:rPr lang="en-US" dirty="0"/>
              <a:t>Contains </a:t>
            </a:r>
            <a:r>
              <a:rPr lang="en-US" b="1" dirty="0"/>
              <a:t>business logic</a:t>
            </a:r>
            <a:r>
              <a:rPr lang="en-US" dirty="0"/>
              <a:t> that transforms the data</a:t>
            </a:r>
          </a:p>
          <a:p>
            <a:pPr marL="285750" indent="-285750">
              <a:buFont typeface="Arial" pitchFamily="34" charset="0"/>
              <a:buChar char="•"/>
            </a:pPr>
            <a:r>
              <a:rPr lang="en-US" dirty="0"/>
              <a:t>Process name identifies its function (verb)</a:t>
            </a:r>
          </a:p>
          <a:p>
            <a:pPr marL="285750" indent="-285750">
              <a:buFont typeface="Arial" pitchFamily="34" charset="0"/>
              <a:buChar char="•"/>
            </a:pPr>
            <a:r>
              <a:rPr lang="en-US" dirty="0"/>
              <a:t>Examples” : “apply rent payment” or “calculate commission</a:t>
            </a:r>
          </a:p>
          <a:p>
            <a:pPr marL="285750" indent="-285750">
              <a:buFont typeface="Arial" pitchFamily="34" charset="0"/>
              <a:buChar char="•"/>
            </a:pPr>
            <a:r>
              <a:rPr lang="en-US" dirty="0"/>
              <a:t>In DFDs, a process symbol can be referred to as a </a:t>
            </a:r>
            <a:r>
              <a:rPr lang="en-US" b="1" dirty="0"/>
              <a:t>black box</a:t>
            </a:r>
            <a:endParaRPr lang="en-US" dirty="0"/>
          </a:p>
          <a:p>
            <a:pPr marL="285750" indent="-285750" algn="ctr">
              <a:buFont typeface="Arial" pitchFamily="34" charset="0"/>
              <a:buChar char="•"/>
            </a:pPr>
            <a:endParaRPr lang="en-US" dirty="0"/>
          </a:p>
        </p:txBody>
      </p:sp>
      <p:cxnSp>
        <p:nvCxnSpPr>
          <p:cNvPr id="9" name="Straight Connector 8" descr="This slide depicts a process symbol. It contains a rectangle with curved edges. The rectangle has a row at the top and it is labeled process symbol. Directly below the header process symbol, following content is given:&#10;• Must have at least one input and at least one output&#10;• Contains business logic that transforms the data&#10;• Process name identifies its function (verb)&#10;• Process number does not signify precedence&#10;• Examples: “apply rent payment” or “calculate commission&#10;• In DFDs, a process symbol can be referred to as a black box&#10;" title="Process Symbol"/>
          <p:cNvCxnSpPr/>
          <p:nvPr/>
        </p:nvCxnSpPr>
        <p:spPr>
          <a:xfrm>
            <a:off x="4191000" y="2133600"/>
            <a:ext cx="411480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grpSp>
        <p:nvGrpSpPr>
          <p:cNvPr id="8" name="Group 7"/>
          <p:cNvGrpSpPr>
            <a:grpSpLocks/>
          </p:cNvGrpSpPr>
          <p:nvPr/>
        </p:nvGrpSpPr>
        <p:grpSpPr bwMode="auto">
          <a:xfrm>
            <a:off x="0" y="1"/>
            <a:ext cx="12192000" cy="359228"/>
            <a:chOff x="0" y="-506"/>
            <a:chExt cx="11906" cy="171"/>
          </a:xfrm>
        </p:grpSpPr>
        <p:grpSp>
          <p:nvGrpSpPr>
            <p:cNvPr id="10" name="Group 9"/>
            <p:cNvGrpSpPr>
              <a:grpSpLocks/>
            </p:cNvGrpSpPr>
            <p:nvPr/>
          </p:nvGrpSpPr>
          <p:grpSpPr bwMode="auto">
            <a:xfrm>
              <a:off x="8929" y="-506"/>
              <a:ext cx="2977" cy="171"/>
              <a:chOff x="8929" y="-506"/>
              <a:chExt cx="2977" cy="171"/>
            </a:xfrm>
          </p:grpSpPr>
          <p:sp>
            <p:nvSpPr>
              <p:cNvPr id="17" name="Freeform 16"/>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1" name="Group 10"/>
            <p:cNvGrpSpPr>
              <a:grpSpLocks/>
            </p:cNvGrpSpPr>
            <p:nvPr/>
          </p:nvGrpSpPr>
          <p:grpSpPr bwMode="auto">
            <a:xfrm>
              <a:off x="5953" y="-506"/>
              <a:ext cx="2977" cy="171"/>
              <a:chOff x="5953" y="-506"/>
              <a:chExt cx="2977" cy="171"/>
            </a:xfrm>
          </p:grpSpPr>
          <p:sp>
            <p:nvSpPr>
              <p:cNvPr id="16" name="Freeform 15"/>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2" name="Group 11"/>
            <p:cNvGrpSpPr>
              <a:grpSpLocks/>
            </p:cNvGrpSpPr>
            <p:nvPr/>
          </p:nvGrpSpPr>
          <p:grpSpPr bwMode="auto">
            <a:xfrm>
              <a:off x="2976" y="-506"/>
              <a:ext cx="2977" cy="171"/>
              <a:chOff x="2976" y="-506"/>
              <a:chExt cx="2977" cy="171"/>
            </a:xfrm>
          </p:grpSpPr>
          <p:sp>
            <p:nvSpPr>
              <p:cNvPr id="15" name="Freeform 14"/>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nvGrpSpPr>
            <p:cNvPr id="13" name="Group 12"/>
            <p:cNvGrpSpPr>
              <a:grpSpLocks/>
            </p:cNvGrpSpPr>
            <p:nvPr/>
          </p:nvGrpSpPr>
          <p:grpSpPr bwMode="auto">
            <a:xfrm>
              <a:off x="0" y="-506"/>
              <a:ext cx="2977" cy="171"/>
              <a:chOff x="0" y="-506"/>
              <a:chExt cx="2977" cy="171"/>
            </a:xfrm>
          </p:grpSpPr>
          <p:sp>
            <p:nvSpPr>
              <p:cNvPr id="14" name="Freeform 13"/>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AU" dirty="0"/>
              </a:p>
            </p:txBody>
          </p:sp>
        </p:grpSp>
      </p:grpSp>
    </p:spTree>
    <p:extLst>
      <p:ext uri="{BB962C8B-B14F-4D97-AF65-F5344CB8AC3E}">
        <p14:creationId xmlns:p14="http://schemas.microsoft.com/office/powerpoint/2010/main" val="2086951292"/>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Kent Powerpoint Template (final)</Template>
  <TotalTime>805</TotalTime>
  <Words>3031</Words>
  <Application>Microsoft Office PowerPoint</Application>
  <PresentationFormat>Widescreen</PresentationFormat>
  <Paragraphs>386</Paragraphs>
  <Slides>53</Slides>
  <Notes>49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53</vt:i4>
      </vt:variant>
    </vt:vector>
  </HeadingPairs>
  <TitlesOfParts>
    <vt:vector size="62" baseType="lpstr">
      <vt:lpstr>Arial</vt:lpstr>
      <vt:lpstr>Arial Rounded MT Bold</vt:lpstr>
      <vt:lpstr>Calibri</vt:lpstr>
      <vt:lpstr>Calibri Light</vt:lpstr>
      <vt:lpstr>Verdana</vt:lpstr>
      <vt:lpstr>Wingdings</vt:lpstr>
      <vt:lpstr>Wingdings 2</vt:lpstr>
      <vt:lpstr>Wingdings 3</vt:lpstr>
      <vt:lpstr>Kent Powerpoint Template (final)</vt:lpstr>
      <vt:lpstr>PowerPoint Presentation</vt:lpstr>
      <vt:lpstr>Prescribed Text and recommended readings</vt:lpstr>
      <vt:lpstr>Chapter Objectives</vt:lpstr>
      <vt:lpstr>Chapter Objectives</vt:lpstr>
      <vt:lpstr>Introduction</vt:lpstr>
      <vt:lpstr>Overview of Data and Process Modeling Tools</vt:lpstr>
      <vt:lpstr>Data Flow Diagrams</vt:lpstr>
      <vt:lpstr>Data Flow Diagrams (Cont. 1)</vt:lpstr>
      <vt:lpstr>Data Flow Diagrams (Cont. 2)</vt:lpstr>
      <vt:lpstr>Data Flow Diagrams (Cont. 3)</vt:lpstr>
      <vt:lpstr>Data Flow Diagrams (Cont. 4)</vt:lpstr>
      <vt:lpstr>Data Flow Diagrams (Cont. 5)</vt:lpstr>
      <vt:lpstr>Data Flow Diagrams (Cont. 6)</vt:lpstr>
      <vt:lpstr>Data Flow Diagrams (Cont. 7)</vt:lpstr>
      <vt:lpstr>Data Flow Diagrams (Cont. 8)</vt:lpstr>
      <vt:lpstr>Data Flow Diagrams (Cont. 9)</vt:lpstr>
      <vt:lpstr>Creating a Set of DFDs</vt:lpstr>
      <vt:lpstr>Creating a Set of DFDs (Cont. 1)</vt:lpstr>
      <vt:lpstr>Creating a Set of DFDs (Cont.2)</vt:lpstr>
      <vt:lpstr>Creating a Set of DFDs (Cont. 3)</vt:lpstr>
      <vt:lpstr>Creating a Set of DFDs (Cont. 4)</vt:lpstr>
      <vt:lpstr>Creating a Set of DFDs (Cont. 5)</vt:lpstr>
      <vt:lpstr>Creating a Set of DFDs (Cont. 6)</vt:lpstr>
      <vt:lpstr>Creating a Set of DFDs (Cont. 7)</vt:lpstr>
      <vt:lpstr>Creating a Set of DFDs (Cont. 8)</vt:lpstr>
      <vt:lpstr>Data Dictionary</vt:lpstr>
      <vt:lpstr>Data Dictionary (Cont. 1)</vt:lpstr>
      <vt:lpstr>Data Dictionary (Cont. 2)</vt:lpstr>
      <vt:lpstr>Data Dictionary (Cont. 3)</vt:lpstr>
      <vt:lpstr>Data Dictionary (Cont. 4)</vt:lpstr>
      <vt:lpstr>Data Dictionary (Cont. 5)</vt:lpstr>
      <vt:lpstr>Data Dictionary (Cont. 6)</vt:lpstr>
      <vt:lpstr>Data Dictionary (Cont. 7)</vt:lpstr>
      <vt:lpstr>Data Dictionary (Cont. 8)</vt:lpstr>
      <vt:lpstr>Data Dictionary (Cont. 9)</vt:lpstr>
      <vt:lpstr>Data Dictionary (Cont. 10)</vt:lpstr>
      <vt:lpstr>Process Description Tools</vt:lpstr>
      <vt:lpstr>Process Description Tools (Cont. 1)</vt:lpstr>
      <vt:lpstr>Process Description Tools (Cont. 2)</vt:lpstr>
      <vt:lpstr>Process Description Tools (Cont. 3)</vt:lpstr>
      <vt:lpstr>Process Description Tools (Cont. 4)</vt:lpstr>
      <vt:lpstr>Process Description Tools (Cont. 5)</vt:lpstr>
      <vt:lpstr>Process Description Tools (Cont. 6)</vt:lpstr>
      <vt:lpstr>Process Description Tools (Cont. 7)</vt:lpstr>
      <vt:lpstr>Process Description Tools (Cont. 8)</vt:lpstr>
      <vt:lpstr>Process Description Tools (Cont. 9)</vt:lpstr>
      <vt:lpstr>Logical versus Physical Models</vt:lpstr>
      <vt:lpstr>Logical versus Physical Models (Cont. 1)</vt:lpstr>
      <vt:lpstr>Logical versus Physical Models (Cont. 2)</vt:lpstr>
      <vt:lpstr>Chapter Summary</vt:lpstr>
      <vt:lpstr>Chapter Summary (Cont. 1)</vt:lpstr>
      <vt:lpstr>Chapter Summary (Cont. 2)</vt:lpstr>
      <vt:lpstr>kent.edu.au  Kent Institute Australia Pty. Ltd. ABN 49 003 577 302 ● CRICOS Code: 00161E ● RTO Code: 90458 ● TEQSA Provider Number: PRV12051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Kent Institute Australia</dc:creator>
  <cp:lastModifiedBy>Zavid Parvez</cp:lastModifiedBy>
  <cp:revision>99</cp:revision>
  <cp:lastPrinted>2014-02-24T09:06:00Z</cp:lastPrinted>
  <dcterms:created xsi:type="dcterms:W3CDTF">2014-05-07T06:36:05Z</dcterms:created>
  <dcterms:modified xsi:type="dcterms:W3CDTF">2022-12-12T01:59:44Z</dcterms:modified>
</cp:coreProperties>
</file>