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75" r:id="rId3"/>
    <p:sldId id="276" r:id="rId4"/>
    <p:sldId id="277"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273" r:id="rId41"/>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91" d="100"/>
          <a:sy n="91" d="100"/>
        </p:scale>
        <p:origin x="30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167B381-2549-48F4-8711-F15467D10553}" type="datetimeFigureOut">
              <a:rPr lang="en-US" smtClean="0"/>
              <a:pPr/>
              <a:t>7/29/2020</a:t>
            </a:fld>
            <a:endParaRPr lang="en-US" dirty="0"/>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DEE88633-BA02-4BE1-B7A4-245090FE7571}" type="slidenum">
              <a:rPr lang="en-US" smtClean="0"/>
              <a:pPr/>
              <a:t>‹#›</a:t>
            </a:fld>
            <a:endParaRPr lang="en-US" dirty="0"/>
          </a:p>
        </p:txBody>
      </p:sp>
    </p:spTree>
    <p:extLst>
      <p:ext uri="{BB962C8B-B14F-4D97-AF65-F5344CB8AC3E}">
        <p14:creationId xmlns:p14="http://schemas.microsoft.com/office/powerpoint/2010/main" val="2636464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34" tIns="45717" rIns="91434" bIns="45717" rtlCol="0"/>
          <a:lstStyle>
            <a:lvl1pPr algn="l">
              <a:defRPr sz="1200"/>
            </a:lvl1pPr>
          </a:lstStyle>
          <a:p>
            <a:endParaRPr lang="en-AU" dirty="0"/>
          </a:p>
        </p:txBody>
      </p:sp>
      <p:sp>
        <p:nvSpPr>
          <p:cNvPr id="3" name="Date Placeholder 2"/>
          <p:cNvSpPr>
            <a:spLocks noGrp="1"/>
          </p:cNvSpPr>
          <p:nvPr>
            <p:ph type="dt" idx="1"/>
          </p:nvPr>
        </p:nvSpPr>
        <p:spPr>
          <a:xfrm>
            <a:off x="3884613" y="0"/>
            <a:ext cx="2971800" cy="498475"/>
          </a:xfrm>
          <a:prstGeom prst="rect">
            <a:avLst/>
          </a:prstGeom>
        </p:spPr>
        <p:txBody>
          <a:bodyPr vert="horz" lIns="91434" tIns="45717" rIns="91434" bIns="45717" rtlCol="0"/>
          <a:lstStyle>
            <a:lvl1pPr algn="r">
              <a:defRPr sz="1200"/>
            </a:lvl1pPr>
          </a:lstStyle>
          <a:p>
            <a:fld id="{9D3FBAC9-CFCC-4023-89A7-5749D0192C0F}" type="datetimeFigureOut">
              <a:rPr lang="en-AU" smtClean="0"/>
              <a:pPr/>
              <a:t>29/07/2020</a:t>
            </a:fld>
            <a:endParaRPr lang="en-AU" dirty="0"/>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34" tIns="45717" rIns="91434" bIns="45717" rtlCol="0" anchor="ctr"/>
          <a:lstStyle/>
          <a:p>
            <a:endParaRPr lang="en-AU" dirty="0"/>
          </a:p>
        </p:txBody>
      </p:sp>
      <p:sp>
        <p:nvSpPr>
          <p:cNvPr id="5" name="Notes Placeholder 4"/>
          <p:cNvSpPr>
            <a:spLocks noGrp="1"/>
          </p:cNvSpPr>
          <p:nvPr>
            <p:ph type="body" sz="quarter" idx="3"/>
          </p:nvPr>
        </p:nvSpPr>
        <p:spPr>
          <a:xfrm>
            <a:off x="685800" y="4786314"/>
            <a:ext cx="5486400" cy="3916362"/>
          </a:xfrm>
          <a:prstGeom prst="rect">
            <a:avLst/>
          </a:prstGeom>
        </p:spPr>
        <p:txBody>
          <a:bodyPr vert="horz" lIns="91434" tIns="45717" rIns="91434" bIns="4571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47214"/>
            <a:ext cx="2971800" cy="498475"/>
          </a:xfrm>
          <a:prstGeom prst="rect">
            <a:avLst/>
          </a:prstGeom>
        </p:spPr>
        <p:txBody>
          <a:bodyPr vert="horz" lIns="91434" tIns="45717" rIns="91434" bIns="45717"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9447214"/>
            <a:ext cx="2971800" cy="498475"/>
          </a:xfrm>
          <a:prstGeom prst="rect">
            <a:avLst/>
          </a:prstGeom>
        </p:spPr>
        <p:txBody>
          <a:bodyPr vert="horz" lIns="91434" tIns="45717" rIns="91434" bIns="45717" rtlCol="0" anchor="b"/>
          <a:lstStyle>
            <a:lvl1pPr algn="r">
              <a:defRPr sz="1200"/>
            </a:lvl1pPr>
          </a:lstStyle>
          <a:p>
            <a:fld id="{A04D994D-9358-4AF5-8166-377E36F359B3}" type="slidenum">
              <a:rPr lang="en-AU" smtClean="0"/>
              <a:pPr/>
              <a:t>‹#›</a:t>
            </a:fld>
            <a:endParaRPr lang="en-AU" dirty="0"/>
          </a:p>
        </p:txBody>
      </p:sp>
    </p:spTree>
    <p:extLst>
      <p:ext uri="{BB962C8B-B14F-4D97-AF65-F5344CB8AC3E}">
        <p14:creationId xmlns:p14="http://schemas.microsoft.com/office/powerpoint/2010/main" val="42652325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a:t>
            </a:fld>
            <a:endParaRPr lang="en-AU" dirty="0"/>
          </a:p>
        </p:txBody>
      </p:sp>
    </p:spTree>
    <p:extLst>
      <p:ext uri="{BB962C8B-B14F-4D97-AF65-F5344CB8AC3E}">
        <p14:creationId xmlns:p14="http://schemas.microsoft.com/office/powerpoint/2010/main" val="180346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4265941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60441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292956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1804525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1992346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1730579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Use case description</a:t>
            </a:r>
            <a:r>
              <a:rPr lang="en-US" b="0" dirty="0" smtClean="0"/>
              <a:t>:</a:t>
            </a:r>
            <a:r>
              <a:rPr lang="en-US" b="1" dirty="0" smtClean="0"/>
              <a:t> </a:t>
            </a:r>
            <a:r>
              <a:rPr lang="en-US" b="0" dirty="0" smtClean="0"/>
              <a:t>D</a:t>
            </a:r>
            <a:r>
              <a:rPr lang="en-US" dirty="0" smtClean="0">
                <a:latin typeface="SabonLTStd-Roman"/>
              </a:rPr>
              <a:t>ocuments the name of the use case, the actor, a</a:t>
            </a:r>
            <a:r>
              <a:rPr lang="en-US" baseline="0" dirty="0" smtClean="0">
                <a:latin typeface="SabonLTStd-Roman"/>
              </a:rPr>
              <a:t> </a:t>
            </a:r>
            <a:r>
              <a:rPr lang="en-US" dirty="0" smtClean="0">
                <a:latin typeface="SabonLTStd-Roman"/>
              </a:rPr>
              <a:t>description of the use case, a step-by-step list of the tasks required for successful completion, and</a:t>
            </a:r>
            <a:r>
              <a:rPr lang="en-US" baseline="0" dirty="0" smtClean="0">
                <a:latin typeface="SabonLTStd-Roman"/>
              </a:rPr>
              <a:t> </a:t>
            </a:r>
            <a:r>
              <a:rPr lang="en-US" dirty="0" smtClean="0">
                <a:latin typeface="SabonLTStd-Roman"/>
              </a:rPr>
              <a:t>other key descriptions and assumptions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080522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260054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814260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263611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04D994D-9358-4AF5-8166-377E36F359B3}" type="slidenum">
              <a:rPr lang="en-AU" smtClean="0"/>
              <a:pPr/>
              <a:t>2</a:t>
            </a:fld>
            <a:endParaRPr lang="en-AU" dirty="0"/>
          </a:p>
        </p:txBody>
      </p:sp>
    </p:spTree>
    <p:extLst>
      <p:ext uri="{BB962C8B-B14F-4D97-AF65-F5344CB8AC3E}">
        <p14:creationId xmlns:p14="http://schemas.microsoft.com/office/powerpoint/2010/main" val="2444977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1109255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1678187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1850479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297944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2147606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2057167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2738411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1392631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2105153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254831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473380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3990631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1644425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18583379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3771242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959633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30031316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40</a:t>
            </a:fld>
            <a:endParaRPr lang="en-AU" dirty="0"/>
          </a:p>
        </p:txBody>
      </p:sp>
    </p:spTree>
    <p:extLst>
      <p:ext uri="{BB962C8B-B14F-4D97-AF65-F5344CB8AC3E}">
        <p14:creationId xmlns:p14="http://schemas.microsoft.com/office/powerpoint/2010/main" val="425871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759847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2369271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242793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533066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570072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292878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a:xfrm>
            <a:off x="262550" y="6356350"/>
            <a:ext cx="3318850" cy="365125"/>
          </a:xfrm>
        </p:spPr>
        <p:txBody>
          <a:bodyPr/>
          <a:lstStyle/>
          <a:p>
            <a:r>
              <a:rPr lang="en-AU" dirty="0" smtClean="0"/>
              <a:t>Version 2 – 18</a:t>
            </a:r>
            <a:r>
              <a:rPr lang="en-AU" baseline="30000" dirty="0" smtClean="0"/>
              <a:t>th</a:t>
            </a:r>
            <a:r>
              <a:rPr lang="en-AU" dirty="0" smtClean="0"/>
              <a:t> December 2015</a:t>
            </a:r>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26920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9C8793D-DBA7-4A8F-846C-01F1021D9C65}" type="datetime1">
              <a:rPr lang="en-AU" smtClean="0"/>
              <a:t>29/07/2020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41281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9CE28F1-FEFC-4EE5-A54C-C5AD95E03F3C}" type="datetime1">
              <a:rPr lang="en-AU" smtClean="0"/>
              <a:t>29/07/2020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24967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40E0D84-6247-431F-AFCA-113F4EE39346}" type="datetime1">
              <a:rPr lang="en-AU" smtClean="0"/>
              <a:t>29/07/2020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7728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9A24A7-E0D0-4BD2-8EBB-7E8FF95D7C57}" type="datetime1">
              <a:rPr lang="en-AU" smtClean="0"/>
              <a:t>29/07/2020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40385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69A33247-0532-4294-AAF9-44D3CCAEBDA1}" type="slidenum">
              <a:rPr lang="en-AU" smtClean="0"/>
              <a:pPr/>
              <a:t>‹#›</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37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6FA2929-F721-4DEC-A111-2242BC722A49}" type="datetime1">
              <a:rPr lang="en-AU" smtClean="0"/>
              <a:t>29/07/2020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0730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29/07/2020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3808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89B46-1CF9-4EE7-8FB6-DC61E422AE3F}" type="datetime1">
              <a:rPr lang="en-AU" smtClean="0"/>
              <a:t>29/07/2020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66354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B667BA-8757-48F2-AF1C-31C9B01669C7}" type="datetime1">
              <a:rPr lang="en-AU" smtClean="0"/>
              <a:t>29/07/2020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95813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2260A-25C5-4CED-A8EB-9804556707CD}" type="datetime1">
              <a:rPr lang="en-AU" smtClean="0"/>
              <a:t>29/07/2020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4465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CD844-23EE-4977-BC46-B90A110D249C}" type="datetime1">
              <a:rPr lang="en-AU" smtClean="0"/>
              <a:t>29/07/2020</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3313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14" name="TextBox 13"/>
          <p:cNvSpPr txBox="1"/>
          <p:nvPr/>
        </p:nvSpPr>
        <p:spPr>
          <a:xfrm>
            <a:off x="2990754" y="4652367"/>
            <a:ext cx="6096000" cy="369332"/>
          </a:xfrm>
          <a:prstGeom prst="rect">
            <a:avLst/>
          </a:prstGeom>
          <a:noFill/>
        </p:spPr>
        <p:txBody>
          <a:bodyPr wrap="square" rtlCol="0">
            <a:spAutoFit/>
          </a:bodyPr>
          <a:lstStyle/>
          <a:p>
            <a:pPr algn="ctr"/>
            <a:r>
              <a:rPr lang="en-US" b="1" dirty="0" smtClean="0"/>
              <a:t>Chapter 6: Object </a:t>
            </a:r>
            <a:r>
              <a:rPr lang="en-US" b="1" dirty="0"/>
              <a:t>Modeling</a:t>
            </a: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488" y="1067420"/>
            <a:ext cx="5982532" cy="36036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8077200" y="5929745"/>
            <a:ext cx="3816927" cy="761567"/>
          </a:xfrm>
        </p:spPr>
        <p:txBody>
          <a:bodyPr/>
          <a:lstStyle/>
          <a:p>
            <a:pPr algn="r"/>
            <a:r>
              <a:rPr lang="en-AU" b="1" dirty="0" smtClean="0"/>
              <a:t>Kent Institute Australia Pty. Ltd</a:t>
            </a:r>
            <a:r>
              <a:rPr lang="en-AU" dirty="0" smtClean="0"/>
              <a:t>.</a:t>
            </a:r>
          </a:p>
          <a:p>
            <a:pPr algn="r"/>
            <a:r>
              <a:rPr lang="en-AU" dirty="0" smtClean="0"/>
              <a:t>ABN 49 003 577 302  CRICOS Code: 00161E</a:t>
            </a:r>
            <a:br>
              <a:rPr lang="en-AU" dirty="0" smtClean="0"/>
            </a:br>
            <a:r>
              <a:rPr lang="en-AU" dirty="0" smtClean="0"/>
              <a:t>RTO Code: 90458  TEQSA Provider Number: PRV12051</a:t>
            </a:r>
            <a:endParaRPr lang="en-AU" dirty="0"/>
          </a:p>
        </p:txBody>
      </p:sp>
      <p:sp>
        <p:nvSpPr>
          <p:cNvPr id="15" name="Date Placeholder 1"/>
          <p:cNvSpPr txBox="1">
            <a:spLocks/>
          </p:cNvSpPr>
          <p:nvPr/>
        </p:nvSpPr>
        <p:spPr>
          <a:xfrm>
            <a:off x="414950" y="6508750"/>
            <a:ext cx="331885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mtClean="0"/>
              <a:t>Version 2 – 18</a:t>
            </a:r>
            <a:r>
              <a:rPr lang="en-AU" baseline="30000" smtClean="0"/>
              <a:t>th</a:t>
            </a:r>
            <a:r>
              <a:rPr lang="en-AU" smtClean="0"/>
              <a:t> December 2015</a:t>
            </a:r>
            <a:endParaRPr lang="en-AU" dirty="0"/>
          </a:p>
        </p:txBody>
      </p:sp>
    </p:spTree>
    <p:extLst>
      <p:ext uri="{BB962C8B-B14F-4D97-AF65-F5344CB8AC3E}">
        <p14:creationId xmlns:p14="http://schemas.microsoft.com/office/powerpoint/2010/main" val="3247258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Methods</a:t>
            </a:r>
          </a:p>
          <a:p>
            <a:pPr lvl="1"/>
            <a:r>
              <a:rPr lang="en-US" dirty="0"/>
              <a:t>Specific tasks that an object can perform</a:t>
            </a:r>
          </a:p>
          <a:p>
            <a:pPr lvl="1"/>
            <a:r>
              <a:rPr lang="en-US" dirty="0"/>
              <a:t>Identify functions performed</a:t>
            </a:r>
          </a:p>
          <a:p>
            <a:pPr lvl="1"/>
            <a:r>
              <a:rPr lang="en-US" dirty="0"/>
              <a:t>Describe the functions performed</a:t>
            </a:r>
          </a:p>
          <a:p>
            <a:pPr lvl="1"/>
            <a:endParaRPr lang="en-US" dirty="0"/>
          </a:p>
          <a:p>
            <a:endParaRPr lang="en-IN" dirty="0"/>
          </a:p>
        </p:txBody>
      </p:sp>
      <p:sp>
        <p:nvSpPr>
          <p:cNvPr id="6" name="Slide Number Placeholder 5"/>
          <p:cNvSpPr>
            <a:spLocks noGrp="1"/>
          </p:cNvSpPr>
          <p:nvPr>
            <p:ph type="sldNum" sz="quarter" idx="12"/>
          </p:nvPr>
        </p:nvSpPr>
        <p:spPr>
          <a:xfrm>
            <a:off x="8610600" y="6303799"/>
            <a:ext cx="2743200" cy="365125"/>
          </a:xfrm>
        </p:spPr>
        <p:txBody>
          <a:bodyPr/>
          <a:lstStyle/>
          <a:p>
            <a:fld id="{36545198-DF98-4860-AAF4-4269071BD701}" type="slidenum">
              <a:rPr lang="en-US" smtClean="0"/>
              <a:pPr/>
              <a:t>10</a:t>
            </a:fld>
            <a:endParaRPr lang="en-US" dirty="0"/>
          </a:p>
        </p:txBody>
      </p:sp>
      <p:sp>
        <p:nvSpPr>
          <p:cNvPr id="2" name="Title 1"/>
          <p:cNvSpPr>
            <a:spLocks noGrp="1"/>
          </p:cNvSpPr>
          <p:nvPr>
            <p:ph type="title"/>
          </p:nvPr>
        </p:nvSpPr>
        <p:spPr/>
        <p:txBody>
          <a:bodyPr>
            <a:normAutofit/>
          </a:bodyPr>
          <a:lstStyle/>
          <a:p>
            <a:r>
              <a:rPr lang="en-US" dirty="0" smtClean="0"/>
              <a:t>Overview of Object-Oriented Analysis </a:t>
            </a:r>
            <a:r>
              <a:rPr lang="en-US" sz="1300" dirty="0"/>
              <a:t>(Cont.6)</a:t>
            </a:r>
          </a:p>
        </p:txBody>
      </p:sp>
      <p:sp>
        <p:nvSpPr>
          <p:cNvPr id="7" name="Rectangle 6"/>
          <p:cNvSpPr/>
          <p:nvPr/>
        </p:nvSpPr>
        <p:spPr>
          <a:xfrm>
            <a:off x="3218022" y="5235548"/>
            <a:ext cx="3314700" cy="738664"/>
          </a:xfrm>
          <a:prstGeom prst="rect">
            <a:avLst/>
          </a:prstGeom>
        </p:spPr>
        <p:txBody>
          <a:bodyPr wrap="square">
            <a:spAutoFit/>
          </a:bodyPr>
          <a:lstStyle/>
          <a:p>
            <a:r>
              <a:rPr lang="en-US" sz="1400" b="1" dirty="0"/>
              <a:t>FIGURE 6-4 </a:t>
            </a:r>
            <a:r>
              <a:rPr lang="en-US" sz="1400" dirty="0"/>
              <a:t>The MORE FRIES method requires the server to perform seven specific steps.</a:t>
            </a:r>
          </a:p>
        </p:txBody>
      </p:sp>
      <p:pic>
        <p:nvPicPr>
          <p:cNvPr id="6146" name="Picture 2" descr="In the figure, there is a large rectangular box with round edges and is divided into two parts. The first part on the left has the following points listed one below the other: Method: and MORE FRIES. The second part on the right has the following points listed one below the other: Steps: 1. Heat oil, 2. Fill fry basket with frozen potato strips, 3. Lower basket into hot oil, 4. Check for readiness, 5. When ready raise basket and let drain, 6. Pour fries into warming tray, and 7. Add salt." title="Figure 6-4 The MORE FRIES method requires the server to perform seven specific step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7366"/>
          <a:stretch/>
        </p:blipFill>
        <p:spPr bwMode="auto">
          <a:xfrm>
            <a:off x="6532722" y="3359000"/>
            <a:ext cx="3638550" cy="263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664106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descr="In the figure, a sentence at the center reads message: GOOD NIGHT.  From the sentence, three arrows point below to three rectangular boxes. From left, the first box is labeled parent, the second box is labeled dog, and the third box is labeled child. Below each of these rectangular boxes, there is one rectangular box. From left, the first box is labeled causes the PARENT object to read a bedtime story, the second box is labeled causes the DOG object to go to sleep, and the third box is labeled causes the CHILD object to get ready for bed. " title="FIGURE 6-5 In an example of polymorphism, the message GOOD NIGHT produces different results, depending on which object receives it."/>
          <p:cNvSpPr>
            <a:spLocks noGrp="1"/>
          </p:cNvSpPr>
          <p:nvPr>
            <p:ph idx="1"/>
          </p:nvPr>
        </p:nvSpPr>
        <p:spPr/>
        <p:txBody>
          <a:bodyPr>
            <a:noAutofit/>
          </a:bodyPr>
          <a:lstStyle/>
          <a:p>
            <a:r>
              <a:rPr lang="en-US" b="1" dirty="0" smtClean="0"/>
              <a:t>Message</a:t>
            </a:r>
          </a:p>
          <a:p>
            <a:pPr lvl="1"/>
            <a:r>
              <a:rPr lang="en-US" dirty="0" smtClean="0"/>
              <a:t>A command that tells an object to perform a certain method</a:t>
            </a:r>
          </a:p>
          <a:p>
            <a:pPr lvl="1"/>
            <a:r>
              <a:rPr lang="en-US" b="1" dirty="0" smtClean="0"/>
              <a:t>Polymorphism</a:t>
            </a:r>
            <a:r>
              <a:rPr lang="en-US" dirty="0" smtClean="0"/>
              <a:t>:</a:t>
            </a:r>
            <a:r>
              <a:rPr lang="en-US" b="1" dirty="0" smtClean="0"/>
              <a:t> </a:t>
            </a:r>
            <a:r>
              <a:rPr lang="en-US" dirty="0"/>
              <a:t>Concept that a message gives different meanings to different objects</a:t>
            </a:r>
            <a:endParaRPr lang="en-US" dirty="0" smtClean="0"/>
          </a:p>
          <a:p>
            <a:pPr lvl="1"/>
            <a:endParaRPr lang="en-US" dirty="0" smtClean="0"/>
          </a:p>
          <a:p>
            <a:pPr lvl="2"/>
            <a:endParaRPr lang="en-US" dirty="0" smtClean="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11</a:t>
            </a:fld>
            <a:endParaRPr lang="en-US" dirty="0"/>
          </a:p>
        </p:txBody>
      </p:sp>
      <p:sp>
        <p:nvSpPr>
          <p:cNvPr id="2" name="Title 1"/>
          <p:cNvSpPr>
            <a:spLocks noGrp="1"/>
          </p:cNvSpPr>
          <p:nvPr>
            <p:ph type="title"/>
          </p:nvPr>
        </p:nvSpPr>
        <p:spPr/>
        <p:txBody>
          <a:bodyPr>
            <a:normAutofit/>
          </a:bodyPr>
          <a:lstStyle/>
          <a:p>
            <a:r>
              <a:rPr lang="en-US" dirty="0" smtClean="0"/>
              <a:t>Overview of Object-Oriented Analysis </a:t>
            </a:r>
            <a:r>
              <a:rPr lang="en-US" sz="1300" dirty="0"/>
              <a:t>(Cont.7)</a:t>
            </a:r>
          </a:p>
        </p:txBody>
      </p:sp>
      <p:sp>
        <p:nvSpPr>
          <p:cNvPr id="14" name="Rectangle 13"/>
          <p:cNvSpPr/>
          <p:nvPr/>
        </p:nvSpPr>
        <p:spPr>
          <a:xfrm>
            <a:off x="3352800" y="5710536"/>
            <a:ext cx="5486400" cy="461665"/>
          </a:xfrm>
          <a:prstGeom prst="rect">
            <a:avLst/>
          </a:prstGeom>
        </p:spPr>
        <p:txBody>
          <a:bodyPr wrap="square">
            <a:spAutoFit/>
          </a:bodyPr>
          <a:lstStyle/>
          <a:p>
            <a:r>
              <a:rPr lang="en-US" sz="1200" b="1" dirty="0"/>
              <a:t>FIGURE 6-5 </a:t>
            </a:r>
            <a:r>
              <a:rPr lang="en-US" sz="1200" dirty="0"/>
              <a:t>In an example of polymorphism, the message GOOD NIGHT produces different results, depending on which object receives it.</a:t>
            </a:r>
          </a:p>
        </p:txBody>
      </p:sp>
      <p:pic>
        <p:nvPicPr>
          <p:cNvPr id="15" name="Picture 2" descr="In the figure, the text placed in the center reads message: GOOD NIGHT.  From the sentence, three arrows point downward to three rectangular boxes. From left, the first box is labeled parent, the second box is labeled dog, and the third box is labeled child. Below each of these rectangular boxes, there is one rectangular box. From the left, the first box is labeled causes the PARENT object to read a bedtime story, the second box is labeled causes the DOG object to go to sleep, and the third box is labeled causes the CHILD object to get ready for bed." title="Figure 6-5 In an example of polymorphism, the message GOOD NIGHT produces different results, depending on which object receives 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3704554"/>
            <a:ext cx="4114800" cy="1934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9" name="Freeform 18"/>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8" name="Freeform 17"/>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7" name="Freeform 16"/>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6" name="Freeform 15"/>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331702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Message</a:t>
            </a:r>
            <a:r>
              <a:rPr lang="en-US" dirty="0" smtClean="0"/>
              <a:t> </a:t>
            </a:r>
            <a:r>
              <a:rPr lang="en-US" sz="1400" b="1" dirty="0"/>
              <a:t>(cont.)</a:t>
            </a:r>
          </a:p>
          <a:p>
            <a:pPr lvl="1"/>
            <a:r>
              <a:rPr lang="en-US" dirty="0" smtClean="0"/>
              <a:t>A </a:t>
            </a:r>
            <a:r>
              <a:rPr lang="en-US" dirty="0"/>
              <a:t>message to the object </a:t>
            </a:r>
            <a:r>
              <a:rPr lang="en-US" dirty="0" smtClean="0"/>
              <a:t>triggers changes </a:t>
            </a:r>
            <a:r>
              <a:rPr lang="en-US" dirty="0"/>
              <a:t>within the object without specifying how the changes must be </a:t>
            </a:r>
            <a:r>
              <a:rPr lang="en-US" dirty="0" smtClean="0"/>
              <a:t>carried out</a:t>
            </a:r>
          </a:p>
          <a:p>
            <a:pPr lvl="2"/>
            <a:r>
              <a:rPr lang="en-US" dirty="0" smtClean="0"/>
              <a:t>An object can be viewed as black box</a:t>
            </a:r>
          </a:p>
          <a:p>
            <a:pPr lvl="1"/>
            <a:r>
              <a:rPr lang="en-US" b="1" dirty="0" smtClean="0"/>
              <a:t>Encapsulation</a:t>
            </a:r>
            <a:r>
              <a:rPr lang="en-US" dirty="0" smtClean="0"/>
              <a:t>: Idea </a:t>
            </a:r>
            <a:r>
              <a:rPr lang="en-US" dirty="0"/>
              <a:t>that all data and methods are self-contained, as in a black box</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12</a:t>
            </a:fld>
            <a:endParaRPr lang="en-US" dirty="0"/>
          </a:p>
        </p:txBody>
      </p:sp>
      <p:sp>
        <p:nvSpPr>
          <p:cNvPr id="4" name="Title 3"/>
          <p:cNvSpPr>
            <a:spLocks noGrp="1"/>
          </p:cNvSpPr>
          <p:nvPr>
            <p:ph type="title"/>
          </p:nvPr>
        </p:nvSpPr>
        <p:spPr/>
        <p:txBody>
          <a:bodyPr>
            <a:normAutofit/>
          </a:bodyPr>
          <a:lstStyle/>
          <a:p>
            <a:r>
              <a:rPr lang="en-US" dirty="0"/>
              <a:t>Overview of Object-Oriented Analysis </a:t>
            </a:r>
            <a:r>
              <a:rPr lang="en-US" sz="1300" dirty="0"/>
              <a:t>(Cont.8)</a:t>
            </a:r>
            <a:endParaRPr lang="en-US" dirty="0"/>
          </a:p>
        </p:txBody>
      </p:sp>
      <p:pic>
        <p:nvPicPr>
          <p:cNvPr id="5" name="Picture 4" descr="This figure depicts a school information system. Starting from the left, there is a rectangle with sharp edges. The rectangle is labeled instructor. From the right side of the rectangle an outward pointing arrow leads to another rectangle with sharp edges, labeled student record. The arrow is labeled Message: Enter grade." title="Figure 6-6 In a school information system, an INSTRUCTOR object sends an ENTER GRADE message to an instance of the STUDENT RECORD class."/>
          <p:cNvPicPr>
            <a:picLocks noChangeAspect="1"/>
          </p:cNvPicPr>
          <p:nvPr/>
        </p:nvPicPr>
        <p:blipFill>
          <a:blip r:embed="rId2"/>
          <a:stretch>
            <a:fillRect/>
          </a:stretch>
        </p:blipFill>
        <p:spPr>
          <a:xfrm>
            <a:off x="3352800" y="4267200"/>
            <a:ext cx="5765410" cy="1217816"/>
          </a:xfrm>
          <a:prstGeom prst="rect">
            <a:avLst/>
          </a:prstGeom>
        </p:spPr>
      </p:pic>
      <p:sp>
        <p:nvSpPr>
          <p:cNvPr id="6" name="TextBox 5"/>
          <p:cNvSpPr txBox="1"/>
          <p:nvPr/>
        </p:nvSpPr>
        <p:spPr>
          <a:xfrm>
            <a:off x="3581400" y="5659164"/>
            <a:ext cx="5791200" cy="400110"/>
          </a:xfrm>
          <a:prstGeom prst="rect">
            <a:avLst/>
          </a:prstGeom>
          <a:noFill/>
        </p:spPr>
        <p:txBody>
          <a:bodyPr wrap="square" rtlCol="0">
            <a:spAutoFit/>
          </a:bodyPr>
          <a:lstStyle/>
          <a:p>
            <a:r>
              <a:rPr lang="en-US" sz="1000" b="1" dirty="0"/>
              <a:t>Figure 6-6 </a:t>
            </a:r>
            <a:r>
              <a:rPr lang="en-US" sz="1000" dirty="0"/>
              <a:t>In a school information system, an INSTRUCTOR object sends an ENTER GRADE message to an instance of the STUDENT RECORD class.</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14318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smtClean="0"/>
              <a:t>Classes</a:t>
            </a:r>
          </a:p>
          <a:p>
            <a:pPr lvl="1"/>
            <a:r>
              <a:rPr lang="en-US" dirty="0" smtClean="0"/>
              <a:t>An object belongs to a group or category called a class</a:t>
            </a:r>
          </a:p>
          <a:p>
            <a:pPr lvl="2"/>
            <a:r>
              <a:rPr lang="en-US" dirty="0" smtClean="0"/>
              <a:t>All objects within a class share common attributes and methods</a:t>
            </a:r>
          </a:p>
          <a:p>
            <a:pPr lvl="1"/>
            <a:r>
              <a:rPr lang="en-US" b="1" dirty="0" smtClean="0"/>
              <a:t>Subclasses</a:t>
            </a:r>
            <a:r>
              <a:rPr lang="en-US" dirty="0" smtClean="0"/>
              <a:t>:</a:t>
            </a:r>
            <a:r>
              <a:rPr lang="en-US" dirty="0"/>
              <a:t> </a:t>
            </a:r>
            <a:r>
              <a:rPr lang="en-US" dirty="0" smtClean="0"/>
              <a:t>Categories within a class</a:t>
            </a:r>
          </a:p>
          <a:p>
            <a:pPr lvl="1"/>
            <a:r>
              <a:rPr lang="en-US" b="1" dirty="0" smtClean="0"/>
              <a:t>Super-class</a:t>
            </a:r>
            <a:r>
              <a:rPr lang="en-US" dirty="0" smtClean="0"/>
              <a:t>: </a:t>
            </a:r>
            <a:r>
              <a:rPr lang="en-US" dirty="0"/>
              <a:t>A class </a:t>
            </a:r>
            <a:r>
              <a:rPr lang="en-US" dirty="0" smtClean="0"/>
              <a:t>belonging </a:t>
            </a:r>
            <a:r>
              <a:rPr lang="en-US" dirty="0"/>
              <a:t>to a general category </a:t>
            </a:r>
            <a:endParaRPr lang="en-US" dirty="0" smtClean="0"/>
          </a:p>
          <a:p>
            <a:pPr lvl="2"/>
            <a:endParaRPr lang="en-US" dirty="0" smtClean="0"/>
          </a:p>
          <a:p>
            <a:pPr lvl="2"/>
            <a:endParaRPr lang="en-US" dirty="0" smtClean="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13</a:t>
            </a:fld>
            <a:endParaRPr lang="en-US" dirty="0"/>
          </a:p>
        </p:txBody>
      </p:sp>
      <p:sp>
        <p:nvSpPr>
          <p:cNvPr id="2" name="Title 1"/>
          <p:cNvSpPr>
            <a:spLocks noGrp="1"/>
          </p:cNvSpPr>
          <p:nvPr>
            <p:ph type="title"/>
          </p:nvPr>
        </p:nvSpPr>
        <p:spPr/>
        <p:txBody>
          <a:bodyPr>
            <a:normAutofit/>
          </a:bodyPr>
          <a:lstStyle/>
          <a:p>
            <a:r>
              <a:rPr lang="en-US" dirty="0" smtClean="0"/>
              <a:t>Overview of Object-Oriented Analysis </a:t>
            </a:r>
            <a:r>
              <a:rPr lang="en-US" sz="1300" dirty="0"/>
              <a:t>(Cont.9)</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994608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14</a:t>
            </a:fld>
            <a:endParaRPr lang="en-US" dirty="0"/>
          </a:p>
        </p:txBody>
      </p:sp>
      <p:sp>
        <p:nvSpPr>
          <p:cNvPr id="2" name="Title 1"/>
          <p:cNvSpPr>
            <a:spLocks noGrp="1"/>
          </p:cNvSpPr>
          <p:nvPr>
            <p:ph type="title"/>
          </p:nvPr>
        </p:nvSpPr>
        <p:spPr/>
        <p:txBody>
          <a:bodyPr rtlCol="0">
            <a:normAutofit/>
          </a:bodyPr>
          <a:lstStyle/>
          <a:p>
            <a:pPr>
              <a:defRPr/>
            </a:pPr>
            <a:r>
              <a:rPr lang="en-US" dirty="0"/>
              <a:t>Overview of Object-Oriented Analysis </a:t>
            </a:r>
            <a:r>
              <a:rPr lang="en-US" sz="1300" dirty="0"/>
              <a:t>(Cont.10)</a:t>
            </a:r>
          </a:p>
        </p:txBody>
      </p:sp>
      <p:sp>
        <p:nvSpPr>
          <p:cNvPr id="7" name="Rectangle 6"/>
          <p:cNvSpPr/>
          <p:nvPr/>
        </p:nvSpPr>
        <p:spPr>
          <a:xfrm>
            <a:off x="1752600" y="4495801"/>
            <a:ext cx="3276600" cy="954107"/>
          </a:xfrm>
          <a:prstGeom prst="rect">
            <a:avLst/>
          </a:prstGeom>
        </p:spPr>
        <p:txBody>
          <a:bodyPr wrap="square">
            <a:spAutoFit/>
          </a:bodyPr>
          <a:lstStyle/>
          <a:p>
            <a:r>
              <a:rPr lang="en-US" sz="1400" b="1" dirty="0"/>
              <a:t>FIGURE 6-7 </a:t>
            </a:r>
            <a:r>
              <a:rPr lang="en-US" sz="1400" dirty="0"/>
              <a:t>The VEHICLE class includes common attributes and methods. CAR, TRUCK, MINIVAN, and SCHOOL BUS are instances of the VEHICLE class.</a:t>
            </a:r>
          </a:p>
        </p:txBody>
      </p:sp>
      <p:pic>
        <p:nvPicPr>
          <p:cNvPr id="3" name="Picture 2" descr="In the figure, there is a large rectangular box with round edges and it is titled class. The rectangular box is divided into three parts. The first part is labeled Vehicle, the second part is labeled attributes and it has five sub points that are as follows: Make, model, year, weight, and color. The last part is labeled methods and the first point below is start, the second point is stop and the last point is park.  To the left of the second part, there is a call out box that reads common attributes. To the left of the third part, there is a callout that reads common methods. To the right of the large rectangular box, there are four rectangular boxes with round edges listed one below the other and they are titled subclass. The first box is titled CAR and within the box, a horizontal box is labeled attributes. The second box is titled minivan and within the box, a horizontal box is labeled attributes. The third box is titled truck and within the box, a horizontal box is labeled attributes and below attributes, load limit is mentioned. The fourth box is titled school bus and within the box, a horizontal box is labeled attributes and below attributes, emergency exit location is mentioned. To the left of the third box, a call out box reads uncommon attributes. To the left of the fourth box, a call out box reads uncommon attributes." title="Figure 6-7 The VEHICLE class includes common attributes and methods. CAR, TRUCK, MINIVAN, and SCHOOL BUS are instances of the VEHICLE class."/>
          <p:cNvPicPr>
            <a:picLocks noChangeAspect="1"/>
          </p:cNvPicPr>
          <p:nvPr/>
        </p:nvPicPr>
        <p:blipFill>
          <a:blip r:embed="rId3"/>
          <a:stretch>
            <a:fillRect/>
          </a:stretch>
        </p:blipFill>
        <p:spPr>
          <a:xfrm>
            <a:off x="5638800" y="1605822"/>
            <a:ext cx="3633954" cy="4261578"/>
          </a:xfrm>
          <a:prstGeom prst="rect">
            <a:avLst/>
          </a:prstGeom>
        </p:spPr>
      </p:pic>
      <p:grpSp>
        <p:nvGrpSpPr>
          <p:cNvPr id="9" name="Group 8"/>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827325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15</a:t>
            </a:fld>
            <a:endParaRPr lang="en-US" dirty="0"/>
          </a:p>
        </p:txBody>
      </p:sp>
      <p:sp>
        <p:nvSpPr>
          <p:cNvPr id="2" name="Title 1"/>
          <p:cNvSpPr>
            <a:spLocks noGrp="1"/>
          </p:cNvSpPr>
          <p:nvPr>
            <p:ph type="title"/>
          </p:nvPr>
        </p:nvSpPr>
        <p:spPr/>
        <p:txBody>
          <a:bodyPr rtlCol="0">
            <a:normAutofit/>
          </a:bodyPr>
          <a:lstStyle/>
          <a:p>
            <a:pPr>
              <a:defRPr/>
            </a:pPr>
            <a:r>
              <a:rPr lang="en-US" dirty="0"/>
              <a:t>Overview of Object-Oriented Analysis </a:t>
            </a:r>
            <a:r>
              <a:rPr lang="en-US" sz="1300" dirty="0"/>
              <a:t>(Cont.11)</a:t>
            </a:r>
          </a:p>
        </p:txBody>
      </p:sp>
      <p:sp>
        <p:nvSpPr>
          <p:cNvPr id="10" name="Rectangle 9"/>
          <p:cNvSpPr/>
          <p:nvPr/>
        </p:nvSpPr>
        <p:spPr>
          <a:xfrm>
            <a:off x="3733800" y="5524815"/>
            <a:ext cx="6934200" cy="738664"/>
          </a:xfrm>
          <a:prstGeom prst="rect">
            <a:avLst/>
          </a:prstGeom>
        </p:spPr>
        <p:txBody>
          <a:bodyPr wrap="square">
            <a:spAutoFit/>
          </a:bodyPr>
          <a:lstStyle/>
          <a:p>
            <a:r>
              <a:rPr lang="en-US" sz="1400" b="1" dirty="0"/>
              <a:t>FIGURE 6-9 </a:t>
            </a:r>
            <a:r>
              <a:rPr lang="en-US" sz="1400" dirty="0"/>
              <a:t>At the fitness center, the PERSON superclass includes common attributes and methods. EMPLOYEE is a class within the PERSON superclass. INSTRUCTOR is a subclass within the EMPLOYEE class.</a:t>
            </a:r>
          </a:p>
        </p:txBody>
      </p:sp>
      <p:pic>
        <p:nvPicPr>
          <p:cNvPr id="3" name="Picture 2" descr="In the figure, there is a large rectangular box with round edges on the left and it is titled superclass. The rectangular box is divided into three parts. The first part is labeled person, the second part is labeled attributes and it has two sub points that are as follows: Name and date of birth. The last part is labeled methods and the first point below is breathe, the second point is eat and the last point is sleep. To the left of the first part, there is a callout that reads superclass name. To the left of the second part, there is a call out box that reads common attributes. To the left of the third part, there is a callout that reads common methods.&#10;There is a large rectangular box with round edges at the center and it is titled class. The rectangular box is divided into three parts. The first part is labeled employee, the second part is labeled attributes and it has five sub points that are as follows: Social security number, telephone number, hire date, title, and pay rate. The last part is labeled methods and the first point below is get hired, the second point is terminate, and the last point is change telephone. To the left of the first part, there is a callout that reads class name. To the left of the second part, there is a call out box that reads uncommon attributes. To the left of the third part, there is a callout that reads uncommon methods.&#10;There is a large rectangular box with round edges on the left and it is titled subclass. The rectangular box is divided into three parts. The first part is labeled instructor, the second part is labeled attributes and it has two sub points that are as follows: Instructor type and availability. The last part is labeled methods and the point below is teach fitness-class. To the left of the first part, there is a callout that reads subclass name. To the left of the second part, there is a call out box that reads uncommon attributes. To the left of the third part, there is a callout that reads uncommon methods." title="Figure 6-9 At the fitness center, the PERSON subclass includes common attributes and methods. EMPLOYEE is a class within the PERSON superclass. INSTRUCTOR is a subclass within the EMPLOYEE class. "/>
          <p:cNvPicPr>
            <a:picLocks noChangeAspect="1"/>
          </p:cNvPicPr>
          <p:nvPr/>
        </p:nvPicPr>
        <p:blipFill>
          <a:blip r:embed="rId3"/>
          <a:stretch>
            <a:fillRect/>
          </a:stretch>
        </p:blipFill>
        <p:spPr>
          <a:xfrm>
            <a:off x="2384052" y="1591954"/>
            <a:ext cx="7781859" cy="3818247"/>
          </a:xfrm>
          <a:prstGeom prst="rect">
            <a:avLst/>
          </a:prstGeom>
        </p:spPr>
      </p:pic>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922199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smtClean="0"/>
              <a:pPr>
                <a:defRPr/>
              </a:pPr>
              <a:t>16</a:t>
            </a:fld>
            <a:endParaRPr lang="en-US" dirty="0"/>
          </a:p>
        </p:txBody>
      </p:sp>
      <p:sp>
        <p:nvSpPr>
          <p:cNvPr id="2" name="Title 1"/>
          <p:cNvSpPr>
            <a:spLocks noGrp="1"/>
          </p:cNvSpPr>
          <p:nvPr>
            <p:ph type="title"/>
          </p:nvPr>
        </p:nvSpPr>
        <p:spPr/>
        <p:txBody>
          <a:bodyPr rtlCol="0">
            <a:normAutofit/>
          </a:bodyPr>
          <a:lstStyle/>
          <a:p>
            <a:pPr>
              <a:defRPr/>
            </a:pPr>
            <a:r>
              <a:rPr lang="en-US" dirty="0" smtClean="0"/>
              <a:t>Relationships Among Objects and Classes</a:t>
            </a:r>
          </a:p>
        </p:txBody>
      </p:sp>
      <p:sp>
        <p:nvSpPr>
          <p:cNvPr id="19458" name="Text Placeholder 2"/>
          <p:cNvSpPr>
            <a:spLocks noGrp="1"/>
          </p:cNvSpPr>
          <p:nvPr>
            <p:ph idx="4294967295"/>
          </p:nvPr>
        </p:nvSpPr>
        <p:spPr>
          <a:xfrm>
            <a:off x="1981200" y="1481138"/>
            <a:ext cx="7924800" cy="4767262"/>
          </a:xfrm>
        </p:spPr>
        <p:txBody>
          <a:bodyPr>
            <a:normAutofit/>
          </a:bodyPr>
          <a:lstStyle/>
          <a:p>
            <a:r>
              <a:rPr lang="en-US" b="1" dirty="0"/>
              <a:t>Relationships </a:t>
            </a:r>
          </a:p>
          <a:p>
            <a:pPr lvl="1"/>
            <a:r>
              <a:rPr lang="en-US" dirty="0"/>
              <a:t>Enable objects to communicate and interact as they perform business functions and transactions</a:t>
            </a:r>
          </a:p>
          <a:p>
            <a:pPr lvl="1"/>
            <a:r>
              <a:rPr lang="en-US" dirty="0"/>
              <a:t>Describe what objects need to know about each other </a:t>
            </a:r>
          </a:p>
          <a:p>
            <a:r>
              <a:rPr lang="en-US" b="1" dirty="0" smtClean="0"/>
              <a:t>Inheritance</a:t>
            </a:r>
            <a:endParaRPr lang="en-US" b="1" dirty="0"/>
          </a:p>
          <a:p>
            <a:pPr lvl="1"/>
            <a:r>
              <a:rPr lang="en-US" dirty="0" smtClean="0"/>
              <a:t>The strongest relationship</a:t>
            </a:r>
          </a:p>
          <a:p>
            <a:pPr lvl="1"/>
            <a:r>
              <a:rPr lang="en-US" dirty="0" smtClean="0"/>
              <a:t>Enables </a:t>
            </a:r>
            <a:r>
              <a:rPr lang="en-US" dirty="0"/>
              <a:t>an </a:t>
            </a:r>
            <a:r>
              <a:rPr lang="en-US" dirty="0" smtClean="0"/>
              <a:t>object to </a:t>
            </a:r>
            <a:r>
              <a:rPr lang="en-US" dirty="0"/>
              <a:t>derive one or more of its attributes from another </a:t>
            </a:r>
            <a:r>
              <a:rPr lang="en-US" dirty="0" smtClean="0"/>
              <a:t>object</a:t>
            </a:r>
            <a:endParaRPr lang="en-US" dirty="0" smtClean="0">
              <a:solidFill>
                <a:schemeClr val="tx2">
                  <a:lumMod val="90000"/>
                </a:schemeClr>
              </a:solidFill>
            </a:endParaRP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03139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17</a:t>
            </a:fld>
            <a:endParaRPr lang="en-US" dirty="0"/>
          </a:p>
        </p:txBody>
      </p:sp>
      <p:sp>
        <p:nvSpPr>
          <p:cNvPr id="2" name="Title 1"/>
          <p:cNvSpPr>
            <a:spLocks noGrp="1"/>
          </p:cNvSpPr>
          <p:nvPr>
            <p:ph type="title"/>
          </p:nvPr>
        </p:nvSpPr>
        <p:spPr/>
        <p:txBody>
          <a:bodyPr rtlCol="0">
            <a:normAutofit/>
          </a:bodyPr>
          <a:lstStyle/>
          <a:p>
            <a:pPr>
              <a:defRPr/>
            </a:pPr>
            <a:r>
              <a:rPr lang="en-US" dirty="0"/>
              <a:t>Relationships Among Objects and </a:t>
            </a:r>
            <a:r>
              <a:rPr lang="en-US" dirty="0" smtClean="0"/>
              <a:t>Classes </a:t>
            </a:r>
            <a:r>
              <a:rPr lang="en-US" sz="1600" dirty="0"/>
              <a:t>(Cont.1)</a:t>
            </a:r>
          </a:p>
        </p:txBody>
      </p:sp>
      <p:pic>
        <p:nvPicPr>
          <p:cNvPr id="11266" name="Picture 2" descr="In the figure, starting from the left, there is a large rectangular box with round edges and it is titled parent. The rectangular box is divided into three parts. The first part is labeled employee, the second part is labeled attributes and it has five sub points that are as follows: Social security number, telephone number, hire date, title, and pay rate. The last part is labeled methods and the first point below is get hired, the second point is terminate, and the last point is change telephone. To the right of the second and third parts, there is a closed flower bracket. &#10;There is a large rectangular box with round edges on the right and it is titled child inherits. The rectangular box is divided into three parts. The first part is labeled instructor, the second part is labeled attributes and it has six sub points that are as follows: Type of instructor, social security number, telephone number, hire date, title, and pay rate. A callout box is outlined from the point social security number till pay rate and it points to the flower bracket. The last part is labeled methods and the first point below is get hired, the second point is terminate, and the last point is change telephone. A callout box is outlined around the three points and it points to the flower bracket. " title="Figure 6-10 An inheritance relationship exists between the INSTRUCTOR and EMPLOYEE objects. The INSTRUCTOR (child) object inherits characteristics from the EMPLOYEE (parent) class, and can have additional attributes of its ow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2350" y="1476376"/>
            <a:ext cx="50673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562350" y="5525870"/>
            <a:ext cx="5638800" cy="646331"/>
          </a:xfrm>
          <a:prstGeom prst="rect">
            <a:avLst/>
          </a:prstGeom>
        </p:spPr>
        <p:txBody>
          <a:bodyPr wrap="square">
            <a:spAutoFit/>
          </a:bodyPr>
          <a:lstStyle/>
          <a:p>
            <a:r>
              <a:rPr lang="en-US" sz="1200" b="1" dirty="0"/>
              <a:t>FIGURE 6-10 </a:t>
            </a:r>
            <a:r>
              <a:rPr lang="en-US" sz="1200" dirty="0"/>
              <a:t>An inheritance relationship exists between the INSTRUCTOR</a:t>
            </a:r>
            <a:r>
              <a:rPr lang="en-US" sz="1200" b="1" dirty="0"/>
              <a:t> </a:t>
            </a:r>
            <a:r>
              <a:rPr lang="en-US" sz="1200" dirty="0"/>
              <a:t>and EMPLOYEE objects. The INSTRUCTOR (child) object inherits characteristics from the EMPLOYEE (parent) class and can have additional attributes of its own.</a:t>
            </a:r>
          </a:p>
        </p:txBody>
      </p:sp>
      <p:grpSp>
        <p:nvGrpSpPr>
          <p:cNvPr id="8" name="Group 7"/>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331521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The figure is an object relationship diagram for the fitness center. There is a rectangular box with round edges labeled employee. Below the box, there are three rectangular boxes with round edges. The first box is labeled manager, the second box is labeled office staff, and the third box is labeled instructor. An arrow, connecting all the three boxes points toward the employee box from and it reads is a. &#10;From the manager box, an arrow, which reads determines, points to a rectangular box with round edges below. The box is labeled fitness-class schedule. From this box, an arrow, which reads lists open fitness-classes, points to a registration record box at the center.  From this box, one arrow, which reads adds, points to a rectangular box with round edges on the left. The box is labeled student.&#10;Another arrow, which reads generates roster, points to a rectangular box with round edges above the student box. The box is labeled fitness-class. An arrow, which reads takes, points from student box to fitness-class box.&#10;From the office staff box, an arrow, which reads administers, points to a rectangular box with round edges in the center. The box is labeled registration record.&#10; From the instructor box, an arrow, which reads indicates availability, points to the box labeled registration record. Another arrow from the instructor box that reads teaches, points to the fitness-class box.&#10;" title="FIGURE 6-11 Object relationship diagram for the fitness cen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4084" y="2903215"/>
            <a:ext cx="5237472" cy="3185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2"/>
          <p:cNvSpPr>
            <a:spLocks noGrp="1"/>
          </p:cNvSpPr>
          <p:nvPr>
            <p:ph idx="1"/>
          </p:nvPr>
        </p:nvSpPr>
        <p:spPr/>
        <p:txBody>
          <a:bodyPr/>
          <a:lstStyle/>
          <a:p>
            <a:r>
              <a:rPr lang="en-US" b="1" dirty="0" smtClean="0"/>
              <a:t>Object Relationship Diagram</a:t>
            </a:r>
          </a:p>
          <a:p>
            <a:pPr lvl="1"/>
            <a:r>
              <a:rPr lang="en-US" dirty="0" smtClean="0"/>
              <a:t>Displays objects and how they interact to perform business functions and transactions</a:t>
            </a:r>
          </a:p>
        </p:txBody>
      </p:sp>
      <p:sp>
        <p:nvSpPr>
          <p:cNvPr id="6" name="Slide Number Placeholder 5"/>
          <p:cNvSpPr>
            <a:spLocks noGrp="1"/>
          </p:cNvSpPr>
          <p:nvPr>
            <p:ph type="sldNum" sz="quarter" idx="12"/>
          </p:nvPr>
        </p:nvSpPr>
        <p:spPr/>
        <p:txBody>
          <a:bodyPr/>
          <a:lstStyle/>
          <a:p>
            <a:fld id="{36545198-DF98-4860-AAF4-4269071BD701}" type="slidenum">
              <a:rPr lang="en-US" smtClean="0"/>
              <a:pPr/>
              <a:t>18</a:t>
            </a:fld>
            <a:endParaRPr lang="en-US" dirty="0"/>
          </a:p>
        </p:txBody>
      </p:sp>
      <p:sp>
        <p:nvSpPr>
          <p:cNvPr id="2" name="Title 1"/>
          <p:cNvSpPr>
            <a:spLocks noGrp="1"/>
          </p:cNvSpPr>
          <p:nvPr>
            <p:ph type="title"/>
          </p:nvPr>
        </p:nvSpPr>
        <p:spPr/>
        <p:txBody>
          <a:bodyPr>
            <a:normAutofit/>
          </a:bodyPr>
          <a:lstStyle/>
          <a:p>
            <a:r>
              <a:rPr lang="en-US" dirty="0" smtClean="0"/>
              <a:t>Relationships Among Objects and Classes </a:t>
            </a:r>
            <a:r>
              <a:rPr lang="en-US" sz="1600" dirty="0"/>
              <a:t>(Cont.2)</a:t>
            </a:r>
          </a:p>
        </p:txBody>
      </p:sp>
      <p:sp>
        <p:nvSpPr>
          <p:cNvPr id="9" name="Rectangle 8"/>
          <p:cNvSpPr/>
          <p:nvPr/>
        </p:nvSpPr>
        <p:spPr>
          <a:xfrm>
            <a:off x="1809774" y="4493341"/>
            <a:ext cx="3264310" cy="523220"/>
          </a:xfrm>
          <a:prstGeom prst="rect">
            <a:avLst/>
          </a:prstGeom>
        </p:spPr>
        <p:txBody>
          <a:bodyPr wrap="square">
            <a:spAutoFit/>
          </a:bodyPr>
          <a:lstStyle/>
          <a:p>
            <a:r>
              <a:rPr lang="en-US" sz="1400" b="1" dirty="0"/>
              <a:t>FIGURE 6-11 </a:t>
            </a:r>
            <a:r>
              <a:rPr lang="en-US" sz="1400" dirty="0"/>
              <a:t>Object relationship diagram for the fitness center.</a:t>
            </a:r>
          </a:p>
        </p:txBody>
      </p:sp>
      <p:grpSp>
        <p:nvGrpSpPr>
          <p:cNvPr id="10" name="Group 9"/>
          <p:cNvGrpSpPr>
            <a:grpSpLocks/>
          </p:cNvGrpSpPr>
          <p:nvPr/>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888274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19</a:t>
            </a:fld>
            <a:endParaRPr lang="en-US" dirty="0"/>
          </a:p>
        </p:txBody>
      </p:sp>
      <p:sp>
        <p:nvSpPr>
          <p:cNvPr id="2" name="Title 1"/>
          <p:cNvSpPr>
            <a:spLocks noGrp="1"/>
          </p:cNvSpPr>
          <p:nvPr>
            <p:ph type="title"/>
          </p:nvPr>
        </p:nvSpPr>
        <p:spPr/>
        <p:txBody>
          <a:bodyPr rtlCol="0">
            <a:normAutofit/>
          </a:bodyPr>
          <a:lstStyle/>
          <a:p>
            <a:pPr>
              <a:defRPr/>
            </a:pPr>
            <a:r>
              <a:rPr lang="en-US" dirty="0" smtClean="0"/>
              <a:t>Object Modeling with the Unified Modeling Language</a:t>
            </a:r>
          </a:p>
        </p:txBody>
      </p:sp>
      <p:sp>
        <p:nvSpPr>
          <p:cNvPr id="19458" name="Text Placeholder 2"/>
          <p:cNvSpPr>
            <a:spLocks noGrp="1"/>
          </p:cNvSpPr>
          <p:nvPr>
            <p:ph idx="4294967295"/>
          </p:nvPr>
        </p:nvSpPr>
        <p:spPr>
          <a:xfrm>
            <a:off x="1981200" y="1481138"/>
            <a:ext cx="7924800" cy="4767262"/>
          </a:xfrm>
        </p:spPr>
        <p:txBody>
          <a:bodyPr>
            <a:normAutofit/>
          </a:bodyPr>
          <a:lstStyle/>
          <a:p>
            <a:r>
              <a:rPr lang="en-US" dirty="0"/>
              <a:t>UML uses a set of symbols to represent graphically </a:t>
            </a:r>
            <a:r>
              <a:rPr lang="en-US" dirty="0" smtClean="0"/>
              <a:t>the various </a:t>
            </a:r>
            <a:r>
              <a:rPr lang="en-US" dirty="0"/>
              <a:t>components and relationships within a </a:t>
            </a:r>
            <a:r>
              <a:rPr lang="en-US" dirty="0" smtClean="0"/>
              <a:t>system</a:t>
            </a:r>
          </a:p>
          <a:p>
            <a:r>
              <a:rPr lang="en-US" b="1" dirty="0" smtClean="0"/>
              <a:t>Use </a:t>
            </a:r>
            <a:r>
              <a:rPr lang="en-US" b="1" dirty="0"/>
              <a:t>C</a:t>
            </a:r>
            <a:r>
              <a:rPr lang="en-US" b="1" dirty="0" smtClean="0"/>
              <a:t>ase Modeling</a:t>
            </a:r>
          </a:p>
          <a:p>
            <a:pPr lvl="1"/>
            <a:r>
              <a:rPr lang="en-US" b="1" dirty="0"/>
              <a:t>Use case</a:t>
            </a:r>
            <a:r>
              <a:rPr lang="en-US" dirty="0"/>
              <a:t>: Represents the steps in a specific business function or process</a:t>
            </a:r>
          </a:p>
          <a:p>
            <a:pPr lvl="1"/>
            <a:r>
              <a:rPr lang="en-US" dirty="0"/>
              <a:t>An external entity, called an actor, initiates a use case by requesting the system to perform a function or process</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172858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60" y="444617"/>
            <a:ext cx="11266414" cy="67111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AU" sz="3200" dirty="0"/>
              <a:t>Prescribed </a:t>
            </a:r>
            <a:r>
              <a:rPr lang="en-AU" sz="3200" dirty="0" smtClean="0"/>
              <a:t>Text and </a:t>
            </a:r>
            <a:r>
              <a:rPr lang="en-AU" sz="3200" dirty="0"/>
              <a:t>recommended readings</a:t>
            </a:r>
            <a:endParaRPr lang="en-AU" sz="3200" b="1" dirty="0">
              <a:solidFill>
                <a:srgbClr val="0B76BC"/>
              </a:solidFill>
              <a:latin typeface="+mn-lt"/>
            </a:endParaRPr>
          </a:p>
        </p:txBody>
      </p:sp>
      <p:sp>
        <p:nvSpPr>
          <p:cNvPr id="3" name="Content Placeholder 2"/>
          <p:cNvSpPr>
            <a:spLocks noGrp="1"/>
          </p:cNvSpPr>
          <p:nvPr>
            <p:ph sz="half" idx="1"/>
          </p:nvPr>
        </p:nvSpPr>
        <p:spPr>
          <a:xfrm>
            <a:off x="419450" y="1300294"/>
            <a:ext cx="5600350" cy="4876669"/>
          </a:xfrm>
        </p:spPr>
        <p:txBody>
          <a:bodyPr>
            <a:normAutofit/>
          </a:bodyPr>
          <a:lstStyle/>
          <a:p>
            <a:pPr>
              <a:buFont typeface="Wingdings" panose="05000000000000000000" pitchFamily="2" charset="2"/>
              <a:buChar char="§"/>
            </a:pPr>
            <a:r>
              <a:rPr lang="en-US" sz="2200" dirty="0" smtClean="0"/>
              <a:t>Prescribed text</a:t>
            </a:r>
          </a:p>
          <a:p>
            <a:pPr lvl="1">
              <a:buFont typeface="Wingdings" panose="05000000000000000000" pitchFamily="2" charset="2"/>
              <a:buChar char="§"/>
            </a:pPr>
            <a:r>
              <a:rPr lang="en-US" sz="1800" dirty="0" smtClean="0"/>
              <a:t>Rosenblatt</a:t>
            </a:r>
            <a:r>
              <a:rPr lang="en-US" sz="1800" dirty="0"/>
              <a:t>, H. J. (2016), Systems Analysis and Design.11th Edition, Cengage Learning, Boston </a:t>
            </a:r>
            <a:r>
              <a:rPr lang="en-US" sz="1800" dirty="0" smtClean="0"/>
              <a:t>MA</a:t>
            </a:r>
          </a:p>
          <a:p>
            <a:pPr>
              <a:buFont typeface="Wingdings" panose="05000000000000000000" pitchFamily="2" charset="2"/>
              <a:buChar char="§"/>
            </a:pPr>
            <a:r>
              <a:rPr lang="en-US" sz="2200" dirty="0" smtClean="0"/>
              <a:t>Prescribed reading</a:t>
            </a:r>
          </a:p>
          <a:p>
            <a:pPr lvl="1">
              <a:buFont typeface="Wingdings" panose="05000000000000000000" pitchFamily="2" charset="2"/>
              <a:buChar char="§"/>
            </a:pPr>
            <a:r>
              <a:rPr lang="en-US" sz="1800" dirty="0" smtClean="0"/>
              <a:t>Robertson</a:t>
            </a:r>
            <a:r>
              <a:rPr lang="en-US" sz="1800" dirty="0"/>
              <a:t>, S. and Robertson, J. (2013), Mastering the Requirements Process: Getting Requirements Right, 3rd Edition, Addison Wesley, Upper Saddle River, </a:t>
            </a:r>
            <a:r>
              <a:rPr lang="en-US" sz="1800" dirty="0" smtClean="0"/>
              <a:t>NJ</a:t>
            </a:r>
          </a:p>
          <a:p>
            <a:pPr lvl="1">
              <a:buFont typeface="Wingdings" panose="05000000000000000000" pitchFamily="2" charset="2"/>
              <a:buChar char="§"/>
            </a:pPr>
            <a:r>
              <a:rPr lang="en-US" sz="1800" dirty="0" smtClean="0"/>
              <a:t>IIBA </a:t>
            </a:r>
            <a:r>
              <a:rPr lang="en-US" sz="1800" dirty="0"/>
              <a:t>(2015), Guide to the Business Analysis Body of Knowledge, BABOK Version 3.0, International Institute of Business Analysis, http://www.iiba.org/BABOKGuide.aspx</a:t>
            </a:r>
            <a:endParaRPr lang="en-AU" sz="1800" dirty="0">
              <a:solidFill>
                <a:srgbClr val="0B76BC"/>
              </a:solidFill>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2</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026" name="Picture 2" descr="https://cdn.shopify.com/s/files/1/0063/4899/6690/products/Systems-Analysis-and-Design-11th-11E_f0c023c6-37b4-4e5f-9cf6-7b870ecf5e24.jpg?v=156971184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211088" y="1560374"/>
            <a:ext cx="340539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833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In the figure, there is stick figure on the left and it is named patient (actor). From the stick figure, an arrow points to an oval that is named make appointment (use case) on the right. " title="FIGURE 6-12 In a medical office system, a PATIENT (actor) can MAKE APPOINTMENT (use cas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8067" r="48910"/>
          <a:stretch/>
        </p:blipFill>
        <p:spPr bwMode="auto">
          <a:xfrm>
            <a:off x="6629400" y="4435476"/>
            <a:ext cx="3154510" cy="18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20</a:t>
            </a:fld>
            <a:endParaRPr lang="en-US" dirty="0"/>
          </a:p>
        </p:txBody>
      </p:sp>
      <p:sp>
        <p:nvSpPr>
          <p:cNvPr id="2" name="Title 1"/>
          <p:cNvSpPr>
            <a:spLocks noGrp="1"/>
          </p:cNvSpPr>
          <p:nvPr>
            <p:ph type="title"/>
          </p:nvPr>
        </p:nvSpPr>
        <p:spPr/>
        <p:txBody>
          <a:bodyPr rtlCol="0">
            <a:normAutofit/>
          </a:bodyPr>
          <a:lstStyle/>
          <a:p>
            <a:pPr>
              <a:defRPr/>
            </a:pPr>
            <a:r>
              <a:rPr lang="en-US" dirty="0"/>
              <a:t>Object Modeling with the Unified Modeling </a:t>
            </a:r>
            <a:r>
              <a:rPr lang="en-US" dirty="0" smtClean="0"/>
              <a:t>Language </a:t>
            </a:r>
            <a:r>
              <a:rPr lang="en-US" sz="1600" dirty="0"/>
              <a:t>(Cont.1)</a:t>
            </a:r>
          </a:p>
        </p:txBody>
      </p:sp>
      <p:sp>
        <p:nvSpPr>
          <p:cNvPr id="8" name="Text Placeholder 2"/>
          <p:cNvSpPr>
            <a:spLocks noGrp="1"/>
          </p:cNvSpPr>
          <p:nvPr>
            <p:ph idx="1"/>
          </p:nvPr>
        </p:nvSpPr>
        <p:spPr>
          <a:xfrm>
            <a:off x="1746610" y="1690688"/>
            <a:ext cx="8424662" cy="4283076"/>
          </a:xfrm>
        </p:spPr>
        <p:txBody>
          <a:bodyPr>
            <a:normAutofit/>
          </a:bodyPr>
          <a:lstStyle/>
          <a:p>
            <a:r>
              <a:rPr lang="en-US" b="1" dirty="0"/>
              <a:t>Use Case </a:t>
            </a:r>
            <a:r>
              <a:rPr lang="en-US" b="1" dirty="0" smtClean="0"/>
              <a:t>Modeling </a:t>
            </a:r>
            <a:r>
              <a:rPr lang="en-US" sz="1400" b="1" dirty="0"/>
              <a:t>(Cont.)</a:t>
            </a:r>
          </a:p>
          <a:p>
            <a:pPr lvl="1"/>
            <a:r>
              <a:rPr lang="en-US" sz="2200" dirty="0"/>
              <a:t>UML symbol for a use case is an oval with a label that describes the action or event</a:t>
            </a:r>
          </a:p>
          <a:p>
            <a:pPr lvl="1"/>
            <a:r>
              <a:rPr lang="en-US" sz="2200" dirty="0"/>
              <a:t>The actor is shown as a stick figure, with a label that identifies the actor’s role</a:t>
            </a:r>
          </a:p>
          <a:p>
            <a:pPr lvl="1"/>
            <a:r>
              <a:rPr lang="en-US" sz="2200" b="1" dirty="0"/>
              <a:t>Use case description</a:t>
            </a:r>
            <a:r>
              <a:rPr lang="en-US" sz="2200" dirty="0"/>
              <a:t>:</a:t>
            </a:r>
            <a:r>
              <a:rPr lang="en-US" sz="2200" b="1" dirty="0"/>
              <a:t> </a:t>
            </a:r>
            <a:r>
              <a:rPr lang="en-US" sz="2200" dirty="0"/>
              <a:t>Documents the name of the use case, the actor, a description of the use case </a:t>
            </a:r>
          </a:p>
          <a:p>
            <a:pPr lvl="2"/>
            <a:r>
              <a:rPr lang="en-US" dirty="0"/>
              <a:t>Provides a step-by-step list of the tasks and other key descriptions and assump</a:t>
            </a:r>
            <a:r>
              <a:rPr lang="en-US" dirty="0">
                <a:latin typeface="SabonLTStd-Roman"/>
              </a:rPr>
              <a:t>tions</a:t>
            </a:r>
            <a:endParaRPr lang="en-US" dirty="0"/>
          </a:p>
          <a:p>
            <a:pPr lvl="1"/>
            <a:endParaRPr lang="en-US" dirty="0" smtClean="0"/>
          </a:p>
        </p:txBody>
      </p:sp>
      <p:sp>
        <p:nvSpPr>
          <p:cNvPr id="9" name="Rectangle 8"/>
          <p:cNvSpPr/>
          <p:nvPr/>
        </p:nvSpPr>
        <p:spPr>
          <a:xfrm>
            <a:off x="2514600" y="5486400"/>
            <a:ext cx="4401264" cy="461665"/>
          </a:xfrm>
          <a:prstGeom prst="rect">
            <a:avLst/>
          </a:prstGeom>
        </p:spPr>
        <p:txBody>
          <a:bodyPr wrap="square">
            <a:spAutoFit/>
          </a:bodyPr>
          <a:lstStyle/>
          <a:p>
            <a:r>
              <a:rPr lang="en-US" sz="1200" b="1" dirty="0"/>
              <a:t>FIGURE 6-12 </a:t>
            </a:r>
            <a:r>
              <a:rPr lang="en-US" sz="1200" dirty="0"/>
              <a:t>In a medical office system, a PATIENT</a:t>
            </a:r>
          </a:p>
          <a:p>
            <a:r>
              <a:rPr lang="en-US" sz="1200" dirty="0"/>
              <a:t>(actor) can MAKE APPOINTMENT (use case).</a:t>
            </a:r>
          </a:p>
        </p:txBody>
      </p:sp>
      <p:grpSp>
        <p:nvGrpSpPr>
          <p:cNvPr id="10" name="Group 9"/>
          <p:cNvGrpSpPr>
            <a:grpSpLocks/>
          </p:cNvGrpSpPr>
          <p:nvPr/>
        </p:nvGrpSpPr>
        <p:grpSpPr bwMode="auto">
          <a:xfrm>
            <a:off x="0" y="1"/>
            <a:ext cx="12192000" cy="359228"/>
            <a:chOff x="0" y="-506"/>
            <a:chExt cx="11906" cy="171"/>
          </a:xfrm>
        </p:grpSpPr>
        <p:grpSp>
          <p:nvGrpSpPr>
            <p:cNvPr id="12" name="Group 11"/>
            <p:cNvGrpSpPr>
              <a:grpSpLocks/>
            </p:cNvGrpSpPr>
            <p:nvPr/>
          </p:nvGrpSpPr>
          <p:grpSpPr bwMode="auto">
            <a:xfrm>
              <a:off x="8929" y="-506"/>
              <a:ext cx="2977" cy="171"/>
              <a:chOff x="8929" y="-506"/>
              <a:chExt cx="2977" cy="171"/>
            </a:xfrm>
          </p:grpSpPr>
          <p:sp>
            <p:nvSpPr>
              <p:cNvPr id="19" name="Freeform 18"/>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5953" y="-506"/>
              <a:ext cx="2977" cy="171"/>
              <a:chOff x="5953" y="-506"/>
              <a:chExt cx="2977" cy="171"/>
            </a:xfrm>
          </p:grpSpPr>
          <p:sp>
            <p:nvSpPr>
              <p:cNvPr id="18" name="Freeform 17"/>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2976" y="-506"/>
              <a:ext cx="2977" cy="171"/>
              <a:chOff x="2976" y="-506"/>
              <a:chExt cx="2977" cy="171"/>
            </a:xfrm>
          </p:grpSpPr>
          <p:sp>
            <p:nvSpPr>
              <p:cNvPr id="17" name="Freeform 16"/>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5" name="Group 14"/>
            <p:cNvGrpSpPr>
              <a:grpSpLocks/>
            </p:cNvGrpSpPr>
            <p:nvPr/>
          </p:nvGrpSpPr>
          <p:grpSpPr bwMode="auto">
            <a:xfrm>
              <a:off x="0" y="-506"/>
              <a:ext cx="2977" cy="171"/>
              <a:chOff x="0" y="-506"/>
              <a:chExt cx="2977" cy="171"/>
            </a:xfrm>
          </p:grpSpPr>
          <p:sp>
            <p:nvSpPr>
              <p:cNvPr id="16" name="Freeform 15"/>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819713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n the figure, on the top, there is a stick figure named student. From the stick figure, an arrow points to an oval that is labeled add fitness-class. An arrow that reads &lt;&lt;uses&gt;&gt; points to the add fitness-class oval from another oval on the right that is labeled produce fitness-class roster. &#10;Below the first set of figures, there is a stick figure named instructor. From the stick figure, an arrow points to an oval that is labeled change availability. An arrow that reads &lt;&lt;uses&gt;&gt; points to the change availability oval from another oval on the right that is labeled update instructor information.&#10;" title="FIGURE 6-13 When a student adds a class, PRODUCE FITNESS-CLASS ROSTER uses the results of ADD CLASS to generate a new class roster. When an instructor changes his or her availability, UPDATE INSTRUCTOR INFORMATION uses the CHANGE AVAILABILITY use case to update the instructor’s inform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1566354"/>
            <a:ext cx="6340718" cy="369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21</a:t>
            </a:fld>
            <a:endParaRPr lang="en-US" dirty="0"/>
          </a:p>
        </p:txBody>
      </p:sp>
      <p:sp>
        <p:nvSpPr>
          <p:cNvPr id="2" name="Title 1"/>
          <p:cNvSpPr>
            <a:spLocks noGrp="1"/>
          </p:cNvSpPr>
          <p:nvPr>
            <p:ph type="title"/>
          </p:nvPr>
        </p:nvSpPr>
        <p:spPr/>
        <p:txBody>
          <a:bodyPr rtlCol="0">
            <a:normAutofit/>
          </a:bodyPr>
          <a:lstStyle/>
          <a:p>
            <a:pPr>
              <a:defRPr/>
            </a:pPr>
            <a:r>
              <a:rPr lang="en-US" dirty="0"/>
              <a:t>Object Modeling with the Unified Modeling </a:t>
            </a:r>
            <a:r>
              <a:rPr lang="en-US" dirty="0" smtClean="0"/>
              <a:t>Language </a:t>
            </a:r>
            <a:r>
              <a:rPr lang="en-US" sz="1600" dirty="0"/>
              <a:t>(Cont.2)</a:t>
            </a:r>
          </a:p>
        </p:txBody>
      </p:sp>
      <p:sp>
        <p:nvSpPr>
          <p:cNvPr id="10" name="Rectangle 9"/>
          <p:cNvSpPr/>
          <p:nvPr/>
        </p:nvSpPr>
        <p:spPr>
          <a:xfrm>
            <a:off x="2590800" y="5334001"/>
            <a:ext cx="7467600" cy="646331"/>
          </a:xfrm>
          <a:prstGeom prst="rect">
            <a:avLst/>
          </a:prstGeom>
        </p:spPr>
        <p:txBody>
          <a:bodyPr wrap="square">
            <a:spAutoFit/>
          </a:bodyPr>
          <a:lstStyle/>
          <a:p>
            <a:r>
              <a:rPr lang="en-US" sz="1200" b="1" dirty="0"/>
              <a:t>FIGURE 6-13 </a:t>
            </a:r>
            <a:r>
              <a:rPr lang="en-US" sz="1200" dirty="0"/>
              <a:t>When a student adds a class, PRODUCE FITNESS-CLASS ROSTER uses the results of ADD CLASS to generate a new class roster. When an instructor changes his or her availability, UPDATE INSTRUCTOR INFORMATION uses the CHANGE AVAILABILITY use case to update the instructor’s information.</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364653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22</a:t>
            </a:fld>
            <a:endParaRPr lang="en-US" dirty="0"/>
          </a:p>
        </p:txBody>
      </p:sp>
      <p:sp>
        <p:nvSpPr>
          <p:cNvPr id="2" name="Title 1"/>
          <p:cNvSpPr>
            <a:spLocks noGrp="1"/>
          </p:cNvSpPr>
          <p:nvPr>
            <p:ph type="title"/>
          </p:nvPr>
        </p:nvSpPr>
        <p:spPr/>
        <p:txBody>
          <a:bodyPr rtlCol="0">
            <a:normAutofit/>
          </a:bodyPr>
          <a:lstStyle/>
          <a:p>
            <a:pPr>
              <a:defRPr/>
            </a:pPr>
            <a:r>
              <a:rPr lang="en-US" dirty="0"/>
              <a:t>Object Modeling with the Unified Modeling </a:t>
            </a:r>
            <a:r>
              <a:rPr lang="en-US" dirty="0" smtClean="0"/>
              <a:t>Language </a:t>
            </a:r>
            <a:r>
              <a:rPr lang="en-US" sz="1600" dirty="0"/>
              <a:t>(Cont.3)</a:t>
            </a:r>
          </a:p>
        </p:txBody>
      </p:sp>
      <p:sp>
        <p:nvSpPr>
          <p:cNvPr id="10" name="Rectangle 9"/>
          <p:cNvSpPr/>
          <p:nvPr/>
        </p:nvSpPr>
        <p:spPr>
          <a:xfrm>
            <a:off x="1676400" y="1905000"/>
            <a:ext cx="1728216" cy="1600438"/>
          </a:xfrm>
          <a:prstGeom prst="rect">
            <a:avLst/>
          </a:prstGeom>
        </p:spPr>
        <p:txBody>
          <a:bodyPr wrap="square">
            <a:spAutoFit/>
          </a:bodyPr>
          <a:lstStyle/>
          <a:p>
            <a:r>
              <a:rPr lang="en-US" sz="1400" b="1" dirty="0"/>
              <a:t>FIGURE 6-14 </a:t>
            </a:r>
            <a:r>
              <a:rPr lang="en-US" sz="1400" dirty="0"/>
              <a:t>The ADD NEW STUDENT use case description documents the process used to add a current student into an existing class.</a:t>
            </a:r>
          </a:p>
        </p:txBody>
      </p:sp>
      <p:pic>
        <p:nvPicPr>
          <p:cNvPr id="3" name="Picture 2" descr="The figure consists of eight rows and it is tilted add new student use case. On the top right corner, there is an oval labeled add new student. The data mentioned are as follows:&#10;The first row reads Name: Add New Student&#10;The second row reads Actor: Student/Manager&#10;The third row reads Successful completion: 1. Manager checks FITNESS-CLASS SCHEDULE object for availability, 2. Manager notifies student, 3. Fitness-class is open and student pays fee, and 4. Manager registers student. &#10;The fourth row reads Alternative: 1. Manager checks FITNESS-CLASS SCHEDULE object for availability, 2. Fitness-class is full, and 3. Manager notifies student. &#10;The fifth row reads Precondition: Student requests fitness-class.&#10;The sixth row reads Postcondition: Student is enrolled in fitness-class and fees have been paid.&#10;The seventh row reads Postcondition: Student is enrolled in fitness-class and fees have been paid.&#10;The eighth row reads Assumptions: None&#10;" title="Figure 6-14 The ADD NEW STUDENT use case description documents the process used to add a current student into an existing class at the fitness cent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010" y="1449399"/>
            <a:ext cx="6870023" cy="4445060"/>
          </a:xfrm>
          <a:prstGeom prst="rect">
            <a:avLst/>
          </a:prstGeom>
        </p:spPr>
      </p:pic>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707438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Use Case Diagrams</a:t>
            </a:r>
          </a:p>
          <a:p>
            <a:pPr lvl="1"/>
            <a:r>
              <a:rPr lang="en-US" dirty="0" smtClean="0"/>
              <a:t>A visual summary of several related use cases within a system or subsystem</a:t>
            </a:r>
          </a:p>
          <a:p>
            <a:pPr lvl="1"/>
            <a:r>
              <a:rPr lang="en-US" dirty="0" smtClean="0"/>
              <a:t>The first step is to identify the system boundary which is represented by a rectangle</a:t>
            </a:r>
          </a:p>
          <a:p>
            <a:pPr lvl="2"/>
            <a:r>
              <a:rPr lang="en-US" b="1" dirty="0" smtClean="0"/>
              <a:t>System boundary</a:t>
            </a:r>
            <a:r>
              <a:rPr lang="en-US" dirty="0" smtClean="0"/>
              <a:t>: Shows what is included in the system (inside the rectangle) and what is not included in the system (outside the rectangle)</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23</a:t>
            </a:fld>
            <a:endParaRPr lang="en-US" dirty="0"/>
          </a:p>
        </p:txBody>
      </p:sp>
      <p:sp>
        <p:nvSpPr>
          <p:cNvPr id="2" name="Title 1"/>
          <p:cNvSpPr>
            <a:spLocks noGrp="1"/>
          </p:cNvSpPr>
          <p:nvPr>
            <p:ph type="title"/>
          </p:nvPr>
        </p:nvSpPr>
        <p:spPr/>
        <p:txBody>
          <a:bodyPr>
            <a:normAutofit/>
          </a:bodyPr>
          <a:lstStyle/>
          <a:p>
            <a:r>
              <a:rPr lang="en-US" dirty="0" smtClean="0"/>
              <a:t>Object Modeling with the Unified Modeling Language </a:t>
            </a:r>
            <a:r>
              <a:rPr lang="en-US" sz="1600" dirty="0"/>
              <a:t>(Cont.4)</a:t>
            </a:r>
          </a:p>
        </p:txBody>
      </p:sp>
      <p:grpSp>
        <p:nvGrpSpPr>
          <p:cNvPr id="7" name="Group 6"/>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1005422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24</a:t>
            </a:fld>
            <a:endParaRPr lang="en-US" dirty="0"/>
          </a:p>
        </p:txBody>
      </p:sp>
      <p:sp>
        <p:nvSpPr>
          <p:cNvPr id="2" name="Title 1"/>
          <p:cNvSpPr>
            <a:spLocks noGrp="1"/>
          </p:cNvSpPr>
          <p:nvPr>
            <p:ph type="title"/>
          </p:nvPr>
        </p:nvSpPr>
        <p:spPr/>
        <p:txBody>
          <a:bodyPr rtlCol="0">
            <a:normAutofit/>
          </a:bodyPr>
          <a:lstStyle/>
          <a:p>
            <a:pPr>
              <a:defRPr/>
            </a:pPr>
            <a:r>
              <a:rPr lang="en-US" dirty="0"/>
              <a:t>Object Modeling with the Unified Modeling Language </a:t>
            </a:r>
            <a:r>
              <a:rPr lang="en-US" sz="1600" dirty="0"/>
              <a:t>(Cont.5)</a:t>
            </a:r>
          </a:p>
        </p:txBody>
      </p:sp>
      <p:sp>
        <p:nvSpPr>
          <p:cNvPr id="8" name="Rectangle 7"/>
          <p:cNvSpPr/>
          <p:nvPr/>
        </p:nvSpPr>
        <p:spPr>
          <a:xfrm>
            <a:off x="2277959" y="5029200"/>
            <a:ext cx="2362200" cy="738664"/>
          </a:xfrm>
          <a:prstGeom prst="rect">
            <a:avLst/>
          </a:prstGeom>
        </p:spPr>
        <p:txBody>
          <a:bodyPr wrap="square">
            <a:spAutoFit/>
          </a:bodyPr>
          <a:lstStyle/>
          <a:p>
            <a:r>
              <a:rPr lang="en-US" sz="1400" b="1" dirty="0"/>
              <a:t>FIGURE 6-16 </a:t>
            </a:r>
            <a:r>
              <a:rPr lang="en-US" sz="1400" dirty="0"/>
              <a:t>A</a:t>
            </a:r>
            <a:r>
              <a:rPr lang="en-US" sz="1400" b="1" dirty="0"/>
              <a:t> </a:t>
            </a:r>
            <a:r>
              <a:rPr lang="en-US" sz="1400" dirty="0"/>
              <a:t>use case diagram to handle work at an auto service department.</a:t>
            </a:r>
          </a:p>
        </p:txBody>
      </p:sp>
      <p:pic>
        <p:nvPicPr>
          <p:cNvPr id="3" name="Picture 2" descr="In the figure, there is a large rectangular box at the center. Use case diagrams: Auto service department, is written at the top of the box . Within the box, there are three ovals one below the other. The first oval is named create work order, the second oval is named update work schedule, and the third oval is named prepare invoice. From the first oval, two arrows, that read update, point to the second oval and third oval. Outside the rectangular box, there are stick figures on the left and right of the first oval. The stick figure on the left is named customer and an arrow that reads requests service, points to the first oval. The stick figure on the right is named service writer and an arrow that reads writes points to the first oval.  Another arrow that reads checks points to the third oval. To the left of the second oval, there a stick figure named mechanic. From the second oval, an arrow, that reads notifies, points to the stick figure. From the stick figure, an arrow, that reads performs work, points to the third oval.&#10;" title="Figure 6-16 A use case diagram to handle work at an auto service departmen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0159" y="1600201"/>
            <a:ext cx="4927186" cy="4684105"/>
          </a:xfrm>
          <a:prstGeom prst="rect">
            <a:avLst/>
          </a:prstGeom>
        </p:spPr>
      </p:pic>
      <p:grpSp>
        <p:nvGrpSpPr>
          <p:cNvPr id="9" name="Group 8"/>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759239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normAutofit/>
          </a:bodyPr>
          <a:lstStyle/>
          <a:p>
            <a:r>
              <a:rPr lang="en-US" b="1" dirty="0" smtClean="0"/>
              <a:t>Class Diagrams</a:t>
            </a:r>
          </a:p>
          <a:p>
            <a:pPr lvl="1"/>
            <a:r>
              <a:rPr lang="en-US" dirty="0" smtClean="0"/>
              <a:t>Show the object classes and relationships involved in a use case</a:t>
            </a:r>
          </a:p>
          <a:p>
            <a:pPr lvl="1"/>
            <a:r>
              <a:rPr lang="en-US" dirty="0" smtClean="0"/>
              <a:t>Each class appears as a rectangle, with the class name at the top, followed by the class’s attributes and methods</a:t>
            </a:r>
          </a:p>
          <a:p>
            <a:pPr lvl="1"/>
            <a:r>
              <a:rPr lang="en-US" dirty="0" smtClean="0"/>
              <a:t>Lines show relationships between classes and have labels identifying the action that relates the two classes </a:t>
            </a:r>
          </a:p>
          <a:p>
            <a:pPr lvl="1"/>
            <a:r>
              <a:rPr lang="en-US" dirty="0" smtClean="0"/>
              <a:t>Includes a concept called cardinality </a:t>
            </a:r>
          </a:p>
          <a:p>
            <a:pPr lvl="2"/>
            <a:r>
              <a:rPr lang="en-US" b="1" dirty="0" smtClean="0"/>
              <a:t>Cardinality</a:t>
            </a:r>
            <a:r>
              <a:rPr lang="en-US" dirty="0" smtClean="0"/>
              <a:t>: Describes how instances of one class relate to instances of another class</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25</a:t>
            </a:fld>
            <a:endParaRPr lang="en-US" dirty="0"/>
          </a:p>
        </p:txBody>
      </p:sp>
      <p:sp>
        <p:nvSpPr>
          <p:cNvPr id="2" name="Title 1"/>
          <p:cNvSpPr>
            <a:spLocks noGrp="1"/>
          </p:cNvSpPr>
          <p:nvPr>
            <p:ph type="title"/>
          </p:nvPr>
        </p:nvSpPr>
        <p:spPr/>
        <p:txBody>
          <a:bodyPr>
            <a:normAutofit/>
          </a:bodyPr>
          <a:lstStyle/>
          <a:p>
            <a:r>
              <a:rPr lang="en-US" dirty="0" smtClean="0"/>
              <a:t>Object Modeling with the Unified Modeling Language </a:t>
            </a:r>
            <a:r>
              <a:rPr lang="en-US" sz="1600" dirty="0"/>
              <a:t>(Cont.6)</a:t>
            </a:r>
          </a:p>
        </p:txBody>
      </p:sp>
      <p:grpSp>
        <p:nvGrpSpPr>
          <p:cNvPr id="7" name="Group 6"/>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007651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26</a:t>
            </a:fld>
            <a:endParaRPr lang="en-US" dirty="0"/>
          </a:p>
        </p:txBody>
      </p:sp>
      <p:sp>
        <p:nvSpPr>
          <p:cNvPr id="2" name="Title 1"/>
          <p:cNvSpPr>
            <a:spLocks noGrp="1"/>
          </p:cNvSpPr>
          <p:nvPr>
            <p:ph type="title"/>
          </p:nvPr>
        </p:nvSpPr>
        <p:spPr/>
        <p:txBody>
          <a:bodyPr rtlCol="0">
            <a:normAutofit/>
          </a:bodyPr>
          <a:lstStyle/>
          <a:p>
            <a:pPr>
              <a:defRPr/>
            </a:pPr>
            <a:r>
              <a:rPr lang="en-US" dirty="0"/>
              <a:t>Object Modeling with the Unified Modeling Language </a:t>
            </a:r>
            <a:r>
              <a:rPr lang="en-US" sz="1600" dirty="0"/>
              <a:t>(Cont.7)</a:t>
            </a:r>
          </a:p>
        </p:txBody>
      </p:sp>
      <p:sp>
        <p:nvSpPr>
          <p:cNvPr id="7" name="Rectangle 6"/>
          <p:cNvSpPr/>
          <p:nvPr/>
        </p:nvSpPr>
        <p:spPr>
          <a:xfrm>
            <a:off x="2119224" y="5410200"/>
            <a:ext cx="8234929" cy="523220"/>
          </a:xfrm>
          <a:prstGeom prst="rect">
            <a:avLst/>
          </a:prstGeom>
        </p:spPr>
        <p:txBody>
          <a:bodyPr wrap="square">
            <a:spAutoFit/>
          </a:bodyPr>
          <a:lstStyle/>
          <a:p>
            <a:r>
              <a:rPr lang="en-US" sz="1400" b="1" dirty="0"/>
              <a:t>FIGURE 6-17 </a:t>
            </a:r>
            <a:r>
              <a:rPr lang="en-US" sz="1400" dirty="0"/>
              <a:t>Examples of UML notations that indicate the nature of the relationship between instances of one class and instances of another class. </a:t>
            </a:r>
          </a:p>
        </p:txBody>
      </p:sp>
      <p:pic>
        <p:nvPicPr>
          <p:cNvPr id="4" name="Picture 3" descr="The table provides examples of UML notations. It consists of 5 five rows. Row 1 has 4 four headers and they are as follows: UML Notation, Nature of the Relationship, Example, and Description. The data listed under example is depicted in two rectangular boxes that are connected by a line in the middle. A number is mentioned below each box.&#10;Row 2 reads 0..*, Zero or many, employee in a rectangular box and 1 below it, payroll deduction in a rectangular box and 0..* below it, and an employee can have no payroll deductions or many deductions. &#10;Row 3 reads 0..1, Zero or one, employee in a rectangular box and 1 below it, spouse in a rectangular box and 0..1 below it, and an employee can have no spouse or one spouse.&#10;Row 4 reads 1, One and only one, Office Manager in a rectangular box and 1 below it, Sales Office in a rectangular box and 1 below it and an office manager manages one and only one office.&#10;Row 5 reads 1..*, One or many, Order in a rectangular box and 1 below it, Item Ordered in a rectangular box and 1..* below it, and One order can include one or many items ordered.&#10;" title="FIGURE 6-17 Examples of UML notations that indicate the nature of the relationship between instances of one class and instances of another clas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274" y="2184446"/>
            <a:ext cx="8312727" cy="2844755"/>
          </a:xfrm>
          <a:prstGeom prst="rect">
            <a:avLst/>
          </a:prstGeom>
        </p:spPr>
      </p:pic>
      <p:grpSp>
        <p:nvGrpSpPr>
          <p:cNvPr id="8" name="Group 7"/>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4884848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27</a:t>
            </a:fld>
            <a:endParaRPr lang="en-US" dirty="0"/>
          </a:p>
        </p:txBody>
      </p:sp>
      <p:sp>
        <p:nvSpPr>
          <p:cNvPr id="2" name="Title 1"/>
          <p:cNvSpPr>
            <a:spLocks noGrp="1"/>
          </p:cNvSpPr>
          <p:nvPr>
            <p:ph type="title"/>
          </p:nvPr>
        </p:nvSpPr>
        <p:spPr/>
        <p:txBody>
          <a:bodyPr rtlCol="0">
            <a:normAutofit/>
          </a:bodyPr>
          <a:lstStyle/>
          <a:p>
            <a:pPr>
              <a:defRPr/>
            </a:pPr>
            <a:r>
              <a:rPr lang="en-US" dirty="0"/>
              <a:t>Object Modeling with the Unified Modeling Language </a:t>
            </a:r>
            <a:r>
              <a:rPr lang="en-US" sz="1600" dirty="0"/>
              <a:t>(Cont.8)</a:t>
            </a:r>
          </a:p>
        </p:txBody>
      </p:sp>
      <p:sp>
        <p:nvSpPr>
          <p:cNvPr id="7" name="Rectangle 6"/>
          <p:cNvSpPr/>
          <p:nvPr/>
        </p:nvSpPr>
        <p:spPr>
          <a:xfrm>
            <a:off x="2362200" y="4191000"/>
            <a:ext cx="2640356" cy="738664"/>
          </a:xfrm>
          <a:prstGeom prst="rect">
            <a:avLst/>
          </a:prstGeom>
        </p:spPr>
        <p:txBody>
          <a:bodyPr wrap="square">
            <a:spAutoFit/>
          </a:bodyPr>
          <a:lstStyle/>
          <a:p>
            <a:r>
              <a:rPr lang="en-US" sz="1400" b="1" dirty="0"/>
              <a:t>FIGURE 6-18 </a:t>
            </a:r>
            <a:r>
              <a:rPr lang="en-US" sz="1400" dirty="0"/>
              <a:t>Class diagram for a sales order use case (attributes and methods omitted for clarity). </a:t>
            </a:r>
          </a:p>
        </p:txBody>
      </p:sp>
      <p:pic>
        <p:nvPicPr>
          <p:cNvPr id="4" name="Picture 3" descr="The figure is a class diagram for a sales order use case. There are three rectangular boxes one below the other on the left, three rectangular boxes one below the other on the right, and lines between them. On the left, in the first rectangular box, three elements are listed one below the other and they are sales manager, attributes, and methods. Attributes and methods are separated by a line. From the first box, a line extends to the second rectangular box on the right. On the line, 1 manages 0..* has been mentioned. In the second rectangular box, three elements are listed one below the other and they are sales rep, attributes, and methods. Attributes, and methods are separated by a line. From the second box, a line extends diagonally to the third rectangular box on the left. On the line,  0..* assigned to 1 has been mentioned. From the first box, a line extends to the third rectangular box. 1 manages 1 is mentioned on the line. In the third rectangular box, three elements are listed one below the other: sales office, attributes, and methods. Attributes, and methods are separated by a line. From the second box, a line extends to the fourth rectangular box on the right. 1 assigned 0..* is mentioned on the line. In the fourth rectangular box, three elements are listed one below the other: customer, attributes, and methods. Attributes, and methods are separated by a line. From the fourth box, a line extends diagonally to the fifth rectangular box on the left. On the line, places 1  0..* has been mentioned. In the fifth rectangular box, three elements are listed one below the other: order, attributes, and methods. Attributes, and methods are separated by a line. From the fifth box, a line extends to the sixth rectangular box on the right. On the line, 0..* includes 1..* has been mentioned. In the sixth rectangular box, three elements are listed one below the other and they are items ordered, attributes, and methods. Attributes, and methods are separated by a line." title="FIGURE 6-18 Class diagram for a sales order use case (attributes and methods omitted for clarity). "/>
          <p:cNvPicPr>
            <a:picLocks noChangeAspect="1"/>
          </p:cNvPicPr>
          <p:nvPr/>
        </p:nvPicPr>
        <p:blipFill>
          <a:blip r:embed="rId3"/>
          <a:stretch>
            <a:fillRect/>
          </a:stretch>
        </p:blipFill>
        <p:spPr>
          <a:xfrm>
            <a:off x="5181601" y="1752600"/>
            <a:ext cx="4793343" cy="3946786"/>
          </a:xfrm>
          <a:prstGeom prst="rect">
            <a:avLst/>
          </a:prstGeom>
        </p:spPr>
      </p:pic>
      <p:grpSp>
        <p:nvGrpSpPr>
          <p:cNvPr id="9" name="Group 8"/>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440298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Sequence Diagrams</a:t>
            </a:r>
          </a:p>
          <a:p>
            <a:pPr lvl="1"/>
            <a:r>
              <a:rPr lang="en-US" dirty="0" smtClean="0"/>
              <a:t>Dynamic model of a use case, showing the interaction among classes during a specified time period </a:t>
            </a:r>
          </a:p>
          <a:p>
            <a:pPr lvl="1"/>
            <a:r>
              <a:rPr lang="en-US" dirty="0" smtClean="0"/>
              <a:t>Graphically document the use case by showing the classes, the messages, and the timing of the messages </a:t>
            </a:r>
          </a:p>
          <a:p>
            <a:pPr lvl="1"/>
            <a:r>
              <a:rPr lang="en-US" dirty="0" smtClean="0"/>
              <a:t>Include symbols that represent classes, lifelines, messages, and focuses</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28</a:t>
            </a:fld>
            <a:endParaRPr lang="en-US" dirty="0"/>
          </a:p>
        </p:txBody>
      </p:sp>
      <p:sp>
        <p:nvSpPr>
          <p:cNvPr id="2" name="Title 1"/>
          <p:cNvSpPr>
            <a:spLocks noGrp="1"/>
          </p:cNvSpPr>
          <p:nvPr>
            <p:ph type="title"/>
          </p:nvPr>
        </p:nvSpPr>
        <p:spPr/>
        <p:txBody>
          <a:bodyPr>
            <a:normAutofit/>
          </a:bodyPr>
          <a:lstStyle/>
          <a:p>
            <a:r>
              <a:rPr lang="en-US" dirty="0" smtClean="0"/>
              <a:t>Object Modeling with the Unified Modeling Language </a:t>
            </a:r>
            <a:r>
              <a:rPr lang="en-US" sz="1600" dirty="0"/>
              <a:t>(Cont.9)</a:t>
            </a:r>
          </a:p>
        </p:txBody>
      </p:sp>
      <p:grpSp>
        <p:nvGrpSpPr>
          <p:cNvPr id="7" name="Group 6"/>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4139625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idx="1"/>
          </p:nvPr>
        </p:nvSpPr>
        <p:spPr>
          <a:xfrm>
            <a:off x="2112829" y="1417639"/>
            <a:ext cx="8229600" cy="4525963"/>
          </a:xfrm>
        </p:spPr>
        <p:txBody>
          <a:bodyPr>
            <a:noAutofit/>
          </a:bodyPr>
          <a:lstStyle/>
          <a:p>
            <a:r>
              <a:rPr lang="en-US" b="1" dirty="0"/>
              <a:t>Sequence </a:t>
            </a:r>
            <a:r>
              <a:rPr lang="en-US" b="1" dirty="0" smtClean="0"/>
              <a:t>Diagrams </a:t>
            </a:r>
            <a:r>
              <a:rPr lang="en-US" sz="1400" b="1" dirty="0"/>
              <a:t>(Cont.)</a:t>
            </a:r>
          </a:p>
          <a:p>
            <a:pPr lvl="1"/>
            <a:r>
              <a:rPr lang="en-US" dirty="0" smtClean="0"/>
              <a:t>Classes </a:t>
            </a:r>
          </a:p>
          <a:p>
            <a:pPr lvl="2"/>
            <a:r>
              <a:rPr lang="en-US" dirty="0" smtClean="0"/>
              <a:t>Send or receive messages </a:t>
            </a:r>
          </a:p>
          <a:p>
            <a:pPr lvl="3"/>
            <a:r>
              <a:rPr lang="en-US" dirty="0" smtClean="0"/>
              <a:t>Shown at the top of the sequence diagram</a:t>
            </a:r>
          </a:p>
          <a:p>
            <a:pPr lvl="1"/>
            <a:r>
              <a:rPr lang="en-US" b="1" dirty="0" smtClean="0"/>
              <a:t>Lifelines </a:t>
            </a:r>
          </a:p>
          <a:p>
            <a:pPr lvl="2"/>
            <a:r>
              <a:rPr lang="en-US" dirty="0" smtClean="0"/>
              <a:t>Represent the time during which the object above it is able to interact with the other objects in the use case</a:t>
            </a:r>
          </a:p>
          <a:p>
            <a:pPr lvl="2"/>
            <a:r>
              <a:rPr lang="en-US" dirty="0" smtClean="0"/>
              <a:t>An X marks the end of the lifeline</a:t>
            </a:r>
          </a:p>
          <a:p>
            <a:pPr lvl="1"/>
            <a:r>
              <a:rPr lang="en-US" dirty="0" smtClean="0"/>
              <a:t>Messages </a:t>
            </a:r>
          </a:p>
          <a:p>
            <a:pPr lvl="2"/>
            <a:r>
              <a:rPr lang="en-US" dirty="0" smtClean="0"/>
              <a:t>Include additional information about the contents</a:t>
            </a:r>
          </a:p>
          <a:p>
            <a:pPr lvl="1"/>
            <a:r>
              <a:rPr lang="en-US" dirty="0" smtClean="0"/>
              <a:t>Focuses </a:t>
            </a:r>
          </a:p>
          <a:p>
            <a:pPr lvl="2"/>
            <a:r>
              <a:rPr lang="en-US" dirty="0" smtClean="0"/>
              <a:t>Indicate when an object sends or receives message</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29</a:t>
            </a:fld>
            <a:endParaRPr lang="en-US" dirty="0"/>
          </a:p>
        </p:txBody>
      </p:sp>
      <p:sp>
        <p:nvSpPr>
          <p:cNvPr id="2" name="Title 1"/>
          <p:cNvSpPr>
            <a:spLocks noGrp="1"/>
          </p:cNvSpPr>
          <p:nvPr>
            <p:ph type="title"/>
          </p:nvPr>
        </p:nvSpPr>
        <p:spPr/>
        <p:txBody>
          <a:bodyPr>
            <a:normAutofit/>
          </a:bodyPr>
          <a:lstStyle/>
          <a:p>
            <a:pPr algn="ctr"/>
            <a:r>
              <a:rPr lang="en-US" dirty="0" smtClean="0"/>
              <a:t>Object Modeling with the Unified Modeling Language </a:t>
            </a:r>
            <a:r>
              <a:rPr lang="en-US" sz="1600" dirty="0"/>
              <a:t>(Cont.10)</a:t>
            </a:r>
          </a:p>
        </p:txBody>
      </p:sp>
      <p:grpSp>
        <p:nvGrpSpPr>
          <p:cNvPr id="7" name="Group 6"/>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027587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b="1" dirty="0" smtClean="0"/>
              <a:t>Learning Objectives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sz="2400" dirty="0" smtClean="0"/>
              <a:t>Explain </a:t>
            </a:r>
            <a:r>
              <a:rPr lang="en-US" sz="2400" dirty="0"/>
              <a:t>how object-oriented analysis can be used to describe an information system</a:t>
            </a:r>
          </a:p>
          <a:p>
            <a:r>
              <a:rPr lang="en-US" sz="2400" dirty="0"/>
              <a:t>Define object modeling terms and concepts, including objects, attributes, methods, messages, classes, and instances</a:t>
            </a:r>
          </a:p>
          <a:p>
            <a:r>
              <a:rPr lang="en-US" sz="2400" dirty="0"/>
              <a:t>Explain relationships among objects and the concept of inheritance</a:t>
            </a:r>
          </a:p>
          <a:p>
            <a:r>
              <a:rPr lang="en-US" sz="2400" dirty="0"/>
              <a:t>Draw an object relationship diagram</a:t>
            </a:r>
          </a:p>
          <a:p>
            <a:pPr>
              <a:buFont typeface="Wingdings" panose="05000000000000000000" pitchFamily="2" charset="2"/>
              <a:buChar char="§"/>
            </a:pPr>
            <a:endParaRPr lang="en-US" sz="2400"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3</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152683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545198-DF98-4860-AAF4-4269071BD701}" type="slidenum">
              <a:rPr lang="en-US" smtClean="0"/>
              <a:pPr/>
              <a:t>30</a:t>
            </a:fld>
            <a:endParaRPr lang="en-US" dirty="0"/>
          </a:p>
        </p:txBody>
      </p:sp>
      <p:sp>
        <p:nvSpPr>
          <p:cNvPr id="2" name="Title 1"/>
          <p:cNvSpPr>
            <a:spLocks noGrp="1"/>
          </p:cNvSpPr>
          <p:nvPr>
            <p:ph type="title"/>
          </p:nvPr>
        </p:nvSpPr>
        <p:spPr/>
        <p:txBody>
          <a:bodyPr>
            <a:normAutofit/>
          </a:bodyPr>
          <a:lstStyle/>
          <a:p>
            <a:pPr algn="ctr"/>
            <a:r>
              <a:rPr lang="en-US" dirty="0" smtClean="0"/>
              <a:t>Object Modeling with the Unified Modeling Language </a:t>
            </a:r>
            <a:r>
              <a:rPr lang="en-US" sz="1600" dirty="0"/>
              <a:t>(Cont.11)</a:t>
            </a:r>
          </a:p>
        </p:txBody>
      </p:sp>
      <p:sp>
        <p:nvSpPr>
          <p:cNvPr id="7" name="Rectangle 6"/>
          <p:cNvSpPr/>
          <p:nvPr/>
        </p:nvSpPr>
        <p:spPr>
          <a:xfrm>
            <a:off x="1676400" y="3733800"/>
            <a:ext cx="3276600" cy="1815882"/>
          </a:xfrm>
          <a:prstGeom prst="rect">
            <a:avLst/>
          </a:prstGeom>
        </p:spPr>
        <p:txBody>
          <a:bodyPr wrap="square">
            <a:spAutoFit/>
          </a:bodyPr>
          <a:lstStyle/>
          <a:p>
            <a:r>
              <a:rPr lang="en-US" sz="1400" b="1" dirty="0"/>
              <a:t>FIGURE 6-19 </a:t>
            </a:r>
            <a:r>
              <a:rPr lang="en-US" sz="1400" dirty="0"/>
              <a:t>A sequence diagram with two classes. Notice the </a:t>
            </a:r>
            <a:r>
              <a:rPr lang="en-US" sz="1400" i="1" dirty="0"/>
              <a:t>X </a:t>
            </a:r>
            <a:r>
              <a:rPr lang="en-US" sz="1400" dirty="0"/>
              <a:t>that indicates the end of the CLASS 2 lifeline. Also notice that each message is represented by a line with a label that describes the message, and that each class has a focus that shows the period when messages are sent or received</a:t>
            </a:r>
          </a:p>
        </p:txBody>
      </p:sp>
      <p:sp>
        <p:nvSpPr>
          <p:cNvPr id="9" name="Footer Placeholder 1"/>
          <p:cNvSpPr>
            <a:spLocks noGrp="1"/>
          </p:cNvSpPr>
          <p:nvPr>
            <p:ph type="ftr" sz="quarter" idx="4294967295"/>
          </p:nvPr>
        </p:nvSpPr>
        <p:spPr>
          <a:xfrm>
            <a:off x="5412032" y="640794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pic>
        <p:nvPicPr>
          <p:cNvPr id="3" name="Picture 2" descr="The figure is a sequence diagram with two classes. On the top, there are two rectangular boxes with round edges. They are labeled class 1 and class 2. Dotted lines extend from both boxes and the dotted line below class 1 box is longer than the dotted line below class 2 box. Along the dotted line below class 1 box, first a callout box, labeled lifeline, is placed on the right. Further down, a cylindrical shape is outlined. To its left, a callout box, labeled focus, is placed. Along the dotted line below class 2 box, first a callout box, labeled lifeline, is placed on the right. Further down, a cylindrical shape is outlined. To its left, a callout box, labeled focus, is placed. X is marked at the end of the line. In between the two lines, an arrow extends from the first cylindrical shape to the second cylindrical shape. The arrow is named message 1. Then, an arrow extends from the second cylindrical shape to the first cylindrical shape. The arrow is named message 2." title="FIGURE 6-19 A sequence diagram with two classes. Notice the X that indicates the end of the CLASS 2 lifeline. Also notice that each message is represented by a line with a label that describes the message, and that each class has a focus that shows the period when messages are sent or received. "/>
          <p:cNvPicPr>
            <a:picLocks noChangeAspect="1"/>
          </p:cNvPicPr>
          <p:nvPr/>
        </p:nvPicPr>
        <p:blipFill>
          <a:blip r:embed="rId3"/>
          <a:stretch>
            <a:fillRect/>
          </a:stretch>
        </p:blipFill>
        <p:spPr>
          <a:xfrm>
            <a:off x="5051095" y="1905000"/>
            <a:ext cx="5141069" cy="3911039"/>
          </a:xfrm>
          <a:prstGeom prst="rect">
            <a:avLst/>
          </a:prstGeom>
        </p:spPr>
      </p:pic>
      <p:grpSp>
        <p:nvGrpSpPr>
          <p:cNvPr id="8" name="Group 7"/>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2939260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31</a:t>
            </a:fld>
            <a:endParaRPr lang="en-US" dirty="0"/>
          </a:p>
        </p:txBody>
      </p:sp>
      <p:sp>
        <p:nvSpPr>
          <p:cNvPr id="2" name="Title 1"/>
          <p:cNvSpPr>
            <a:spLocks noGrp="1"/>
          </p:cNvSpPr>
          <p:nvPr>
            <p:ph type="title"/>
          </p:nvPr>
        </p:nvSpPr>
        <p:spPr/>
        <p:txBody>
          <a:bodyPr rtlCol="0">
            <a:normAutofit/>
          </a:bodyPr>
          <a:lstStyle/>
          <a:p>
            <a:pPr>
              <a:defRPr/>
            </a:pPr>
            <a:r>
              <a:rPr lang="en-US" dirty="0"/>
              <a:t>Object Modeling with the Unified Modeling Language </a:t>
            </a:r>
            <a:r>
              <a:rPr lang="en-US" sz="1600" dirty="0"/>
              <a:t>(Cont.12)</a:t>
            </a:r>
          </a:p>
        </p:txBody>
      </p:sp>
      <p:sp>
        <p:nvSpPr>
          <p:cNvPr id="8" name="Rectangle 7" title="FIGURE 6-20 The sequence diagram for the ADD NEW STUDENT use case. The use case description for ADD NEW STUDENT is shown in Figure 6 14. "/>
          <p:cNvSpPr/>
          <p:nvPr/>
        </p:nvSpPr>
        <p:spPr>
          <a:xfrm>
            <a:off x="2971799" y="5344180"/>
            <a:ext cx="6248400" cy="523220"/>
          </a:xfrm>
          <a:prstGeom prst="rect">
            <a:avLst/>
          </a:prstGeom>
        </p:spPr>
        <p:txBody>
          <a:bodyPr wrap="square">
            <a:spAutoFit/>
          </a:bodyPr>
          <a:lstStyle/>
          <a:p>
            <a:r>
              <a:rPr lang="en-US" sz="1400" b="1" dirty="0"/>
              <a:t>FIGURE 6-20 </a:t>
            </a:r>
            <a:r>
              <a:rPr lang="en-US" sz="1400" dirty="0"/>
              <a:t>The sequence diagram for the ADD NEW STUDENT use case. The use case description for ADD NEW STUDENT is shown in Figure 6 14. </a:t>
            </a:r>
          </a:p>
        </p:txBody>
      </p:sp>
      <p:pic>
        <p:nvPicPr>
          <p:cNvPr id="21506" name="Picture 2" descr="The figure is a sequence diagram for add new student use case. On the top, there are four rectangular boxes with round edges. &#10;They are labeled student, manager, fitness-class schedule, and registration record. Dotted lines extend from all the four boxes and the dotted line below registration record box is shorter than the other three dotted lines. &#10;Along the dotted line below student box, a cylindrical shape is outlined. To its left, focus is mentioned. Along the dotted line below manager box, a cylindrical shape is outlined. In between the two lines of the first and second boxes, an arrow extends from the first cylindrical shape to the second cylindrical shape. The arrow is named request fitness-class. An arrow extends from the second cylindrical shape to the first cylindrical shape. The arrow is named notify. Then, an arrow extends from the first cylindrical shape to the second cylindrical shape and is named pay. Along the dotted line below fitness-class schedule box, a cylindrical shape is outlined. In between the two lines of the second and third boxes, one arrow extends from the first cylindrical shape to the second cylindrical shape. The arrow is named check and another arrow extends from the first cylindrical shape to the small cylindrical shape on the line of the registration record box. The second arrow is named register. X is marked at the end of the line.&#10;" title="FIGURE 6-20 The sequence diagram for the ADD NEW STUDENT use case. The use case description for ADD NEW STUDENT is shown in Figure 6 14.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1312" y="1562100"/>
            <a:ext cx="642937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a:spLocks noGrp="1"/>
          </p:cNvSpPr>
          <p:nvPr>
            <p:ph type="ftr" sz="quarter" idx="4294967295"/>
          </p:nvPr>
        </p:nvSpPr>
        <p:spPr>
          <a:xfrm>
            <a:off x="5412032" y="640794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grpSp>
        <p:nvGrpSpPr>
          <p:cNvPr id="9" name="Group 8"/>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515215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The figure is a state transition diagram for a bank account. Starting from left, there is a circle and from it a line extends to a rectangular box with round edges. Above the line, opens account is mentioned and the box is labeled new. From the box, a line extends to another rectangular box with round edges. Above the line, makes first deposit is mentioned and the box is labeled active/existing. From the box, a line extends to another rectangular box with round edges. Above the line, customer closes account is mentioned and the box is labeled closed/former. From this box, a line extends and ends in a circle. There is a small within the circle. From the closed/former box, a line extends till active/existing box. Above the line, bank closes account is mentioned. Below the active/existing box, a line extends to a rectangular box with round edges, which is labeled frozen. Beside the line, assets attached is mentioned. From the frozen box, an arrow extends back to active/existing box. Beside the line, assets released is mentioned." title="Figure 6-21 An example of a state transition diagram for a bank accou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4208" y="3765931"/>
            <a:ext cx="73628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p:cNvSpPr>
            <a:spLocks noGrp="1"/>
          </p:cNvSpPr>
          <p:nvPr>
            <p:ph idx="1"/>
          </p:nvPr>
        </p:nvSpPr>
        <p:spPr/>
        <p:txBody>
          <a:bodyPr/>
          <a:lstStyle/>
          <a:p>
            <a:r>
              <a:rPr lang="en-US" b="1" dirty="0" smtClean="0"/>
              <a:t>State Transition Diagrams</a:t>
            </a:r>
          </a:p>
          <a:p>
            <a:pPr lvl="1"/>
            <a:r>
              <a:rPr lang="en-US" dirty="0" smtClean="0"/>
              <a:t>Show how an object changes from one state to another, depending on events that affect the object</a:t>
            </a:r>
          </a:p>
          <a:p>
            <a:pPr lvl="1"/>
            <a:r>
              <a:rPr lang="en-US" dirty="0" smtClean="0"/>
              <a:t>All possible states must be documented in the state transition diagram</a:t>
            </a:r>
          </a:p>
          <a:p>
            <a:pPr lvl="1"/>
            <a:r>
              <a:rPr lang="en-US" dirty="0" smtClean="0"/>
              <a:t>States appear as rounded rectangles with the state names inside</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32</a:t>
            </a:fld>
            <a:endParaRPr lang="en-US" dirty="0"/>
          </a:p>
        </p:txBody>
      </p:sp>
      <p:sp>
        <p:nvSpPr>
          <p:cNvPr id="2" name="Title 1"/>
          <p:cNvSpPr>
            <a:spLocks noGrp="1"/>
          </p:cNvSpPr>
          <p:nvPr>
            <p:ph type="title"/>
          </p:nvPr>
        </p:nvSpPr>
        <p:spPr/>
        <p:txBody>
          <a:bodyPr>
            <a:normAutofit/>
          </a:bodyPr>
          <a:lstStyle/>
          <a:p>
            <a:r>
              <a:rPr lang="en-US" dirty="0" smtClean="0"/>
              <a:t>Object Modeling with the Unified Modeling Language </a:t>
            </a:r>
            <a:r>
              <a:rPr lang="en-US" sz="1600" dirty="0"/>
              <a:t>(Cont.13)</a:t>
            </a:r>
          </a:p>
        </p:txBody>
      </p:sp>
      <p:sp>
        <p:nvSpPr>
          <p:cNvPr id="8" name="Rectangle 7"/>
          <p:cNvSpPr/>
          <p:nvPr/>
        </p:nvSpPr>
        <p:spPr>
          <a:xfrm>
            <a:off x="2133600" y="5293356"/>
            <a:ext cx="2971800" cy="523220"/>
          </a:xfrm>
          <a:prstGeom prst="rect">
            <a:avLst/>
          </a:prstGeom>
        </p:spPr>
        <p:txBody>
          <a:bodyPr wrap="square">
            <a:spAutoFit/>
          </a:bodyPr>
          <a:lstStyle/>
          <a:p>
            <a:r>
              <a:rPr lang="en-US" sz="1400" b="1" dirty="0"/>
              <a:t>FIGURE 6-21 </a:t>
            </a:r>
            <a:r>
              <a:rPr lang="en-US" sz="1400" dirty="0"/>
              <a:t>An example of a state transition diagram for a bank account. </a:t>
            </a:r>
          </a:p>
        </p:txBody>
      </p:sp>
      <p:sp>
        <p:nvSpPr>
          <p:cNvPr id="10" name="Footer Placeholder 1"/>
          <p:cNvSpPr>
            <a:spLocks noGrp="1"/>
          </p:cNvSpPr>
          <p:nvPr>
            <p:ph type="ftr" sz="quarter" idx="4294967295"/>
          </p:nvPr>
        </p:nvSpPr>
        <p:spPr>
          <a:xfrm>
            <a:off x="5412032" y="640794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grpSp>
        <p:nvGrpSpPr>
          <p:cNvPr id="11" name="Group 10"/>
          <p:cNvGrpSpPr>
            <a:grpSpLocks/>
          </p:cNvGrpSpPr>
          <p:nvPr/>
        </p:nvGrpSpPr>
        <p:grpSpPr bwMode="auto">
          <a:xfrm>
            <a:off x="0" y="1"/>
            <a:ext cx="12192000" cy="359228"/>
            <a:chOff x="0" y="-506"/>
            <a:chExt cx="11906" cy="171"/>
          </a:xfrm>
        </p:grpSpPr>
        <p:grpSp>
          <p:nvGrpSpPr>
            <p:cNvPr id="12" name="Group 11"/>
            <p:cNvGrpSpPr>
              <a:grpSpLocks/>
            </p:cNvGrpSpPr>
            <p:nvPr/>
          </p:nvGrpSpPr>
          <p:grpSpPr bwMode="auto">
            <a:xfrm>
              <a:off x="8929" y="-506"/>
              <a:ext cx="2977" cy="171"/>
              <a:chOff x="8929" y="-506"/>
              <a:chExt cx="2977" cy="171"/>
            </a:xfrm>
          </p:grpSpPr>
          <p:sp>
            <p:nvSpPr>
              <p:cNvPr id="19" name="Freeform 18"/>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5953" y="-506"/>
              <a:ext cx="2977" cy="171"/>
              <a:chOff x="5953" y="-506"/>
              <a:chExt cx="2977" cy="171"/>
            </a:xfrm>
          </p:grpSpPr>
          <p:sp>
            <p:nvSpPr>
              <p:cNvPr id="18" name="Freeform 17"/>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2976" y="-506"/>
              <a:ext cx="2977" cy="171"/>
              <a:chOff x="2976" y="-506"/>
              <a:chExt cx="2977" cy="171"/>
            </a:xfrm>
          </p:grpSpPr>
          <p:sp>
            <p:nvSpPr>
              <p:cNvPr id="17" name="Freeform 16"/>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5" name="Group 14"/>
            <p:cNvGrpSpPr>
              <a:grpSpLocks/>
            </p:cNvGrpSpPr>
            <p:nvPr/>
          </p:nvGrpSpPr>
          <p:grpSpPr bwMode="auto">
            <a:xfrm>
              <a:off x="0" y="-506"/>
              <a:ext cx="2977" cy="171"/>
              <a:chOff x="0" y="-506"/>
              <a:chExt cx="2977" cy="171"/>
            </a:xfrm>
          </p:grpSpPr>
          <p:sp>
            <p:nvSpPr>
              <p:cNvPr id="16" name="Freeform 15"/>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9916717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Activity Diagrams</a:t>
            </a:r>
          </a:p>
          <a:p>
            <a:pPr lvl="1"/>
            <a:r>
              <a:rPr lang="en-US" dirty="0" smtClean="0"/>
              <a:t>Show actions and events as they occur</a:t>
            </a:r>
          </a:p>
          <a:p>
            <a:pPr lvl="1"/>
            <a:r>
              <a:rPr lang="en-US" dirty="0" smtClean="0"/>
              <a:t>Show the order in which the actions take place and identify the outcomes</a:t>
            </a:r>
            <a:endParaRPr lang="en-US" dirty="0"/>
          </a:p>
        </p:txBody>
      </p:sp>
      <p:pic>
        <p:nvPicPr>
          <p:cNvPr id="23554" name="Picture 2" descr="The figure is an activity diagram showing the actions and events involved in withdrawing cash from an ATM. Starting from left, there is a circle labeled start and from it an arrow extends to a rectangular box with round edges. Above the arrow, customer needs cash is mentioned and the box is labeled customer inserts ATM card. From the box, an arrow extends to another rectangular box with round edges. Above the arrow, card is accepted is mentioned and the box is labeled customer enters PIN. From the box, an arrow extends to another rectangular box with round edges. Above the arrow, PIN is accepted is mentioned and the box is labeled customer requests cash. Below the box, an arrow extends up to a rectangular box with round edges on the left and is labeled ATM adjusts balance. Above the arrow, sufficient funds available is mentioned. From the box, an arrow extends to another rectangular box with round edges and is labeled ATM provides cash. From the customer requests cash box, another arrow extends below to a rectangular box with round edges on the left and is labeled ATM notifies customer. Above the arrow, sufficient funds not available is mentioned." title="Figure 6-22 An activity diagram showing the actions and events involved in withdrawing cash from an AT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6143" y="3016743"/>
            <a:ext cx="68484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36545198-DF98-4860-AAF4-4269071BD701}" type="slidenum">
              <a:rPr lang="en-US" smtClean="0"/>
              <a:pPr/>
              <a:t>33</a:t>
            </a:fld>
            <a:endParaRPr lang="en-US" dirty="0"/>
          </a:p>
        </p:txBody>
      </p:sp>
      <p:sp>
        <p:nvSpPr>
          <p:cNvPr id="2" name="Title 1"/>
          <p:cNvSpPr>
            <a:spLocks noGrp="1"/>
          </p:cNvSpPr>
          <p:nvPr>
            <p:ph type="title"/>
          </p:nvPr>
        </p:nvSpPr>
        <p:spPr/>
        <p:txBody>
          <a:bodyPr>
            <a:normAutofit/>
          </a:bodyPr>
          <a:lstStyle/>
          <a:p>
            <a:r>
              <a:rPr lang="en-US" dirty="0" smtClean="0"/>
              <a:t>Object Modeling with the Unified Modeling Language </a:t>
            </a:r>
            <a:r>
              <a:rPr lang="en-US" sz="1600" dirty="0"/>
              <a:t>(Cont.14)</a:t>
            </a:r>
          </a:p>
        </p:txBody>
      </p:sp>
      <p:sp>
        <p:nvSpPr>
          <p:cNvPr id="8" name="Rectangle 7"/>
          <p:cNvSpPr/>
          <p:nvPr/>
        </p:nvSpPr>
        <p:spPr>
          <a:xfrm>
            <a:off x="1666692" y="4247874"/>
            <a:ext cx="2068759" cy="1169551"/>
          </a:xfrm>
          <a:prstGeom prst="rect">
            <a:avLst/>
          </a:prstGeom>
        </p:spPr>
        <p:txBody>
          <a:bodyPr wrap="square">
            <a:spAutoFit/>
          </a:bodyPr>
          <a:lstStyle/>
          <a:p>
            <a:r>
              <a:rPr lang="en-US" sz="1400" b="1" dirty="0"/>
              <a:t>FIGURE 6-22 </a:t>
            </a:r>
            <a:r>
              <a:rPr lang="en-US" sz="1400" dirty="0"/>
              <a:t>An activity diagram shows the actions and events involved in withdrawing cash from an ATM.</a:t>
            </a:r>
          </a:p>
        </p:txBody>
      </p:sp>
      <p:grpSp>
        <p:nvGrpSpPr>
          <p:cNvPr id="11" name="Group 10"/>
          <p:cNvGrpSpPr>
            <a:grpSpLocks/>
          </p:cNvGrpSpPr>
          <p:nvPr/>
        </p:nvGrpSpPr>
        <p:grpSpPr bwMode="auto">
          <a:xfrm>
            <a:off x="0" y="1"/>
            <a:ext cx="12192000" cy="359228"/>
            <a:chOff x="0" y="-506"/>
            <a:chExt cx="11906" cy="171"/>
          </a:xfrm>
        </p:grpSpPr>
        <p:grpSp>
          <p:nvGrpSpPr>
            <p:cNvPr id="12" name="Group 11"/>
            <p:cNvGrpSpPr>
              <a:grpSpLocks/>
            </p:cNvGrpSpPr>
            <p:nvPr/>
          </p:nvGrpSpPr>
          <p:grpSpPr bwMode="auto">
            <a:xfrm>
              <a:off x="8929" y="-506"/>
              <a:ext cx="2977" cy="171"/>
              <a:chOff x="8929" y="-506"/>
              <a:chExt cx="2977" cy="171"/>
            </a:xfrm>
          </p:grpSpPr>
          <p:sp>
            <p:nvSpPr>
              <p:cNvPr id="19" name="Freeform 18"/>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5953" y="-506"/>
              <a:ext cx="2977" cy="171"/>
              <a:chOff x="5953" y="-506"/>
              <a:chExt cx="2977" cy="171"/>
            </a:xfrm>
          </p:grpSpPr>
          <p:sp>
            <p:nvSpPr>
              <p:cNvPr id="18" name="Freeform 17"/>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2976" y="-506"/>
              <a:ext cx="2977" cy="171"/>
              <a:chOff x="2976" y="-506"/>
              <a:chExt cx="2977" cy="171"/>
            </a:xfrm>
          </p:grpSpPr>
          <p:sp>
            <p:nvSpPr>
              <p:cNvPr id="17" name="Freeform 16"/>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5" name="Group 14"/>
            <p:cNvGrpSpPr>
              <a:grpSpLocks/>
            </p:cNvGrpSpPr>
            <p:nvPr/>
          </p:nvGrpSpPr>
          <p:grpSpPr bwMode="auto">
            <a:xfrm>
              <a:off x="0" y="-506"/>
              <a:ext cx="2977" cy="171"/>
              <a:chOff x="0" y="-506"/>
              <a:chExt cx="2977" cy="171"/>
            </a:xfrm>
          </p:grpSpPr>
          <p:sp>
            <p:nvSpPr>
              <p:cNvPr id="16" name="Freeform 15"/>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096523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a:xfrm>
            <a:off x="1981200" y="1646238"/>
            <a:ext cx="8229600" cy="4525963"/>
          </a:xfrm>
        </p:spPr>
        <p:txBody>
          <a:bodyPr/>
          <a:lstStyle/>
          <a:p>
            <a:r>
              <a:rPr lang="en-US" b="1" dirty="0" smtClean="0"/>
              <a:t>Business Process Modeling (BPM)</a:t>
            </a:r>
          </a:p>
          <a:p>
            <a:pPr lvl="1"/>
            <a:r>
              <a:rPr lang="en-US" dirty="0" smtClean="0"/>
              <a:t>Represents the people, events, and interaction in a system</a:t>
            </a:r>
          </a:p>
          <a:p>
            <a:pPr lvl="1"/>
            <a:r>
              <a:rPr lang="en-US" dirty="0" smtClean="0"/>
              <a:t>Can be used anytime during the systems development process</a:t>
            </a:r>
          </a:p>
          <a:p>
            <a:pPr lvl="1"/>
            <a:r>
              <a:rPr lang="en-US" dirty="0" smtClean="0"/>
              <a:t>Compatible with object modeling</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34</a:t>
            </a:fld>
            <a:endParaRPr lang="en-US" dirty="0"/>
          </a:p>
        </p:txBody>
      </p:sp>
      <p:sp>
        <p:nvSpPr>
          <p:cNvPr id="2" name="Title 1"/>
          <p:cNvSpPr>
            <a:spLocks noGrp="1"/>
          </p:cNvSpPr>
          <p:nvPr>
            <p:ph type="title"/>
          </p:nvPr>
        </p:nvSpPr>
        <p:spPr/>
        <p:txBody>
          <a:bodyPr>
            <a:normAutofit/>
          </a:bodyPr>
          <a:lstStyle/>
          <a:p>
            <a:r>
              <a:rPr lang="en-US" dirty="0" smtClean="0"/>
              <a:t>Object Modeling with the Unified Modeling Language </a:t>
            </a:r>
            <a:r>
              <a:rPr lang="en-US" sz="1600" dirty="0"/>
              <a:t>(Cont.15)</a:t>
            </a:r>
          </a:p>
        </p:txBody>
      </p:sp>
      <p:grpSp>
        <p:nvGrpSpPr>
          <p:cNvPr id="7" name="Group 6"/>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9953789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35</a:t>
            </a:fld>
            <a:endParaRPr lang="en-US" dirty="0"/>
          </a:p>
        </p:txBody>
      </p:sp>
      <p:sp>
        <p:nvSpPr>
          <p:cNvPr id="2" name="Title 1"/>
          <p:cNvSpPr>
            <a:spLocks noGrp="1"/>
          </p:cNvSpPr>
          <p:nvPr>
            <p:ph type="title"/>
          </p:nvPr>
        </p:nvSpPr>
        <p:spPr/>
        <p:txBody>
          <a:bodyPr rtlCol="0">
            <a:normAutofit/>
          </a:bodyPr>
          <a:lstStyle/>
          <a:p>
            <a:pPr>
              <a:defRPr/>
            </a:pPr>
            <a:r>
              <a:rPr lang="en-US" dirty="0"/>
              <a:t>Object Modeling with the Unified Modeling Language </a:t>
            </a:r>
            <a:r>
              <a:rPr lang="en-US" sz="1600" dirty="0"/>
              <a:t>(Cont.16)</a:t>
            </a:r>
          </a:p>
        </p:txBody>
      </p:sp>
      <p:sp>
        <p:nvSpPr>
          <p:cNvPr id="8" name="Rectangle 7"/>
          <p:cNvSpPr/>
          <p:nvPr/>
        </p:nvSpPr>
        <p:spPr>
          <a:xfrm>
            <a:off x="1562716" y="3505200"/>
            <a:ext cx="2104292" cy="1292662"/>
          </a:xfrm>
          <a:prstGeom prst="rect">
            <a:avLst/>
          </a:prstGeom>
        </p:spPr>
        <p:txBody>
          <a:bodyPr wrap="square">
            <a:spAutoFit/>
          </a:bodyPr>
          <a:lstStyle/>
          <a:p>
            <a:r>
              <a:rPr lang="en-US" sz="1400" b="1" dirty="0"/>
              <a:t>FIGURE 6-23 </a:t>
            </a:r>
            <a:r>
              <a:rPr lang="en-US" sz="1400" dirty="0"/>
              <a:t>The </a:t>
            </a:r>
            <a:r>
              <a:rPr lang="en-US" sz="1400" dirty="0" err="1"/>
              <a:t>Bizagi</a:t>
            </a:r>
            <a:r>
              <a:rPr lang="en-US" sz="1400" dirty="0"/>
              <a:t> Modeler tool supports business modeling and simulation using the standard BPM notation.</a:t>
            </a:r>
          </a:p>
          <a:p>
            <a:r>
              <a:rPr lang="en-US" sz="800" b="1" dirty="0"/>
              <a:t>Source</a:t>
            </a:r>
            <a:r>
              <a:rPr lang="en-US" sz="800" dirty="0"/>
              <a:t>: bizagi.com</a:t>
            </a:r>
          </a:p>
        </p:txBody>
      </p:sp>
      <p:pic>
        <p:nvPicPr>
          <p:cNvPr id="3" name="Picture 2" descr="The figure is a Bizagi Modeler tool. There are three rows in the figure. To the left of the three rows, purchases is mentioned. The first row is titled applicant, the second row is titled boss, and the third row is titled purchasing department. In the first row, there is a circle and an arrow extends to a rectangular box with round edges, which is labeled create purchase request. Beside the box, there is another rectangular box with round edges, which is labeled notify required changes. From this box, an arrow extends to the first box and request is mentioned above the arrow. Beside the second box, there is another rectangular box with round edges, which is titled notify rejection. From the create purchase request box, an arrow extends to a rectangular box with round edges in the second row. It is labeled authorize request. From this box, an arrow extends to a rhombus. Changes are required is mentioned on the rhombus. From the rhombus, an arrow extends up to notify rejection box above. No is mentioned on the arrow. From the notify rejection box, an arrow extends below to a circle. From the rhombus, an arrow extends to the authorize request box on the left. Requires another approval is mentioned on the arrow. From the rhombus, an arrow extends to a rectangular box with round edges below, which is labeled notify approval. From this box, an arrow extends to another rectangular box with round edges, which has a + sign on it and quotations is mentioned below. From this box, an arrow extends to another rectangular box with round edges, which has a + sign on it and purchase order is mentioned below.  From this box, an arrow extend above to the circle." title="Figure 6-23 The Bizagi Modeler tool supports business process modeling and simulation using the standard BPM nota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4308" y="1594150"/>
            <a:ext cx="6629699" cy="4637280"/>
          </a:xfrm>
          <a:prstGeom prst="rect">
            <a:avLst/>
          </a:prstGeom>
        </p:spPr>
      </p:pic>
      <p:grpSp>
        <p:nvGrpSpPr>
          <p:cNvPr id="9" name="Group 8"/>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274766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981200" y="1690688"/>
            <a:ext cx="8229600" cy="4246264"/>
          </a:xfrm>
        </p:spPr>
        <p:txBody>
          <a:bodyPr>
            <a:noAutofit/>
          </a:bodyPr>
          <a:lstStyle/>
          <a:p>
            <a:r>
              <a:rPr lang="en-US" b="1" dirty="0" smtClean="0"/>
              <a:t>CASE Tools</a:t>
            </a:r>
          </a:p>
          <a:p>
            <a:pPr lvl="1"/>
            <a:r>
              <a:rPr lang="en-US" dirty="0" smtClean="0"/>
              <a:t>Provide </a:t>
            </a:r>
            <a:r>
              <a:rPr lang="en-US" dirty="0"/>
              <a:t>an overall framework for documenting the system </a:t>
            </a:r>
            <a:r>
              <a:rPr lang="en-US" dirty="0" smtClean="0"/>
              <a:t>components</a:t>
            </a:r>
            <a:endParaRPr lang="en-US" b="1" dirty="0" smtClean="0"/>
          </a:p>
          <a:p>
            <a:pPr lvl="2"/>
            <a:r>
              <a:rPr lang="en-US" dirty="0" smtClean="0"/>
              <a:t>Object modeling requires many types of diagrams to represent proposed systems</a:t>
            </a:r>
          </a:p>
          <a:p>
            <a:pPr lvl="2"/>
            <a:r>
              <a:rPr lang="en-US" dirty="0" smtClean="0"/>
              <a:t>CASE tools speed up the process </a:t>
            </a:r>
          </a:p>
          <a:p>
            <a:pPr lvl="1"/>
            <a:r>
              <a:rPr lang="en-US" dirty="0"/>
              <a:t>E</a:t>
            </a:r>
            <a:r>
              <a:rPr lang="en-US" dirty="0" smtClean="0"/>
              <a:t>nsure consistency and provide common links</a:t>
            </a:r>
          </a:p>
          <a:p>
            <a:pPr lvl="2"/>
            <a:r>
              <a:rPr lang="en-US" dirty="0" smtClean="0"/>
              <a:t>Once objects are described and used in one part of the design, they can be reused multiple times without further effort</a:t>
            </a:r>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36</a:t>
            </a:fld>
            <a:endParaRPr lang="en-US" dirty="0"/>
          </a:p>
        </p:txBody>
      </p:sp>
      <p:sp>
        <p:nvSpPr>
          <p:cNvPr id="2" name="Title 1"/>
          <p:cNvSpPr>
            <a:spLocks noGrp="1"/>
          </p:cNvSpPr>
          <p:nvPr>
            <p:ph type="title"/>
          </p:nvPr>
        </p:nvSpPr>
        <p:spPr/>
        <p:txBody>
          <a:bodyPr>
            <a:normAutofit/>
          </a:bodyPr>
          <a:lstStyle/>
          <a:p>
            <a:r>
              <a:rPr lang="en-US" dirty="0" smtClean="0"/>
              <a:t>Object Modeling with the Unified Modeling Language </a:t>
            </a:r>
            <a:r>
              <a:rPr lang="en-US" sz="1600" dirty="0"/>
              <a:t>(Cont.)</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152696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37</a:t>
            </a:fld>
            <a:endParaRPr lang="en-US" dirty="0"/>
          </a:p>
        </p:txBody>
      </p:sp>
      <p:sp>
        <p:nvSpPr>
          <p:cNvPr id="2" name="Title 1"/>
          <p:cNvSpPr>
            <a:spLocks noGrp="1"/>
          </p:cNvSpPr>
          <p:nvPr>
            <p:ph type="title"/>
          </p:nvPr>
        </p:nvSpPr>
        <p:spPr/>
        <p:txBody>
          <a:bodyPr rtlCol="0">
            <a:normAutofit/>
          </a:bodyPr>
          <a:lstStyle/>
          <a:p>
            <a:pPr>
              <a:defRPr/>
            </a:pPr>
            <a:r>
              <a:rPr lang="en-US" dirty="0" smtClean="0"/>
              <a:t>Organizing the Object Model</a:t>
            </a:r>
          </a:p>
        </p:txBody>
      </p:sp>
      <p:sp>
        <p:nvSpPr>
          <p:cNvPr id="19458" name="Text Placeholder 2"/>
          <p:cNvSpPr>
            <a:spLocks noGrp="1"/>
          </p:cNvSpPr>
          <p:nvPr>
            <p:ph idx="4294967295"/>
          </p:nvPr>
        </p:nvSpPr>
        <p:spPr>
          <a:xfrm>
            <a:off x="2057400" y="1481138"/>
            <a:ext cx="8077200" cy="4767262"/>
          </a:xfrm>
        </p:spPr>
        <p:txBody>
          <a:bodyPr>
            <a:normAutofit/>
          </a:bodyPr>
          <a:lstStyle/>
          <a:p>
            <a:r>
              <a:rPr lang="en-US" dirty="0" smtClean="0"/>
              <a:t>Develop </a:t>
            </a:r>
            <a:r>
              <a:rPr lang="en-US" dirty="0"/>
              <a:t>an object relationship diagram that provides an overview of the </a:t>
            </a:r>
            <a:r>
              <a:rPr lang="en-US" dirty="0" smtClean="0"/>
              <a:t>system</a:t>
            </a:r>
            <a:endParaRPr lang="en-US" dirty="0"/>
          </a:p>
          <a:p>
            <a:r>
              <a:rPr lang="en-US" dirty="0" smtClean="0"/>
              <a:t>Support each </a:t>
            </a:r>
            <a:r>
              <a:rPr lang="en-US" dirty="0"/>
              <a:t>diagram or object definition </a:t>
            </a:r>
            <a:r>
              <a:rPr lang="en-US" dirty="0" smtClean="0"/>
              <a:t>with clear and relevant </a:t>
            </a:r>
            <a:r>
              <a:rPr lang="en-US" dirty="0"/>
              <a:t>documentation that can </a:t>
            </a:r>
            <a:r>
              <a:rPr lang="en-US" dirty="0" smtClean="0"/>
              <a:t>be accessed </a:t>
            </a:r>
            <a:r>
              <a:rPr lang="en-US" dirty="0"/>
              <a:t>easily </a:t>
            </a:r>
            <a:endParaRPr lang="en-US" dirty="0" smtClean="0"/>
          </a:p>
          <a:p>
            <a:pPr lvl="1"/>
            <a:r>
              <a:rPr lang="en-US" dirty="0" smtClean="0"/>
              <a:t>Organize use </a:t>
            </a:r>
            <a:r>
              <a:rPr lang="en-US" dirty="0"/>
              <a:t>cases and use case diagrams so they can be linked to the appropriate class, state transition, sequence, and activity diagrams</a:t>
            </a:r>
          </a:p>
          <a:p>
            <a:pPr eaLnBrk="1" hangingPunct="1"/>
            <a:r>
              <a:rPr lang="en-US" dirty="0" smtClean="0"/>
              <a:t>Maintain accuracy</a:t>
            </a:r>
          </a:p>
          <a:p>
            <a:pPr lvl="1"/>
            <a:endParaRPr lang="en-US" dirty="0" smtClean="0"/>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628325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38</a:t>
            </a:fld>
            <a:endParaRPr lang="en-US" dirty="0"/>
          </a:p>
        </p:txBody>
      </p:sp>
      <p:sp>
        <p:nvSpPr>
          <p:cNvPr id="56321" name="Title 1"/>
          <p:cNvSpPr>
            <a:spLocks noGrp="1"/>
          </p:cNvSpPr>
          <p:nvPr>
            <p:ph type="title"/>
          </p:nvPr>
        </p:nvSpPr>
        <p:spPr/>
        <p:txBody>
          <a:bodyPr/>
          <a:lstStyle/>
          <a:p>
            <a:pPr eaLnBrk="1" hangingPunct="1"/>
            <a:r>
              <a:rPr lang="en-US" dirty="0" smtClean="0"/>
              <a:t>Chapter Summary</a:t>
            </a:r>
          </a:p>
        </p:txBody>
      </p:sp>
      <p:sp>
        <p:nvSpPr>
          <p:cNvPr id="3" name="Text Placeholder 2"/>
          <p:cNvSpPr>
            <a:spLocks noGrp="1"/>
          </p:cNvSpPr>
          <p:nvPr>
            <p:ph idx="4294967295"/>
          </p:nvPr>
        </p:nvSpPr>
        <p:spPr>
          <a:xfrm>
            <a:off x="2209800" y="1481138"/>
            <a:ext cx="8153400" cy="4525962"/>
          </a:xfrm>
        </p:spPr>
        <p:txBody>
          <a:bodyPr rtlCol="0">
            <a:normAutofit/>
          </a:bodyPr>
          <a:lstStyle/>
          <a:p>
            <a:pPr>
              <a:buFont typeface="Arial" pitchFamily="34" charset="0"/>
              <a:buChar char="•"/>
              <a:defRPr/>
            </a:pPr>
            <a:r>
              <a:rPr lang="en-US" dirty="0" smtClean="0"/>
              <a:t>Object modeling is </a:t>
            </a:r>
            <a:r>
              <a:rPr lang="en-US" dirty="0"/>
              <a:t>a popular technique that describes a system in terms of </a:t>
            </a:r>
            <a:r>
              <a:rPr lang="en-US" dirty="0" smtClean="0"/>
              <a:t>objects</a:t>
            </a:r>
          </a:p>
          <a:p>
            <a:pPr>
              <a:buFont typeface="Arial" pitchFamily="34" charset="0"/>
              <a:buChar char="•"/>
              <a:defRPr/>
            </a:pPr>
            <a:r>
              <a:rPr lang="en-US" dirty="0"/>
              <a:t>Object-oriented terms include classes, attributes, instances, messages, and </a:t>
            </a:r>
            <a:r>
              <a:rPr lang="en-US" dirty="0" smtClean="0"/>
              <a:t>methods</a:t>
            </a:r>
          </a:p>
          <a:p>
            <a:r>
              <a:rPr lang="en-US" dirty="0"/>
              <a:t>Objects can send messages, or commands, that require other objects to </a:t>
            </a:r>
            <a:r>
              <a:rPr lang="en-US" dirty="0" smtClean="0"/>
              <a:t>perform certain </a:t>
            </a:r>
            <a:r>
              <a:rPr lang="en-US" dirty="0"/>
              <a:t>methods, or </a:t>
            </a:r>
            <a:r>
              <a:rPr lang="en-US" dirty="0" smtClean="0"/>
              <a:t>tasks</a:t>
            </a:r>
            <a:endParaRPr lang="en-US" dirty="0"/>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0385571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dirty="0" smtClean="0"/>
              <a:t>The Unified Modeling Language (UML) is a widely used method of visualizing and documenting an information system</a:t>
            </a:r>
          </a:p>
          <a:p>
            <a:r>
              <a:rPr lang="en-US" dirty="0" smtClean="0"/>
              <a:t>Use case describes a business situation initiated by an actor, who interacts with the information system</a:t>
            </a:r>
          </a:p>
          <a:p>
            <a:r>
              <a:rPr lang="en-IN" dirty="0" smtClean="0"/>
              <a:t>At the end of the object modeling process, the use cases and use case diagrams are organized and class, sequence, state transition, and activity diagrams are created</a:t>
            </a:r>
          </a:p>
          <a:p>
            <a:endParaRPr lang="en-US" dirty="0"/>
          </a:p>
        </p:txBody>
      </p:sp>
      <p:sp>
        <p:nvSpPr>
          <p:cNvPr id="6" name="Slide Number Placeholder 5"/>
          <p:cNvSpPr>
            <a:spLocks noGrp="1"/>
          </p:cNvSpPr>
          <p:nvPr>
            <p:ph type="sldNum" sz="quarter" idx="12"/>
          </p:nvPr>
        </p:nvSpPr>
        <p:spPr/>
        <p:txBody>
          <a:bodyPr/>
          <a:lstStyle/>
          <a:p>
            <a:fld id="{F0FD7164-DFD5-47FD-8CCF-BCF749ED2AE7}" type="slidenum">
              <a:rPr lang="en-US" smtClean="0"/>
              <a:pPr/>
              <a:t>39</a:t>
            </a:fld>
            <a:endParaRPr lang="en-US" dirty="0"/>
          </a:p>
        </p:txBody>
      </p:sp>
      <p:sp>
        <p:nvSpPr>
          <p:cNvPr id="57345" name="Title 1"/>
          <p:cNvSpPr>
            <a:spLocks noGrp="1"/>
          </p:cNvSpPr>
          <p:nvPr>
            <p:ph type="title"/>
          </p:nvPr>
        </p:nvSpPr>
        <p:spPr/>
        <p:txBody>
          <a:bodyPr/>
          <a:lstStyle/>
          <a:p>
            <a:r>
              <a:rPr lang="en-US" dirty="0" smtClean="0"/>
              <a:t>Chapter Summary </a:t>
            </a:r>
            <a:r>
              <a:rPr lang="en-US" sz="1400" dirty="0"/>
              <a:t>(Cont.)</a:t>
            </a:r>
          </a:p>
        </p:txBody>
      </p:sp>
      <p:grpSp>
        <p:nvGrpSpPr>
          <p:cNvPr id="7" name="Group 6"/>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169218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b="1" dirty="0" smtClean="0"/>
              <a:t>Learning Objectives (cont.…)</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dirty="0" smtClean="0"/>
              <a:t>Describe </a:t>
            </a:r>
            <a:r>
              <a:rPr lang="en-US" dirty="0"/>
              <a:t>Unified Modeling Language (UML) tools and techniques including use cases, use case diagrams, class diagrams, sequence diagrams, state transition diagrams, and activity diagrams</a:t>
            </a:r>
          </a:p>
          <a:p>
            <a:r>
              <a:rPr lang="en-US" dirty="0"/>
              <a:t>Explain the advantages of using CASE tools in developing the object model</a:t>
            </a:r>
          </a:p>
          <a:p>
            <a:r>
              <a:rPr lang="en-US" dirty="0"/>
              <a:t>Explain how to organize an object model</a:t>
            </a:r>
          </a:p>
          <a:p>
            <a:pPr>
              <a:buFont typeface="Wingdings" panose="05000000000000000000" pitchFamily="2" charset="2"/>
              <a:buChar char="§"/>
            </a:pPr>
            <a:endParaRPr lang="en-US"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4</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426933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27171" y="4405746"/>
            <a:ext cx="11417416" cy="2095722"/>
          </a:xfrm>
        </p:spPr>
        <p:txBody>
          <a:bodyPr anchor="ctr">
            <a:normAutofit/>
          </a:bodyPr>
          <a:lstStyle/>
          <a:p>
            <a:pPr algn="ctr"/>
            <a:r>
              <a:rPr lang="en-AU" dirty="0" smtClean="0">
                <a:solidFill>
                  <a:schemeClr val="bg1"/>
                </a:solidFill>
                <a:latin typeface="Arial Rounded MT Bold" panose="020F0704030504030204" pitchFamily="34" charset="0"/>
              </a:rPr>
              <a:t>kent.edu.au</a:t>
            </a:r>
            <a:r>
              <a:rPr lang="en-AU" sz="1600" dirty="0" smtClean="0">
                <a:solidFill>
                  <a:schemeClr val="bg1"/>
                </a:solidFill>
                <a:latin typeface="Arial Rounded MT Bold" panose="020F0704030504030204" pitchFamily="34" charset="0"/>
              </a:rPr>
              <a:t/>
            </a:r>
            <a:br>
              <a:rPr lang="en-AU" sz="1600" dirty="0" smtClean="0">
                <a:solidFill>
                  <a:schemeClr val="bg1"/>
                </a:solidFill>
                <a:latin typeface="Arial Rounded MT Bold" panose="020F0704030504030204" pitchFamily="34" charset="0"/>
              </a:rPr>
            </a:br>
            <a:r>
              <a:rPr lang="en-AU" sz="1600" dirty="0" smtClean="0">
                <a:solidFill>
                  <a:schemeClr val="bg1"/>
                </a:solidFill>
                <a:latin typeface="Arial Rounded MT Bold" panose="020F0704030504030204" pitchFamily="34" charset="0"/>
              </a:rPr>
              <a:t/>
            </a:r>
            <a:br>
              <a:rPr lang="en-AU" sz="1600" dirty="0" smtClean="0">
                <a:solidFill>
                  <a:schemeClr val="bg1"/>
                </a:solidFill>
                <a:latin typeface="Arial Rounded MT Bold" panose="020F0704030504030204" pitchFamily="34" charset="0"/>
              </a:rPr>
            </a:br>
            <a:r>
              <a:rPr lang="en-AU" sz="1600" dirty="0" smtClean="0">
                <a:solidFill>
                  <a:schemeClr val="bg1"/>
                </a:solidFill>
                <a:latin typeface="Arial Rounded MT Bold" panose="020F0704030504030204" pitchFamily="34" charset="0"/>
              </a:rPr>
              <a:t>Kent </a:t>
            </a:r>
            <a:r>
              <a:rPr lang="en-AU" sz="1600" dirty="0">
                <a:solidFill>
                  <a:schemeClr val="bg1"/>
                </a:solidFill>
                <a:latin typeface="Arial Rounded MT Bold" panose="020F0704030504030204" pitchFamily="34" charset="0"/>
              </a:rPr>
              <a:t>Institute </a:t>
            </a:r>
            <a:r>
              <a:rPr lang="en-AU" sz="1600" dirty="0" smtClean="0">
                <a:solidFill>
                  <a:schemeClr val="bg1"/>
                </a:solidFill>
                <a:latin typeface="Arial Rounded MT Bold" panose="020F0704030504030204" pitchFamily="34" charset="0"/>
              </a:rPr>
              <a:t>Australia Pty. Ltd.</a:t>
            </a:r>
            <a:br>
              <a:rPr lang="en-AU" sz="1600" dirty="0" smtClean="0">
                <a:solidFill>
                  <a:schemeClr val="bg1"/>
                </a:solidFill>
                <a:latin typeface="Arial Rounded MT Bold" panose="020F0704030504030204" pitchFamily="34" charset="0"/>
              </a:rPr>
            </a:br>
            <a:r>
              <a:rPr lang="en-AU" sz="1600" dirty="0" smtClean="0">
                <a:solidFill>
                  <a:schemeClr val="bg1"/>
                </a:solidFill>
                <a:latin typeface="Arial Rounded MT Bold" panose="020F0704030504030204" pitchFamily="34" charset="0"/>
              </a:rPr>
              <a:t>ABN </a:t>
            </a:r>
            <a:r>
              <a:rPr lang="en-AU" sz="1600" dirty="0">
                <a:solidFill>
                  <a:schemeClr val="bg1"/>
                </a:solidFill>
                <a:latin typeface="Arial Rounded MT Bold" panose="020F0704030504030204" pitchFamily="34" charset="0"/>
              </a:rPr>
              <a:t>49 003 577 302 </a:t>
            </a:r>
            <a:r>
              <a:rPr lang="en-AU" sz="1600" dirty="0" smtClean="0">
                <a:solidFill>
                  <a:schemeClr val="bg1"/>
                </a:solidFill>
                <a:latin typeface="Calibri"/>
              </a:rPr>
              <a:t>●</a:t>
            </a:r>
            <a:r>
              <a:rPr lang="en-AU" sz="1600" dirty="0" smtClean="0">
                <a:solidFill>
                  <a:schemeClr val="bg1"/>
                </a:solidFill>
                <a:latin typeface="Arial Rounded MT Bold" panose="020F0704030504030204" pitchFamily="34" charset="0"/>
              </a:rPr>
              <a:t> </a:t>
            </a:r>
            <a:r>
              <a:rPr lang="en-AU" sz="1600" dirty="0">
                <a:solidFill>
                  <a:schemeClr val="bg1"/>
                </a:solidFill>
                <a:latin typeface="Arial Rounded MT Bold" panose="020F0704030504030204" pitchFamily="34" charset="0"/>
              </a:rPr>
              <a:t>CRICOS Code: 00161E </a:t>
            </a:r>
            <a:r>
              <a:rPr lang="en-AU" sz="1600" dirty="0" smtClean="0">
                <a:solidFill>
                  <a:schemeClr val="bg1"/>
                </a:solidFill>
                <a:latin typeface="Calibri"/>
              </a:rPr>
              <a:t>●</a:t>
            </a:r>
            <a:r>
              <a:rPr lang="en-AU" sz="1600" dirty="0" smtClean="0">
                <a:solidFill>
                  <a:schemeClr val="bg1"/>
                </a:solidFill>
                <a:latin typeface="Arial Rounded MT Bold" panose="020F0704030504030204" pitchFamily="34" charset="0"/>
              </a:rPr>
              <a:t> RTO </a:t>
            </a:r>
            <a:r>
              <a:rPr lang="en-AU" sz="1600" dirty="0">
                <a:solidFill>
                  <a:schemeClr val="bg1"/>
                </a:solidFill>
                <a:latin typeface="Arial Rounded MT Bold" panose="020F0704030504030204" pitchFamily="34" charset="0"/>
              </a:rPr>
              <a:t>Code: </a:t>
            </a:r>
            <a:r>
              <a:rPr lang="en-AU" sz="1600" dirty="0" smtClean="0">
                <a:solidFill>
                  <a:schemeClr val="bg1"/>
                </a:solidFill>
                <a:latin typeface="Arial Rounded MT Bold" panose="020F0704030504030204" pitchFamily="34" charset="0"/>
              </a:rPr>
              <a:t>90458 </a:t>
            </a:r>
            <a:r>
              <a:rPr lang="en-AU" sz="1600" dirty="0" smtClean="0">
                <a:solidFill>
                  <a:schemeClr val="bg1"/>
                </a:solidFill>
                <a:latin typeface="Calibri"/>
              </a:rPr>
              <a:t>●</a:t>
            </a:r>
            <a:r>
              <a:rPr lang="en-AU" sz="1600" dirty="0" smtClean="0">
                <a:solidFill>
                  <a:schemeClr val="bg1"/>
                </a:solidFill>
                <a:latin typeface="Arial Rounded MT Bold" panose="020F0704030504030204" pitchFamily="34" charset="0"/>
              </a:rPr>
              <a:t> </a:t>
            </a:r>
            <a:r>
              <a:rPr lang="en-AU" sz="1600" dirty="0">
                <a:solidFill>
                  <a:schemeClr val="bg1"/>
                </a:solidFill>
                <a:latin typeface="Arial Rounded MT Bold" panose="020F0704030504030204" pitchFamily="34" charset="0"/>
              </a:rPr>
              <a:t>TEQSA Provider Number: </a:t>
            </a:r>
            <a:r>
              <a:rPr lang="en-AU" sz="1600" dirty="0" smtClean="0">
                <a:solidFill>
                  <a:schemeClr val="bg1"/>
                </a:solidFill>
                <a:latin typeface="Arial Rounded MT Bold" panose="020F0704030504030204" pitchFamily="34" charset="0"/>
              </a:rPr>
              <a:t>PRV12051</a:t>
            </a:r>
            <a:endParaRPr lang="en-AU" sz="1600" dirty="0">
              <a:solidFill>
                <a:schemeClr val="bg1"/>
              </a:solidFill>
              <a:latin typeface="Arial Rounded MT Bold" panose="020F0704030504030204" pitchFamily="34" charset="0"/>
            </a:endParaRPr>
          </a:p>
        </p:txBody>
      </p:sp>
      <p:sp>
        <p:nvSpPr>
          <p:cNvPr id="14" name="Slide Number Placeholder 13"/>
          <p:cNvSpPr>
            <a:spLocks noGrp="1"/>
          </p:cNvSpPr>
          <p:nvPr>
            <p:ph type="sldNum" sz="quarter" idx="12"/>
          </p:nvPr>
        </p:nvSpPr>
        <p:spPr/>
        <p:txBody>
          <a:bodyPr/>
          <a:lstStyle/>
          <a:p>
            <a:pPr algn="l"/>
            <a:fld id="{69A33247-0532-4294-AAF9-44D3CCAEBDA1}" type="slidenum">
              <a:rPr lang="en-AU" smtClean="0"/>
              <a:pPr algn="l"/>
              <a:t>40</a:t>
            </a:fld>
            <a:r>
              <a:rPr lang="en-AU" dirty="0" smtClean="0"/>
              <a:t>  </a:t>
            </a:r>
            <a:endParaRPr lang="en-AU" dirty="0"/>
          </a:p>
        </p:txBody>
      </p:sp>
      <p:sp>
        <p:nvSpPr>
          <p:cNvPr id="18" name="Content Placeholder 24"/>
          <p:cNvSpPr txBox="1">
            <a:spLocks/>
          </p:cNvSpPr>
          <p:nvPr/>
        </p:nvSpPr>
        <p:spPr>
          <a:xfrm>
            <a:off x="6248400" y="1978025"/>
            <a:ext cx="5181600"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2200" b="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780" y="874229"/>
            <a:ext cx="5569527" cy="335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22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5</a:t>
            </a:fld>
            <a:endParaRPr lang="en-US" dirty="0"/>
          </a:p>
        </p:txBody>
      </p:sp>
      <p:sp>
        <p:nvSpPr>
          <p:cNvPr id="2" name="Title 1"/>
          <p:cNvSpPr>
            <a:spLocks noGrp="1"/>
          </p:cNvSpPr>
          <p:nvPr>
            <p:ph type="title"/>
          </p:nvPr>
        </p:nvSpPr>
        <p:spPr/>
        <p:txBody>
          <a:bodyPr rtlCol="0">
            <a:normAutofit/>
          </a:bodyPr>
          <a:lstStyle/>
          <a:p>
            <a:pPr>
              <a:defRPr/>
            </a:pPr>
            <a:r>
              <a:rPr lang="en-US" dirty="0"/>
              <a:t>Overview of Object-Oriented </a:t>
            </a:r>
            <a:r>
              <a:rPr lang="en-US" dirty="0" smtClean="0"/>
              <a:t>Analysis </a:t>
            </a:r>
            <a:r>
              <a:rPr lang="en-US" sz="1300" dirty="0"/>
              <a:t>(Cont.1)</a:t>
            </a:r>
          </a:p>
        </p:txBody>
      </p:sp>
      <p:sp>
        <p:nvSpPr>
          <p:cNvPr id="11" name="Text Placeholder 2"/>
          <p:cNvSpPr>
            <a:spLocks noGrp="1"/>
          </p:cNvSpPr>
          <p:nvPr>
            <p:ph idx="1"/>
          </p:nvPr>
        </p:nvSpPr>
        <p:spPr>
          <a:xfrm>
            <a:off x="1752601" y="1524001"/>
            <a:ext cx="8686800" cy="4483291"/>
          </a:xfrm>
        </p:spPr>
        <p:txBody>
          <a:bodyPr rtlCol="0">
            <a:normAutofit/>
          </a:bodyPr>
          <a:lstStyle/>
          <a:p>
            <a:r>
              <a:rPr lang="en-US" b="1" dirty="0"/>
              <a:t>Object-Oriented Terms and Concepts</a:t>
            </a:r>
          </a:p>
          <a:p>
            <a:pPr lvl="1"/>
            <a:r>
              <a:rPr lang="en-US" dirty="0"/>
              <a:t>Unified </a:t>
            </a:r>
            <a:r>
              <a:rPr lang="en-US" dirty="0" smtClean="0"/>
              <a:t>modeling language </a:t>
            </a:r>
            <a:r>
              <a:rPr lang="en-US" dirty="0"/>
              <a:t>(UML</a:t>
            </a:r>
            <a:r>
              <a:rPr lang="en-US" dirty="0" smtClean="0"/>
              <a:t>)</a:t>
            </a:r>
          </a:p>
          <a:p>
            <a:pPr lvl="2"/>
            <a:r>
              <a:rPr lang="en-US" dirty="0"/>
              <a:t>M</a:t>
            </a:r>
            <a:r>
              <a:rPr lang="en-US" dirty="0" smtClean="0"/>
              <a:t>ethod </a:t>
            </a:r>
            <a:r>
              <a:rPr lang="en-US" dirty="0"/>
              <a:t>of visualizing and documenting an information system</a:t>
            </a:r>
          </a:p>
          <a:p>
            <a:pPr lvl="1"/>
            <a:r>
              <a:rPr lang="en-US" dirty="0" smtClean="0"/>
              <a:t>Attributes: Characteristics </a:t>
            </a:r>
            <a:r>
              <a:rPr lang="en-US" dirty="0"/>
              <a:t>that describe </a:t>
            </a:r>
            <a:r>
              <a:rPr lang="en-US" dirty="0" smtClean="0"/>
              <a:t>an </a:t>
            </a:r>
            <a:r>
              <a:rPr lang="en-US" dirty="0"/>
              <a:t>object</a:t>
            </a:r>
          </a:p>
          <a:p>
            <a:pPr lvl="1"/>
            <a:r>
              <a:rPr lang="en-US" dirty="0" smtClean="0"/>
              <a:t>Methods: Tasks </a:t>
            </a:r>
            <a:r>
              <a:rPr lang="en-US" dirty="0"/>
              <a:t>or functions that the object </a:t>
            </a:r>
            <a:r>
              <a:rPr lang="en-US" dirty="0" smtClean="0"/>
              <a:t>performs</a:t>
            </a:r>
            <a:endParaRPr lang="en-US" dirty="0"/>
          </a:p>
          <a:p>
            <a:pPr lvl="1"/>
            <a:r>
              <a:rPr lang="en-US" dirty="0" smtClean="0"/>
              <a:t>Message: Command to perform a specific function</a:t>
            </a:r>
            <a:endParaRPr lang="en-US" dirty="0"/>
          </a:p>
          <a:p>
            <a:pPr lvl="1"/>
            <a:r>
              <a:rPr lang="en-US" dirty="0" smtClean="0"/>
              <a:t>A class is a </a:t>
            </a:r>
            <a:r>
              <a:rPr lang="en-US" dirty="0"/>
              <a:t>group of similar objects</a:t>
            </a:r>
          </a:p>
          <a:p>
            <a:pPr lvl="2"/>
            <a:r>
              <a:rPr lang="en-US" dirty="0" smtClean="0"/>
              <a:t>Instance: Specific member of a class</a:t>
            </a:r>
            <a:endParaRPr lang="en-US" dirty="0"/>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493109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 the figure, in the center there is a large rectangular box with round edges, labeled driver object attributes include driver license number, age, etc. To its left, there is a smaller rectangular box and is labeled the driver object. From the large rectangular box, two parallel arrows point down to two circles. The first circle is the image of a speedo meter and the second circle is the image of a foot pedal. To the left of the first circle is a smaller rectangular box and is labeled … can send messages. From the two circles, two arrows point down to a large rectangular box and is labeled car object attributes include year, make, model, vin, etc. To the left of the large rectangle, there is a smaller rectangle and is labeled … to the CAR object. From the large rectangular box, two parallel arrows point down to two images. The first image is of a wiper and the second image is a car. To the left of the wiper image, there is a smaller rectangular box and is labeled … which performs the requested methods. " title="Figure 6-1 Objects have attributes, can send and receive messages, and perform actions called metho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1388" y="1417638"/>
            <a:ext cx="4632614" cy="4848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a:xfrm>
            <a:off x="1752600" y="1559860"/>
            <a:ext cx="4114800" cy="4459940"/>
          </a:xfrm>
        </p:spPr>
        <p:txBody>
          <a:bodyPr>
            <a:normAutofit/>
          </a:bodyPr>
          <a:lstStyle/>
          <a:p>
            <a:r>
              <a:rPr lang="en-US" b="1" dirty="0" smtClean="0"/>
              <a:t>Objects</a:t>
            </a:r>
            <a:endParaRPr lang="en-US" b="1" dirty="0"/>
          </a:p>
          <a:p>
            <a:pPr lvl="1"/>
            <a:r>
              <a:rPr lang="en-US" dirty="0" smtClean="0"/>
              <a:t>Represented </a:t>
            </a:r>
            <a:r>
              <a:rPr lang="en-US" dirty="0"/>
              <a:t>as a </a:t>
            </a:r>
            <a:r>
              <a:rPr lang="en-US" dirty="0" smtClean="0"/>
              <a:t>rectangle </a:t>
            </a:r>
          </a:p>
          <a:p>
            <a:pPr lvl="2"/>
            <a:r>
              <a:rPr lang="en-US" dirty="0" smtClean="0"/>
              <a:t>The </a:t>
            </a:r>
            <a:r>
              <a:rPr lang="en-US" dirty="0"/>
              <a:t>object </a:t>
            </a:r>
            <a:r>
              <a:rPr lang="en-US" dirty="0" smtClean="0"/>
              <a:t>name is </a:t>
            </a:r>
            <a:r>
              <a:rPr lang="en-US" dirty="0"/>
              <a:t>at the top, followed by the object’s attributes and methods</a:t>
            </a:r>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6</a:t>
            </a:fld>
            <a:endParaRPr lang="en-US" dirty="0"/>
          </a:p>
        </p:txBody>
      </p:sp>
      <p:sp>
        <p:nvSpPr>
          <p:cNvPr id="2" name="Title 1"/>
          <p:cNvSpPr>
            <a:spLocks noGrp="1"/>
          </p:cNvSpPr>
          <p:nvPr>
            <p:ph type="title"/>
          </p:nvPr>
        </p:nvSpPr>
        <p:spPr/>
        <p:txBody>
          <a:bodyPr>
            <a:normAutofit/>
          </a:bodyPr>
          <a:lstStyle/>
          <a:p>
            <a:r>
              <a:rPr lang="en-US" dirty="0" smtClean="0"/>
              <a:t>Overview of Object-Oriented Analysis </a:t>
            </a:r>
            <a:r>
              <a:rPr lang="en-US" sz="1300" dirty="0"/>
              <a:t>(Cont.2)</a:t>
            </a:r>
          </a:p>
        </p:txBody>
      </p:sp>
      <p:sp>
        <p:nvSpPr>
          <p:cNvPr id="7" name="Rectangle 6"/>
          <p:cNvSpPr/>
          <p:nvPr/>
        </p:nvSpPr>
        <p:spPr>
          <a:xfrm>
            <a:off x="2038350" y="5093332"/>
            <a:ext cx="3314700" cy="738664"/>
          </a:xfrm>
          <a:prstGeom prst="rect">
            <a:avLst/>
          </a:prstGeom>
        </p:spPr>
        <p:txBody>
          <a:bodyPr wrap="square">
            <a:spAutoFit/>
          </a:bodyPr>
          <a:lstStyle/>
          <a:p>
            <a:r>
              <a:rPr lang="en-US" sz="1400" b="1" dirty="0"/>
              <a:t>FIGURE 6-1 </a:t>
            </a:r>
            <a:r>
              <a:rPr lang="en-US" sz="1400" dirty="0"/>
              <a:t>Objects have attributes, can send and receive messages, and perform actions called methods.</a:t>
            </a:r>
          </a:p>
        </p:txBody>
      </p:sp>
      <p:grpSp>
        <p:nvGrpSpPr>
          <p:cNvPr id="9" name="Group 8"/>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04060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7</a:t>
            </a:fld>
            <a:endParaRPr lang="en-US" dirty="0"/>
          </a:p>
        </p:txBody>
      </p:sp>
      <p:sp>
        <p:nvSpPr>
          <p:cNvPr id="4" name="Title 3"/>
          <p:cNvSpPr>
            <a:spLocks noGrp="1"/>
          </p:cNvSpPr>
          <p:nvPr>
            <p:ph type="title"/>
          </p:nvPr>
        </p:nvSpPr>
        <p:spPr/>
        <p:txBody>
          <a:bodyPr>
            <a:normAutofit/>
          </a:bodyPr>
          <a:lstStyle/>
          <a:p>
            <a:r>
              <a:rPr lang="en-US" dirty="0"/>
              <a:t>Overview of Object-Oriented Analysis </a:t>
            </a:r>
            <a:r>
              <a:rPr lang="en-US" sz="1300" dirty="0"/>
              <a:t>(Cont.3)</a:t>
            </a:r>
            <a:endParaRPr lang="en-US" dirty="0"/>
          </a:p>
        </p:txBody>
      </p:sp>
      <p:pic>
        <p:nvPicPr>
          <p:cNvPr id="6" name="Picture 5" descr="In the figure, there is a large rectangular box with round edges and it is titled PARENT Object. The rectangular box is divided into three parts. The first part is labeled parent, the second part is labeled attributes and it has four sub points: Name, age, sex, and hair color. The last part is labeled methods and the first point below is read bedtime story and the second point is drive in the car pool. On the left of the large rectangle, there are two callout boxes one below the other. The first callout reads characteristics that describe the PARENT object and the callout below reads tasks that the PARENT object can perform. On the right of the rectangular box, there are 3 smaller rectangular boxes one below the other and they are titled instances of the PARENT Object. The first box is labeled Mary Smith and three points are listed below: Age 25, female, and red. The second box is labeled Ahmed Ali and three points are listed below: Age 34, male, and brown. The third box is labeled Anthony Greene and three points are listed below: Age 42, male, and brown." title="FIGURE 6-2 The PARENT object includes four attributes and two methods. Mary Smith, Ahmed Ali, and Anthony Greene are instances of the PARENT object."/>
          <p:cNvPicPr>
            <a:picLocks noChangeAspect="1"/>
          </p:cNvPicPr>
          <p:nvPr/>
        </p:nvPicPr>
        <p:blipFill>
          <a:blip r:embed="rId2"/>
          <a:stretch>
            <a:fillRect/>
          </a:stretch>
        </p:blipFill>
        <p:spPr>
          <a:xfrm>
            <a:off x="4226375" y="1752600"/>
            <a:ext cx="6309656" cy="3788962"/>
          </a:xfrm>
          <a:prstGeom prst="rect">
            <a:avLst/>
          </a:prstGeom>
        </p:spPr>
      </p:pic>
      <p:sp>
        <p:nvSpPr>
          <p:cNvPr id="7" name="Rectangle 6"/>
          <p:cNvSpPr/>
          <p:nvPr/>
        </p:nvSpPr>
        <p:spPr>
          <a:xfrm>
            <a:off x="1752601" y="3756458"/>
            <a:ext cx="2305755" cy="1600438"/>
          </a:xfrm>
          <a:prstGeom prst="rect">
            <a:avLst/>
          </a:prstGeom>
        </p:spPr>
        <p:txBody>
          <a:bodyPr wrap="square">
            <a:spAutoFit/>
          </a:bodyPr>
          <a:lstStyle/>
          <a:p>
            <a:r>
              <a:rPr lang="en-US" sz="1400" b="1" dirty="0"/>
              <a:t>FIGURE 6-2 </a:t>
            </a:r>
            <a:r>
              <a:rPr lang="en-US" sz="1400" dirty="0"/>
              <a:t>The PARENT object includes four attributes and two methods. Mary Smith, Ahmed Ali, and Anthony Greene are instances of the PARENT object.</a:t>
            </a:r>
          </a:p>
        </p:txBody>
      </p:sp>
      <p:grpSp>
        <p:nvGrpSpPr>
          <p:cNvPr id="8" name="Group 7"/>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497398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In the figure, there is a large rectangular box with round edges and it is titled CHILD Object. The rectangular box is divided into three parts. The first part is labeled child, the second part is labeled attributes and it has five sub points that are as follows: Name, age, sex, hair color, and number of siblings. The last part is labeled methods and the first point below is pick up toys, the second point is eat dinner, the third point is play, the fourth point is cooperate and the fifth point is get ready for bed. On the left of the large rectangle, there are two callout boxes one below the other. The first callout reads characteristics that describe the CHILD object and the callout below reads tasks that the CHILD object can perform. On the right of the rectangular box, there are three smaller rectangular boxes one below the other and they are titled instances of the CHILD Object. The first box is labeled James Smith and three points are listed below: Age 3, male, and Red. The second box is labeled Amelia Ali and three points are listed below: Age 1, female, and brown. The third box is labeled Misty Greene and three points are listed below: Age 12, female, and blonde." title="Figure 6-3 The CHILD object has five attributes and five methods. James Smith, Amelia Ali, 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0788" y="990601"/>
            <a:ext cx="7841413" cy="491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dirty="0"/>
          </a:p>
        </p:txBody>
      </p:sp>
      <p:sp>
        <p:nvSpPr>
          <p:cNvPr id="2" name="Title 1"/>
          <p:cNvSpPr>
            <a:spLocks noGrp="1"/>
          </p:cNvSpPr>
          <p:nvPr>
            <p:ph type="title"/>
          </p:nvPr>
        </p:nvSpPr>
        <p:spPr/>
        <p:txBody>
          <a:bodyPr rtlCol="0">
            <a:normAutofit/>
          </a:bodyPr>
          <a:lstStyle/>
          <a:p>
            <a:pPr>
              <a:defRPr/>
            </a:pPr>
            <a:r>
              <a:rPr lang="en-US" dirty="0"/>
              <a:t>Overview of Object-Oriented Analysis </a:t>
            </a:r>
            <a:r>
              <a:rPr lang="en-US" sz="1300" dirty="0"/>
              <a:t>(Cont.4)</a:t>
            </a:r>
          </a:p>
        </p:txBody>
      </p:sp>
      <p:sp>
        <p:nvSpPr>
          <p:cNvPr id="8" name="Rectangle 7"/>
          <p:cNvSpPr/>
          <p:nvPr/>
        </p:nvSpPr>
        <p:spPr>
          <a:xfrm>
            <a:off x="3356486" y="5845533"/>
            <a:ext cx="7281034" cy="523220"/>
          </a:xfrm>
          <a:prstGeom prst="rect">
            <a:avLst/>
          </a:prstGeom>
        </p:spPr>
        <p:txBody>
          <a:bodyPr wrap="square">
            <a:spAutoFit/>
          </a:bodyPr>
          <a:lstStyle/>
          <a:p>
            <a:r>
              <a:rPr lang="en-US" sz="1400" b="1" dirty="0"/>
              <a:t>FIGURE 6-3 </a:t>
            </a:r>
            <a:r>
              <a:rPr lang="en-US" sz="1400" dirty="0"/>
              <a:t>The CHILD object includes five attributes and five methods. James Smith, Amelia Ali, and Misty Greene are instances of the CHILD object.</a:t>
            </a:r>
          </a:p>
        </p:txBody>
      </p:sp>
      <p:grpSp>
        <p:nvGrpSpPr>
          <p:cNvPr id="9" name="Group 8"/>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809600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r>
              <a:rPr lang="en-IN" b="1" dirty="0" smtClean="0"/>
              <a:t>Attributes</a:t>
            </a:r>
          </a:p>
          <a:p>
            <a:pPr lvl="1"/>
            <a:r>
              <a:rPr lang="en-IN" dirty="0" smtClean="0"/>
              <a:t>Describe the characteristics of an object</a:t>
            </a:r>
          </a:p>
          <a:p>
            <a:pPr lvl="1"/>
            <a:r>
              <a:rPr lang="en-IN" dirty="0" smtClean="0"/>
              <a:t>The number of attributes required depends on:</a:t>
            </a:r>
          </a:p>
          <a:p>
            <a:pPr lvl="2"/>
            <a:r>
              <a:rPr lang="en-IN" dirty="0" smtClean="0"/>
              <a:t>Business requirements of the information system</a:t>
            </a:r>
          </a:p>
          <a:p>
            <a:pPr lvl="2"/>
            <a:r>
              <a:rPr lang="en-IN" dirty="0" smtClean="0"/>
              <a:t>Requirements of users</a:t>
            </a:r>
          </a:p>
          <a:p>
            <a:pPr lvl="1"/>
            <a:r>
              <a:rPr lang="en-IN" dirty="0" smtClean="0"/>
              <a:t>Attributes of an object are defined </a:t>
            </a:r>
            <a:r>
              <a:rPr lang="en-IN" dirty="0"/>
              <a:t>d</a:t>
            </a:r>
            <a:r>
              <a:rPr lang="en-IN" dirty="0" smtClean="0"/>
              <a:t>uring the system development process </a:t>
            </a:r>
          </a:p>
          <a:p>
            <a:pPr lvl="1"/>
            <a:r>
              <a:rPr lang="en-IN" dirty="0" smtClean="0"/>
              <a:t>Objects possess a state</a:t>
            </a:r>
          </a:p>
          <a:p>
            <a:pPr lvl="2"/>
            <a:r>
              <a:rPr lang="en-IN" b="1" dirty="0" smtClean="0"/>
              <a:t>State</a:t>
            </a:r>
            <a:r>
              <a:rPr lang="en-IN" dirty="0" smtClean="0"/>
              <a:t>: Describes the object’s current status</a:t>
            </a:r>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9</a:t>
            </a:fld>
            <a:endParaRPr lang="en-US" dirty="0"/>
          </a:p>
        </p:txBody>
      </p:sp>
      <p:sp>
        <p:nvSpPr>
          <p:cNvPr id="2" name="Title 1"/>
          <p:cNvSpPr>
            <a:spLocks noGrp="1"/>
          </p:cNvSpPr>
          <p:nvPr>
            <p:ph type="title"/>
          </p:nvPr>
        </p:nvSpPr>
        <p:spPr/>
        <p:txBody>
          <a:bodyPr>
            <a:normAutofit/>
          </a:bodyPr>
          <a:lstStyle/>
          <a:p>
            <a:r>
              <a:rPr lang="en-US" dirty="0" smtClean="0"/>
              <a:t>Overview of Object-Oriented Analysis </a:t>
            </a:r>
            <a:r>
              <a:rPr lang="en-US" sz="1300" dirty="0"/>
              <a:t>(Cont.5)</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6485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Kent Powerpoint Template (final)</Template>
  <TotalTime>911</TotalTime>
  <Words>2241</Words>
  <Application>Microsoft Office PowerPoint</Application>
  <PresentationFormat>Widescreen</PresentationFormat>
  <Paragraphs>263</Paragraphs>
  <Slides>40</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Arial Rounded MT Bold</vt:lpstr>
      <vt:lpstr>Calibri</vt:lpstr>
      <vt:lpstr>Calibri Light</vt:lpstr>
      <vt:lpstr>SabonLTStd-Roman</vt:lpstr>
      <vt:lpstr>Times New Roman</vt:lpstr>
      <vt:lpstr>Wingdings</vt:lpstr>
      <vt:lpstr>Kent Powerpoint Template (final)</vt:lpstr>
      <vt:lpstr>PowerPoint Presentation</vt:lpstr>
      <vt:lpstr>Prescribed Text and recommended readings</vt:lpstr>
      <vt:lpstr>Learning Objectives</vt:lpstr>
      <vt:lpstr>Learning Objectives (cont.…)</vt:lpstr>
      <vt:lpstr>Overview of Object-Oriented Analysis (Cont.1)</vt:lpstr>
      <vt:lpstr>Overview of Object-Oriented Analysis (Cont.2)</vt:lpstr>
      <vt:lpstr>Overview of Object-Oriented Analysis (Cont.3)</vt:lpstr>
      <vt:lpstr>Overview of Object-Oriented Analysis (Cont.4)</vt:lpstr>
      <vt:lpstr>Overview of Object-Oriented Analysis (Cont.5)</vt:lpstr>
      <vt:lpstr>Overview of Object-Oriented Analysis (Cont.6)</vt:lpstr>
      <vt:lpstr>Overview of Object-Oriented Analysis (Cont.7)</vt:lpstr>
      <vt:lpstr>Overview of Object-Oriented Analysis (Cont.8)</vt:lpstr>
      <vt:lpstr>Overview of Object-Oriented Analysis (Cont.9)</vt:lpstr>
      <vt:lpstr>Overview of Object-Oriented Analysis (Cont.10)</vt:lpstr>
      <vt:lpstr>Overview of Object-Oriented Analysis (Cont.11)</vt:lpstr>
      <vt:lpstr>Relationships Among Objects and Classes</vt:lpstr>
      <vt:lpstr>Relationships Among Objects and Classes (Cont.1)</vt:lpstr>
      <vt:lpstr>Relationships Among Objects and Classes (Cont.2)</vt:lpstr>
      <vt:lpstr>Object Modeling with the Unified Modeling Language</vt:lpstr>
      <vt:lpstr>Object Modeling with the Unified Modeling Language (Cont.1)</vt:lpstr>
      <vt:lpstr>Object Modeling with the Unified Modeling Language (Cont.2)</vt:lpstr>
      <vt:lpstr>Object Modeling with the Unified Modeling Language (Cont.3)</vt:lpstr>
      <vt:lpstr>Object Modeling with the Unified Modeling Language (Cont.4)</vt:lpstr>
      <vt:lpstr>Object Modeling with the Unified Modeling Language (Cont.5)</vt:lpstr>
      <vt:lpstr>Object Modeling with the Unified Modeling Language (Cont.6)</vt:lpstr>
      <vt:lpstr>Object Modeling with the Unified Modeling Language (Cont.7)</vt:lpstr>
      <vt:lpstr>Object Modeling with the Unified Modeling Language (Cont.8)</vt:lpstr>
      <vt:lpstr>Object Modeling with the Unified Modeling Language (Cont.9)</vt:lpstr>
      <vt:lpstr>Object Modeling with the Unified Modeling Language (Cont.10)</vt:lpstr>
      <vt:lpstr>Object Modeling with the Unified Modeling Language (Cont.11)</vt:lpstr>
      <vt:lpstr>Object Modeling with the Unified Modeling Language (Cont.12)</vt:lpstr>
      <vt:lpstr>Object Modeling with the Unified Modeling Language (Cont.13)</vt:lpstr>
      <vt:lpstr>Object Modeling with the Unified Modeling Language (Cont.14)</vt:lpstr>
      <vt:lpstr>Object Modeling with the Unified Modeling Language (Cont.15)</vt:lpstr>
      <vt:lpstr>Object Modeling with the Unified Modeling Language (Cont.16)</vt:lpstr>
      <vt:lpstr>Object Modeling with the Unified Modeling Language (Cont.)</vt:lpstr>
      <vt:lpstr>Organizing the Object Model</vt:lpstr>
      <vt:lpstr>Chapter Summary</vt:lpstr>
      <vt:lpstr>Chapter Summary (Cont.)</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Kent Institute Australia</dc:creator>
  <cp:lastModifiedBy>Rajesh Ampani</cp:lastModifiedBy>
  <cp:revision>106</cp:revision>
  <cp:lastPrinted>2014-02-24T09:06:00Z</cp:lastPrinted>
  <dcterms:created xsi:type="dcterms:W3CDTF">2014-05-07T06:36:05Z</dcterms:created>
  <dcterms:modified xsi:type="dcterms:W3CDTF">2020-07-28T14:09:14Z</dcterms:modified>
</cp:coreProperties>
</file>