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96" r:id="rId4"/>
  </p:sldMasterIdLst>
  <p:notesMasterIdLst>
    <p:notesMasterId r:id="rId24"/>
  </p:notesMasterIdLst>
  <p:handoutMasterIdLst>
    <p:handoutMasterId r:id="rId25"/>
  </p:handoutMasterIdLst>
  <p:sldIdLst>
    <p:sldId id="625" r:id="rId5"/>
    <p:sldId id="605" r:id="rId6"/>
    <p:sldId id="612" r:id="rId7"/>
    <p:sldId id="627" r:id="rId8"/>
    <p:sldId id="628" r:id="rId9"/>
    <p:sldId id="629" r:id="rId10"/>
    <p:sldId id="630" r:id="rId11"/>
    <p:sldId id="631" r:id="rId12"/>
    <p:sldId id="632" r:id="rId13"/>
    <p:sldId id="633" r:id="rId14"/>
    <p:sldId id="634" r:id="rId15"/>
    <p:sldId id="636" r:id="rId16"/>
    <p:sldId id="637" r:id="rId17"/>
    <p:sldId id="626" r:id="rId18"/>
    <p:sldId id="645" r:id="rId19"/>
    <p:sldId id="641" r:id="rId20"/>
    <p:sldId id="643" r:id="rId21"/>
    <p:sldId id="644" r:id="rId22"/>
    <p:sldId id="642" r:id="rId23"/>
  </p:sldIdLst>
  <p:sldSz cx="12192000" cy="6858000"/>
  <p:notesSz cx="6805613"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2EC070-72B8-4436-8E25-47346532CD23}">
          <p14:sldIdLst>
            <p14:sldId id="625"/>
            <p14:sldId id="605"/>
            <p14:sldId id="612"/>
            <p14:sldId id="627"/>
            <p14:sldId id="628"/>
            <p14:sldId id="629"/>
            <p14:sldId id="630"/>
            <p14:sldId id="631"/>
            <p14:sldId id="632"/>
            <p14:sldId id="633"/>
            <p14:sldId id="634"/>
            <p14:sldId id="636"/>
            <p14:sldId id="637"/>
            <p14:sldId id="626"/>
            <p14:sldId id="645"/>
            <p14:sldId id="641"/>
            <p14:sldId id="643"/>
            <p14:sldId id="644"/>
            <p14:sldId id="642"/>
          </p14:sldIdLst>
        </p14:section>
        <p14:section name="Untitled Section" id="{0AC301CC-D502-4BE1-8B67-221311638E67}">
          <p14:sldIdLst/>
        </p14:section>
      </p14:sectionLst>
    </p:ex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ushla Miller" initials="M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92A"/>
    <a:srgbClr val="662D91"/>
    <a:srgbClr val="056839"/>
    <a:srgbClr val="0072BB"/>
    <a:srgbClr val="8DC63F"/>
    <a:srgbClr val="17BAF7"/>
    <a:srgbClr val="25AAE1"/>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7677A-3135-3511-676A-E2C418432508}" v="15" dt="2021-05-06T04:43:47.620"/>
    <p1510:client id="{B0D0C49F-003C-0000-9216-488680BDBD20}" v="353" dt="2021-05-05T05:03:14.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7" autoAdjust="0"/>
    <p:restoredTop sz="79728" autoAdjust="0"/>
  </p:normalViewPr>
  <p:slideViewPr>
    <p:cSldViewPr snapToGrid="0">
      <p:cViewPr varScale="1">
        <p:scale>
          <a:sx n="53" d="100"/>
          <a:sy n="53" d="100"/>
        </p:scale>
        <p:origin x="1024" y="32"/>
      </p:cViewPr>
      <p:guideLst>
        <p:guide orient="horz" pos="2183"/>
        <p:guide pos="3840"/>
      </p:guideLst>
    </p:cSldViewPr>
  </p:slideViewPr>
  <p:outlineViewPr>
    <p:cViewPr>
      <p:scale>
        <a:sx n="33" d="100"/>
        <a:sy n="33" d="100"/>
      </p:scale>
      <p:origin x="0" y="-3618"/>
    </p:cViewPr>
  </p:outlin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Handsley" userId="S::ihandsle@kent.edu.au::6384ef4d-7ea0-4f6e-9fda-dab1f710c7c1" providerId="AD" clId="Web-{0F37677A-3135-3511-676A-E2C418432508}"/>
    <pc:docChg chg="modSld">
      <pc:chgData name="Ian Handsley" userId="S::ihandsle@kent.edu.au::6384ef4d-7ea0-4f6e-9fda-dab1f710c7c1" providerId="AD" clId="Web-{0F37677A-3135-3511-676A-E2C418432508}" dt="2021-05-06T04:43:46.073" v="6" actId="20577"/>
      <pc:docMkLst>
        <pc:docMk/>
      </pc:docMkLst>
      <pc:sldChg chg="modSp">
        <pc:chgData name="Ian Handsley" userId="S::ihandsle@kent.edu.au::6384ef4d-7ea0-4f6e-9fda-dab1f710c7c1" providerId="AD" clId="Web-{0F37677A-3135-3511-676A-E2C418432508}" dt="2021-05-06T04:43:46.073" v="6" actId="20577"/>
        <pc:sldMkLst>
          <pc:docMk/>
          <pc:sldMk cId="469635760" sldId="615"/>
        </pc:sldMkLst>
        <pc:spChg chg="mod">
          <ac:chgData name="Ian Handsley" userId="S::ihandsle@kent.edu.au::6384ef4d-7ea0-4f6e-9fda-dab1f710c7c1" providerId="AD" clId="Web-{0F37677A-3135-3511-676A-E2C418432508}" dt="2021-05-06T04:43:46.073" v="6" actId="20577"/>
          <ac:spMkLst>
            <pc:docMk/>
            <pc:sldMk cId="469635760" sldId="615"/>
            <ac:spMk id="28" creationId="{00000000-0000-0000-0000-000000000000}"/>
          </ac:spMkLst>
        </pc:spChg>
      </pc:sldChg>
      <pc:sldChg chg="modSp">
        <pc:chgData name="Ian Handsley" userId="S::ihandsle@kent.edu.au::6384ef4d-7ea0-4f6e-9fda-dab1f710c7c1" providerId="AD" clId="Web-{0F37677A-3135-3511-676A-E2C418432508}" dt="2021-05-06T01:12:23.196" v="4" actId="20577"/>
        <pc:sldMkLst>
          <pc:docMk/>
          <pc:sldMk cId="1159897832" sldId="620"/>
        </pc:sldMkLst>
        <pc:spChg chg="mod">
          <ac:chgData name="Ian Handsley" userId="S::ihandsle@kent.edu.au::6384ef4d-7ea0-4f6e-9fda-dab1f710c7c1" providerId="AD" clId="Web-{0F37677A-3135-3511-676A-E2C418432508}" dt="2021-05-06T01:12:23.196" v="4" actId="20577"/>
          <ac:spMkLst>
            <pc:docMk/>
            <pc:sldMk cId="1159897832" sldId="620"/>
            <ac:spMk id="6" creationId="{00000000-0000-0000-0000-000000000000}"/>
          </ac:spMkLst>
        </pc:spChg>
      </pc:sldChg>
    </pc:docChg>
  </pc:docChgLst>
  <pc:docChgLst>
    <pc:chgData name="Ian Handsley" userId="S::ihandsle@kent.edu.au::6384ef4d-7ea0-4f6e-9fda-dab1f710c7c1" providerId="AD" clId="Web-{B0D0C49F-003C-0000-9216-488680BDBD20}"/>
    <pc:docChg chg="modSld">
      <pc:chgData name="Ian Handsley" userId="S::ihandsle@kent.edu.au::6384ef4d-7ea0-4f6e-9fda-dab1f710c7c1" providerId="AD" clId="Web-{B0D0C49F-003C-0000-9216-488680BDBD20}" dt="2021-05-05T05:03:14.106" v="190"/>
      <pc:docMkLst>
        <pc:docMk/>
      </pc:docMkLst>
      <pc:sldChg chg="delSp modSp delAnim modAnim">
        <pc:chgData name="Ian Handsley" userId="S::ihandsle@kent.edu.au::6384ef4d-7ea0-4f6e-9fda-dab1f710c7c1" providerId="AD" clId="Web-{B0D0C49F-003C-0000-9216-488680BDBD20}" dt="2021-05-05T05:03:14.106" v="190"/>
        <pc:sldMkLst>
          <pc:docMk/>
          <pc:sldMk cId="2185998309" sldId="605"/>
        </pc:sldMkLst>
        <pc:spChg chg="mod">
          <ac:chgData name="Ian Handsley" userId="S::ihandsle@kent.edu.au::6384ef4d-7ea0-4f6e-9fda-dab1f710c7c1" providerId="AD" clId="Web-{B0D0C49F-003C-0000-9216-488680BDBD20}" dt="2021-05-05T04:54:04.197" v="41"/>
          <ac:spMkLst>
            <pc:docMk/>
            <pc:sldMk cId="2185998309" sldId="605"/>
            <ac:spMk id="2" creationId="{00000000-0000-0000-0000-000000000000}"/>
          </ac:spMkLst>
        </pc:spChg>
        <pc:spChg chg="mod">
          <ac:chgData name="Ian Handsley" userId="S::ihandsle@kent.edu.au::6384ef4d-7ea0-4f6e-9fda-dab1f710c7c1" providerId="AD" clId="Web-{B0D0C49F-003C-0000-9216-488680BDBD20}" dt="2021-05-05T05:03:06.153" v="189" actId="1076"/>
          <ac:spMkLst>
            <pc:docMk/>
            <pc:sldMk cId="2185998309" sldId="605"/>
            <ac:spMk id="3" creationId="{00000000-0000-0000-0000-000000000000}"/>
          </ac:spMkLst>
        </pc:spChg>
        <pc:spChg chg="del">
          <ac:chgData name="Ian Handsley" userId="S::ihandsle@kent.edu.au::6384ef4d-7ea0-4f6e-9fda-dab1f710c7c1" providerId="AD" clId="Web-{B0D0C49F-003C-0000-9216-488680BDBD20}" dt="2021-05-05T04:52:11.915" v="2"/>
          <ac:spMkLst>
            <pc:docMk/>
            <pc:sldMk cId="2185998309" sldId="605"/>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571"/>
          </a:xfrm>
          <a:prstGeom prst="rect">
            <a:avLst/>
          </a:prstGeom>
        </p:spPr>
        <p:txBody>
          <a:bodyPr vert="horz" lIns="91120" tIns="45560" rIns="91120" bIns="45560" rtlCol="0"/>
          <a:lstStyle>
            <a:lvl1pPr algn="l">
              <a:defRPr sz="1200"/>
            </a:lvl1pPr>
          </a:lstStyle>
          <a:p>
            <a:endParaRPr lang="en-US" dirty="0"/>
          </a:p>
        </p:txBody>
      </p:sp>
      <p:sp>
        <p:nvSpPr>
          <p:cNvPr id="3" name="Date Placeholder 2"/>
          <p:cNvSpPr>
            <a:spLocks noGrp="1"/>
          </p:cNvSpPr>
          <p:nvPr>
            <p:ph type="dt" sz="quarter" idx="1"/>
          </p:nvPr>
        </p:nvSpPr>
        <p:spPr>
          <a:xfrm>
            <a:off x="3854939" y="0"/>
            <a:ext cx="2949099" cy="496571"/>
          </a:xfrm>
          <a:prstGeom prst="rect">
            <a:avLst/>
          </a:prstGeom>
        </p:spPr>
        <p:txBody>
          <a:bodyPr vert="horz" lIns="91120" tIns="45560" rIns="91120" bIns="45560" rtlCol="0"/>
          <a:lstStyle>
            <a:lvl1pPr algn="r">
              <a:defRPr sz="1200"/>
            </a:lvl1pPr>
          </a:lstStyle>
          <a:p>
            <a:fld id="{3167B381-2549-48F4-8711-F15467D10553}" type="datetimeFigureOut">
              <a:rPr lang="en-US" smtClean="0"/>
              <a:pPr/>
              <a:t>5/25/2024</a:t>
            </a:fld>
            <a:endParaRPr lang="en-US" dirty="0"/>
          </a:p>
        </p:txBody>
      </p:sp>
      <p:sp>
        <p:nvSpPr>
          <p:cNvPr id="4" name="Footer Placeholder 3"/>
          <p:cNvSpPr>
            <a:spLocks noGrp="1"/>
          </p:cNvSpPr>
          <p:nvPr>
            <p:ph type="ftr" sz="quarter" idx="2"/>
          </p:nvPr>
        </p:nvSpPr>
        <p:spPr>
          <a:xfrm>
            <a:off x="0" y="9441182"/>
            <a:ext cx="2949099" cy="496570"/>
          </a:xfrm>
          <a:prstGeom prst="rect">
            <a:avLst/>
          </a:prstGeom>
        </p:spPr>
        <p:txBody>
          <a:bodyPr vert="horz" lIns="91120" tIns="45560" rIns="91120" bIns="4556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4939" y="9441182"/>
            <a:ext cx="2949099" cy="496570"/>
          </a:xfrm>
          <a:prstGeom prst="rect">
            <a:avLst/>
          </a:prstGeom>
        </p:spPr>
        <p:txBody>
          <a:bodyPr vert="horz" lIns="91120" tIns="45560" rIns="91120" bIns="4556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157"/>
          </a:xfrm>
          <a:prstGeom prst="rect">
            <a:avLst/>
          </a:prstGeom>
        </p:spPr>
        <p:txBody>
          <a:bodyPr vert="horz" lIns="91114" tIns="45557" rIns="91114" bIns="45557" rtlCol="0"/>
          <a:lstStyle>
            <a:lvl1pPr algn="l">
              <a:defRPr sz="1200"/>
            </a:lvl1pPr>
          </a:lstStyle>
          <a:p>
            <a:endParaRPr lang="en-AU" dirty="0"/>
          </a:p>
        </p:txBody>
      </p:sp>
      <p:sp>
        <p:nvSpPr>
          <p:cNvPr id="3" name="Date Placeholder 2"/>
          <p:cNvSpPr>
            <a:spLocks noGrp="1"/>
          </p:cNvSpPr>
          <p:nvPr>
            <p:ph type="dt" idx="1"/>
          </p:nvPr>
        </p:nvSpPr>
        <p:spPr>
          <a:xfrm>
            <a:off x="3854939" y="0"/>
            <a:ext cx="2949099" cy="498157"/>
          </a:xfrm>
          <a:prstGeom prst="rect">
            <a:avLst/>
          </a:prstGeom>
        </p:spPr>
        <p:txBody>
          <a:bodyPr vert="horz" lIns="91114" tIns="45557" rIns="91114" bIns="45557" rtlCol="0"/>
          <a:lstStyle>
            <a:lvl1pPr algn="r">
              <a:defRPr sz="1200"/>
            </a:lvl1pPr>
          </a:lstStyle>
          <a:p>
            <a:fld id="{9D3FBAC9-CFCC-4023-89A7-5749D0192C0F}" type="datetimeFigureOut">
              <a:rPr lang="en-AU" smtClean="0"/>
              <a:pPr/>
              <a:t>25/05/2024</a:t>
            </a:fld>
            <a:endParaRPr lang="en-AU" dirty="0"/>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114" tIns="45557" rIns="91114" bIns="45557" rtlCol="0" anchor="ctr"/>
          <a:lstStyle/>
          <a:p>
            <a:endParaRPr lang="en-AU" dirty="0"/>
          </a:p>
        </p:txBody>
      </p:sp>
      <p:sp>
        <p:nvSpPr>
          <p:cNvPr id="5" name="Notes Placeholder 4"/>
          <p:cNvSpPr>
            <a:spLocks noGrp="1"/>
          </p:cNvSpPr>
          <p:nvPr>
            <p:ph type="body" sz="quarter" idx="3"/>
          </p:nvPr>
        </p:nvSpPr>
        <p:spPr>
          <a:xfrm>
            <a:off x="680562" y="4783258"/>
            <a:ext cx="5444490" cy="3913862"/>
          </a:xfrm>
          <a:prstGeom prst="rect">
            <a:avLst/>
          </a:prstGeom>
        </p:spPr>
        <p:txBody>
          <a:bodyPr vert="horz" lIns="91114" tIns="45557" rIns="91114" bIns="4555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1183"/>
            <a:ext cx="2949099" cy="498157"/>
          </a:xfrm>
          <a:prstGeom prst="rect">
            <a:avLst/>
          </a:prstGeom>
        </p:spPr>
        <p:txBody>
          <a:bodyPr vert="horz" lIns="91114" tIns="45557" rIns="91114" bIns="4555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54939" y="9441183"/>
            <a:ext cx="2949099" cy="498157"/>
          </a:xfrm>
          <a:prstGeom prst="rect">
            <a:avLst/>
          </a:prstGeom>
        </p:spPr>
        <p:txBody>
          <a:bodyPr vert="horz" lIns="91114" tIns="45557" rIns="91114" bIns="4555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460494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10</a:t>
            </a:fld>
            <a:endParaRPr lang="en-AU" dirty="0"/>
          </a:p>
        </p:txBody>
      </p:sp>
    </p:spTree>
    <p:extLst>
      <p:ext uri="{BB962C8B-B14F-4D97-AF65-F5344CB8AC3E}">
        <p14:creationId xmlns:p14="http://schemas.microsoft.com/office/powerpoint/2010/main" val="77212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11</a:t>
            </a:fld>
            <a:endParaRPr lang="en-AU" dirty="0"/>
          </a:p>
        </p:txBody>
      </p:sp>
    </p:spTree>
    <p:extLst>
      <p:ext uri="{BB962C8B-B14F-4D97-AF65-F5344CB8AC3E}">
        <p14:creationId xmlns:p14="http://schemas.microsoft.com/office/powerpoint/2010/main" val="401074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12</a:t>
            </a:fld>
            <a:endParaRPr lang="en-AU" dirty="0"/>
          </a:p>
        </p:txBody>
      </p:sp>
    </p:spTree>
    <p:extLst>
      <p:ext uri="{BB962C8B-B14F-4D97-AF65-F5344CB8AC3E}">
        <p14:creationId xmlns:p14="http://schemas.microsoft.com/office/powerpoint/2010/main" val="310207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13</a:t>
            </a:fld>
            <a:endParaRPr lang="en-AU" dirty="0"/>
          </a:p>
        </p:txBody>
      </p:sp>
    </p:spTree>
    <p:extLst>
      <p:ext uri="{BB962C8B-B14F-4D97-AF65-F5344CB8AC3E}">
        <p14:creationId xmlns:p14="http://schemas.microsoft.com/office/powerpoint/2010/main" val="3519232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14</a:t>
            </a:fld>
            <a:endParaRPr lang="en-AU" dirty="0"/>
          </a:p>
        </p:txBody>
      </p:sp>
    </p:spTree>
    <p:extLst>
      <p:ext uri="{BB962C8B-B14F-4D97-AF65-F5344CB8AC3E}">
        <p14:creationId xmlns:p14="http://schemas.microsoft.com/office/powerpoint/2010/main" val="4069195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15</a:t>
            </a:fld>
            <a:endParaRPr lang="en-AU" dirty="0"/>
          </a:p>
        </p:txBody>
      </p:sp>
    </p:spTree>
    <p:extLst>
      <p:ext uri="{BB962C8B-B14F-4D97-AF65-F5344CB8AC3E}">
        <p14:creationId xmlns:p14="http://schemas.microsoft.com/office/powerpoint/2010/main" val="6020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16</a:t>
            </a:fld>
            <a:endParaRPr lang="en-AU" dirty="0"/>
          </a:p>
        </p:txBody>
      </p:sp>
    </p:spTree>
    <p:extLst>
      <p:ext uri="{BB962C8B-B14F-4D97-AF65-F5344CB8AC3E}">
        <p14:creationId xmlns:p14="http://schemas.microsoft.com/office/powerpoint/2010/main" val="210782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17</a:t>
            </a:fld>
            <a:endParaRPr lang="en-AU" dirty="0"/>
          </a:p>
        </p:txBody>
      </p:sp>
    </p:spTree>
    <p:extLst>
      <p:ext uri="{BB962C8B-B14F-4D97-AF65-F5344CB8AC3E}">
        <p14:creationId xmlns:p14="http://schemas.microsoft.com/office/powerpoint/2010/main" val="370566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18</a:t>
            </a:fld>
            <a:endParaRPr lang="en-AU" dirty="0"/>
          </a:p>
        </p:txBody>
      </p:sp>
    </p:spTree>
    <p:extLst>
      <p:ext uri="{BB962C8B-B14F-4D97-AF65-F5344CB8AC3E}">
        <p14:creationId xmlns:p14="http://schemas.microsoft.com/office/powerpoint/2010/main" val="3176546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19</a:t>
            </a:fld>
            <a:endParaRPr lang="en-AU" dirty="0"/>
          </a:p>
        </p:txBody>
      </p:sp>
    </p:spTree>
    <p:extLst>
      <p:ext uri="{BB962C8B-B14F-4D97-AF65-F5344CB8AC3E}">
        <p14:creationId xmlns:p14="http://schemas.microsoft.com/office/powerpoint/2010/main" val="197814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2</a:t>
            </a:fld>
            <a:endParaRPr lang="en-AU" dirty="0"/>
          </a:p>
        </p:txBody>
      </p:sp>
    </p:spTree>
    <p:extLst>
      <p:ext uri="{BB962C8B-B14F-4D97-AF65-F5344CB8AC3E}">
        <p14:creationId xmlns:p14="http://schemas.microsoft.com/office/powerpoint/2010/main" val="19905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a:t>
            </a:fld>
            <a:endParaRPr lang="en-AU" dirty="0"/>
          </a:p>
        </p:txBody>
      </p:sp>
    </p:spTree>
    <p:extLst>
      <p:ext uri="{BB962C8B-B14F-4D97-AF65-F5344CB8AC3E}">
        <p14:creationId xmlns:p14="http://schemas.microsoft.com/office/powerpoint/2010/main" val="149084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a:t>
            </a:fld>
            <a:endParaRPr lang="en-AU" dirty="0"/>
          </a:p>
        </p:txBody>
      </p:sp>
    </p:spTree>
    <p:extLst>
      <p:ext uri="{BB962C8B-B14F-4D97-AF65-F5344CB8AC3E}">
        <p14:creationId xmlns:p14="http://schemas.microsoft.com/office/powerpoint/2010/main" val="427981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a:t>
            </a:fld>
            <a:endParaRPr lang="en-AU" dirty="0"/>
          </a:p>
        </p:txBody>
      </p:sp>
    </p:spTree>
    <p:extLst>
      <p:ext uri="{BB962C8B-B14F-4D97-AF65-F5344CB8AC3E}">
        <p14:creationId xmlns:p14="http://schemas.microsoft.com/office/powerpoint/2010/main" val="1275675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6</a:t>
            </a:fld>
            <a:endParaRPr lang="en-AU" dirty="0"/>
          </a:p>
        </p:txBody>
      </p:sp>
    </p:spTree>
    <p:extLst>
      <p:ext uri="{BB962C8B-B14F-4D97-AF65-F5344CB8AC3E}">
        <p14:creationId xmlns:p14="http://schemas.microsoft.com/office/powerpoint/2010/main" val="2928585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7</a:t>
            </a:fld>
            <a:endParaRPr lang="en-AU" dirty="0"/>
          </a:p>
        </p:txBody>
      </p:sp>
    </p:spTree>
    <p:extLst>
      <p:ext uri="{BB962C8B-B14F-4D97-AF65-F5344CB8AC3E}">
        <p14:creationId xmlns:p14="http://schemas.microsoft.com/office/powerpoint/2010/main" val="3198842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8</a:t>
            </a:fld>
            <a:endParaRPr lang="en-AU" dirty="0"/>
          </a:p>
        </p:txBody>
      </p:sp>
    </p:spTree>
    <p:extLst>
      <p:ext uri="{BB962C8B-B14F-4D97-AF65-F5344CB8AC3E}">
        <p14:creationId xmlns:p14="http://schemas.microsoft.com/office/powerpoint/2010/main" val="2932086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9</a:t>
            </a:fld>
            <a:endParaRPr lang="en-AU" dirty="0"/>
          </a:p>
        </p:txBody>
      </p:sp>
    </p:spTree>
    <p:extLst>
      <p:ext uri="{BB962C8B-B14F-4D97-AF65-F5344CB8AC3E}">
        <p14:creationId xmlns:p14="http://schemas.microsoft.com/office/powerpoint/2010/main" val="189019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27154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65748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34430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93268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14432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71465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82610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44896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36375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12634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25790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4AF84-D14E-4F7A-B9DE-E87A6143C42D}" type="datetimeFigureOut">
              <a:rPr lang="en-AU" smtClean="0">
                <a:solidFill>
                  <a:prstClr val="black">
                    <a:tint val="75000"/>
                  </a:prstClr>
                </a:solidFill>
              </a:rPr>
              <a:pPr/>
              <a:t>25/05/2024</a:t>
            </a:fld>
            <a:endParaRPr lang="en-AU">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BEB45-76B9-498B-9270-3B380B211FB2}"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802739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harveynorman.com.au/"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646331"/>
          </a:xfrm>
          <a:prstGeom prst="rect">
            <a:avLst/>
          </a:prstGeom>
          <a:noFill/>
        </p:spPr>
        <p:txBody>
          <a:bodyPr wrap="square" lIns="91440" tIns="45720" rIns="91440" bIns="45720" rtlCol="0" anchor="t">
            <a:spAutoFit/>
          </a:bodyPr>
          <a:lstStyle/>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WPDD202 - Recall the Unit Outcomes</a:t>
            </a: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16" name="TextBox 15">
            <a:extLst>
              <a:ext uri="{FF2B5EF4-FFF2-40B4-BE49-F238E27FC236}">
                <a16:creationId xmlns:a16="http://schemas.microsoft.com/office/drawing/2014/main" id="{BF369319-0C56-7918-10E4-A0F19E98EA14}"/>
              </a:ext>
            </a:extLst>
          </p:cNvPr>
          <p:cNvSpPr txBox="1"/>
          <p:nvPr/>
        </p:nvSpPr>
        <p:spPr>
          <a:xfrm>
            <a:off x="1524256" y="1753304"/>
            <a:ext cx="9315764" cy="3903504"/>
          </a:xfrm>
          <a:prstGeom prst="rect">
            <a:avLst/>
          </a:prstGeom>
          <a:noFill/>
        </p:spPr>
        <p:txBody>
          <a:bodyPr wrap="square">
            <a:spAutoFit/>
          </a:bodyPr>
          <a:lstStyle/>
          <a:p>
            <a:pPr>
              <a:lnSpc>
                <a:spcPct val="150000"/>
              </a:lnSpc>
            </a:pPr>
            <a:r>
              <a:rPr lang="en-AU" sz="2800" dirty="0"/>
              <a:t>This unit provides students with an in-depth discussion of the foundational concepts of internet and static websites, and their use in the business. The focus is on the design and development of a static website using HTML5, CSS, and JAVASCRIPT to meet the client needs and technical requirements.</a:t>
            </a:r>
            <a:endParaRPr lang="en-US" sz="2800" dirty="0"/>
          </a:p>
        </p:txBody>
      </p:sp>
    </p:spTree>
    <p:extLst>
      <p:ext uri="{BB962C8B-B14F-4D97-AF65-F5344CB8AC3E}">
        <p14:creationId xmlns:p14="http://schemas.microsoft.com/office/powerpoint/2010/main" val="23376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357463" y="1095374"/>
            <a:ext cx="11014582" cy="4940327"/>
          </a:xfrm>
          <a:prstGeom prst="rect">
            <a:avLst/>
          </a:prstGeom>
          <a:noFill/>
        </p:spPr>
        <p:txBody>
          <a:bodyPr wrap="square" rtlCol="0">
            <a:spAutoFit/>
          </a:bodyPr>
          <a:lstStyle/>
          <a:p>
            <a:pPr lvl="1">
              <a:lnSpc>
                <a:spcPct val="150000"/>
              </a:lnSpc>
            </a:pPr>
            <a:r>
              <a:rPr lang="en-US" sz="2800" dirty="0">
                <a:latin typeface="Arial"/>
                <a:cs typeface="Arial"/>
              </a:rPr>
              <a:t>Week 7 Tables and Forms</a:t>
            </a:r>
          </a:p>
          <a:p>
            <a:pPr marL="914400" lvl="1" indent="-457200">
              <a:lnSpc>
                <a:spcPct val="150000"/>
              </a:lnSpc>
              <a:buFont typeface="Arial" panose="020B0604020202020204" pitchFamily="34" charset="0"/>
              <a:buChar char="•"/>
            </a:pPr>
            <a:r>
              <a:rPr lang="en-AU" sz="2000" dirty="0"/>
              <a:t>In this week, you learnt how to include tables and forms on webpages. You created a table that displays related information and then formatted it using CSS properties you have used before and one new property specific to tables. You also learnt about webpage forms and form controls, including the HTML elements, attributes, and values for creating the controls you need. Finally, you used CSS styles to format a form for mobile, tablet, and desktop viewports. The items listed below include all the new skills you have learnt in this week.</a:t>
            </a:r>
          </a:p>
          <a:p>
            <a:pPr marL="1371600" lvl="2" indent="-457200">
              <a:lnSpc>
                <a:spcPct val="150000"/>
              </a:lnSpc>
              <a:buFont typeface="Arial" panose="020B0604020202020204" pitchFamily="34" charset="0"/>
              <a:buChar char="•"/>
            </a:pPr>
            <a:r>
              <a:rPr lang="en-AU" sz="1600" dirty="0">
                <a:latin typeface="Arial"/>
                <a:cs typeface="Arial"/>
              </a:rPr>
              <a:t>Discovering tables</a:t>
            </a:r>
          </a:p>
          <a:p>
            <a:pPr marL="1371600" lvl="2" indent="-457200">
              <a:lnSpc>
                <a:spcPct val="150000"/>
              </a:lnSpc>
              <a:buFont typeface="Arial" panose="020B0604020202020204" pitchFamily="34" charset="0"/>
              <a:buChar char="•"/>
            </a:pPr>
            <a:r>
              <a:rPr lang="en-AU" sz="1600" dirty="0">
                <a:latin typeface="Arial"/>
                <a:cs typeface="Arial"/>
              </a:rPr>
              <a:t>Styling table elements</a:t>
            </a:r>
          </a:p>
          <a:p>
            <a:pPr marL="1371600" lvl="2" indent="-457200">
              <a:lnSpc>
                <a:spcPct val="150000"/>
              </a:lnSpc>
              <a:buFont typeface="Arial" panose="020B0604020202020204" pitchFamily="34" charset="0"/>
              <a:buChar char="•"/>
            </a:pPr>
            <a:r>
              <a:rPr lang="en-AU" sz="1600" dirty="0">
                <a:latin typeface="Arial"/>
                <a:cs typeface="Arial"/>
              </a:rPr>
              <a:t>Creating webpage forms</a:t>
            </a:r>
          </a:p>
          <a:p>
            <a:pPr marL="1371600" lvl="2" indent="-457200">
              <a:lnSpc>
                <a:spcPct val="150000"/>
              </a:lnSpc>
              <a:buFont typeface="Arial" panose="020B0604020202020204" pitchFamily="34" charset="0"/>
              <a:buChar char="•"/>
            </a:pPr>
            <a:r>
              <a:rPr lang="en-AU" sz="1600" dirty="0">
                <a:latin typeface="Arial"/>
                <a:cs typeface="Arial"/>
              </a:rPr>
              <a:t>Styling forms</a:t>
            </a:r>
          </a:p>
        </p:txBody>
      </p:sp>
    </p:spTree>
    <p:extLst>
      <p:ext uri="{BB962C8B-B14F-4D97-AF65-F5344CB8AC3E}">
        <p14:creationId xmlns:p14="http://schemas.microsoft.com/office/powerpoint/2010/main" val="71705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357463" y="1095374"/>
            <a:ext cx="11014582" cy="4201663"/>
          </a:xfrm>
          <a:prstGeom prst="rect">
            <a:avLst/>
          </a:prstGeom>
          <a:noFill/>
        </p:spPr>
        <p:txBody>
          <a:bodyPr wrap="square" rtlCol="0">
            <a:spAutoFit/>
          </a:bodyPr>
          <a:lstStyle/>
          <a:p>
            <a:pPr lvl="1">
              <a:lnSpc>
                <a:spcPct val="150000"/>
              </a:lnSpc>
            </a:pPr>
            <a:r>
              <a:rPr lang="en-US" sz="2800" dirty="0">
                <a:latin typeface="Arial"/>
                <a:cs typeface="Arial"/>
              </a:rPr>
              <a:t>Week 8 Adding Multimedia</a:t>
            </a:r>
          </a:p>
          <a:p>
            <a:pPr marL="914400" lvl="1" indent="-457200">
              <a:lnSpc>
                <a:spcPct val="150000"/>
              </a:lnSpc>
              <a:buFont typeface="Arial" panose="020B0604020202020204" pitchFamily="34" charset="0"/>
              <a:buChar char="•"/>
            </a:pPr>
            <a:r>
              <a:rPr lang="en-AU" sz="2000" dirty="0"/>
              <a:t>In this week, you learnt how to integrate audio and video elements within a website. You used HTML5 audio element to insert three audio source elements and specified that it automatically play and display controls. You also learnt how to use the HTML5 video element and insert a video onto a webpage and coded for cross-browser compatibility. Finally, you used CSS styles to format a video for all viewports. The items listed below include all the new skills you have learnt in this week.</a:t>
            </a:r>
          </a:p>
          <a:p>
            <a:pPr marL="1371600" lvl="2" indent="-457200">
              <a:lnSpc>
                <a:spcPct val="150000"/>
              </a:lnSpc>
              <a:buFont typeface="Arial" panose="020B0604020202020204" pitchFamily="34" charset="0"/>
              <a:buChar char="•"/>
            </a:pPr>
            <a:r>
              <a:rPr lang="en-AU" sz="1600" dirty="0">
                <a:latin typeface="Arial"/>
                <a:cs typeface="Arial"/>
              </a:rPr>
              <a:t>Integrating audio</a:t>
            </a:r>
          </a:p>
          <a:p>
            <a:pPr marL="1371600" lvl="2" indent="-457200">
              <a:lnSpc>
                <a:spcPct val="150000"/>
              </a:lnSpc>
              <a:buFont typeface="Arial" panose="020B0604020202020204" pitchFamily="34" charset="0"/>
              <a:buChar char="•"/>
            </a:pPr>
            <a:r>
              <a:rPr lang="en-AU" sz="1600" dirty="0">
                <a:latin typeface="Arial"/>
                <a:cs typeface="Arial"/>
              </a:rPr>
              <a:t>Integrating video</a:t>
            </a:r>
          </a:p>
        </p:txBody>
      </p:sp>
    </p:spTree>
    <p:extLst>
      <p:ext uri="{BB962C8B-B14F-4D97-AF65-F5344CB8AC3E}">
        <p14:creationId xmlns:p14="http://schemas.microsoft.com/office/powerpoint/2010/main" val="348747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357463" y="1095374"/>
            <a:ext cx="11014582" cy="5084533"/>
          </a:xfrm>
          <a:prstGeom prst="rect">
            <a:avLst/>
          </a:prstGeom>
          <a:noFill/>
        </p:spPr>
        <p:txBody>
          <a:bodyPr wrap="square" rtlCol="0">
            <a:spAutoFit/>
          </a:bodyPr>
          <a:lstStyle/>
          <a:p>
            <a:pPr lvl="1">
              <a:lnSpc>
                <a:spcPct val="150000"/>
              </a:lnSpc>
            </a:pPr>
            <a:r>
              <a:rPr lang="en-US" sz="2800" dirty="0">
                <a:latin typeface="Arial"/>
                <a:cs typeface="Arial"/>
              </a:rPr>
              <a:t>Weeks 9-10 Interactive Web App with JavaScript</a:t>
            </a:r>
          </a:p>
          <a:p>
            <a:pPr marL="914400" lvl="1" indent="-457200">
              <a:lnSpc>
                <a:spcPct val="150000"/>
              </a:lnSpc>
              <a:buFont typeface="Arial" panose="020B0604020202020204" pitchFamily="34" charset="0"/>
              <a:buChar char="•"/>
            </a:pPr>
            <a:r>
              <a:rPr lang="en-AU" sz="2000" dirty="0"/>
              <a:t>In these two weeks, you learnt about the various social media options for a business. You learned how to add social media icons and links to a website. You styled social media icons with CSS. You also learned how to create pop-up windows using JavaScript. You learnt how to write JavaScript code within an HTML document. You also learnt how to write JavaScript functions in an external JavaScript file and reference the file within an HTML page. The items listed below include all the new skills you have learnt in these week.</a:t>
            </a:r>
            <a:endParaRPr lang="en-AU" sz="2000" dirty="0">
              <a:latin typeface="Arial"/>
              <a:cs typeface="Arial"/>
            </a:endParaRPr>
          </a:p>
          <a:p>
            <a:pPr marL="1371600" lvl="2" indent="-457200">
              <a:lnSpc>
                <a:spcPct val="150000"/>
              </a:lnSpc>
              <a:buFont typeface="Arial" panose="020B0604020202020204" pitchFamily="34" charset="0"/>
              <a:buChar char="•"/>
            </a:pPr>
            <a:r>
              <a:rPr lang="en-AU" sz="1400" dirty="0">
                <a:latin typeface="Arial"/>
                <a:cs typeface="Arial"/>
              </a:rPr>
              <a:t>Adding social media icons and links to the home page</a:t>
            </a:r>
          </a:p>
          <a:p>
            <a:pPr marL="1371600" lvl="2" indent="-457200">
              <a:lnSpc>
                <a:spcPct val="150000"/>
              </a:lnSpc>
              <a:buFont typeface="Arial" panose="020B0604020202020204" pitchFamily="34" charset="0"/>
              <a:buChar char="•"/>
            </a:pPr>
            <a:r>
              <a:rPr lang="en-AU" sz="1400" dirty="0">
                <a:latin typeface="Arial"/>
                <a:cs typeface="Arial"/>
              </a:rPr>
              <a:t>Adding a pop-up window to the home page</a:t>
            </a:r>
          </a:p>
          <a:p>
            <a:pPr marL="1371600" lvl="2" indent="-457200">
              <a:lnSpc>
                <a:spcPct val="150000"/>
              </a:lnSpc>
              <a:buFont typeface="Arial" panose="020B0604020202020204" pitchFamily="34" charset="0"/>
              <a:buChar char="•"/>
            </a:pPr>
            <a:r>
              <a:rPr lang="en-AU" sz="1400" dirty="0">
                <a:latin typeface="Arial"/>
                <a:cs typeface="Arial"/>
              </a:rPr>
              <a:t>Creating a function in an external JavaScript file</a:t>
            </a:r>
          </a:p>
          <a:p>
            <a:pPr marL="1371600" lvl="2" indent="-457200">
              <a:lnSpc>
                <a:spcPct val="150000"/>
              </a:lnSpc>
              <a:buFont typeface="Arial" panose="020B0604020202020204" pitchFamily="34" charset="0"/>
              <a:buChar char="•"/>
            </a:pPr>
            <a:r>
              <a:rPr lang="en-AU" sz="1400" dirty="0">
                <a:latin typeface="Arial"/>
                <a:cs typeface="Arial"/>
              </a:rPr>
              <a:t>Calling a JavaScript function</a:t>
            </a:r>
          </a:p>
          <a:p>
            <a:pPr marL="1371600" lvl="2" indent="-457200">
              <a:lnSpc>
                <a:spcPct val="150000"/>
              </a:lnSpc>
              <a:buFont typeface="Arial" panose="020B0604020202020204" pitchFamily="34" charset="0"/>
              <a:buChar char="•"/>
            </a:pPr>
            <a:r>
              <a:rPr lang="en-AU" sz="1400" dirty="0">
                <a:latin typeface="Arial"/>
                <a:cs typeface="Arial"/>
              </a:rPr>
              <a:t>Writing a JavaScript user-defined function to valid form data</a:t>
            </a:r>
          </a:p>
        </p:txBody>
      </p:sp>
    </p:spTree>
    <p:extLst>
      <p:ext uri="{BB962C8B-B14F-4D97-AF65-F5344CB8AC3E}">
        <p14:creationId xmlns:p14="http://schemas.microsoft.com/office/powerpoint/2010/main" val="31270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357463" y="1095374"/>
            <a:ext cx="11014582" cy="3739998"/>
          </a:xfrm>
          <a:prstGeom prst="rect">
            <a:avLst/>
          </a:prstGeom>
          <a:noFill/>
        </p:spPr>
        <p:txBody>
          <a:bodyPr wrap="square" rtlCol="0">
            <a:spAutoFit/>
          </a:bodyPr>
          <a:lstStyle/>
          <a:p>
            <a:pPr lvl="1">
              <a:lnSpc>
                <a:spcPct val="150000"/>
              </a:lnSpc>
            </a:pPr>
            <a:r>
              <a:rPr lang="en-US" sz="2800" dirty="0">
                <a:latin typeface="Arial"/>
                <a:cs typeface="Arial"/>
              </a:rPr>
              <a:t>Week 11 Publish and Promote a Website</a:t>
            </a:r>
          </a:p>
          <a:p>
            <a:pPr marL="914400" lvl="1" indent="-457200">
              <a:lnSpc>
                <a:spcPct val="150000"/>
              </a:lnSpc>
              <a:buFont typeface="Arial" panose="020B0604020202020204" pitchFamily="34" charset="0"/>
              <a:buChar char="•"/>
            </a:pPr>
            <a:r>
              <a:rPr lang="en-AU" sz="2000" dirty="0"/>
              <a:t>In this week, you learnt how to add a description meta tag to a webpage. You also learnt how to publish and promote a website. You used the meta tag to create a description for a website. You learnt how to publish your website with an FTP client. You also learnt how to market and promote a website. The items listed below include all the new skills you have learnt in this week.</a:t>
            </a:r>
          </a:p>
          <a:p>
            <a:pPr marL="1371600" lvl="2" indent="-457200">
              <a:lnSpc>
                <a:spcPct val="150000"/>
              </a:lnSpc>
              <a:buFont typeface="Arial" panose="020B0604020202020204" pitchFamily="34" charset="0"/>
              <a:buChar char="•"/>
            </a:pPr>
            <a:r>
              <a:rPr lang="en-AU" sz="1600" dirty="0">
                <a:latin typeface="Arial"/>
                <a:cs typeface="Arial"/>
              </a:rPr>
              <a:t>Using the description meta tag</a:t>
            </a:r>
          </a:p>
          <a:p>
            <a:pPr marL="1371600" lvl="2" indent="-457200">
              <a:lnSpc>
                <a:spcPct val="150000"/>
              </a:lnSpc>
              <a:buFont typeface="Arial" panose="020B0604020202020204" pitchFamily="34" charset="0"/>
              <a:buChar char="•"/>
            </a:pPr>
            <a:r>
              <a:rPr lang="en-AU" sz="1600" dirty="0">
                <a:latin typeface="Arial"/>
                <a:cs typeface="Arial"/>
              </a:rPr>
              <a:t>Publishing a website</a:t>
            </a:r>
          </a:p>
        </p:txBody>
      </p:sp>
    </p:spTree>
    <p:extLst>
      <p:ext uri="{BB962C8B-B14F-4D97-AF65-F5344CB8AC3E}">
        <p14:creationId xmlns:p14="http://schemas.microsoft.com/office/powerpoint/2010/main" val="194812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646331"/>
          </a:xfrm>
          <a:prstGeom prst="rect">
            <a:avLst/>
          </a:prstGeom>
          <a:noFill/>
        </p:spPr>
        <p:txBody>
          <a:bodyPr wrap="square" lIns="91440" tIns="45720" rIns="91440" bIns="45720" rtlCol="0" anchor="t">
            <a:spAutoFit/>
          </a:bodyPr>
          <a:lstStyle/>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Exam Paper Structure</a:t>
            </a: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15" name="Content Placeholder 2">
            <a:extLst>
              <a:ext uri="{FF2B5EF4-FFF2-40B4-BE49-F238E27FC236}">
                <a16:creationId xmlns:a16="http://schemas.microsoft.com/office/drawing/2014/main" id="{CFA85E3D-D70E-905C-CC57-1B176FB0200F}"/>
              </a:ext>
            </a:extLst>
          </p:cNvPr>
          <p:cNvSpPr>
            <a:spLocks noGrp="1"/>
          </p:cNvSpPr>
          <p:nvPr>
            <p:ph idx="1"/>
          </p:nvPr>
        </p:nvSpPr>
        <p:spPr>
          <a:xfrm>
            <a:off x="899574" y="1529387"/>
            <a:ext cx="10515600" cy="4351338"/>
          </a:xfrm>
        </p:spPr>
        <p:txBody>
          <a:bodyPr>
            <a:normAutofit fontScale="92500" lnSpcReduction="10000"/>
          </a:bodyPr>
          <a:lstStyle/>
          <a:p>
            <a:pPr marL="0" indent="0">
              <a:buNone/>
            </a:pPr>
            <a:r>
              <a:rPr lang="en-US" dirty="0"/>
              <a:t>Duration: 2 hours 10 minutes</a:t>
            </a:r>
          </a:p>
          <a:p>
            <a:pPr marL="0" indent="0">
              <a:buNone/>
            </a:pPr>
            <a:r>
              <a:rPr lang="en-US" dirty="0"/>
              <a:t>Exam paper contains 2 sections of different types of questions:</a:t>
            </a:r>
          </a:p>
          <a:p>
            <a:pPr marL="0" indent="0">
              <a:buNone/>
            </a:pPr>
            <a:r>
              <a:rPr lang="en-US" dirty="0"/>
              <a:t>1. Short Questions and Answers – 40 marks</a:t>
            </a:r>
          </a:p>
          <a:p>
            <a:pPr lvl="1"/>
            <a:r>
              <a:rPr lang="en-US" dirty="0"/>
              <a:t>8 questions out of 10 questions – 5 marks each</a:t>
            </a:r>
          </a:p>
          <a:p>
            <a:pPr lvl="1"/>
            <a:r>
              <a:rPr lang="en-US" dirty="0"/>
              <a:t>Questions could be any topic you learnt from Weeks 1-11</a:t>
            </a:r>
          </a:p>
          <a:p>
            <a:pPr lvl="1"/>
            <a:r>
              <a:rPr lang="en-US" dirty="0"/>
              <a:t>Reviewing on your weekly notes/tutorials would be helpful</a:t>
            </a:r>
          </a:p>
          <a:p>
            <a:pPr marL="0" indent="0">
              <a:buNone/>
            </a:pPr>
            <a:r>
              <a:rPr lang="en-US" dirty="0"/>
              <a:t>2. Long Questions and Answers  60 marks</a:t>
            </a:r>
          </a:p>
          <a:p>
            <a:pPr lvl="1"/>
            <a:r>
              <a:rPr lang="en-US" dirty="0"/>
              <a:t>2 questions out of 3 questions – each question having 30 marks</a:t>
            </a:r>
          </a:p>
          <a:p>
            <a:pPr lvl="1"/>
            <a:r>
              <a:rPr lang="en-US" dirty="0"/>
              <a:t>Problem solving-based questions – writing HTML and CSS code</a:t>
            </a:r>
          </a:p>
          <a:p>
            <a:pPr lvl="1"/>
            <a:r>
              <a:rPr lang="en-US" dirty="0"/>
              <a:t>Understanding on how to use HTML and CSS tags to develop a webpage is essential. Practicing on writing HTML and CSS code will definitely help</a:t>
            </a:r>
          </a:p>
        </p:txBody>
      </p:sp>
    </p:spTree>
    <p:extLst>
      <p:ext uri="{BB962C8B-B14F-4D97-AF65-F5344CB8AC3E}">
        <p14:creationId xmlns:p14="http://schemas.microsoft.com/office/powerpoint/2010/main" val="157649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646331"/>
          </a:xfrm>
          <a:prstGeom prst="rect">
            <a:avLst/>
          </a:prstGeom>
          <a:noFill/>
        </p:spPr>
        <p:txBody>
          <a:bodyPr wrap="square" lIns="91440" tIns="45720" rIns="91440" bIns="45720" rtlCol="0" anchor="t">
            <a:spAutoFit/>
          </a:bodyPr>
          <a:lstStyle/>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Sample Question From Section 1</a:t>
            </a: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15" name="Content Placeholder 2">
            <a:extLst>
              <a:ext uri="{FF2B5EF4-FFF2-40B4-BE49-F238E27FC236}">
                <a16:creationId xmlns:a16="http://schemas.microsoft.com/office/drawing/2014/main" id="{CFA85E3D-D70E-905C-CC57-1B176FB0200F}"/>
              </a:ext>
            </a:extLst>
          </p:cNvPr>
          <p:cNvSpPr>
            <a:spLocks noGrp="1"/>
          </p:cNvSpPr>
          <p:nvPr>
            <p:ph idx="1"/>
          </p:nvPr>
        </p:nvSpPr>
        <p:spPr>
          <a:xfrm>
            <a:off x="899574" y="1529387"/>
            <a:ext cx="10515600" cy="4351338"/>
          </a:xfrm>
        </p:spPr>
        <p:txBody>
          <a:bodyPr>
            <a:normAutofit/>
          </a:bodyPr>
          <a:lstStyle/>
          <a:p>
            <a:pPr marL="514350" indent="-514350">
              <a:buAutoNum type="arabicPeriod"/>
            </a:pPr>
            <a:r>
              <a:rPr lang="en-US" dirty="0"/>
              <a:t>Write down the HTML5 code to embed the video elements in your webpage.</a:t>
            </a:r>
          </a:p>
          <a:p>
            <a:pPr marL="514350" indent="-514350">
              <a:buAutoNum type="arabicPeriod"/>
            </a:pPr>
            <a:r>
              <a:rPr lang="en-US" dirty="0"/>
              <a:t>How can you include the alert message in your webpage by using JavaScript. </a:t>
            </a:r>
          </a:p>
          <a:p>
            <a:pPr marL="514350" indent="-514350">
              <a:buFont typeface="Arial" panose="020B0604020202020204" pitchFamily="34" charset="0"/>
              <a:buAutoNum type="arabicPeriod"/>
            </a:pPr>
            <a:r>
              <a:rPr lang="en-AU" dirty="0">
                <a:solidFill>
                  <a:srgbClr val="000000"/>
                </a:solidFill>
                <a:effectLst/>
                <a:ea typeface="Times New Roman" panose="02020603050405020304" pitchFamily="18" charset="0"/>
              </a:rPr>
              <a:t>Visit the website (</a:t>
            </a:r>
            <a:r>
              <a:rPr lang="en-AU" u="sng" dirty="0">
                <a:solidFill>
                  <a:srgbClr val="0000FF"/>
                </a:solidFill>
                <a:effectLst/>
                <a:ea typeface="Times New Roman" panose="02020603050405020304" pitchFamily="18" charset="0"/>
                <a:hlinkClick r:id="rId4"/>
              </a:rPr>
              <a:t>https://www.harveynorman.com.au</a:t>
            </a:r>
            <a:r>
              <a:rPr lang="en-AU" dirty="0">
                <a:solidFill>
                  <a:srgbClr val="000000"/>
                </a:solidFill>
                <a:effectLst/>
                <a:ea typeface="Times New Roman" panose="02020603050405020304" pitchFamily="18" charset="0"/>
              </a:rPr>
              <a:t>). Identify the purpose of the website and intended target audience. </a:t>
            </a:r>
            <a:endParaRPr lang="en-AU" dirty="0">
              <a:effectLst/>
              <a:ea typeface="Times New Roman" panose="02020603050405020304" pitchFamily="18" charset="0"/>
            </a:endParaRPr>
          </a:p>
          <a:p>
            <a:pPr marL="514350" indent="-514350">
              <a:buAutoNum type="arabicPeriod"/>
            </a:pPr>
            <a:r>
              <a:rPr lang="en-US" dirty="0"/>
              <a:t>What is the difference between intranet, extranet and internet. </a:t>
            </a:r>
          </a:p>
        </p:txBody>
      </p:sp>
    </p:spTree>
    <p:extLst>
      <p:ext uri="{BB962C8B-B14F-4D97-AF65-F5344CB8AC3E}">
        <p14:creationId xmlns:p14="http://schemas.microsoft.com/office/powerpoint/2010/main" val="2015392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646331"/>
          </a:xfrm>
          <a:prstGeom prst="rect">
            <a:avLst/>
          </a:prstGeom>
          <a:noFill/>
        </p:spPr>
        <p:txBody>
          <a:bodyPr wrap="square" lIns="91440" tIns="45720" rIns="91440" bIns="45720" rtlCol="0" anchor="t">
            <a:spAutoFit/>
          </a:bodyPr>
          <a:lstStyle/>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Sample Question From Section 2.</a:t>
            </a: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pic>
        <p:nvPicPr>
          <p:cNvPr id="4" name="Picture 3">
            <a:extLst>
              <a:ext uri="{FF2B5EF4-FFF2-40B4-BE49-F238E27FC236}">
                <a16:creationId xmlns:a16="http://schemas.microsoft.com/office/drawing/2014/main" id="{A023BAF1-FBD1-30EC-097B-A7003ABACEB0}"/>
              </a:ext>
            </a:extLst>
          </p:cNvPr>
          <p:cNvPicPr>
            <a:picLocks noChangeAspect="1"/>
          </p:cNvPicPr>
          <p:nvPr/>
        </p:nvPicPr>
        <p:blipFill>
          <a:blip r:embed="rId4"/>
          <a:stretch>
            <a:fillRect/>
          </a:stretch>
        </p:blipFill>
        <p:spPr>
          <a:xfrm>
            <a:off x="474525" y="1515508"/>
            <a:ext cx="11365698" cy="4726970"/>
          </a:xfrm>
          <a:prstGeom prst="rect">
            <a:avLst/>
          </a:prstGeom>
        </p:spPr>
      </p:pic>
      <p:sp>
        <p:nvSpPr>
          <p:cNvPr id="6" name="TextBox 5">
            <a:extLst>
              <a:ext uri="{FF2B5EF4-FFF2-40B4-BE49-F238E27FC236}">
                <a16:creationId xmlns:a16="http://schemas.microsoft.com/office/drawing/2014/main" id="{ED9A8853-06CD-12B4-ED02-5C8D42DAA68A}"/>
              </a:ext>
            </a:extLst>
          </p:cNvPr>
          <p:cNvSpPr txBox="1"/>
          <p:nvPr/>
        </p:nvSpPr>
        <p:spPr>
          <a:xfrm>
            <a:off x="2387599" y="1095374"/>
            <a:ext cx="7416800" cy="369332"/>
          </a:xfrm>
          <a:prstGeom prst="rect">
            <a:avLst/>
          </a:prstGeom>
          <a:noFill/>
        </p:spPr>
        <p:txBody>
          <a:bodyPr wrap="square" rtlCol="0">
            <a:spAutoFit/>
          </a:bodyPr>
          <a:lstStyle/>
          <a:p>
            <a:r>
              <a:rPr lang="en-US" dirty="0"/>
              <a:t>Write down the valid HTML/CSS code for the given page. </a:t>
            </a:r>
          </a:p>
        </p:txBody>
      </p:sp>
    </p:spTree>
    <p:extLst>
      <p:ext uri="{BB962C8B-B14F-4D97-AF65-F5344CB8AC3E}">
        <p14:creationId xmlns:p14="http://schemas.microsoft.com/office/powerpoint/2010/main" val="2682903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646331"/>
          </a:xfrm>
          <a:prstGeom prst="rect">
            <a:avLst/>
          </a:prstGeom>
          <a:noFill/>
        </p:spPr>
        <p:txBody>
          <a:bodyPr wrap="square" lIns="91440" tIns="45720" rIns="91440" bIns="45720" rtlCol="0" anchor="t">
            <a:spAutoFit/>
          </a:bodyPr>
          <a:lstStyle/>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Sample Question From Section 2.</a:t>
            </a: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6" name="TextBox 5">
            <a:extLst>
              <a:ext uri="{FF2B5EF4-FFF2-40B4-BE49-F238E27FC236}">
                <a16:creationId xmlns:a16="http://schemas.microsoft.com/office/drawing/2014/main" id="{ED9A8853-06CD-12B4-ED02-5C8D42DAA68A}"/>
              </a:ext>
            </a:extLst>
          </p:cNvPr>
          <p:cNvSpPr txBox="1"/>
          <p:nvPr/>
        </p:nvSpPr>
        <p:spPr>
          <a:xfrm>
            <a:off x="2300037" y="1144552"/>
            <a:ext cx="7416800" cy="369332"/>
          </a:xfrm>
          <a:prstGeom prst="rect">
            <a:avLst/>
          </a:prstGeom>
          <a:noFill/>
        </p:spPr>
        <p:txBody>
          <a:bodyPr wrap="square" rtlCol="0">
            <a:spAutoFit/>
          </a:bodyPr>
          <a:lstStyle/>
          <a:p>
            <a:r>
              <a:rPr lang="en-US" dirty="0"/>
              <a:t>Write down the valid HTML/CSS code for the given Contact Form. </a:t>
            </a:r>
          </a:p>
        </p:txBody>
      </p:sp>
      <p:pic>
        <p:nvPicPr>
          <p:cNvPr id="3" name="Picture 2">
            <a:extLst>
              <a:ext uri="{FF2B5EF4-FFF2-40B4-BE49-F238E27FC236}">
                <a16:creationId xmlns:a16="http://schemas.microsoft.com/office/drawing/2014/main" id="{06BE9437-ADD7-7A21-FC7F-980A26CAFE69}"/>
              </a:ext>
            </a:extLst>
          </p:cNvPr>
          <p:cNvPicPr>
            <a:picLocks noChangeAspect="1"/>
          </p:cNvPicPr>
          <p:nvPr/>
        </p:nvPicPr>
        <p:blipFill>
          <a:blip r:embed="rId4"/>
          <a:stretch>
            <a:fillRect/>
          </a:stretch>
        </p:blipFill>
        <p:spPr>
          <a:xfrm>
            <a:off x="2117557" y="1537999"/>
            <a:ext cx="8530389" cy="4766007"/>
          </a:xfrm>
          <a:prstGeom prst="rect">
            <a:avLst/>
          </a:prstGeom>
        </p:spPr>
      </p:pic>
    </p:spTree>
    <p:extLst>
      <p:ext uri="{BB962C8B-B14F-4D97-AF65-F5344CB8AC3E}">
        <p14:creationId xmlns:p14="http://schemas.microsoft.com/office/powerpoint/2010/main" val="1685222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646331"/>
          </a:xfrm>
          <a:prstGeom prst="rect">
            <a:avLst/>
          </a:prstGeom>
          <a:noFill/>
        </p:spPr>
        <p:txBody>
          <a:bodyPr wrap="square" lIns="91440" tIns="45720" rIns="91440" bIns="45720" rtlCol="0" anchor="t">
            <a:spAutoFit/>
          </a:bodyPr>
          <a:lstStyle/>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Sample Question From Section 2.</a:t>
            </a: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6" name="TextBox 5">
            <a:extLst>
              <a:ext uri="{FF2B5EF4-FFF2-40B4-BE49-F238E27FC236}">
                <a16:creationId xmlns:a16="http://schemas.microsoft.com/office/drawing/2014/main" id="{ED9A8853-06CD-12B4-ED02-5C8D42DAA68A}"/>
              </a:ext>
            </a:extLst>
          </p:cNvPr>
          <p:cNvSpPr txBox="1"/>
          <p:nvPr/>
        </p:nvSpPr>
        <p:spPr>
          <a:xfrm>
            <a:off x="1275347" y="1186730"/>
            <a:ext cx="9589169" cy="369332"/>
          </a:xfrm>
          <a:prstGeom prst="rect">
            <a:avLst/>
          </a:prstGeom>
          <a:noFill/>
        </p:spPr>
        <p:txBody>
          <a:bodyPr wrap="square" rtlCol="0">
            <a:spAutoFit/>
          </a:bodyPr>
          <a:lstStyle/>
          <a:p>
            <a:r>
              <a:rPr lang="en-US" dirty="0"/>
              <a:t>Write down the valid JavaScript code to add two numbers input by the users as shown in the figure. </a:t>
            </a:r>
          </a:p>
        </p:txBody>
      </p:sp>
      <p:pic>
        <p:nvPicPr>
          <p:cNvPr id="4" name="Picture 3">
            <a:extLst>
              <a:ext uri="{FF2B5EF4-FFF2-40B4-BE49-F238E27FC236}">
                <a16:creationId xmlns:a16="http://schemas.microsoft.com/office/drawing/2014/main" id="{E1880305-3AFC-CE95-2B75-0302413CA4A1}"/>
              </a:ext>
            </a:extLst>
          </p:cNvPr>
          <p:cNvPicPr>
            <a:picLocks noChangeAspect="1"/>
          </p:cNvPicPr>
          <p:nvPr/>
        </p:nvPicPr>
        <p:blipFill>
          <a:blip r:embed="rId4"/>
          <a:stretch>
            <a:fillRect/>
          </a:stretch>
        </p:blipFill>
        <p:spPr>
          <a:xfrm>
            <a:off x="1275347" y="1924417"/>
            <a:ext cx="10008779" cy="4007151"/>
          </a:xfrm>
          <a:prstGeom prst="rect">
            <a:avLst/>
          </a:prstGeom>
        </p:spPr>
      </p:pic>
    </p:spTree>
    <p:extLst>
      <p:ext uri="{BB962C8B-B14F-4D97-AF65-F5344CB8AC3E}">
        <p14:creationId xmlns:p14="http://schemas.microsoft.com/office/powerpoint/2010/main" val="88852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2760817" y="2551837"/>
            <a:ext cx="6047929" cy="1754326"/>
          </a:xfrm>
          <a:prstGeom prst="rect">
            <a:avLst/>
          </a:prstGeom>
          <a:noFill/>
        </p:spPr>
        <p:txBody>
          <a:bodyPr wrap="square" lIns="91440" tIns="45720" rIns="91440" bIns="45720" rtlCol="0" anchor="t">
            <a:spAutoFit/>
          </a:bodyPr>
          <a:lstStyle/>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All the best </a:t>
            </a:r>
          </a:p>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&amp; </a:t>
            </a:r>
          </a:p>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Good luck </a:t>
            </a: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Tree>
    <p:extLst>
      <p:ext uri="{BB962C8B-B14F-4D97-AF65-F5344CB8AC3E}">
        <p14:creationId xmlns:p14="http://schemas.microsoft.com/office/powerpoint/2010/main" val="418115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646331"/>
          </a:xfrm>
          <a:prstGeom prst="rect">
            <a:avLst/>
          </a:prstGeom>
          <a:noFill/>
        </p:spPr>
        <p:txBody>
          <a:bodyPr wrap="square" lIns="91440" tIns="45720" rIns="91440" bIns="45720" rtlCol="0" anchor="t">
            <a:spAutoFit/>
          </a:bodyPr>
          <a:lstStyle/>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Make a study plan and know what you are preparing for</a:t>
            </a: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22" name="TextBox 21">
            <a:extLst>
              <a:ext uri="{FF2B5EF4-FFF2-40B4-BE49-F238E27FC236}">
                <a16:creationId xmlns:a16="http://schemas.microsoft.com/office/drawing/2014/main" id="{CC9523E7-DCD6-79DC-B7C6-BCEACCCCB2D2}"/>
              </a:ext>
            </a:extLst>
          </p:cNvPr>
          <p:cNvSpPr txBox="1"/>
          <p:nvPr/>
        </p:nvSpPr>
        <p:spPr>
          <a:xfrm>
            <a:off x="545072" y="1537298"/>
            <a:ext cx="10739498" cy="739754"/>
          </a:xfrm>
          <a:prstGeom prst="rect">
            <a:avLst/>
          </a:prstGeom>
          <a:noFill/>
        </p:spPr>
        <p:txBody>
          <a:bodyPr wrap="square" lIns="91440" tIns="45720" rIns="91440" bIns="45720" rtlCol="0" anchor="t">
            <a:spAutoFit/>
          </a:bodyPr>
          <a:lstStyle/>
          <a:p>
            <a:pPr>
              <a:lnSpc>
                <a:spcPct val="150000"/>
              </a:lnSpc>
            </a:pPr>
            <a:r>
              <a:rPr lang="en-AU" sz="3200" dirty="0">
                <a:latin typeface="Arial"/>
                <a:cs typeface="Arial"/>
              </a:rPr>
              <a:t> </a:t>
            </a:r>
          </a:p>
        </p:txBody>
      </p:sp>
      <p:sp>
        <p:nvSpPr>
          <p:cNvPr id="4" name="TextBox 3">
            <a:extLst>
              <a:ext uri="{FF2B5EF4-FFF2-40B4-BE49-F238E27FC236}">
                <a16:creationId xmlns:a16="http://schemas.microsoft.com/office/drawing/2014/main" id="{1B2FACDA-6462-B943-93D6-86DE803F401D}"/>
              </a:ext>
            </a:extLst>
          </p:cNvPr>
          <p:cNvSpPr txBox="1"/>
          <p:nvPr/>
        </p:nvSpPr>
        <p:spPr>
          <a:xfrm>
            <a:off x="997070" y="2064119"/>
            <a:ext cx="10187188" cy="1569660"/>
          </a:xfrm>
          <a:prstGeom prst="rect">
            <a:avLst/>
          </a:prstGeom>
          <a:noFill/>
        </p:spPr>
        <p:txBody>
          <a:bodyPr wrap="square" rtlCol="0">
            <a:spAutoFit/>
          </a:bodyPr>
          <a:lstStyle/>
          <a:p>
            <a:pPr algn="ctr"/>
            <a:r>
              <a:rPr lang="en-US" sz="3200" dirty="0"/>
              <a:t>This will </a:t>
            </a:r>
            <a:r>
              <a:rPr lang="en-AU" sz="3200" dirty="0"/>
              <a:t>give yourself the best chance of retaining the information you need and giving it the meaning that will help you to excel in your exam.</a:t>
            </a:r>
            <a:endParaRPr lang="en-US" sz="3200" dirty="0"/>
          </a:p>
        </p:txBody>
      </p:sp>
    </p:spTree>
    <p:extLst>
      <p:ext uri="{BB962C8B-B14F-4D97-AF65-F5344CB8AC3E}">
        <p14:creationId xmlns:p14="http://schemas.microsoft.com/office/powerpoint/2010/main" val="218599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000000"/>
                </a:solidFill>
                <a:effectLst>
                  <a:outerShdw blurRad="38100" dist="19050" dir="2700000" algn="tl" rotWithShape="0">
                    <a:prstClr val="black">
                      <a:alpha val="40000"/>
                    </a:prstClr>
                  </a:outerShdw>
                </a:effectLst>
                <a:latin typeface="Calibri" panose="020F0502020204030204" pitchFamily="34" charset="0"/>
                <a:cs typeface="Arial"/>
              </a:rPr>
              <a:t>Organise your notes and revise them often</a:t>
            </a: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901744" y="1095374"/>
            <a:ext cx="9592507" cy="5737083"/>
          </a:xfrm>
          <a:prstGeom prst="rect">
            <a:avLst/>
          </a:prstGeom>
          <a:noFill/>
        </p:spPr>
        <p:txBody>
          <a:bodyPr wrap="square" rtlCol="0">
            <a:spAutoFit/>
          </a:bodyPr>
          <a:lstStyle/>
          <a:p>
            <a:pPr marL="914400" lvl="1" indent="-457200">
              <a:lnSpc>
                <a:spcPct val="150000"/>
              </a:lnSpc>
              <a:buFont typeface="Arial" panose="020B0604020202020204" pitchFamily="34" charset="0"/>
              <a:buChar char="•"/>
            </a:pPr>
            <a:r>
              <a:rPr lang="en-US" sz="2000" dirty="0">
                <a:latin typeface="Arial"/>
                <a:cs typeface="Arial"/>
              </a:rPr>
              <a:t>Organize you notes</a:t>
            </a:r>
          </a:p>
          <a:p>
            <a:pPr marL="1371600" lvl="2" indent="-457200">
              <a:lnSpc>
                <a:spcPct val="150000"/>
              </a:lnSpc>
              <a:buFont typeface="Arial" panose="020B0604020202020204" pitchFamily="34" charset="0"/>
              <a:buChar char="•"/>
            </a:pPr>
            <a:r>
              <a:rPr lang="en-US" sz="2000" dirty="0">
                <a:latin typeface="Arial"/>
                <a:cs typeface="Arial"/>
              </a:rPr>
              <a:t>It is easier to remember individual details when they are grouped into mini-sections</a:t>
            </a:r>
          </a:p>
          <a:p>
            <a:pPr marL="1371600" lvl="2" indent="-457200">
              <a:lnSpc>
                <a:spcPct val="150000"/>
              </a:lnSpc>
              <a:buFont typeface="Arial" panose="020B0604020202020204" pitchFamily="34" charset="0"/>
              <a:buChar char="•"/>
            </a:pPr>
            <a:r>
              <a:rPr lang="en-US" sz="2000" dirty="0">
                <a:latin typeface="Arial"/>
                <a:cs typeface="Arial"/>
              </a:rPr>
              <a:t>On your own words, for each week, make notes on lecture + tutorial from a class and materials on Moodle</a:t>
            </a:r>
          </a:p>
          <a:p>
            <a:pPr marL="1371600" lvl="2" indent="-457200">
              <a:lnSpc>
                <a:spcPct val="150000"/>
              </a:lnSpc>
              <a:buFont typeface="Arial" panose="020B0604020202020204" pitchFamily="34" charset="0"/>
              <a:buChar char="•"/>
            </a:pPr>
            <a:r>
              <a:rPr lang="en-US" sz="2000" dirty="0">
                <a:latin typeface="Arial"/>
                <a:cs typeface="Arial"/>
              </a:rPr>
              <a:t>Practice tutorial exercises</a:t>
            </a:r>
          </a:p>
          <a:p>
            <a:pPr marL="914400" lvl="1" indent="-457200">
              <a:lnSpc>
                <a:spcPct val="150000"/>
              </a:lnSpc>
              <a:buFont typeface="Arial" panose="020B0604020202020204" pitchFamily="34" charset="0"/>
              <a:buChar char="•"/>
            </a:pPr>
            <a:r>
              <a:rPr lang="en-US" sz="2000" dirty="0">
                <a:latin typeface="Arial"/>
                <a:cs typeface="Arial"/>
              </a:rPr>
              <a:t>The more you revise your notes the better you would get from them</a:t>
            </a:r>
          </a:p>
          <a:p>
            <a:pPr marL="1371600" lvl="2" indent="-457200">
              <a:lnSpc>
                <a:spcPct val="150000"/>
              </a:lnSpc>
              <a:buFont typeface="Arial" panose="020B0604020202020204" pitchFamily="34" charset="0"/>
              <a:buChar char="•"/>
            </a:pPr>
            <a:r>
              <a:rPr lang="en-US" sz="2000" dirty="0">
                <a:latin typeface="Arial"/>
                <a:cs typeface="Arial"/>
              </a:rPr>
              <a:t>Try to comprehend the overall structure of the lectures and revise more often</a:t>
            </a:r>
          </a:p>
          <a:p>
            <a:pPr marL="1371600" lvl="2" indent="-457200">
              <a:lnSpc>
                <a:spcPct val="150000"/>
              </a:lnSpc>
              <a:buFont typeface="Arial" panose="020B0604020202020204" pitchFamily="34" charset="0"/>
              <a:buChar char="•"/>
            </a:pPr>
            <a:r>
              <a:rPr lang="en-US" sz="2000" dirty="0">
                <a:latin typeface="Arial"/>
                <a:cs typeface="Arial"/>
              </a:rPr>
              <a:t>Written summaries, Diagrams, Audio, and Video would help to reconstruct your notes</a:t>
            </a:r>
          </a:p>
          <a:p>
            <a:pPr marL="914400" lvl="1" indent="-457200">
              <a:lnSpc>
                <a:spcPct val="150000"/>
              </a:lnSpc>
              <a:buFont typeface="Arial" panose="020B0604020202020204" pitchFamily="34" charset="0"/>
              <a:buChar char="•"/>
            </a:pPr>
            <a:endParaRPr lang="en-US" sz="2800" dirty="0">
              <a:latin typeface="Arial"/>
              <a:cs typeface="Arial"/>
            </a:endParaRPr>
          </a:p>
        </p:txBody>
      </p:sp>
    </p:spTree>
    <p:extLst>
      <p:ext uri="{BB962C8B-B14F-4D97-AF65-F5344CB8AC3E}">
        <p14:creationId xmlns:p14="http://schemas.microsoft.com/office/powerpoint/2010/main" val="302918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451652" y="1324998"/>
            <a:ext cx="10868878" cy="5035353"/>
          </a:xfrm>
          <a:prstGeom prst="rect">
            <a:avLst/>
          </a:prstGeom>
          <a:noFill/>
        </p:spPr>
        <p:txBody>
          <a:bodyPr wrap="square" rtlCol="0">
            <a:spAutoFit/>
          </a:bodyPr>
          <a:lstStyle/>
          <a:p>
            <a:pPr lvl="1">
              <a:lnSpc>
                <a:spcPct val="150000"/>
              </a:lnSpc>
            </a:pPr>
            <a:r>
              <a:rPr lang="en-US" sz="2800" dirty="0">
                <a:latin typeface="Arial"/>
                <a:cs typeface="Arial"/>
              </a:rPr>
              <a:t>Week 1 Introduction to Internet and Webpage</a:t>
            </a:r>
          </a:p>
          <a:p>
            <a:pPr marL="914400" lvl="1" indent="-457200">
              <a:lnSpc>
                <a:spcPct val="150000"/>
              </a:lnSpc>
              <a:buFont typeface="Arial" panose="020B0604020202020204" pitchFamily="34" charset="0"/>
              <a:buChar char="•"/>
            </a:pPr>
            <a:r>
              <a:rPr lang="en-AU" sz="2000" dirty="0"/>
              <a:t>You learnt about the Internet, the web, and associated technologies, including web servers and web browsers. You learnt the essential role of HTML in creating webpages and reviewed tools used to create HTML documents. You also learnt how to create a basic HTML webpage. The items listed below include all the new concepts and skills you have learnt in this week.</a:t>
            </a:r>
          </a:p>
          <a:p>
            <a:pPr marL="1371600" lvl="2" indent="-457200">
              <a:lnSpc>
                <a:spcPct val="150000"/>
              </a:lnSpc>
              <a:buFont typeface="Arial" panose="020B0604020202020204" pitchFamily="34" charset="0"/>
              <a:buChar char="•"/>
            </a:pPr>
            <a:r>
              <a:rPr lang="en-AU" dirty="0"/>
              <a:t>Exploring the Internet</a:t>
            </a:r>
          </a:p>
          <a:p>
            <a:pPr marL="1371600" lvl="2" indent="-457200">
              <a:lnSpc>
                <a:spcPct val="150000"/>
              </a:lnSpc>
              <a:buFont typeface="Arial" panose="020B0604020202020204" pitchFamily="34" charset="0"/>
              <a:buChar char="•"/>
            </a:pPr>
            <a:r>
              <a:rPr lang="en-AU" dirty="0"/>
              <a:t>Creating a basic webpage</a:t>
            </a:r>
          </a:p>
          <a:p>
            <a:pPr marL="1371600" lvl="2" indent="-457200">
              <a:lnSpc>
                <a:spcPct val="150000"/>
              </a:lnSpc>
              <a:buFont typeface="Arial" panose="020B0604020202020204" pitchFamily="34" charset="0"/>
              <a:buChar char="•"/>
            </a:pPr>
            <a:r>
              <a:rPr lang="en-AU" dirty="0"/>
              <a:t>Plaining a website</a:t>
            </a:r>
          </a:p>
          <a:p>
            <a:pPr marL="1371600" lvl="2" indent="-457200">
              <a:lnSpc>
                <a:spcPct val="150000"/>
              </a:lnSpc>
              <a:buFont typeface="Arial" panose="020B0604020202020204" pitchFamily="34" charset="0"/>
              <a:buChar char="•"/>
            </a:pPr>
            <a:r>
              <a:rPr lang="en-AU" dirty="0"/>
              <a:t>Understanding the basic of HTML</a:t>
            </a:r>
          </a:p>
          <a:p>
            <a:pPr marL="1371600" lvl="2" indent="-457200">
              <a:lnSpc>
                <a:spcPct val="150000"/>
              </a:lnSpc>
              <a:buFont typeface="Arial" panose="020B0604020202020204" pitchFamily="34" charset="0"/>
              <a:buChar char="•"/>
            </a:pPr>
            <a:r>
              <a:rPr lang="en-AU" dirty="0"/>
              <a:t>Using a simple text editor to create HTML documents</a:t>
            </a:r>
          </a:p>
          <a:p>
            <a:pPr marL="1371600" lvl="2" indent="-457200">
              <a:lnSpc>
                <a:spcPct val="150000"/>
              </a:lnSpc>
              <a:buFont typeface="Arial" panose="020B0604020202020204" pitchFamily="34" charset="0"/>
              <a:buChar char="•"/>
            </a:pPr>
            <a:endParaRPr lang="en-AU" dirty="0"/>
          </a:p>
        </p:txBody>
      </p:sp>
    </p:spTree>
    <p:extLst>
      <p:ext uri="{BB962C8B-B14F-4D97-AF65-F5344CB8AC3E}">
        <p14:creationId xmlns:p14="http://schemas.microsoft.com/office/powerpoint/2010/main" val="397145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357463" y="1095374"/>
            <a:ext cx="11014582" cy="5367751"/>
          </a:xfrm>
          <a:prstGeom prst="rect">
            <a:avLst/>
          </a:prstGeom>
          <a:noFill/>
        </p:spPr>
        <p:txBody>
          <a:bodyPr wrap="square" rtlCol="0">
            <a:spAutoFit/>
          </a:bodyPr>
          <a:lstStyle/>
          <a:p>
            <a:pPr lvl="1">
              <a:lnSpc>
                <a:spcPct val="150000"/>
              </a:lnSpc>
            </a:pPr>
            <a:r>
              <a:rPr lang="en-US" sz="2800" dirty="0">
                <a:latin typeface="Arial"/>
                <a:cs typeface="Arial"/>
              </a:rPr>
              <a:t>Week 2 Building a Webpage Template with HTML5</a:t>
            </a:r>
          </a:p>
          <a:p>
            <a:pPr marL="914400" lvl="1" indent="-457200">
              <a:lnSpc>
                <a:spcPct val="150000"/>
              </a:lnSpc>
              <a:buFont typeface="Arial" panose="020B0604020202020204" pitchFamily="34" charset="0"/>
              <a:buChar char="•"/>
            </a:pPr>
            <a:r>
              <a:rPr lang="en-AU" sz="2400" dirty="0"/>
              <a:t>In this week, you learnt how to prepare a website by organising folders for the webpage files, using HTML5 structural elements to create a webpage template, validating the template, and then creating the home page. The items listed below include all the new concepts and skills you have learnt in this week.</a:t>
            </a:r>
          </a:p>
          <a:p>
            <a:pPr marL="1371600" lvl="2" indent="-457200">
              <a:lnSpc>
                <a:spcPct val="150000"/>
              </a:lnSpc>
              <a:buFont typeface="Arial" panose="020B0604020202020204" pitchFamily="34" charset="0"/>
              <a:buChar char="•"/>
            </a:pPr>
            <a:r>
              <a:rPr lang="en-AU" sz="1600" dirty="0">
                <a:latin typeface="Arial"/>
                <a:cs typeface="Arial"/>
              </a:rPr>
              <a:t>Design a website</a:t>
            </a:r>
          </a:p>
          <a:p>
            <a:pPr marL="1371600" lvl="2" indent="-457200">
              <a:lnSpc>
                <a:spcPct val="150000"/>
              </a:lnSpc>
              <a:buFont typeface="Arial" panose="020B0604020202020204" pitchFamily="34" charset="0"/>
              <a:buChar char="•"/>
            </a:pPr>
            <a:r>
              <a:rPr lang="en-AU" sz="1600" dirty="0">
                <a:latin typeface="Arial"/>
                <a:cs typeface="Arial"/>
              </a:rPr>
              <a:t>Using HTML5 semantic elements</a:t>
            </a:r>
          </a:p>
          <a:p>
            <a:pPr marL="1371600" lvl="2" indent="-457200">
              <a:lnSpc>
                <a:spcPct val="150000"/>
              </a:lnSpc>
              <a:buFont typeface="Arial" panose="020B0604020202020204" pitchFamily="34" charset="0"/>
              <a:buChar char="•"/>
            </a:pPr>
            <a:r>
              <a:rPr lang="en-AU" sz="1600" dirty="0">
                <a:latin typeface="Arial"/>
                <a:cs typeface="Arial"/>
              </a:rPr>
              <a:t>Creating a webpage template</a:t>
            </a:r>
          </a:p>
          <a:p>
            <a:pPr marL="1371600" lvl="2" indent="-457200">
              <a:lnSpc>
                <a:spcPct val="150000"/>
              </a:lnSpc>
              <a:buFont typeface="Arial" panose="020B0604020202020204" pitchFamily="34" charset="0"/>
              <a:buChar char="•"/>
            </a:pPr>
            <a:r>
              <a:rPr lang="en-AU" sz="1600" dirty="0">
                <a:latin typeface="Arial"/>
                <a:cs typeface="Arial"/>
              </a:rPr>
              <a:t>Creating a homepage</a:t>
            </a:r>
          </a:p>
          <a:p>
            <a:pPr marL="1371600" lvl="2" indent="-457200">
              <a:lnSpc>
                <a:spcPct val="150000"/>
              </a:lnSpc>
              <a:buFont typeface="Arial" panose="020B0604020202020204" pitchFamily="34" charset="0"/>
              <a:buChar char="•"/>
            </a:pPr>
            <a:r>
              <a:rPr lang="en-AU" sz="1600" dirty="0">
                <a:latin typeface="Arial"/>
                <a:cs typeface="Arial"/>
              </a:rPr>
              <a:t>Validating HTML documents</a:t>
            </a:r>
          </a:p>
          <a:p>
            <a:pPr marL="1371600" lvl="2" indent="-457200">
              <a:lnSpc>
                <a:spcPct val="150000"/>
              </a:lnSpc>
              <a:buFont typeface="Arial" panose="020B0604020202020204" pitchFamily="34" charset="0"/>
              <a:buChar char="•"/>
            </a:pPr>
            <a:endParaRPr lang="en-US" sz="2800" dirty="0">
              <a:latin typeface="Arial"/>
              <a:cs typeface="Arial"/>
            </a:endParaRPr>
          </a:p>
        </p:txBody>
      </p:sp>
    </p:spTree>
    <p:extLst>
      <p:ext uri="{BB962C8B-B14F-4D97-AF65-F5344CB8AC3E}">
        <p14:creationId xmlns:p14="http://schemas.microsoft.com/office/powerpoint/2010/main" val="326204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357463" y="1095374"/>
            <a:ext cx="11014582" cy="5183086"/>
          </a:xfrm>
          <a:prstGeom prst="rect">
            <a:avLst/>
          </a:prstGeom>
          <a:noFill/>
        </p:spPr>
        <p:txBody>
          <a:bodyPr wrap="square" rtlCol="0">
            <a:spAutoFit/>
          </a:bodyPr>
          <a:lstStyle/>
          <a:p>
            <a:pPr lvl="1">
              <a:lnSpc>
                <a:spcPct val="150000"/>
              </a:lnSpc>
            </a:pPr>
            <a:r>
              <a:rPr lang="en-US" sz="2800" dirty="0">
                <a:latin typeface="Arial"/>
                <a:cs typeface="Arial"/>
              </a:rPr>
              <a:t>Week 3 Image Manipulation</a:t>
            </a:r>
          </a:p>
          <a:p>
            <a:pPr marL="914400" lvl="1" indent="-457200">
              <a:lnSpc>
                <a:spcPct val="150000"/>
              </a:lnSpc>
              <a:buFont typeface="Arial" panose="020B0604020202020204" pitchFamily="34" charset="0"/>
              <a:buChar char="•"/>
            </a:pPr>
            <a:r>
              <a:rPr lang="en-AU" sz="2400" dirty="0"/>
              <a:t>In this week, you have learnt how to create many types of hyperlinks. You also inserted new HTML elements, including div elements, image elements, headings, and lists. The items listed below include all the new concepts and skills you have learnt in this week.</a:t>
            </a:r>
          </a:p>
          <a:p>
            <a:pPr marL="1371600" lvl="2" indent="-457200">
              <a:lnSpc>
                <a:spcPct val="150000"/>
              </a:lnSpc>
              <a:buFont typeface="Arial" panose="020B0604020202020204" pitchFamily="34" charset="0"/>
              <a:buChar char="•"/>
            </a:pPr>
            <a:r>
              <a:rPr lang="en-AU" dirty="0">
                <a:latin typeface="Arial"/>
                <a:cs typeface="Arial"/>
              </a:rPr>
              <a:t>Adding links to a webpage</a:t>
            </a:r>
          </a:p>
          <a:p>
            <a:pPr marL="1371600" lvl="2" indent="-457200">
              <a:lnSpc>
                <a:spcPct val="150000"/>
              </a:lnSpc>
              <a:buFont typeface="Arial" panose="020B0604020202020204" pitchFamily="34" charset="0"/>
              <a:buChar char="•"/>
            </a:pPr>
            <a:r>
              <a:rPr lang="en-AU" dirty="0">
                <a:latin typeface="Arial"/>
                <a:cs typeface="Arial"/>
              </a:rPr>
              <a:t>Adding images to a website</a:t>
            </a:r>
          </a:p>
          <a:p>
            <a:pPr marL="1371600" lvl="2" indent="-457200">
              <a:lnSpc>
                <a:spcPct val="150000"/>
              </a:lnSpc>
              <a:buFont typeface="Arial" panose="020B0604020202020204" pitchFamily="34" charset="0"/>
              <a:buChar char="•"/>
            </a:pPr>
            <a:r>
              <a:rPr lang="en-AU" dirty="0">
                <a:latin typeface="Arial"/>
                <a:cs typeface="Arial"/>
              </a:rPr>
              <a:t>Exploring div elements</a:t>
            </a:r>
          </a:p>
          <a:p>
            <a:pPr marL="1371600" lvl="2" indent="-457200">
              <a:lnSpc>
                <a:spcPct val="150000"/>
              </a:lnSpc>
              <a:buFont typeface="Arial" panose="020B0604020202020204" pitchFamily="34" charset="0"/>
              <a:buChar char="•"/>
            </a:pPr>
            <a:r>
              <a:rPr lang="en-AU" dirty="0">
                <a:latin typeface="Arial"/>
                <a:cs typeface="Arial"/>
              </a:rPr>
              <a:t>Adding headings and lists</a:t>
            </a:r>
          </a:p>
          <a:p>
            <a:pPr marL="1371600" lvl="2" indent="-457200">
              <a:lnSpc>
                <a:spcPct val="150000"/>
              </a:lnSpc>
              <a:buFont typeface="Arial" panose="020B0604020202020204" pitchFamily="34" charset="0"/>
              <a:buChar char="•"/>
            </a:pPr>
            <a:endParaRPr lang="en-US" sz="2800" dirty="0">
              <a:latin typeface="Arial"/>
              <a:cs typeface="Arial"/>
            </a:endParaRPr>
          </a:p>
        </p:txBody>
      </p:sp>
    </p:spTree>
    <p:extLst>
      <p:ext uri="{BB962C8B-B14F-4D97-AF65-F5344CB8AC3E}">
        <p14:creationId xmlns:p14="http://schemas.microsoft.com/office/powerpoint/2010/main" val="408938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357463" y="1095374"/>
            <a:ext cx="11014582" cy="5875583"/>
          </a:xfrm>
          <a:prstGeom prst="rect">
            <a:avLst/>
          </a:prstGeom>
          <a:noFill/>
        </p:spPr>
        <p:txBody>
          <a:bodyPr wrap="square" rtlCol="0">
            <a:spAutoFit/>
          </a:bodyPr>
          <a:lstStyle/>
          <a:p>
            <a:pPr lvl="1">
              <a:lnSpc>
                <a:spcPct val="150000"/>
              </a:lnSpc>
            </a:pPr>
            <a:r>
              <a:rPr lang="en-US" sz="2800" dirty="0">
                <a:latin typeface="Arial"/>
                <a:cs typeface="Arial"/>
              </a:rPr>
              <a:t>Week 4 Styles and Style Sheets</a:t>
            </a:r>
          </a:p>
          <a:p>
            <a:pPr marL="914400" lvl="1" indent="-457200">
              <a:lnSpc>
                <a:spcPct val="150000"/>
              </a:lnSpc>
              <a:buFont typeface="Arial" panose="020B0604020202020204" pitchFamily="34" charset="0"/>
              <a:buChar char="•"/>
            </a:pPr>
            <a:r>
              <a:rPr lang="en-AU" dirty="0"/>
              <a:t>In this week, you learnt how to create a CSS file with rules to style HTML elements on a webpage. You linked the CSS file to all of the webpages for the fitness website as example. The items listed below include all the new concepts and skills you have learnt in this week.</a:t>
            </a:r>
          </a:p>
          <a:p>
            <a:pPr marL="1371600" lvl="2" indent="-457200">
              <a:lnSpc>
                <a:spcPct val="150000"/>
              </a:lnSpc>
              <a:buFont typeface="Arial" panose="020B0604020202020204" pitchFamily="34" charset="0"/>
              <a:buChar char="•"/>
            </a:pPr>
            <a:r>
              <a:rPr lang="en-AU" sz="1600" dirty="0">
                <a:latin typeface="Arial"/>
                <a:cs typeface="Arial"/>
              </a:rPr>
              <a:t>Using cascade style sheets</a:t>
            </a:r>
          </a:p>
          <a:p>
            <a:pPr marL="1371600" lvl="2" indent="-457200">
              <a:lnSpc>
                <a:spcPct val="150000"/>
              </a:lnSpc>
              <a:buFont typeface="Arial" panose="020B0604020202020204" pitchFamily="34" charset="0"/>
              <a:buChar char="•"/>
            </a:pPr>
            <a:r>
              <a:rPr lang="en-AU" sz="1600" dirty="0">
                <a:latin typeface="Arial"/>
                <a:cs typeface="Arial"/>
              </a:rPr>
              <a:t>Understanding inline elements and block elements</a:t>
            </a:r>
          </a:p>
          <a:p>
            <a:pPr marL="1371600" lvl="2" indent="-457200">
              <a:lnSpc>
                <a:spcPct val="150000"/>
              </a:lnSpc>
              <a:buFont typeface="Arial" panose="020B0604020202020204" pitchFamily="34" charset="0"/>
              <a:buChar char="•"/>
            </a:pPr>
            <a:r>
              <a:rPr lang="en-AU" sz="1600" dirty="0">
                <a:latin typeface="Arial"/>
                <a:cs typeface="Arial"/>
              </a:rPr>
              <a:t>Creating an external style sheet</a:t>
            </a:r>
          </a:p>
          <a:p>
            <a:pPr marL="1371600" lvl="2" indent="-457200">
              <a:lnSpc>
                <a:spcPct val="150000"/>
              </a:lnSpc>
              <a:buFont typeface="Arial" panose="020B0604020202020204" pitchFamily="34" charset="0"/>
              <a:buChar char="•"/>
            </a:pPr>
            <a:r>
              <a:rPr lang="en-AU" sz="1600" dirty="0">
                <a:latin typeface="Arial"/>
                <a:cs typeface="Arial"/>
              </a:rPr>
              <a:t>Using an HTML document to a CSS file</a:t>
            </a:r>
          </a:p>
          <a:p>
            <a:pPr marL="1371600" lvl="2" indent="-457200">
              <a:lnSpc>
                <a:spcPct val="150000"/>
              </a:lnSpc>
              <a:buFont typeface="Arial" panose="020B0604020202020204" pitchFamily="34" charset="0"/>
              <a:buChar char="•"/>
            </a:pPr>
            <a:r>
              <a:rPr lang="en-AU" sz="1600" dirty="0">
                <a:latin typeface="Arial"/>
                <a:cs typeface="Arial"/>
              </a:rPr>
              <a:t>Creating style rules for structural elements</a:t>
            </a:r>
          </a:p>
          <a:p>
            <a:pPr marL="1371600" lvl="2" indent="-457200">
              <a:lnSpc>
                <a:spcPct val="150000"/>
              </a:lnSpc>
              <a:buFont typeface="Arial" panose="020B0604020202020204" pitchFamily="34" charset="0"/>
              <a:buChar char="•"/>
            </a:pPr>
            <a:r>
              <a:rPr lang="en-AU" sz="1600" dirty="0">
                <a:latin typeface="Arial"/>
                <a:cs typeface="Arial"/>
              </a:rPr>
              <a:t>Creating style rules for classes</a:t>
            </a:r>
          </a:p>
          <a:p>
            <a:pPr marL="1371600" lvl="2" indent="-457200">
              <a:lnSpc>
                <a:spcPct val="150000"/>
              </a:lnSpc>
              <a:buFont typeface="Arial" panose="020B0604020202020204" pitchFamily="34" charset="0"/>
              <a:buChar char="•"/>
            </a:pPr>
            <a:r>
              <a:rPr lang="en-AU" sz="1600" dirty="0">
                <a:latin typeface="Arial"/>
                <a:cs typeface="Arial"/>
              </a:rPr>
              <a:t>Using CSS list properties</a:t>
            </a:r>
          </a:p>
          <a:p>
            <a:pPr marL="1371600" lvl="2" indent="-457200">
              <a:lnSpc>
                <a:spcPct val="150000"/>
              </a:lnSpc>
              <a:buFont typeface="Arial" panose="020B0604020202020204" pitchFamily="34" charset="0"/>
              <a:buChar char="•"/>
            </a:pPr>
            <a:r>
              <a:rPr lang="en-AU" sz="1600" dirty="0">
                <a:latin typeface="Arial"/>
                <a:cs typeface="Arial"/>
              </a:rPr>
              <a:t>Adding comments to CSS files</a:t>
            </a:r>
          </a:p>
          <a:p>
            <a:pPr marL="1371600" lvl="2" indent="-457200">
              <a:lnSpc>
                <a:spcPct val="150000"/>
              </a:lnSpc>
              <a:buFont typeface="Arial" panose="020B0604020202020204" pitchFamily="34" charset="0"/>
              <a:buChar char="•"/>
            </a:pPr>
            <a:r>
              <a:rPr lang="en-AU" sz="1600" dirty="0">
                <a:latin typeface="Arial"/>
                <a:cs typeface="Arial"/>
              </a:rPr>
              <a:t>Validating CSS files</a:t>
            </a:r>
          </a:p>
          <a:p>
            <a:pPr marL="1371600" lvl="2" indent="-457200">
              <a:lnSpc>
                <a:spcPct val="150000"/>
              </a:lnSpc>
              <a:buFont typeface="Arial" panose="020B0604020202020204" pitchFamily="34" charset="0"/>
              <a:buChar char="•"/>
            </a:pPr>
            <a:endParaRPr lang="en-US" sz="2800" dirty="0">
              <a:latin typeface="Arial"/>
              <a:cs typeface="Arial"/>
            </a:endParaRPr>
          </a:p>
        </p:txBody>
      </p:sp>
    </p:spTree>
    <p:extLst>
      <p:ext uri="{BB962C8B-B14F-4D97-AF65-F5344CB8AC3E}">
        <p14:creationId xmlns:p14="http://schemas.microsoft.com/office/powerpoint/2010/main" val="304160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357463" y="1095374"/>
            <a:ext cx="11014582" cy="5217326"/>
          </a:xfrm>
          <a:prstGeom prst="rect">
            <a:avLst/>
          </a:prstGeom>
          <a:noFill/>
        </p:spPr>
        <p:txBody>
          <a:bodyPr wrap="square" rtlCol="0">
            <a:spAutoFit/>
          </a:bodyPr>
          <a:lstStyle/>
          <a:p>
            <a:pPr lvl="1">
              <a:lnSpc>
                <a:spcPct val="150000"/>
              </a:lnSpc>
            </a:pPr>
            <a:r>
              <a:rPr lang="en-US" sz="2800" dirty="0">
                <a:latin typeface="Arial"/>
                <a:cs typeface="Arial"/>
              </a:rPr>
              <a:t>Week 5 Responsive Design</a:t>
            </a:r>
          </a:p>
          <a:p>
            <a:pPr marL="914400" lvl="1" indent="-457200">
              <a:lnSpc>
                <a:spcPct val="150000"/>
              </a:lnSpc>
              <a:buFont typeface="Arial" panose="020B0604020202020204" pitchFamily="34" charset="0"/>
              <a:buChar char="•"/>
            </a:pPr>
            <a:r>
              <a:rPr lang="en-AU" sz="2000" dirty="0"/>
              <a:t>In this week, you learnt how to apply responsive design principles to a website. You modified the fitness website to use a fluid layout, coded images to be flexible, and followed a mobile-first strategy to analyse and modify the webpages in the fitness website. Finally, you added meta tags for responsive design. The items listed below include all the new skills you have learnt in this week.</a:t>
            </a:r>
            <a:endParaRPr lang="en-AU" sz="2000" dirty="0">
              <a:latin typeface="Arial"/>
              <a:cs typeface="Arial"/>
            </a:endParaRPr>
          </a:p>
          <a:p>
            <a:pPr marL="1371600" lvl="2" indent="-457200">
              <a:lnSpc>
                <a:spcPct val="150000"/>
              </a:lnSpc>
              <a:buFont typeface="Arial" panose="020B0604020202020204" pitchFamily="34" charset="0"/>
              <a:buChar char="•"/>
            </a:pPr>
            <a:r>
              <a:rPr lang="en-AU" sz="1600" dirty="0">
                <a:latin typeface="Arial"/>
                <a:cs typeface="Arial"/>
              </a:rPr>
              <a:t>Creating a fluid layout</a:t>
            </a:r>
          </a:p>
          <a:p>
            <a:pPr marL="1371600" lvl="2" indent="-457200">
              <a:lnSpc>
                <a:spcPct val="150000"/>
              </a:lnSpc>
              <a:buFont typeface="Arial" panose="020B0604020202020204" pitchFamily="34" charset="0"/>
              <a:buChar char="•"/>
            </a:pPr>
            <a:r>
              <a:rPr lang="en-AU" sz="1600" dirty="0">
                <a:latin typeface="Arial"/>
                <a:cs typeface="Arial"/>
              </a:rPr>
              <a:t>Making images flexible</a:t>
            </a:r>
            <a:endParaRPr lang="en-US" sz="2800" dirty="0">
              <a:latin typeface="Arial"/>
              <a:cs typeface="Arial"/>
            </a:endParaRPr>
          </a:p>
          <a:p>
            <a:pPr marL="1371600" lvl="2" indent="-457200">
              <a:lnSpc>
                <a:spcPct val="150000"/>
              </a:lnSpc>
              <a:buFont typeface="Arial" panose="020B0604020202020204" pitchFamily="34" charset="0"/>
              <a:buChar char="•"/>
            </a:pPr>
            <a:r>
              <a:rPr lang="en-AU" sz="1600" dirty="0">
                <a:latin typeface="Arial"/>
                <a:cs typeface="Arial"/>
              </a:rPr>
              <a:t>Following a mobile-first strategy</a:t>
            </a:r>
          </a:p>
          <a:p>
            <a:pPr marL="1371600" lvl="2" indent="-457200">
              <a:lnSpc>
                <a:spcPct val="150000"/>
              </a:lnSpc>
              <a:buFont typeface="Arial" panose="020B0604020202020204" pitchFamily="34" charset="0"/>
              <a:buChar char="•"/>
            </a:pPr>
            <a:r>
              <a:rPr lang="en-AU" sz="1600" dirty="0">
                <a:latin typeface="Arial"/>
                <a:cs typeface="Arial"/>
              </a:rPr>
              <a:t>Adding meta tags</a:t>
            </a:r>
          </a:p>
          <a:p>
            <a:pPr marL="1371600" lvl="2" indent="-457200">
              <a:lnSpc>
                <a:spcPct val="150000"/>
              </a:lnSpc>
              <a:buFont typeface="Arial" panose="020B0604020202020204" pitchFamily="34" charset="0"/>
              <a:buChar char="•"/>
            </a:pPr>
            <a:r>
              <a:rPr lang="en-AU" sz="1600" dirty="0">
                <a:latin typeface="Arial"/>
                <a:cs typeface="Arial"/>
              </a:rPr>
              <a:t>Testing webpages in viewports of different sizes</a:t>
            </a:r>
          </a:p>
          <a:p>
            <a:pPr marL="1371600" lvl="2" indent="-457200">
              <a:lnSpc>
                <a:spcPct val="150000"/>
              </a:lnSpc>
              <a:buFont typeface="Arial" panose="020B0604020202020204" pitchFamily="34" charset="0"/>
              <a:buChar char="•"/>
            </a:pPr>
            <a:endParaRPr lang="en-AU" sz="1600" dirty="0">
              <a:latin typeface="Arial"/>
              <a:cs typeface="Arial"/>
            </a:endParaRPr>
          </a:p>
        </p:txBody>
      </p:sp>
    </p:spTree>
    <p:extLst>
      <p:ext uri="{BB962C8B-B14F-4D97-AF65-F5344CB8AC3E}">
        <p14:creationId xmlns:p14="http://schemas.microsoft.com/office/powerpoint/2010/main" val="34261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044573"/>
            <a:ext cx="11569567" cy="508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6314739"/>
            <a:ext cx="12192001" cy="543261"/>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7062" y="6314738"/>
            <a:ext cx="908992" cy="471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24714"/>
            <a:ext cx="12192000" cy="115329"/>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2" name="TextBox 1"/>
          <p:cNvSpPr txBox="1"/>
          <p:nvPr/>
        </p:nvSpPr>
        <p:spPr>
          <a:xfrm>
            <a:off x="162371" y="306886"/>
            <a:ext cx="11990006" cy="1200329"/>
          </a:xfrm>
          <a:prstGeom prst="rect">
            <a:avLst/>
          </a:prstGeom>
          <a:noFill/>
        </p:spPr>
        <p:txBody>
          <a:bodyPr wrap="square" lIns="91440" tIns="45720" rIns="91440" bIns="45720" rtlCol="0" anchor="t">
            <a:spAutoFit/>
          </a:bodyPr>
          <a:lstStyle/>
          <a:p>
            <a:pPr algn="ctr"/>
            <a:r>
              <a:rPr lang="en-AU" sz="3600" b="1" dirty="0">
                <a:ln w="0"/>
                <a:solidFill>
                  <a:srgbClr val="F1592A"/>
                </a:solidFill>
                <a:effectLst>
                  <a:outerShdw blurRad="38100" dist="19050" dir="2700000" algn="tl" rotWithShape="0">
                    <a:prstClr val="black">
                      <a:alpha val="40000"/>
                    </a:prstClr>
                  </a:outerShdw>
                </a:effectLst>
                <a:latin typeface="Arial"/>
                <a:cs typeface="Arial"/>
              </a:rPr>
              <a:t>Summarisation of what have learnt </a:t>
            </a:r>
          </a:p>
          <a:p>
            <a:pPr algn="ctr"/>
            <a:endParaRPr lang="en-AU" sz="3600" b="1" dirty="0">
              <a:ln w="0"/>
              <a:solidFill>
                <a:srgbClr val="F1592A"/>
              </a:solidFill>
              <a:effectLst>
                <a:outerShdw blurRad="38100" dist="19050" dir="2700000" algn="tl" rotWithShape="0">
                  <a:prstClr val="black">
                    <a:alpha val="40000"/>
                  </a:prstClr>
                </a:outerShdw>
              </a:effectLst>
              <a:latin typeface="Arial"/>
              <a:cs typeface="Arial"/>
            </a:endParaRPr>
          </a:p>
        </p:txBody>
      </p:sp>
      <p:sp>
        <p:nvSpPr>
          <p:cNvPr id="4" name="TextBox 3"/>
          <p:cNvSpPr txBox="1"/>
          <p:nvPr/>
        </p:nvSpPr>
        <p:spPr>
          <a:xfrm>
            <a:off x="357463" y="1095374"/>
            <a:ext cx="11014582" cy="4382290"/>
          </a:xfrm>
          <a:prstGeom prst="rect">
            <a:avLst/>
          </a:prstGeom>
          <a:noFill/>
        </p:spPr>
        <p:txBody>
          <a:bodyPr wrap="square" rtlCol="0">
            <a:spAutoFit/>
          </a:bodyPr>
          <a:lstStyle/>
          <a:p>
            <a:pPr lvl="1">
              <a:lnSpc>
                <a:spcPct val="150000"/>
              </a:lnSpc>
            </a:pPr>
            <a:r>
              <a:rPr lang="en-US" sz="2800" dirty="0">
                <a:latin typeface="Arial"/>
                <a:cs typeface="Arial"/>
              </a:rPr>
              <a:t>Week 6 Interface Design and Security</a:t>
            </a:r>
          </a:p>
          <a:p>
            <a:pPr marL="914400" lvl="1" indent="-457200">
              <a:lnSpc>
                <a:spcPct val="150000"/>
              </a:lnSpc>
              <a:buFont typeface="Arial" panose="020B0604020202020204" pitchFamily="34" charset="0"/>
              <a:buChar char="•"/>
            </a:pPr>
            <a:r>
              <a:rPr lang="en-AU" sz="2000" dirty="0"/>
              <a:t>In this week, you learnt about a user interface,  a web interface, understanding why web browsers has become the de-facto standard user interface to databases, bringing about a number of advantages including: enable large numbers of users to access databases from anywhere​, avoid the need for downloading/installing specialized code, while providing a good graphical user interface​. You learnt the essential role of interface design and security through understanding the SQL injection technique wherein an attacker can excuse malicious SQL statements (also commonly referred to as a malicious payload) that control a web application’s database server.</a:t>
            </a:r>
            <a:endParaRPr lang="en-AU" sz="2000" dirty="0">
              <a:latin typeface="Arial"/>
              <a:cs typeface="Arial"/>
            </a:endParaRPr>
          </a:p>
        </p:txBody>
      </p:sp>
    </p:spTree>
    <p:extLst>
      <p:ext uri="{BB962C8B-B14F-4D97-AF65-F5344CB8AC3E}">
        <p14:creationId xmlns:p14="http://schemas.microsoft.com/office/powerpoint/2010/main" val="341514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7ED4CD9CCCFC4B99BA30C25CDD6560" ma:contentTypeVersion="8" ma:contentTypeDescription="Create a new document." ma:contentTypeScope="" ma:versionID="d5d5c03b286f228e06ba88223dac71e7">
  <xsd:schema xmlns:xsd="http://www.w3.org/2001/XMLSchema" xmlns:xs="http://www.w3.org/2001/XMLSchema" xmlns:p="http://schemas.microsoft.com/office/2006/metadata/properties" xmlns:ns3="2bbd4e6c-ae23-423f-8643-7b2162b13870" xmlns:ns4="27a22d1a-8068-4aa3-991a-d1b318855203" targetNamespace="http://schemas.microsoft.com/office/2006/metadata/properties" ma:root="true" ma:fieldsID="84db64385350b11e669f51c4091abd23" ns3:_="" ns4:_="">
    <xsd:import namespace="2bbd4e6c-ae23-423f-8643-7b2162b13870"/>
    <xsd:import namespace="27a22d1a-8068-4aa3-991a-d1b31885520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bd4e6c-ae23-423f-8643-7b2162b138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a22d1a-8068-4aa3-991a-d1b31885520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EF66C7-9DF2-49B5-94CC-F761530195AD}">
  <ds:schemaRefs>
    <ds:schemaRef ds:uri="http://schemas.microsoft.com/office/infopath/2007/PartnerControls"/>
    <ds:schemaRef ds:uri="http://schemas.microsoft.com/office/2006/metadata/properties"/>
    <ds:schemaRef ds:uri="2bbd4e6c-ae23-423f-8643-7b2162b13870"/>
    <ds:schemaRef ds:uri="http://schemas.microsoft.com/office/2006/documentManagement/types"/>
    <ds:schemaRef ds:uri="http://purl.org/dc/elements/1.1/"/>
    <ds:schemaRef ds:uri="http://purl.org/dc/dcmitype/"/>
    <ds:schemaRef ds:uri="http://www.w3.org/XML/1998/namespace"/>
    <ds:schemaRef ds:uri="http://schemas.openxmlformats.org/package/2006/metadata/core-properties"/>
    <ds:schemaRef ds:uri="27a22d1a-8068-4aa3-991a-d1b318855203"/>
    <ds:schemaRef ds:uri="http://purl.org/dc/terms/"/>
  </ds:schemaRefs>
</ds:datastoreItem>
</file>

<file path=customXml/itemProps2.xml><?xml version="1.0" encoding="utf-8"?>
<ds:datastoreItem xmlns:ds="http://schemas.openxmlformats.org/officeDocument/2006/customXml" ds:itemID="{38DBB340-F31B-4F15-9E11-73E1B03B70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bd4e6c-ae23-423f-8643-7b2162b13870"/>
    <ds:schemaRef ds:uri="27a22d1a-8068-4aa3-991a-d1b3188552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7A4977-43A5-41BF-B29C-6E701743E5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11269</TotalTime>
  <Words>1549</Words>
  <Application>Microsoft Office PowerPoint</Application>
  <PresentationFormat>Widescreen</PresentationFormat>
  <Paragraphs>128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Shyed Shahriar Housaini</cp:lastModifiedBy>
  <cp:revision>597</cp:revision>
  <cp:lastPrinted>2018-07-25T22:51:00Z</cp:lastPrinted>
  <dcterms:created xsi:type="dcterms:W3CDTF">2014-05-07T06:36:05Z</dcterms:created>
  <dcterms:modified xsi:type="dcterms:W3CDTF">2024-05-25T10:33:48Z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0x010100C17ED4CD9CCCFC4B99BA30C25CDD6560</vt:lpwstr>
  </property>
</Properties>
</file>