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8" r:id="rId3"/>
    <p:sldId id="277" r:id="rId4"/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9" r:id="rId13"/>
    <p:sldId id="290" r:id="rId14"/>
    <p:sldId id="287" r:id="rId15"/>
    <p:sldId id="273" r:id="rId16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7B381-2549-48F4-8711-F15467D10553}" type="datetimeFigureOut">
              <a:rPr lang="en-US" smtClean="0"/>
              <a:pPr/>
              <a:t>6/16/2024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88633-BA02-4BE1-B7A4-245090FE75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641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9D3FBAC9-CFCC-4023-89A7-5749D0192C0F}" type="datetimeFigureOut">
              <a:rPr lang="en-AU" smtClean="0"/>
              <a:pPr/>
              <a:t>15/06/2024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14"/>
            <a:ext cx="5486400" cy="391636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4"/>
            <a:ext cx="2971800" cy="498475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A04D994D-9358-4AF5-8166-377E36F359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52325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346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4D994D-9358-4AF5-8166-377E36F359B3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99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D994D-9358-4AF5-8166-377E36F359B3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871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2550" y="6356350"/>
            <a:ext cx="3318850" cy="365125"/>
          </a:xfrm>
        </p:spPr>
        <p:txBody>
          <a:bodyPr/>
          <a:lstStyle/>
          <a:p>
            <a:r>
              <a:rPr lang="en-AU" dirty="0"/>
              <a:t>Version 2 – 18</a:t>
            </a:r>
            <a:r>
              <a:rPr lang="en-AU" baseline="30000" dirty="0"/>
              <a:t>th</a:t>
            </a:r>
            <a:r>
              <a:rPr lang="en-AU" dirty="0"/>
              <a:t> December 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20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793D-DBA7-4A8F-846C-01F1021D9C65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816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E28F1-FEFC-4EE5-A54C-C5AD95E03F3C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74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E0D84-6247-431F-AFCA-113F4EE39346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728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A24A7-E0D0-4BD2-8EBB-7E8FF95D7C57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385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437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2929-F721-4DEC-A111-2242BC722A49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10" name="Group 9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91B49-4D56-4BC2-B95B-69098DE600CD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084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89B46-1CF9-4EE7-8FB6-DC61E422AE3F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54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667BA-8757-48F2-AF1C-31C9B01669C7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13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260A-25C5-4CED-A8EB-9804556707CD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  <p:grpSp>
        <p:nvGrpSpPr>
          <p:cNvPr id="8" name="Group 7"/>
          <p:cNvGrpSpPr>
            <a:grpSpLocks/>
          </p:cNvGrpSpPr>
          <p:nvPr userDrawn="1"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6" name="Freeform 15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5" name="Freeform 14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" name="Group 10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8622"/>
            <a:ext cx="1264248" cy="75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465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CD844-23EE-4977-BC46-B90A110D249C}" type="datetime1">
              <a:rPr lang="en-AU" smtClean="0"/>
              <a:t>15/06/2024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33247-0532-4294-AAF9-44D3CCAEBDA1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31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0" name="Freeform 9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990754" y="4652367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b="1" dirty="0">
                <a:latin typeface="Calibri" pitchFamily="34" charset="0"/>
                <a:cs typeface="Arial" pitchFamily="34" charset="0"/>
              </a:rPr>
              <a:t>Object Oriented Design and Programming</a:t>
            </a:r>
          </a:p>
          <a:p>
            <a:pPr algn="ctr"/>
            <a:r>
              <a:rPr lang="en-AU" sz="2200" b="1">
                <a:latin typeface="Calibri" pitchFamily="34" charset="0"/>
                <a:cs typeface="Arial" pitchFamily="34" charset="0"/>
              </a:rPr>
              <a:t>Week 11</a:t>
            </a:r>
            <a:endParaRPr lang="en-AU" sz="2200" b="1" dirty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026" name="Picture 2" descr="C:\Users\Trent\Documents\M&amp;R\Kent Master Logos\KENT LOGO 2015 v2\RGB\JPG\RGB-WHIT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88" y="1067420"/>
            <a:ext cx="5982532" cy="36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77200" y="5929745"/>
            <a:ext cx="3816927" cy="761567"/>
          </a:xfrm>
        </p:spPr>
        <p:txBody>
          <a:bodyPr/>
          <a:lstStyle/>
          <a:p>
            <a:pPr algn="r"/>
            <a:r>
              <a:rPr lang="en-AU" b="1" dirty="0"/>
              <a:t>Kent Institute Australia Pty. Ltd</a:t>
            </a:r>
            <a:r>
              <a:rPr lang="en-AU" dirty="0"/>
              <a:t>.</a:t>
            </a:r>
          </a:p>
          <a:p>
            <a:pPr algn="r"/>
            <a:r>
              <a:rPr lang="en-AU" dirty="0"/>
              <a:t>ABN 49 003 577 302  CRICOS Code: 00161E</a:t>
            </a:r>
            <a:br>
              <a:rPr lang="en-AU" dirty="0"/>
            </a:br>
            <a:r>
              <a:rPr lang="en-AU" dirty="0"/>
              <a:t>RTO Code: 90458  TEQSA Provider Number: PRV12051</a:t>
            </a:r>
          </a:p>
        </p:txBody>
      </p:sp>
      <p:sp>
        <p:nvSpPr>
          <p:cNvPr id="15" name="Date Placeholder 1"/>
          <p:cNvSpPr txBox="1">
            <a:spLocks/>
          </p:cNvSpPr>
          <p:nvPr/>
        </p:nvSpPr>
        <p:spPr>
          <a:xfrm>
            <a:off x="414950" y="6508750"/>
            <a:ext cx="331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Version 2 – 18</a:t>
            </a:r>
            <a:r>
              <a:rPr lang="en-AU" baseline="30000"/>
              <a:t>th</a:t>
            </a:r>
            <a:r>
              <a:rPr lang="en-AU"/>
              <a:t> December 2015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25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 of Objects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57200"/>
          </a:xfrm>
        </p:spPr>
        <p:txBody>
          <a:bodyPr/>
          <a:lstStyle/>
          <a:p>
            <a:r>
              <a:rPr lang="en-AU" sz="2400" spc="10" dirty="0">
                <a:latin typeface="Arial"/>
                <a:cs typeface="Arial"/>
              </a:rPr>
              <a:t>Consider these two classes</a:t>
            </a:r>
            <a:endParaRPr lang="en-AU" sz="2400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84733"/>
              </p:ext>
            </p:extLst>
          </p:nvPr>
        </p:nvGraphicFramePr>
        <p:xfrm>
          <a:off x="1810657" y="2376715"/>
          <a:ext cx="3046925" cy="3522746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046925">
                  <a:extLst>
                    <a:ext uri="{9D8B030D-6E8A-4147-A177-3AD203B41FA5}">
                      <a16:colId xmlns:a16="http://schemas.microsoft.com/office/drawing/2014/main" val="1755182982"/>
                    </a:ext>
                  </a:extLst>
                </a:gridCol>
              </a:tblGrid>
              <a:tr h="30502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>
                          <a:effectLst/>
                        </a:rPr>
                        <a:t>Student</a:t>
                      </a:r>
                      <a:endParaRPr lang="en-AU" sz="110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406306"/>
                  </a:ext>
                </a:extLst>
              </a:tr>
              <a:tr h="63098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- </a:t>
                      </a:r>
                      <a:r>
                        <a:rPr lang="en-AU" sz="1100" dirty="0" err="1">
                          <a:effectLst/>
                        </a:rPr>
                        <a:t>studentNumber</a:t>
                      </a:r>
                      <a:r>
                        <a:rPr lang="en-AU" sz="1100" dirty="0">
                          <a:effectLst/>
                        </a:rPr>
                        <a:t>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- name: String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1687020"/>
                  </a:ext>
                </a:extLst>
              </a:tr>
              <a:tr h="258674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Student(</a:t>
                      </a:r>
                      <a:r>
                        <a:rPr lang="en-AU" sz="1100" dirty="0" err="1">
                          <a:effectLst/>
                        </a:rPr>
                        <a:t>String,String</a:t>
                      </a:r>
                      <a:r>
                        <a:rPr lang="en-AU" sz="1100" dirty="0">
                          <a:effectLst/>
                        </a:rPr>
                        <a:t>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Student()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getName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setName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newName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getStudentNumber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setStudentNumber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newNumber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toString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05566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69473"/>
              </p:ext>
            </p:extLst>
          </p:nvPr>
        </p:nvGraphicFramePr>
        <p:xfrm>
          <a:off x="7215739" y="2137311"/>
          <a:ext cx="3810000" cy="4001553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74823609"/>
                    </a:ext>
                  </a:extLst>
                </a:gridCol>
              </a:tblGrid>
              <a:tr h="306883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>
                          <a:effectLst/>
                        </a:rPr>
                        <a:t>Course</a:t>
                      </a:r>
                      <a:endParaRPr lang="en-AU" sz="110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614076"/>
                  </a:ext>
                </a:extLst>
              </a:tr>
              <a:tr h="1080876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- </a:t>
                      </a:r>
                      <a:r>
                        <a:rPr lang="en-AU" sz="1100" dirty="0" err="1">
                          <a:effectLst/>
                        </a:rPr>
                        <a:t>courseNumber</a:t>
                      </a:r>
                      <a:r>
                        <a:rPr lang="en-AU" sz="1100" dirty="0">
                          <a:effectLst/>
                        </a:rPr>
                        <a:t>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- </a:t>
                      </a:r>
                      <a:r>
                        <a:rPr lang="en-AU" sz="1100" dirty="0" err="1">
                          <a:effectLst/>
                        </a:rPr>
                        <a:t>courseName</a:t>
                      </a:r>
                      <a:r>
                        <a:rPr lang="en-AU" sz="1100" dirty="0">
                          <a:effectLst/>
                        </a:rPr>
                        <a:t>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- students: Student[ ]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- </a:t>
                      </a:r>
                      <a:r>
                        <a:rPr lang="en-AU" sz="1100" dirty="0" err="1">
                          <a:effectLst/>
                        </a:rPr>
                        <a:t>maximumEnrolment</a:t>
                      </a:r>
                      <a:r>
                        <a:rPr lang="en-AU" sz="1100" dirty="0">
                          <a:effectLst/>
                        </a:rPr>
                        <a:t>: int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- </a:t>
                      </a:r>
                      <a:r>
                        <a:rPr lang="en-AU" sz="1100" dirty="0" err="1">
                          <a:effectLst/>
                        </a:rPr>
                        <a:t>numEnrolled</a:t>
                      </a:r>
                      <a:r>
                        <a:rPr lang="en-AU" sz="1100" dirty="0">
                          <a:effectLst/>
                        </a:rPr>
                        <a:t>: int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611650"/>
                  </a:ext>
                </a:extLst>
              </a:tr>
              <a:tr h="26137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Course()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Course(</a:t>
                      </a:r>
                      <a:r>
                        <a:rPr lang="en-AU" sz="1100" dirty="0" err="1">
                          <a:effectLst/>
                        </a:rPr>
                        <a:t>courseName</a:t>
                      </a:r>
                      <a:r>
                        <a:rPr lang="en-AU" sz="1100" dirty="0">
                          <a:effectLst/>
                        </a:rPr>
                        <a:t>: </a:t>
                      </a:r>
                      <a:r>
                        <a:rPr lang="en-AU" sz="1100" dirty="0" err="1">
                          <a:effectLst/>
                        </a:rPr>
                        <a:t>String,courseNumber</a:t>
                      </a:r>
                      <a:r>
                        <a:rPr lang="en-AU" sz="1100" dirty="0">
                          <a:effectLst/>
                        </a:rPr>
                        <a:t>: String, </a:t>
                      </a:r>
                      <a:r>
                        <a:rPr lang="en-AU" sz="1100" dirty="0" err="1">
                          <a:effectLst/>
                        </a:rPr>
                        <a:t>maximumEnrolment:int</a:t>
                      </a:r>
                      <a:r>
                        <a:rPr lang="en-AU" sz="1100" dirty="0">
                          <a:effectLst/>
                        </a:rPr>
                        <a:t>)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getCourseName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setCourseName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newName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getCourseNumber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setCourseNumber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newNumber</a:t>
                      </a:r>
                      <a:r>
                        <a:rPr lang="en-AU" sz="1100" dirty="0">
                          <a:effectLst/>
                        </a:rPr>
                        <a:t>: String):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addStudent</a:t>
                      </a:r>
                      <a:r>
                        <a:rPr lang="en-AU" sz="1100" dirty="0">
                          <a:effectLst/>
                        </a:rPr>
                        <a:t>(</a:t>
                      </a:r>
                      <a:r>
                        <a:rPr lang="en-AU" sz="1100" dirty="0" err="1">
                          <a:effectLst/>
                        </a:rPr>
                        <a:t>aStudent</a:t>
                      </a:r>
                      <a:r>
                        <a:rPr lang="en-AU" sz="1100" dirty="0">
                          <a:effectLst/>
                        </a:rPr>
                        <a:t>: Student):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getStudentAt</a:t>
                      </a:r>
                      <a:r>
                        <a:rPr lang="en-AU" sz="1100" dirty="0">
                          <a:effectLst/>
                        </a:rPr>
                        <a:t>(index: </a:t>
                      </a:r>
                      <a:r>
                        <a:rPr lang="en-AU" sz="1100" dirty="0" err="1">
                          <a:effectLst/>
                        </a:rPr>
                        <a:t>int</a:t>
                      </a:r>
                      <a:r>
                        <a:rPr lang="en-AU" sz="1100" dirty="0">
                          <a:effectLst/>
                        </a:rPr>
                        <a:t>): Student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numberEnrolled</a:t>
                      </a:r>
                      <a:r>
                        <a:rPr lang="en-AU" sz="1100" dirty="0">
                          <a:effectLst/>
                        </a:rPr>
                        <a:t>(): </a:t>
                      </a:r>
                      <a:r>
                        <a:rPr lang="en-AU" sz="1100" dirty="0" err="1">
                          <a:effectLst/>
                        </a:rPr>
                        <a:t>int</a:t>
                      </a:r>
                      <a:endParaRPr lang="en-AU" sz="1100" dirty="0">
                        <a:effectLst/>
                      </a:endParaRP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displayAllStudents</a:t>
                      </a:r>
                      <a:r>
                        <a:rPr lang="en-AU" sz="1100" dirty="0">
                          <a:effectLst/>
                        </a:rPr>
                        <a:t>(): void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AU" sz="1100" dirty="0">
                          <a:effectLst/>
                        </a:rPr>
                        <a:t>+ </a:t>
                      </a:r>
                      <a:r>
                        <a:rPr lang="en-AU" sz="1100" dirty="0" err="1">
                          <a:effectLst/>
                        </a:rPr>
                        <a:t>toString</a:t>
                      </a:r>
                      <a:r>
                        <a:rPr lang="en-AU" sz="1100" dirty="0">
                          <a:effectLst/>
                        </a:rPr>
                        <a:t>(): String</a:t>
                      </a:r>
                      <a:endParaRPr lang="en-AU" sz="1100" dirty="0">
                        <a:solidFill>
                          <a:srgbClr val="003A6D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62607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B1A85-4C08-421D-AD31-7938D4F4294D}"/>
              </a:ext>
            </a:extLst>
          </p:cNvPr>
          <p:cNvCxnSpPr>
            <a:cxnSpLocks/>
          </p:cNvCxnSpPr>
          <p:nvPr/>
        </p:nvCxnSpPr>
        <p:spPr>
          <a:xfrm>
            <a:off x="4858657" y="3634014"/>
            <a:ext cx="235708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5FE31-07DB-48E6-98DD-E5D5E9CE0511}"/>
              </a:ext>
            </a:extLst>
          </p:cNvPr>
          <p:cNvSpPr txBox="1"/>
          <p:nvPr/>
        </p:nvSpPr>
        <p:spPr>
          <a:xfrm>
            <a:off x="6557371" y="3370872"/>
            <a:ext cx="219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</a:t>
            </a:r>
            <a:endParaRPr lang="en-AU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62781-7C1B-4BBF-9616-114D663633DD}"/>
              </a:ext>
            </a:extLst>
          </p:cNvPr>
          <p:cNvSpPr txBox="1"/>
          <p:nvPr/>
        </p:nvSpPr>
        <p:spPr>
          <a:xfrm>
            <a:off x="4857582" y="3698784"/>
            <a:ext cx="888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1-n</a:t>
            </a:r>
            <a:endParaRPr lang="en-AU" sz="900" dirty="0"/>
          </a:p>
        </p:txBody>
      </p:sp>
    </p:spTree>
    <p:extLst>
      <p:ext uri="{BB962C8B-B14F-4D97-AF65-F5344CB8AC3E}">
        <p14:creationId xmlns:p14="http://schemas.microsoft.com/office/powerpoint/2010/main" val="34478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Course class is having array of type Students.</a:t>
            </a:r>
          </a:p>
          <a:p>
            <a:r>
              <a:rPr lang="en-AU" dirty="0"/>
              <a:t>Create these two classes in eclipse.</a:t>
            </a:r>
          </a:p>
          <a:p>
            <a:r>
              <a:rPr lang="en-AU" dirty="0"/>
              <a:t>For your reference, download student.java and course.java from  </a:t>
            </a:r>
            <a:r>
              <a:rPr lang="en-AU" dirty="0" err="1"/>
              <a:t>moodle</a:t>
            </a:r>
            <a:r>
              <a:rPr lang="en-AU" dirty="0"/>
              <a:t>.</a:t>
            </a:r>
          </a:p>
          <a:p>
            <a:r>
              <a:rPr lang="en-AU" dirty="0"/>
              <a:t>Some methods are already given. Try to understand them.</a:t>
            </a:r>
          </a:p>
          <a:p>
            <a:r>
              <a:rPr lang="en-AU" dirty="0"/>
              <a:t>After creating both classes, download test.java and complete that class.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0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1655-4760-4824-85D3-70D78A13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of Objects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9C1A5-6254-44F4-93C0-E8C3E9AC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Recalling the </a:t>
            </a:r>
            <a:r>
              <a:rPr lang="en-US" dirty="0" err="1"/>
              <a:t>ArrayList</a:t>
            </a:r>
            <a:r>
              <a:rPr lang="en-US" dirty="0"/>
              <a:t> Creation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&lt;Type&gt; </a:t>
            </a:r>
            <a:r>
              <a:rPr lang="en-US" dirty="0" err="1"/>
              <a:t>arrayList</a:t>
            </a:r>
            <a:r>
              <a:rPr lang="en-US" dirty="0"/>
              <a:t>= new </a:t>
            </a:r>
            <a:r>
              <a:rPr lang="en-US" dirty="0" err="1"/>
              <a:t>ArrayList</a:t>
            </a:r>
            <a:r>
              <a:rPr lang="en-US" dirty="0"/>
              <a:t>&lt;&gt;(15);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AU" dirty="0"/>
              <a:t>&lt;Type&gt; represents the type of elements of  </a:t>
            </a:r>
            <a:r>
              <a:rPr lang="en-AU" dirty="0" err="1"/>
              <a:t>arrayList</a:t>
            </a:r>
            <a:r>
              <a:rPr lang="en-AU" dirty="0"/>
              <a:t>. For example:</a:t>
            </a:r>
          </a:p>
          <a:p>
            <a:pPr marL="0" indent="0">
              <a:buNone/>
            </a:pPr>
            <a:r>
              <a:rPr lang="en-AU" dirty="0" err="1"/>
              <a:t>ArrayList</a:t>
            </a:r>
            <a:r>
              <a:rPr lang="en-AU" dirty="0"/>
              <a:t> &lt;Integer&gt; list= new </a:t>
            </a:r>
            <a:r>
              <a:rPr lang="en-AU" dirty="0" err="1"/>
              <a:t>ArrayList</a:t>
            </a:r>
            <a:r>
              <a:rPr lang="en-AU" dirty="0"/>
              <a:t>&lt;&gt;();</a:t>
            </a:r>
          </a:p>
          <a:p>
            <a:pPr marL="0" indent="0">
              <a:buNone/>
            </a:pPr>
            <a:r>
              <a:rPr lang="en-AU" dirty="0" err="1"/>
              <a:t>ArrayList</a:t>
            </a:r>
            <a:r>
              <a:rPr lang="en-AU" dirty="0"/>
              <a:t> &lt;String&gt; list= new </a:t>
            </a:r>
            <a:r>
              <a:rPr lang="en-AU" dirty="0" err="1"/>
              <a:t>ArrayList</a:t>
            </a:r>
            <a:r>
              <a:rPr lang="en-AU" dirty="0"/>
              <a:t>&lt;&gt;();</a:t>
            </a:r>
          </a:p>
          <a:p>
            <a:pPr marL="0" indent="0">
              <a:buNone/>
            </a:pPr>
            <a:r>
              <a:rPr lang="en-AU" b="1" dirty="0" err="1"/>
              <a:t>ArrayList</a:t>
            </a:r>
            <a:r>
              <a:rPr lang="en-AU" b="1" dirty="0"/>
              <a:t>&lt;Student&gt;  </a:t>
            </a:r>
            <a:r>
              <a:rPr lang="en-AU" b="1" dirty="0" err="1"/>
              <a:t>studentList</a:t>
            </a:r>
            <a:r>
              <a:rPr lang="en-AU" b="1" dirty="0"/>
              <a:t>=new </a:t>
            </a:r>
            <a:r>
              <a:rPr lang="en-AU" b="1" dirty="0" err="1"/>
              <a:t>ArrayList</a:t>
            </a:r>
            <a:r>
              <a:rPr lang="en-AU" b="1" dirty="0"/>
              <a:t>&lt;&gt;();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A2FDD-79CE-4E84-BD49-09D90B1E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431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08A0-82DA-4B8B-B301-85AAEE26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ArrayList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607D-2667-4A86-AD5F-C50A9F343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perform all operations on objects that were discussed in week 8 lecture which are as follows:</a:t>
            </a:r>
          </a:p>
          <a:p>
            <a:pPr>
              <a:buFontTx/>
              <a:buChar char="-"/>
            </a:pPr>
            <a:r>
              <a:rPr lang="en-US" dirty="0"/>
              <a:t>Adding an item into </a:t>
            </a:r>
            <a:r>
              <a:rPr lang="en-US" dirty="0" err="1"/>
              <a:t>ArrayList</a:t>
            </a:r>
            <a:r>
              <a:rPr lang="en-US" dirty="0"/>
              <a:t>                  - Checking if list is empty</a:t>
            </a:r>
          </a:p>
          <a:p>
            <a:pPr>
              <a:buFontTx/>
              <a:buChar char="-"/>
            </a:pPr>
            <a:r>
              <a:rPr lang="en-US" dirty="0"/>
              <a:t>Accessing an item                                      - Checking for an element</a:t>
            </a:r>
          </a:p>
          <a:p>
            <a:pPr>
              <a:buFontTx/>
              <a:buChar char="-"/>
            </a:pPr>
            <a:r>
              <a:rPr lang="en-US" dirty="0"/>
              <a:t>Change the item                                        - Checking the index of an element</a:t>
            </a:r>
          </a:p>
          <a:p>
            <a:pPr>
              <a:buFontTx/>
              <a:buChar char="-"/>
            </a:pPr>
            <a:r>
              <a:rPr lang="en-US" dirty="0"/>
              <a:t>Remove the item</a:t>
            </a:r>
          </a:p>
          <a:p>
            <a:pPr>
              <a:buFontTx/>
              <a:buChar char="-"/>
            </a:pPr>
            <a:r>
              <a:rPr lang="en-US" dirty="0"/>
              <a:t>Size of </a:t>
            </a:r>
            <a:r>
              <a:rPr lang="en-US" dirty="0" err="1"/>
              <a:t>ArrayList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Looping through </a:t>
            </a:r>
            <a:r>
              <a:rPr lang="en-US" dirty="0" err="1"/>
              <a:t>ArrayList</a:t>
            </a:r>
            <a:endParaRPr lang="en-US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0148-5421-4F25-A280-35B9643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3247-0532-4294-AAF9-44D3CCAEBDA1}" type="slidenum">
              <a:rPr lang="en-AU" smtClean="0"/>
              <a:pPr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814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697162"/>
          </a:xfrm>
        </p:spPr>
        <p:txBody>
          <a:bodyPr/>
          <a:lstStyle/>
          <a:p>
            <a:r>
              <a:rPr lang="en-AU" dirty="0"/>
              <a:t>Spend rest of your class time on your assessment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00AF05-15F3-48AB-A909-437515DB97C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7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27171" y="4405746"/>
            <a:ext cx="11417416" cy="2095722"/>
          </a:xfrm>
        </p:spPr>
        <p:txBody>
          <a:bodyPr anchor="ctr">
            <a:norm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kent.edu.au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Kent Institute Australia Pty. Ltd.</a:t>
            </a:r>
            <a:b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ABN 49 003 577 302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CRICOS Code: 00161E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RTO Code: 90458 </a:t>
            </a:r>
            <a:r>
              <a:rPr lang="en-AU" sz="1600" dirty="0">
                <a:solidFill>
                  <a:schemeClr val="bg1"/>
                </a:solidFill>
                <a:latin typeface="Calibri"/>
              </a:rPr>
              <a:t>●</a:t>
            </a:r>
            <a:r>
              <a:rPr lang="en-AU" sz="1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TEQSA Provider Number: PRV12051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69A33247-0532-4294-AAF9-44D3CCAEBDA1}" type="slidenum">
              <a:rPr lang="en-AU" smtClean="0"/>
              <a:pPr algn="l"/>
              <a:t>15</a:t>
            </a:fld>
            <a:r>
              <a:rPr lang="en-AU" dirty="0"/>
              <a:t>  </a:t>
            </a:r>
          </a:p>
        </p:txBody>
      </p:sp>
      <p:sp>
        <p:nvSpPr>
          <p:cNvPr id="18" name="Content Placeholder 24"/>
          <p:cNvSpPr txBox="1">
            <a:spLocks/>
          </p:cNvSpPr>
          <p:nvPr/>
        </p:nvSpPr>
        <p:spPr>
          <a:xfrm>
            <a:off x="62484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3074" name="Picture 2" descr="C:\Users\Trent\Documents\M&amp;R\Kent Master Logos\KENT LOGO 2015 v2\RGB\JPG\RGB-DarkBLUE-b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780" y="874229"/>
            <a:ext cx="5569527" cy="335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52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60" y="444617"/>
            <a:ext cx="11266414" cy="671119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0B76BC"/>
                </a:solidFill>
                <a:latin typeface="+mn-lt"/>
              </a:rP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450" y="1300294"/>
            <a:ext cx="5600350" cy="487666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Farrell, J. (2017) Programming Logic and Design, Comprehensive (9th ed.) Cengage Learning </a:t>
            </a:r>
          </a:p>
          <a:p>
            <a:pPr marL="0" indent="0">
              <a:buNone/>
            </a:pPr>
            <a:endParaRPr lang="en-AU" dirty="0">
              <a:solidFill>
                <a:srgbClr val="0B76BC"/>
              </a:solidFill>
            </a:endParaRPr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2567" y="1055716"/>
            <a:ext cx="3635177" cy="45441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A33247-0532-4294-AAF9-44D3CCAEBDA1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0" y="1"/>
            <a:ext cx="12192000" cy="359228"/>
            <a:chOff x="0" y="-506"/>
            <a:chExt cx="11906" cy="171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8929" y="-506"/>
              <a:ext cx="2977" cy="171"/>
              <a:chOff x="8929" y="-506"/>
              <a:chExt cx="2977" cy="171"/>
            </a:xfrm>
          </p:grpSpPr>
          <p:sp>
            <p:nvSpPr>
              <p:cNvPr id="14" name="Freeform 13"/>
              <p:cNvSpPr>
                <a:spLocks/>
              </p:cNvSpPr>
              <p:nvPr/>
            </p:nvSpPr>
            <p:spPr bwMode="auto">
              <a:xfrm>
                <a:off x="8929" y="-506"/>
                <a:ext cx="2977" cy="171"/>
              </a:xfrm>
              <a:custGeom>
                <a:avLst/>
                <a:gdLst>
                  <a:gd name="T0" fmla="+- 0 8929 8929"/>
                  <a:gd name="T1" fmla="*/ T0 w 2977"/>
                  <a:gd name="T2" fmla="+- 0 -506 -506"/>
                  <a:gd name="T3" fmla="*/ -506 h 171"/>
                  <a:gd name="T4" fmla="+- 0 11906 8929"/>
                  <a:gd name="T5" fmla="*/ T4 w 2977"/>
                  <a:gd name="T6" fmla="+- 0 -506 -506"/>
                  <a:gd name="T7" fmla="*/ -506 h 171"/>
                  <a:gd name="T8" fmla="+- 0 11906 8929"/>
                  <a:gd name="T9" fmla="*/ T8 w 2977"/>
                  <a:gd name="T10" fmla="+- 0 -336 -506"/>
                  <a:gd name="T11" fmla="*/ -336 h 171"/>
                  <a:gd name="T12" fmla="+- 0 8929 8929"/>
                  <a:gd name="T13" fmla="*/ T12 w 2977"/>
                  <a:gd name="T14" fmla="+- 0 -336 -506"/>
                  <a:gd name="T15" fmla="*/ -336 h 171"/>
                  <a:gd name="T16" fmla="+- 0 8929 8929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AB2E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5953" y="-506"/>
              <a:ext cx="2977" cy="171"/>
              <a:chOff x="5953" y="-506"/>
              <a:chExt cx="2977" cy="171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5953" y="-506"/>
                <a:ext cx="2977" cy="171"/>
              </a:xfrm>
              <a:custGeom>
                <a:avLst/>
                <a:gdLst>
                  <a:gd name="T0" fmla="+- 0 5953 5953"/>
                  <a:gd name="T1" fmla="*/ T0 w 2977"/>
                  <a:gd name="T2" fmla="+- 0 -506 -506"/>
                  <a:gd name="T3" fmla="*/ -506 h 171"/>
                  <a:gd name="T4" fmla="+- 0 5953 5953"/>
                  <a:gd name="T5" fmla="*/ T4 w 2977"/>
                  <a:gd name="T6" fmla="+- 0 -336 -506"/>
                  <a:gd name="T7" fmla="*/ -336 h 171"/>
                  <a:gd name="T8" fmla="+- 0 8929 5953"/>
                  <a:gd name="T9" fmla="*/ T8 w 2977"/>
                  <a:gd name="T10" fmla="+- 0 -336 -506"/>
                  <a:gd name="T11" fmla="*/ -336 h 171"/>
                  <a:gd name="T12" fmla="+- 0 8929 5953"/>
                  <a:gd name="T13" fmla="*/ T12 w 2977"/>
                  <a:gd name="T14" fmla="+- 0 -506 -506"/>
                  <a:gd name="T15" fmla="*/ -506 h 171"/>
                  <a:gd name="T16" fmla="+- 0 5953 5953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8FC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976" y="-506"/>
              <a:ext cx="2977" cy="171"/>
              <a:chOff x="2976" y="-506"/>
              <a:chExt cx="2977" cy="171"/>
            </a:xfrm>
          </p:grpSpPr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2976" y="-506"/>
                <a:ext cx="2977" cy="171"/>
              </a:xfrm>
              <a:custGeom>
                <a:avLst/>
                <a:gdLst>
                  <a:gd name="T0" fmla="+- 0 2976 2976"/>
                  <a:gd name="T1" fmla="*/ T0 w 2977"/>
                  <a:gd name="T2" fmla="+- 0 -506 -506"/>
                  <a:gd name="T3" fmla="*/ -506 h 171"/>
                  <a:gd name="T4" fmla="+- 0 5953 2976"/>
                  <a:gd name="T5" fmla="*/ T4 w 2977"/>
                  <a:gd name="T6" fmla="+- 0 -506 -506"/>
                  <a:gd name="T7" fmla="*/ -506 h 171"/>
                  <a:gd name="T8" fmla="+- 0 5953 2976"/>
                  <a:gd name="T9" fmla="*/ T8 w 2977"/>
                  <a:gd name="T10" fmla="+- 0 -336 -506"/>
                  <a:gd name="T11" fmla="*/ -336 h 171"/>
                  <a:gd name="T12" fmla="+- 0 2976 2976"/>
                  <a:gd name="T13" fmla="*/ T12 w 2977"/>
                  <a:gd name="T14" fmla="+- 0 -336 -506"/>
                  <a:gd name="T15" fmla="*/ -336 h 171"/>
                  <a:gd name="T16" fmla="+- 0 2976 2976"/>
                  <a:gd name="T17" fmla="*/ T16 w 2977"/>
                  <a:gd name="T18" fmla="+- 0 -506 -506"/>
                  <a:gd name="T19" fmla="*/ -506 h 1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2977" y="0"/>
                    </a:lnTo>
                    <a:lnTo>
                      <a:pt x="2977" y="170"/>
                    </a:lnTo>
                    <a:lnTo>
                      <a:pt x="0" y="1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1E7B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0" y="-506"/>
              <a:ext cx="2977" cy="171"/>
              <a:chOff x="0" y="-506"/>
              <a:chExt cx="2977" cy="171"/>
            </a:xfrm>
          </p:grpSpPr>
          <p:sp>
            <p:nvSpPr>
              <p:cNvPr id="11" name="Freeform 10"/>
              <p:cNvSpPr>
                <a:spLocks/>
              </p:cNvSpPr>
              <p:nvPr/>
            </p:nvSpPr>
            <p:spPr bwMode="auto">
              <a:xfrm>
                <a:off x="0" y="-506"/>
                <a:ext cx="2977" cy="171"/>
              </a:xfrm>
              <a:custGeom>
                <a:avLst/>
                <a:gdLst>
                  <a:gd name="T0" fmla="*/ 0 w 2977"/>
                  <a:gd name="T1" fmla="+- 0 -506 -506"/>
                  <a:gd name="T2" fmla="*/ -506 h 171"/>
                  <a:gd name="T3" fmla="*/ 0 w 2977"/>
                  <a:gd name="T4" fmla="+- 0 -336 -506"/>
                  <a:gd name="T5" fmla="*/ -336 h 171"/>
                  <a:gd name="T6" fmla="*/ 2976 w 2977"/>
                  <a:gd name="T7" fmla="+- 0 -336 -506"/>
                  <a:gd name="T8" fmla="*/ -336 h 171"/>
                  <a:gd name="T9" fmla="*/ 2976 w 2977"/>
                  <a:gd name="T10" fmla="+- 0 -506 -506"/>
                  <a:gd name="T11" fmla="*/ -506 h 171"/>
                  <a:gd name="T12" fmla="*/ 0 w 2977"/>
                  <a:gd name="T13" fmla="+- 0 -506 -506"/>
                  <a:gd name="T14" fmla="*/ -506 h 171"/>
                </a:gdLst>
                <a:ahLst/>
                <a:cxnLst>
                  <a:cxn ang="0">
                    <a:pos x="T0" y="T2"/>
                  </a:cxn>
                  <a:cxn ang="0">
                    <a:pos x="T3" y="T5"/>
                  </a:cxn>
                  <a:cxn ang="0">
                    <a:pos x="T6" y="T8"/>
                  </a:cxn>
                  <a:cxn ang="0">
                    <a:pos x="T9" y="T11"/>
                  </a:cxn>
                  <a:cxn ang="0">
                    <a:pos x="T12" y="T14"/>
                  </a:cxn>
                </a:cxnLst>
                <a:rect l="0" t="0" r="r" b="b"/>
                <a:pathLst>
                  <a:path w="2977" h="171">
                    <a:moveTo>
                      <a:pt x="0" y="0"/>
                    </a:moveTo>
                    <a:lnTo>
                      <a:pt x="0" y="170"/>
                    </a:lnTo>
                    <a:lnTo>
                      <a:pt x="2976" y="170"/>
                    </a:lnTo>
                    <a:lnTo>
                      <a:pt x="2976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053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421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Programming Logic and Design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438401"/>
            <a:ext cx="8229600" cy="3687763"/>
          </a:xfrm>
        </p:spPr>
        <p:txBody>
          <a:bodyPr/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en-AU" sz="3200" dirty="0"/>
              <a:t>Array of Objects</a:t>
            </a:r>
            <a:endParaRPr lang="en-US" sz="3200" dirty="0"/>
          </a:p>
          <a:p>
            <a:pPr algn="ctr"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19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sz="2400" spc="10" dirty="0">
                <a:latin typeface="Arial"/>
                <a:cs typeface="Arial"/>
              </a:rPr>
              <a:t>We used an Array for the first assignment and have stored basic data types.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An array is a collection that can store items of the same</a:t>
            </a:r>
            <a:r>
              <a:rPr lang="en-AU" sz="2400" dirty="0">
                <a:latin typeface="Arial"/>
                <a:cs typeface="Arial"/>
              </a:rPr>
              <a:t> </a:t>
            </a:r>
            <a:r>
              <a:rPr lang="en-AU" sz="2400" spc="10" dirty="0">
                <a:latin typeface="Arial"/>
                <a:cs typeface="Arial"/>
              </a:rPr>
              <a:t>data type (</a:t>
            </a:r>
            <a:r>
              <a:rPr lang="en-AU" sz="2400" spc="10" dirty="0" err="1">
                <a:latin typeface="Arial"/>
                <a:cs typeface="Arial"/>
              </a:rPr>
              <a:t>eg</a:t>
            </a:r>
            <a:r>
              <a:rPr lang="en-AU" sz="2400" spc="10" dirty="0">
                <a:latin typeface="Arial"/>
                <a:cs typeface="Arial"/>
              </a:rPr>
              <a:t> all </a:t>
            </a:r>
            <a:r>
              <a:rPr lang="en-AU" sz="2400" spc="10" dirty="0" err="1">
                <a:latin typeface="Arial"/>
                <a:cs typeface="Arial"/>
              </a:rPr>
              <a:t>int</a:t>
            </a:r>
            <a:r>
              <a:rPr lang="en-AU" sz="2400" spc="10" dirty="0">
                <a:latin typeface="Arial"/>
                <a:cs typeface="Arial"/>
              </a:rPr>
              <a:t> values or all Student marks)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Accessed using an index or subscript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Size set at creation</a:t>
            </a:r>
            <a:endParaRPr lang="en-AU" sz="2400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Arrays Revision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sz="2400" spc="10" dirty="0">
                <a:latin typeface="Arial"/>
                <a:cs typeface="Arial"/>
              </a:rPr>
              <a:t>Arrays are groups of elements of the same data type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One name is used to refer to the entire group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340" spc="10" dirty="0">
                <a:latin typeface="Arial"/>
                <a:cs typeface="Arial"/>
              </a:rPr>
              <a:t>Individual elements in the group have an index that begins</a:t>
            </a:r>
            <a:r>
              <a:rPr lang="en-AU" sz="2300" dirty="0">
                <a:latin typeface="Arial"/>
                <a:cs typeface="Arial"/>
              </a:rPr>
              <a:t> </a:t>
            </a:r>
            <a:r>
              <a:rPr lang="en-AU" sz="2400" spc="10" dirty="0">
                <a:latin typeface="Arial"/>
                <a:cs typeface="Arial"/>
              </a:rPr>
              <a:t>at 0 in Java.</a:t>
            </a:r>
            <a:endParaRPr lang="en-AU" sz="2400" dirty="0">
              <a:latin typeface="Arial"/>
              <a:cs typeface="Arial"/>
            </a:endParaRPr>
          </a:p>
          <a:p>
            <a:r>
              <a:rPr lang="en-AU" sz="2400" spc="10" dirty="0">
                <a:latin typeface="Arial"/>
                <a:cs typeface="Arial"/>
              </a:rPr>
              <a:t>So, what do each of the following lines of code do?  </a:t>
            </a:r>
            <a:endParaRPr lang="en-AU" sz="2400" dirty="0">
              <a:latin typeface="Arial"/>
              <a:cs typeface="Arial"/>
            </a:endParaRPr>
          </a:p>
          <a:p>
            <a:pPr marL="114300" indent="0">
              <a:buNone/>
            </a:pPr>
            <a:r>
              <a:rPr lang="en-AU" sz="2400" spc="10" dirty="0" err="1">
                <a:latin typeface="Arial"/>
                <a:cs typeface="Arial"/>
              </a:rPr>
              <a:t>int</a:t>
            </a:r>
            <a:r>
              <a:rPr lang="en-AU" sz="2400" spc="10" dirty="0">
                <a:latin typeface="Arial"/>
                <a:cs typeface="Arial"/>
              </a:rPr>
              <a:t>[] </a:t>
            </a:r>
            <a:r>
              <a:rPr lang="en-AU" sz="2400" spc="10" dirty="0" err="1">
                <a:latin typeface="Arial"/>
                <a:cs typeface="Arial"/>
              </a:rPr>
              <a:t>studentMarks</a:t>
            </a:r>
            <a:r>
              <a:rPr lang="en-AU" sz="2400" spc="10" dirty="0">
                <a:latin typeface="Arial"/>
                <a:cs typeface="Arial"/>
              </a:rPr>
              <a:t>;</a:t>
            </a:r>
            <a:endParaRPr lang="en-AU" sz="2400" dirty="0">
              <a:latin typeface="Arial"/>
              <a:cs typeface="Arial"/>
            </a:endParaRPr>
          </a:p>
          <a:p>
            <a:pPr marL="113995" indent="0">
              <a:buNone/>
            </a:pPr>
            <a:r>
              <a:rPr lang="en-AU" sz="2400" spc="10" dirty="0" err="1">
                <a:latin typeface="Arial"/>
                <a:cs typeface="Arial"/>
              </a:rPr>
              <a:t>studentMarks</a:t>
            </a:r>
            <a:r>
              <a:rPr lang="en-AU" sz="2400" spc="10" dirty="0">
                <a:latin typeface="Arial"/>
                <a:cs typeface="Arial"/>
              </a:rPr>
              <a:t> = new </a:t>
            </a:r>
            <a:r>
              <a:rPr lang="en-AU" sz="2400" spc="10" dirty="0" err="1">
                <a:latin typeface="Arial"/>
                <a:cs typeface="Arial"/>
              </a:rPr>
              <a:t>int</a:t>
            </a:r>
            <a:r>
              <a:rPr lang="en-AU" sz="2400" spc="10" dirty="0">
                <a:latin typeface="Arial"/>
                <a:cs typeface="Arial"/>
              </a:rPr>
              <a:t>[200];</a:t>
            </a:r>
            <a:endParaRPr lang="en-AU" sz="2400" dirty="0">
              <a:latin typeface="Arial"/>
              <a:cs typeface="Arial"/>
            </a:endParaRPr>
          </a:p>
          <a:p>
            <a:pPr marL="113995" indent="0">
              <a:buNone/>
            </a:pPr>
            <a:r>
              <a:rPr lang="en-AU" sz="2400" spc="10" dirty="0" err="1">
                <a:latin typeface="Arial"/>
                <a:cs typeface="Arial"/>
              </a:rPr>
              <a:t>studentMarks</a:t>
            </a:r>
            <a:r>
              <a:rPr lang="en-AU" sz="2400" spc="10" dirty="0">
                <a:latin typeface="Arial"/>
                <a:cs typeface="Arial"/>
              </a:rPr>
              <a:t>[0] = 85;</a:t>
            </a:r>
            <a:endParaRPr lang="en-AU" sz="2400" dirty="0">
              <a:latin typeface="Arial"/>
              <a:cs typeface="Arial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75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Array of Objects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dirty="0"/>
              <a:t>An array of objects is created just like an array of primitive type data items in the following way. </a:t>
            </a:r>
            <a:br>
              <a:rPr lang="en-AU" dirty="0"/>
            </a:br>
            <a:r>
              <a:rPr lang="en-AU" dirty="0"/>
              <a:t>Student[] </a:t>
            </a:r>
            <a:r>
              <a:rPr lang="en-AU" dirty="0" err="1"/>
              <a:t>studentArray</a:t>
            </a:r>
            <a:r>
              <a:rPr lang="en-AU" dirty="0"/>
              <a:t> = new Student[7];</a:t>
            </a:r>
          </a:p>
          <a:p>
            <a:r>
              <a:rPr lang="en-AU" dirty="0"/>
              <a:t>The above statement creates the array which can hold references to seven Student objects.</a:t>
            </a:r>
          </a:p>
          <a:p>
            <a:endParaRPr lang="en-US" sz="3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6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sz="2400" dirty="0"/>
              <a:t>The line on previous slide doesn't create the Student objects themselves. </a:t>
            </a:r>
          </a:p>
          <a:p>
            <a:r>
              <a:rPr lang="en-AU" sz="2400" dirty="0"/>
              <a:t>They must be created separately using the constructor of the Student class. </a:t>
            </a:r>
          </a:p>
          <a:p>
            <a:r>
              <a:rPr lang="en-AU" sz="2400" dirty="0"/>
              <a:t>The </a:t>
            </a:r>
            <a:r>
              <a:rPr lang="en-AU" sz="2400" dirty="0" err="1"/>
              <a:t>studentArray</a:t>
            </a:r>
            <a:r>
              <a:rPr lang="en-AU" sz="2400" dirty="0"/>
              <a:t> contains seven memory spaces in which the address of seven Student objects may be stored. </a:t>
            </a:r>
          </a:p>
          <a:p>
            <a:r>
              <a:rPr lang="en-AU" sz="2400" dirty="0"/>
              <a:t>If we try to access the Student objects even before creating them, run time errors would occur. For instance, the following statement throws a </a:t>
            </a:r>
            <a:r>
              <a:rPr lang="en-AU" sz="2400" dirty="0" err="1"/>
              <a:t>NullPointerException</a:t>
            </a:r>
            <a:r>
              <a:rPr lang="en-AU" sz="2400" dirty="0"/>
              <a:t> during runtime which indicates that </a:t>
            </a:r>
            <a:r>
              <a:rPr lang="en-AU" sz="2400" dirty="0" err="1"/>
              <a:t>studentArray</a:t>
            </a:r>
            <a:r>
              <a:rPr lang="en-AU" sz="2400" dirty="0"/>
              <a:t>[0] isn't yet pointing to a Student object. 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13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r>
              <a:rPr lang="en-AU" dirty="0"/>
              <a:t>The Student objects must be instantiated using the constructor of the Student class and their references should be assigned to the array elements in the following way.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err="1"/>
              <a:t>studentArray</a:t>
            </a:r>
            <a:r>
              <a:rPr lang="en-AU" dirty="0"/>
              <a:t>[0] = new Student();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  <a:defRPr/>
            </a:pPr>
            <a:endParaRPr lang="en-US" sz="3200" i="1" dirty="0"/>
          </a:p>
          <a:p>
            <a:pPr>
              <a:lnSpc>
                <a:spcPct val="90000"/>
              </a:lnSpc>
              <a:buNone/>
              <a:defRPr/>
            </a:pPr>
            <a:r>
              <a:rPr lang="en-AU" sz="1800" b="1" dirty="0"/>
              <a:t>In this way, we create the other Student objects also.</a:t>
            </a:r>
            <a:endParaRPr lang="en-US" sz="18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85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9986" y="60880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Students Array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229600" cy="4449764"/>
          </a:xfrm>
        </p:spPr>
        <p:txBody>
          <a:bodyPr/>
          <a:lstStyle/>
          <a:p>
            <a:pPr marL="514350" indent="-457200">
              <a:defRPr/>
            </a:pPr>
            <a:r>
              <a:rPr lang="en-AU" dirty="0"/>
              <a:t>If each of the Student objects have to be created using a different constructor, we use a statement similar to the above several times. </a:t>
            </a:r>
          </a:p>
          <a:p>
            <a:pPr marL="514350" indent="-457200">
              <a:defRPr/>
            </a:pPr>
            <a:r>
              <a:rPr lang="en-AU" dirty="0"/>
              <a:t>However, in this particular case, we may use a for loop since all Student objects are created with the same default constructor. </a:t>
            </a:r>
          </a:p>
          <a:p>
            <a:pPr marL="457200" lvl="1" indent="0">
              <a:buNone/>
              <a:defRPr/>
            </a:pPr>
            <a:r>
              <a:rPr lang="nn-NO" dirty="0"/>
              <a:t>for ( int i=0; i&lt;studentArray.length; i++) {</a:t>
            </a:r>
            <a:br>
              <a:rPr lang="nn-NO" dirty="0"/>
            </a:br>
            <a:r>
              <a:rPr lang="nn-NO" dirty="0"/>
              <a:t>studentArray[i]=new Student();</a:t>
            </a:r>
            <a:br>
              <a:rPr lang="nn-NO" dirty="0"/>
            </a:br>
            <a:r>
              <a:rPr lang="nn-NO" dirty="0"/>
              <a:t>}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66439E-C25C-4026-841B-CBBDFA57E0D0}" type="slidenum">
              <a:rPr lang="en-US">
                <a:solidFill>
                  <a:srgbClr val="F79646">
                    <a:lumMod val="75000"/>
                  </a:srgbClr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7964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42830"/>
      </p:ext>
    </p:extLst>
  </p:cSld>
  <p:clrMapOvr>
    <a:masterClrMapping/>
  </p:clrMapOvr>
</p:sld>
</file>

<file path=ppt/theme/theme1.xml><?xml version="1.0" encoding="utf-8"?>
<a:theme xmlns:a="http://schemas.openxmlformats.org/drawingml/2006/main" name="Kent Powerpoint Template (final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Kent Powerpoint Template (final)</Template>
  <TotalTime>784</TotalTime>
  <Words>859</Words>
  <Application>Microsoft Office PowerPoint</Application>
  <PresentationFormat>Widescreen</PresentationFormat>
  <Paragraphs>115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Kent Powerpoint Template (final)</vt:lpstr>
      <vt:lpstr>PowerPoint Presentation</vt:lpstr>
      <vt:lpstr>SLIDE TITLE</vt:lpstr>
      <vt:lpstr>Programming Logic and Design </vt:lpstr>
      <vt:lpstr>Arrays </vt:lpstr>
      <vt:lpstr>Arrays Revision </vt:lpstr>
      <vt:lpstr>Array of Objects </vt:lpstr>
      <vt:lpstr>Students Array </vt:lpstr>
      <vt:lpstr>Students Array </vt:lpstr>
      <vt:lpstr>Students Array </vt:lpstr>
      <vt:lpstr>Array of Objects </vt:lpstr>
      <vt:lpstr>Array of Objects</vt:lpstr>
      <vt:lpstr>ArrayList of Objects</vt:lpstr>
      <vt:lpstr>Operations on ArrayList </vt:lpstr>
      <vt:lpstr>Spend rest of your class time on your assessment</vt:lpstr>
      <vt:lpstr>kent.edu.au  Kent Institute Australia Pty. Ltd. ABN 49 003 577 302 ● CRICOS Code: 00161E ● RTO Code: 90458 ● TEQSA Provider Number: PRV12051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Kent Institute Australia</dc:creator>
  <cp:lastModifiedBy>Shyed Shahriar Housaini</cp:lastModifiedBy>
  <cp:revision>81</cp:revision>
  <cp:lastPrinted>2014-02-24T09:06:00Z</cp:lastPrinted>
  <dcterms:created xsi:type="dcterms:W3CDTF">2014-05-07T06:36:05Z</dcterms:created>
  <dcterms:modified xsi:type="dcterms:W3CDTF">2024-06-15T19:58:42Z</dcterms:modified>
</cp:coreProperties>
</file>