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73" r:id="rId3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11/10/2021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1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2578E-B898-4701-9AC6-C72F4594B9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65895-FE96-48B1-A15E-CA7489D028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2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FD58B-E039-4A7C-9597-CF702A4630C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3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0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75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VAy1KOsk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3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Sequence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Content Placeholder 2" descr="Flowchart and pseudocode of program that doubles a number." title="Program flowchart and pseudocod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2895600" y="1676400"/>
            <a:ext cx="563880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55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pic>
        <p:nvPicPr>
          <p:cNvPr id="2" name="Picture 1" descr="Single-alternative ifs (or single-alternative selections) take action on just one branch of the decision." title="Single-alternative 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399572"/>
            <a:ext cx="4800600" cy="49567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807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-1)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Single-alternative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employee belongs to </a:t>
            </a:r>
            <a:r>
              <a:rPr lang="en-US" dirty="0" err="1">
                <a:latin typeface="Courier New" pitchFamily="49" charset="0"/>
              </a:rPr>
              <a:t>dentalPlan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</a:rPr>
              <a:t>	deduct $40 from </a:t>
            </a:r>
            <a:r>
              <a:rPr lang="en-US" dirty="0" err="1">
                <a:latin typeface="Courier New" pitchFamily="49" charset="0"/>
              </a:rPr>
              <a:t>employeeGrossPay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clause is not required</a:t>
            </a:r>
          </a:p>
          <a:p>
            <a:r>
              <a:rPr lang="en-US" b="1" dirty="0"/>
              <a:t>null case</a:t>
            </a:r>
          </a:p>
          <a:p>
            <a:pPr lvl="1"/>
            <a:r>
              <a:rPr lang="en-US" dirty="0"/>
              <a:t>Situation where nothing is done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1310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000" dirty="0"/>
              <a:t>(continued -2)</a:t>
            </a:r>
          </a:p>
        </p:txBody>
      </p:sp>
      <p:pic>
        <p:nvPicPr>
          <p:cNvPr id="2" name="Picture 1" descr="With this structure, one of two courses of action is taken based on the result of testing a condition." title="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417638"/>
            <a:ext cx="4747781" cy="47398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346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-3)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Dual-alternative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  <a:endParaRPr lang="en-US" dirty="0"/>
          </a:p>
          <a:p>
            <a:pPr lvl="1"/>
            <a:r>
              <a:rPr lang="en-US" dirty="0"/>
              <a:t>Contains two alternatives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29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-4)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3124200"/>
            <a:ext cx="7162800" cy="24384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number=8;</a:t>
            </a:r>
          </a:p>
          <a:p>
            <a:pPr marL="457200" lvl="1" indent="0">
              <a:buNone/>
            </a:pPr>
            <a:r>
              <a:rPr lang="en-US" dirty="0"/>
              <a:t>if(number%2==0)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 Number entered is even”);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(“Number entered is odd”);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6324601" y="1600200"/>
            <a:ext cx="2790305" cy="19050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Check the usage of semicolons and case of if-else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52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-5)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Many alternatives ifs:</a:t>
            </a:r>
          </a:p>
          <a:p>
            <a:r>
              <a:rPr lang="en-AU" sz="2000" dirty="0"/>
              <a:t>If you have more than one condition to check and do some tasks then:</a:t>
            </a:r>
          </a:p>
          <a:p>
            <a:pPr marL="0" indent="0">
              <a:buNone/>
            </a:pPr>
            <a:r>
              <a:rPr lang="en-AU" sz="2000" dirty="0"/>
              <a:t>If condition one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two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three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</a:t>
            </a:r>
          </a:p>
          <a:p>
            <a:pPr marL="0" indent="0">
              <a:buNone/>
            </a:pPr>
            <a:r>
              <a:rPr lang="en-AU" sz="2000" dirty="0"/>
              <a:t>	do something</a:t>
            </a:r>
          </a:p>
          <a:p>
            <a:pPr marL="0" indent="0">
              <a:buNone/>
            </a:pPr>
            <a:r>
              <a:rPr lang="en-AU" sz="2000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04125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-6)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Relational Operators </a:t>
            </a:r>
          </a:p>
          <a:p>
            <a:pPr marL="0" indent="0">
              <a:buNone/>
            </a:pPr>
            <a:r>
              <a:rPr lang="en-AU" sz="2000" dirty="0"/>
              <a:t>-Sometimes, we check conditions using relational operators.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96906"/>
              </p:ext>
            </p:extLst>
          </p:nvPr>
        </p:nvGraphicFramePr>
        <p:xfrm>
          <a:off x="1981200" y="2286000"/>
          <a:ext cx="6858000" cy="409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41329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5262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17670916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r>
                        <a:rPr lang="en-AU" dirty="0"/>
                        <a:t>Operators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8136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Equivalency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</a:t>
                      </a:r>
                      <a:r>
                        <a:rPr lang="en-AU" sz="1800" baseline="0" dirty="0"/>
                        <a:t>==b, a is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44328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a&gt;b,</a:t>
                      </a:r>
                      <a:r>
                        <a:rPr lang="en-AU" sz="1800" baseline="0" dirty="0"/>
                        <a:t> a is greater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52033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Less-than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a&lt;b,</a:t>
                      </a:r>
                      <a:r>
                        <a:rPr lang="en-AU" sz="1800" baseline="0" dirty="0"/>
                        <a:t> a is less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42675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a&gt;=b, </a:t>
                      </a:r>
                      <a:r>
                        <a:rPr lang="en-AU" sz="1800" baseline="0" dirty="0"/>
                        <a:t>a is greater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6713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less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a&lt;=b, </a:t>
                      </a:r>
                      <a:r>
                        <a:rPr lang="en-AU" sz="1800" baseline="0" dirty="0"/>
                        <a:t>a is less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50477"/>
                  </a:ext>
                </a:extLst>
              </a:tr>
              <a:tr h="528438">
                <a:tc>
                  <a:txBody>
                    <a:bodyPr/>
                    <a:lstStyle/>
                    <a:p>
                      <a:r>
                        <a:rPr lang="en-AU" sz="1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Not-equal-to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a!=b, </a:t>
                      </a:r>
                      <a:r>
                        <a:rPr lang="en-AU" sz="1800" baseline="0" dirty="0"/>
                        <a:t>a is not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Content Placeholder 6" descr="Pseudocode to issue a 10 percent discount to any customer whose age is 65 or greater, and charge full price to other customers." title="Identical logic expressed using &gt;5 and &lt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624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0876"/>
            <a:ext cx="4648200" cy="4105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01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7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-9)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r>
              <a:rPr lang="en-AU" sz="2000" dirty="0"/>
              <a:t>Logical Operators-  common ones that can also be used in Java to check conditions.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AU" sz="2000" dirty="0">
                <a:hlinkClick r:id="rId3"/>
              </a:rPr>
              <a:t>https://www.youtube.com/watch?v=aVVAy1KOskg</a:t>
            </a:r>
            <a:endParaRPr lang="en-AU" sz="2000" dirty="0"/>
          </a:p>
          <a:p>
            <a:r>
              <a:rPr lang="en-US" sz="2000" dirty="0"/>
              <a:t>Watch above video of logical operators.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55269"/>
              </p:ext>
            </p:extLst>
          </p:nvPr>
        </p:nvGraphicFramePr>
        <p:xfrm>
          <a:off x="2514599" y="2179638"/>
          <a:ext cx="66960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429963766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447538333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061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Logical</a:t>
                      </a:r>
                      <a:r>
                        <a:rPr lang="en-AU" baseline="0" dirty="0"/>
                        <a:t> operators in Java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a&gt;b&amp;&amp;a&lt;c,</a:t>
                      </a:r>
                      <a:r>
                        <a:rPr lang="en-AU" baseline="0" dirty="0"/>
                        <a:t> a is greater than b and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9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a==b||a&lt;c,</a:t>
                      </a:r>
                      <a:r>
                        <a:rPr lang="en-AU" baseline="0" dirty="0"/>
                        <a:t> a is equal to b or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!(a&lt;b), inverse of result of (a&lt;b)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6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Logical Operators</a:t>
            </a:r>
            <a:r>
              <a:rPr lang="en-US" sz="1200" dirty="0"/>
              <a:t>(continued -10)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28801"/>
            <a:ext cx="5181600" cy="3428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72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Combine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OR</a:t>
            </a:r>
            <a:r>
              <a:rPr lang="en-US" dirty="0"/>
              <a:t> operators in an expression</a:t>
            </a:r>
          </a:p>
          <a:p>
            <a:pPr eaLnBrk="1" hangingPunct="1"/>
            <a:r>
              <a:rPr lang="en-US" dirty="0"/>
              <a:t>When multiple conditions must all be true, use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if score1 &gt;= MIN_SCORE AND score2 &gt;= MIN_SCORE AND score 3 &gt;= MIN_SCORE then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"Pass"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else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"Fail"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endif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D507E-11EB-445C-ACC0-38292076B93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246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/>
              <a:t>When only one of multiple conditions must be true, use multiple </a:t>
            </a:r>
            <a:r>
              <a:rPr lang="en-US">
                <a:latin typeface="Courier New" pitchFamily="49" charset="0"/>
              </a:rPr>
              <a:t>OR</a:t>
            </a:r>
            <a:r>
              <a:rPr lang="en-US"/>
              <a:t>s</a:t>
            </a:r>
            <a:endParaRPr lang="en-US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if score1 &gt;= MIN_SCORE OR score2 &gt;= MIN_SCORE OR score3 &gt;= MIN_SCORE then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C6534-29E4-48A2-A7D3-2675ABD4245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43559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sz="3200" dirty="0"/>
              <a:t>When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200" dirty="0"/>
              <a:t> operators are combined in the same statement,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operators are evaluated first</a:t>
            </a:r>
          </a:p>
          <a:p>
            <a:pPr lvl="1" eaLnBrk="1" hangingPunct="1">
              <a:buFontTx/>
              <a:buNone/>
            </a:pPr>
            <a:r>
              <a:rPr lang="en-US" sz="3200" dirty="0">
                <a:latin typeface="Courier New" pitchFamily="49" charset="0"/>
              </a:rPr>
              <a:t>if age &lt;= 12 OR age &gt;= 65 AND rating = "G"</a:t>
            </a:r>
          </a:p>
          <a:p>
            <a:pPr eaLnBrk="1" hangingPunct="1"/>
            <a:r>
              <a:rPr lang="en-US" sz="3200" dirty="0"/>
              <a:t>Use parentheses to correct logic and force evaluations to occur in the order desired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itchFamily="49" charset="0"/>
              </a:rPr>
              <a:t>if (age &lt;= 12 OR age &gt;= 65) AND rating = "G"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FEBC-205C-42A4-AB40-B66C6107F46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-2)</a:t>
            </a:r>
          </a:p>
        </p:txBody>
      </p:sp>
    </p:spTree>
    <p:extLst>
      <p:ext uri="{BB962C8B-B14F-4D97-AF65-F5344CB8AC3E}">
        <p14:creationId xmlns:p14="http://schemas.microsoft.com/office/powerpoint/2010/main" val="93531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Structure:-Case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Specialised Selection Structure.</a:t>
            </a:r>
          </a:p>
          <a:p>
            <a:r>
              <a:rPr lang="en-AU" dirty="0"/>
              <a:t>Used when there are several distinct possible values for a single variable.</a:t>
            </a:r>
          </a:p>
          <a:p>
            <a:r>
              <a:rPr lang="en-AU" dirty="0"/>
              <a:t>Each value requires subsequent action.</a:t>
            </a:r>
          </a:p>
          <a:p>
            <a:r>
              <a:rPr lang="en-AU" dirty="0"/>
              <a:t>Usage</a:t>
            </a:r>
          </a:p>
          <a:p>
            <a:pPr marL="0" indent="0">
              <a:buNone/>
            </a:pPr>
            <a:r>
              <a:rPr lang="en-AU" dirty="0"/>
              <a:t>-Only use when a series of decision is made based on single expression.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2936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</a:t>
            </a:r>
            <a:r>
              <a:rPr lang="en-AU" sz="1000" dirty="0"/>
              <a:t>(continued)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/>
          <a:stretch/>
        </p:blipFill>
        <p:spPr>
          <a:xfrm>
            <a:off x="2667001" y="2433033"/>
            <a:ext cx="6263061" cy="26957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1" y="2032922"/>
            <a:ext cx="63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and pseudocode for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67218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 in Java</a:t>
            </a:r>
            <a:endParaRPr lang="en-AU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/>
              <a:t>switch(</a:t>
            </a:r>
            <a:r>
              <a:rPr lang="en-AU" sz="2000" dirty="0" err="1"/>
              <a:t>classname</a:t>
            </a:r>
            <a:r>
              <a:rPr lang="en-AU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case(“Freshman”):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75”);</a:t>
            </a:r>
          </a:p>
          <a:p>
            <a:pPr marL="0" indent="0">
              <a:buNone/>
            </a:pPr>
            <a:r>
              <a:rPr lang="en-AU" sz="2000" dirty="0"/>
              <a:t>	break;</a:t>
            </a:r>
          </a:p>
          <a:p>
            <a:pPr marL="0" indent="0">
              <a:buNone/>
            </a:pPr>
            <a:r>
              <a:rPr lang="en-AU" sz="2000" dirty="0"/>
              <a:t>      case(“Sophomore”):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50”);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case(“Junior”):</a:t>
            </a:r>
          </a:p>
          <a:p>
            <a:pPr marL="0" indent="0">
              <a:buNone/>
            </a:pPr>
            <a:r>
              <a:rPr lang="en-AU" sz="2000" dirty="0"/>
              <a:t>                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30”);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default: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10”);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        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	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55616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rough program to ask user to enter a number and display the name of day according to the number</a:t>
            </a:r>
          </a:p>
          <a:p>
            <a:r>
              <a:rPr lang="en-AU" dirty="0"/>
              <a:t>If user enter 1 print “ Day is Sunday”</a:t>
            </a:r>
          </a:p>
          <a:p>
            <a:r>
              <a:rPr lang="en-AU" dirty="0"/>
              <a:t>If user enter 2 print “Day is Monday”</a:t>
            </a:r>
          </a:p>
          <a:p>
            <a:r>
              <a:rPr lang="en-AU" dirty="0"/>
              <a:t>And so on….</a:t>
            </a:r>
          </a:p>
          <a:p>
            <a:r>
              <a:rPr lang="en-AU" dirty="0"/>
              <a:t>Handle invalid input as well. (Hint- you can do it in default/else)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5869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Spaghetti Code is best to avoid.</a:t>
            </a:r>
          </a:p>
          <a:p>
            <a:r>
              <a:rPr lang="en-US" dirty="0"/>
              <a:t>Use programming structures like sequencing, selection and looping.</a:t>
            </a:r>
          </a:p>
          <a:p>
            <a:r>
              <a:rPr lang="en-US" dirty="0"/>
              <a:t>Sequencing is step by step instructions in program.</a:t>
            </a:r>
          </a:p>
          <a:p>
            <a:r>
              <a:rPr lang="en-AU" dirty="0"/>
              <a:t>Selection Structure is used when program has to take actions according to conditions.</a:t>
            </a:r>
          </a:p>
          <a:p>
            <a:r>
              <a:rPr lang="en-AU" dirty="0"/>
              <a:t>If, if-else , case structure are selection structures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5450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3,4</a:t>
            </a:r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Programming Structures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469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In this chapter, you will learn about:</a:t>
            </a:r>
          </a:p>
          <a:p>
            <a:r>
              <a:rPr lang="en-US" dirty="0"/>
              <a:t>The disadvantages of unstructured spaghetti code</a:t>
            </a:r>
          </a:p>
          <a:p>
            <a:r>
              <a:rPr lang="en-US" dirty="0"/>
              <a:t>The three basic structures—sequence, selection, and loop</a:t>
            </a:r>
          </a:p>
          <a:p>
            <a:r>
              <a:rPr lang="en-US" dirty="0"/>
              <a:t>The need for structure</a:t>
            </a:r>
          </a:p>
          <a:p>
            <a:r>
              <a:rPr lang="en-US" dirty="0"/>
              <a:t>Recognizing 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62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Disadvantages of Unstructured </a:t>
            </a:r>
            <a:br>
              <a:rPr lang="en-US" dirty="0"/>
            </a:br>
            <a:r>
              <a:rPr lang="en-US" dirty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Spaghetti code</a:t>
            </a:r>
          </a:p>
          <a:p>
            <a:pPr lvl="1"/>
            <a:r>
              <a:rPr lang="en-US" dirty="0"/>
              <a:t>Logically snarled program statements</a:t>
            </a:r>
          </a:p>
          <a:p>
            <a:pPr lvl="1"/>
            <a:r>
              <a:rPr lang="en-US" dirty="0"/>
              <a:t>Often a complicated mess</a:t>
            </a:r>
          </a:p>
          <a:p>
            <a:pPr lvl="1"/>
            <a:r>
              <a:rPr lang="en-US" dirty="0"/>
              <a:t>Programs often work but are difficult to read and maintain</a:t>
            </a:r>
          </a:p>
          <a:p>
            <a:pPr lvl="1"/>
            <a:r>
              <a:rPr lang="en-US" dirty="0"/>
              <a:t>Confusing and prone to error</a:t>
            </a:r>
          </a:p>
          <a:p>
            <a:r>
              <a:rPr lang="en-US" b="1" dirty="0"/>
              <a:t>Unstructured programs</a:t>
            </a:r>
          </a:p>
          <a:p>
            <a:pPr lvl="1"/>
            <a:r>
              <a:rPr lang="en-US" dirty="0"/>
              <a:t>Do not follow the rules of structured logic</a:t>
            </a:r>
          </a:p>
          <a:p>
            <a:r>
              <a:rPr lang="en-US" b="1" dirty="0"/>
              <a:t>Structured programs </a:t>
            </a:r>
          </a:p>
          <a:p>
            <a:pPr lvl="1"/>
            <a:r>
              <a:rPr lang="en-US" dirty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149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Spaghetti 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65" y="1177370"/>
            <a:ext cx="3345180" cy="5481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65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</a:p>
          <a:p>
            <a:pPr lvl="1"/>
            <a:r>
              <a:rPr lang="en-US" dirty="0"/>
              <a:t>Basic unit of programming logic </a:t>
            </a:r>
          </a:p>
          <a:p>
            <a:pPr lvl="1"/>
            <a:r>
              <a:rPr lang="en-US" dirty="0"/>
              <a:t>Each structure is one of the following:</a:t>
            </a:r>
          </a:p>
          <a:p>
            <a:pPr lvl="2"/>
            <a:r>
              <a:rPr lang="en-US" b="1" dirty="0"/>
              <a:t>Sequence structure</a:t>
            </a:r>
          </a:p>
          <a:p>
            <a:pPr lvl="2"/>
            <a:r>
              <a:rPr lang="en-US" b="1" dirty="0"/>
              <a:t>Selection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(</a:t>
            </a:r>
            <a:r>
              <a:rPr lang="en-US" b="1" dirty="0"/>
              <a:t>decision structure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Loop structure</a:t>
            </a:r>
          </a:p>
          <a:p>
            <a:pPr lvl="1"/>
            <a:r>
              <a:rPr lang="en-US" dirty="0"/>
              <a:t>any program can be constructed using one or more of these three structures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1814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 </a:t>
            </a:r>
            <a:r>
              <a:rPr lang="en-US" sz="1200" dirty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structure</a:t>
            </a:r>
          </a:p>
          <a:p>
            <a:pPr lvl="1"/>
            <a:r>
              <a:rPr lang="en-US" sz="2200" dirty="0"/>
              <a:t>Perform actions or tasks in order</a:t>
            </a:r>
          </a:p>
          <a:p>
            <a:pPr lvl="1"/>
            <a:r>
              <a:rPr lang="en-US" sz="2200" dirty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/>
              <a:t>Ask a question, take one of two actions based on testing a condition. Known as evaluating a </a:t>
            </a:r>
            <a:r>
              <a:rPr lang="en-US" sz="2200" b="1" dirty="0"/>
              <a:t>Boolean expression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a statement that is either true or false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Often 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/>
              <a:t>Dual-alternative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  <a:r>
              <a:rPr lang="en-US" sz="2200" dirty="0"/>
              <a:t> or </a:t>
            </a:r>
            <a:r>
              <a:rPr lang="en-US" sz="2200" b="1" dirty="0"/>
              <a:t>single-alternative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/>
              <a:t>Repeat actions while a condition remains 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5143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Structure</a:t>
            </a:r>
            <a:endParaRPr lang="en-US" sz="1200" dirty="0"/>
          </a:p>
        </p:txBody>
      </p:sp>
      <p:pic>
        <p:nvPicPr>
          <p:cNvPr id="2" name="Picture 1" descr="Flowchart showing the Sequence structure, which performs actions or tasks in order, one after the other." title="Sequence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7639"/>
            <a:ext cx="3802380" cy="483125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29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520</TotalTime>
  <Words>1458</Words>
  <Application>Microsoft Office PowerPoint</Application>
  <PresentationFormat>Widescreen</PresentationFormat>
  <Paragraphs>275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Programming Logic and Design Ninth Edition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Sequence Structure</vt:lpstr>
      <vt:lpstr>Sequence Structure</vt:lpstr>
      <vt:lpstr>The Selection Structure</vt:lpstr>
      <vt:lpstr>The Selection Structure (continued -1)</vt:lpstr>
      <vt:lpstr>The Selection Structure (continued -2)</vt:lpstr>
      <vt:lpstr>The Selection Structure (continued -3)</vt:lpstr>
      <vt:lpstr>The Selection Structure (continued -4)</vt:lpstr>
      <vt:lpstr>The Selection Structure (continued -5)</vt:lpstr>
      <vt:lpstr>The Selection Structure (continued -6)</vt:lpstr>
      <vt:lpstr>The Selection Structure using Relational Operators(continued -8)</vt:lpstr>
      <vt:lpstr>The Selection Structure using Relational Operators(continued -8)</vt:lpstr>
      <vt:lpstr>The Selection Structure (continued -9)</vt:lpstr>
      <vt:lpstr>The Selection Structure using Logical Operators(continued -10)</vt:lpstr>
      <vt:lpstr>Understanding Precedence When Combining AND and OR Operators</vt:lpstr>
      <vt:lpstr>Understanding Precedence When Combining AND and OR Operators (continued -1)</vt:lpstr>
      <vt:lpstr>Understanding Precedence When Combining AND and OR Operators (continued -2)</vt:lpstr>
      <vt:lpstr>Selection Structure:-Case Structure</vt:lpstr>
      <vt:lpstr>Case Structure(continued)</vt:lpstr>
      <vt:lpstr>Case Structure in Java</vt:lpstr>
      <vt:lpstr>In-class Activity</vt:lpstr>
      <vt:lpstr>Summary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81</cp:revision>
  <cp:lastPrinted>2014-02-24T09:06:00Z</cp:lastPrinted>
  <dcterms:created xsi:type="dcterms:W3CDTF">2014-05-07T06:36:05Z</dcterms:created>
  <dcterms:modified xsi:type="dcterms:W3CDTF">2021-10-11T03:28:24Z</dcterms:modified>
</cp:coreProperties>
</file>