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6" r:id="rId28"/>
    <p:sldId id="307" r:id="rId29"/>
    <p:sldId id="308" r:id="rId30"/>
    <p:sldId id="309" r:id="rId31"/>
    <p:sldId id="310" r:id="rId32"/>
    <p:sldId id="311" r:id="rId33"/>
    <p:sldId id="312" r:id="rId34"/>
    <p:sldId id="313" r:id="rId35"/>
    <p:sldId id="314" r:id="rId36"/>
    <p:sldId id="315" r:id="rId37"/>
    <p:sldId id="273" r:id="rId3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91402" autoAdjust="0"/>
  </p:normalViewPr>
  <p:slideViewPr>
    <p:cSldViewPr snapToGrid="0">
      <p:cViewPr>
        <p:scale>
          <a:sx n="66" d="100"/>
          <a:sy n="66" d="100"/>
        </p:scale>
        <p:origin x="684" y="48"/>
      </p:cViewPr>
      <p:guideLst>
        <p:guide orient="horz" pos="2160"/>
        <p:guide pos="3840"/>
      </p:guideLst>
    </p:cSldViewPr>
  </p:slideViewPr>
  <p:outlineViewPr>
    <p:cViewPr>
      <p:scale>
        <a:sx n="33" d="100"/>
        <a:sy n="33" d="100"/>
      </p:scale>
      <p:origin x="0" y="-26688"/>
    </p:cViewPr>
  </p:outlineViewPr>
  <p:notesTextViewPr>
    <p:cViewPr>
      <p:scale>
        <a:sx n="1" d="1"/>
        <a:sy n="1" d="1"/>
      </p:scale>
      <p:origin x="0" y="0"/>
    </p:cViewPr>
  </p:notesTextViewPr>
  <p:sorterViewPr>
    <p:cViewPr>
      <p:scale>
        <a:sx n="100" d="100"/>
        <a:sy n="100" d="100"/>
      </p:scale>
      <p:origin x="0" y="-19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5/4/2024</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4/05/2024</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B97518AB-45EB-41D9-AE23-134E66FA6B69}" type="slidenum">
              <a:rPr lang="en-US" smtClean="0"/>
              <a:pPr>
                <a:defRPr/>
              </a:pPr>
              <a:t>11</a:t>
            </a:fld>
            <a:endParaRPr lang="en-US" dirty="0"/>
          </a:p>
        </p:txBody>
      </p:sp>
    </p:spTree>
    <p:extLst>
      <p:ext uri="{BB962C8B-B14F-4D97-AF65-F5344CB8AC3E}">
        <p14:creationId xmlns:p14="http://schemas.microsoft.com/office/powerpoint/2010/main" val="115370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2D411405-8418-4F1A-8A7F-F013988E4816}" type="slidenum">
              <a:rPr lang="en-US" smtClean="0"/>
              <a:pPr>
                <a:defRPr/>
              </a:pPr>
              <a:t>12</a:t>
            </a:fld>
            <a:endParaRPr lang="en-US" dirty="0"/>
          </a:p>
        </p:txBody>
      </p:sp>
    </p:spTree>
    <p:extLst>
      <p:ext uri="{BB962C8B-B14F-4D97-AF65-F5344CB8AC3E}">
        <p14:creationId xmlns:p14="http://schemas.microsoft.com/office/powerpoint/2010/main" val="2138134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C092A7EA-E9E8-4391-BF5F-3238AEE894BF}" type="slidenum">
              <a:rPr lang="en-US" smtClean="0"/>
              <a:pPr>
                <a:defRPr/>
              </a:pPr>
              <a:t>13</a:t>
            </a:fld>
            <a:endParaRPr lang="en-US" dirty="0"/>
          </a:p>
        </p:txBody>
      </p:sp>
    </p:spTree>
    <p:extLst>
      <p:ext uri="{BB962C8B-B14F-4D97-AF65-F5344CB8AC3E}">
        <p14:creationId xmlns:p14="http://schemas.microsoft.com/office/powerpoint/2010/main" val="354853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06AE9036-A8D7-4527-82C2-887414E2662D}" type="slidenum">
              <a:rPr lang="en-US" smtClean="0"/>
              <a:pPr>
                <a:defRPr/>
              </a:pPr>
              <a:t>14</a:t>
            </a:fld>
            <a:endParaRPr lang="en-US" dirty="0"/>
          </a:p>
        </p:txBody>
      </p:sp>
    </p:spTree>
    <p:extLst>
      <p:ext uri="{BB962C8B-B14F-4D97-AF65-F5344CB8AC3E}">
        <p14:creationId xmlns:p14="http://schemas.microsoft.com/office/powerpoint/2010/main" val="288975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1BF9CA45-BCEC-4030-B10F-56FE4D890E0E}" type="slidenum">
              <a:rPr lang="en-US" smtClean="0"/>
              <a:pPr>
                <a:defRPr/>
              </a:pPr>
              <a:t>15</a:t>
            </a:fld>
            <a:endParaRPr lang="en-US" dirty="0"/>
          </a:p>
        </p:txBody>
      </p:sp>
    </p:spTree>
    <p:extLst>
      <p:ext uri="{BB962C8B-B14F-4D97-AF65-F5344CB8AC3E}">
        <p14:creationId xmlns:p14="http://schemas.microsoft.com/office/powerpoint/2010/main" val="95484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10CA18D-5507-480D-B6D8-80D996587A91}" type="slidenum">
              <a:rPr lang="en-US" smtClean="0"/>
              <a:pPr>
                <a:defRPr/>
              </a:pPr>
              <a:t>16</a:t>
            </a:fld>
            <a:endParaRPr lang="en-US" dirty="0"/>
          </a:p>
        </p:txBody>
      </p:sp>
    </p:spTree>
    <p:extLst>
      <p:ext uri="{BB962C8B-B14F-4D97-AF65-F5344CB8AC3E}">
        <p14:creationId xmlns:p14="http://schemas.microsoft.com/office/powerpoint/2010/main" val="195432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A5F2544F-9B65-4579-A785-256EB8BBE6BC}" type="slidenum">
              <a:rPr lang="en-US" smtClean="0"/>
              <a:pPr>
                <a:defRPr/>
              </a:pPr>
              <a:t>17</a:t>
            </a:fld>
            <a:endParaRPr lang="en-US" dirty="0"/>
          </a:p>
        </p:txBody>
      </p:sp>
    </p:spTree>
    <p:extLst>
      <p:ext uri="{BB962C8B-B14F-4D97-AF65-F5344CB8AC3E}">
        <p14:creationId xmlns:p14="http://schemas.microsoft.com/office/powerpoint/2010/main" val="2424063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3098B0D-4A80-453F-9D90-40A63369CE2F}" type="slidenum">
              <a:rPr lang="en-US" smtClean="0"/>
              <a:pPr>
                <a:defRPr/>
              </a:pPr>
              <a:t>18</a:t>
            </a:fld>
            <a:endParaRPr lang="en-US" dirty="0"/>
          </a:p>
        </p:txBody>
      </p:sp>
    </p:spTree>
    <p:extLst>
      <p:ext uri="{BB962C8B-B14F-4D97-AF65-F5344CB8AC3E}">
        <p14:creationId xmlns:p14="http://schemas.microsoft.com/office/powerpoint/2010/main" val="265534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5497CC5-3832-4D6D-8D1A-10605D31CF7F}" type="slidenum">
              <a:rPr lang="en-US" smtClean="0"/>
              <a:pPr>
                <a:defRPr/>
              </a:pPr>
              <a:t>19</a:t>
            </a:fld>
            <a:endParaRPr lang="en-US" dirty="0"/>
          </a:p>
        </p:txBody>
      </p:sp>
    </p:spTree>
    <p:extLst>
      <p:ext uri="{BB962C8B-B14F-4D97-AF65-F5344CB8AC3E}">
        <p14:creationId xmlns:p14="http://schemas.microsoft.com/office/powerpoint/2010/main" val="4140060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2C4EEB4-BD67-43C4-8A6D-DAE66DC55BA4}" type="slidenum">
              <a:rPr lang="en-US" smtClean="0"/>
              <a:pPr>
                <a:defRPr/>
              </a:pPr>
              <a:t>20</a:t>
            </a:fld>
            <a:endParaRPr lang="en-US" dirty="0"/>
          </a:p>
        </p:txBody>
      </p:sp>
    </p:spTree>
    <p:extLst>
      <p:ext uri="{BB962C8B-B14F-4D97-AF65-F5344CB8AC3E}">
        <p14:creationId xmlns:p14="http://schemas.microsoft.com/office/powerpoint/2010/main" val="151003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21</a:t>
            </a:fld>
            <a:endParaRPr lang="en-US" dirty="0"/>
          </a:p>
        </p:txBody>
      </p:sp>
    </p:spTree>
    <p:extLst>
      <p:ext uri="{BB962C8B-B14F-4D97-AF65-F5344CB8AC3E}">
        <p14:creationId xmlns:p14="http://schemas.microsoft.com/office/powerpoint/2010/main" val="2347567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22</a:t>
            </a:fld>
            <a:endParaRPr lang="en-US" dirty="0"/>
          </a:p>
        </p:txBody>
      </p:sp>
    </p:spTree>
    <p:extLst>
      <p:ext uri="{BB962C8B-B14F-4D97-AF65-F5344CB8AC3E}">
        <p14:creationId xmlns:p14="http://schemas.microsoft.com/office/powerpoint/2010/main" val="615589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23</a:t>
            </a:fld>
            <a:endParaRPr lang="en-US" dirty="0"/>
          </a:p>
        </p:txBody>
      </p:sp>
    </p:spTree>
    <p:extLst>
      <p:ext uri="{BB962C8B-B14F-4D97-AF65-F5344CB8AC3E}">
        <p14:creationId xmlns:p14="http://schemas.microsoft.com/office/powerpoint/2010/main" val="3752559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53461D0-8E1F-4F9F-AB26-676D7D0B20C5}" type="slidenum">
              <a:rPr lang="en-US" smtClean="0"/>
              <a:pPr>
                <a:defRPr/>
              </a:pPr>
              <a:t>24</a:t>
            </a:fld>
            <a:endParaRPr lang="en-US" dirty="0"/>
          </a:p>
        </p:txBody>
      </p:sp>
    </p:spTree>
    <p:extLst>
      <p:ext uri="{BB962C8B-B14F-4D97-AF65-F5344CB8AC3E}">
        <p14:creationId xmlns:p14="http://schemas.microsoft.com/office/powerpoint/2010/main" val="3496541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61300E0B-47C4-4308-A96C-52A3969E68A1}" type="slidenum">
              <a:rPr lang="en-US" smtClean="0"/>
              <a:pPr>
                <a:defRPr/>
              </a:pPr>
              <a:t>25</a:t>
            </a:fld>
            <a:endParaRPr lang="en-US" dirty="0"/>
          </a:p>
        </p:txBody>
      </p:sp>
    </p:spTree>
    <p:extLst>
      <p:ext uri="{BB962C8B-B14F-4D97-AF65-F5344CB8AC3E}">
        <p14:creationId xmlns:p14="http://schemas.microsoft.com/office/powerpoint/2010/main" val="2145402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3C77A4E7-92CC-411A-8942-58AE2F0B733F}" type="slidenum">
              <a:rPr lang="en-US" smtClean="0"/>
              <a:pPr>
                <a:defRPr/>
              </a:pPr>
              <a:t>26</a:t>
            </a:fld>
            <a:endParaRPr lang="en-US" dirty="0"/>
          </a:p>
        </p:txBody>
      </p:sp>
    </p:spTree>
    <p:extLst>
      <p:ext uri="{BB962C8B-B14F-4D97-AF65-F5344CB8AC3E}">
        <p14:creationId xmlns:p14="http://schemas.microsoft.com/office/powerpoint/2010/main" val="3629107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9CBE3FAF-F7BF-4F18-9334-BF671F1A921B}" type="slidenum">
              <a:rPr lang="en-US" smtClean="0"/>
              <a:pPr>
                <a:defRPr/>
              </a:pPr>
              <a:t>27</a:t>
            </a:fld>
            <a:endParaRPr lang="en-US" dirty="0"/>
          </a:p>
        </p:txBody>
      </p:sp>
    </p:spTree>
    <p:extLst>
      <p:ext uri="{BB962C8B-B14F-4D97-AF65-F5344CB8AC3E}">
        <p14:creationId xmlns:p14="http://schemas.microsoft.com/office/powerpoint/2010/main" val="661157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28</a:t>
            </a:fld>
            <a:endParaRPr lang="en-US" dirty="0"/>
          </a:p>
        </p:txBody>
      </p:sp>
    </p:spTree>
    <p:extLst>
      <p:ext uri="{BB962C8B-B14F-4D97-AF65-F5344CB8AC3E}">
        <p14:creationId xmlns:p14="http://schemas.microsoft.com/office/powerpoint/2010/main" val="1242443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29</a:t>
            </a:fld>
            <a:endParaRPr lang="en-US" dirty="0"/>
          </a:p>
        </p:txBody>
      </p:sp>
    </p:spTree>
    <p:extLst>
      <p:ext uri="{BB962C8B-B14F-4D97-AF65-F5344CB8AC3E}">
        <p14:creationId xmlns:p14="http://schemas.microsoft.com/office/powerpoint/2010/main" val="2045426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3700621-9135-4803-86A4-9F1BF7329074}" type="slidenum">
              <a:rPr lang="en-US" smtClean="0"/>
              <a:pPr>
                <a:defRPr/>
              </a:pPr>
              <a:t>30</a:t>
            </a:fld>
            <a:endParaRPr lang="en-US" dirty="0"/>
          </a:p>
        </p:txBody>
      </p:sp>
    </p:spTree>
    <p:extLst>
      <p:ext uri="{BB962C8B-B14F-4D97-AF65-F5344CB8AC3E}">
        <p14:creationId xmlns:p14="http://schemas.microsoft.com/office/powerpoint/2010/main" val="364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20FF603-15C1-448E-B8F2-D623466EF487}" type="slidenum">
              <a:rPr lang="en-US" smtClean="0"/>
              <a:pPr>
                <a:defRPr/>
              </a:pPr>
              <a:t>4</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837029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31</a:t>
            </a:fld>
            <a:endParaRPr lang="en-US" dirty="0"/>
          </a:p>
        </p:txBody>
      </p:sp>
    </p:spTree>
    <p:extLst>
      <p:ext uri="{BB962C8B-B14F-4D97-AF65-F5344CB8AC3E}">
        <p14:creationId xmlns:p14="http://schemas.microsoft.com/office/powerpoint/2010/main" val="4045612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32</a:t>
            </a:fld>
            <a:endParaRPr lang="en-US" dirty="0"/>
          </a:p>
        </p:txBody>
      </p:sp>
    </p:spTree>
    <p:extLst>
      <p:ext uri="{BB962C8B-B14F-4D97-AF65-F5344CB8AC3E}">
        <p14:creationId xmlns:p14="http://schemas.microsoft.com/office/powerpoint/2010/main" val="3683549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D8D455A-CC93-4874-B7AC-CB90C4353934}" type="slidenum">
              <a:rPr lang="en-US" smtClean="0"/>
              <a:pPr>
                <a:defRPr/>
              </a:pPr>
              <a:t>33</a:t>
            </a:fld>
            <a:endParaRPr lang="en-US" dirty="0"/>
          </a:p>
        </p:txBody>
      </p:sp>
    </p:spTree>
    <p:extLst>
      <p:ext uri="{BB962C8B-B14F-4D97-AF65-F5344CB8AC3E}">
        <p14:creationId xmlns:p14="http://schemas.microsoft.com/office/powerpoint/2010/main" val="233258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BA639C26-CB82-41E7-A7C5-F64A5228DA1D}" type="slidenum">
              <a:rPr lang="en-US" smtClean="0"/>
              <a:pPr>
                <a:defRPr/>
              </a:pPr>
              <a:t>34</a:t>
            </a:fld>
            <a:endParaRPr lang="en-US" dirty="0"/>
          </a:p>
        </p:txBody>
      </p:sp>
    </p:spTree>
    <p:extLst>
      <p:ext uri="{BB962C8B-B14F-4D97-AF65-F5344CB8AC3E}">
        <p14:creationId xmlns:p14="http://schemas.microsoft.com/office/powerpoint/2010/main" val="3414642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8D5758B1-8A16-42C2-AB3A-6A68FA8DEB9B}" type="slidenum">
              <a:rPr lang="en-US" smtClean="0"/>
              <a:pPr>
                <a:defRPr/>
              </a:pPr>
              <a:t>35</a:t>
            </a:fld>
            <a:endParaRPr lang="en-US" dirty="0"/>
          </a:p>
        </p:txBody>
      </p:sp>
    </p:spTree>
    <p:extLst>
      <p:ext uri="{BB962C8B-B14F-4D97-AF65-F5344CB8AC3E}">
        <p14:creationId xmlns:p14="http://schemas.microsoft.com/office/powerpoint/2010/main" val="329500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37</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as-IN" dirty="0"/>
              <a:t>কম্পিউটার সিস্টেম</a:t>
            </a:r>
          </a:p>
          <a:p>
            <a:r>
              <a:rPr lang="as-IN" dirty="0"/>
              <a:t>একটি কম্পিউটার ব্যবহার করে ডেটা প্রক্রিয়া এবং সংরক্ষণ করার জন্য প্রয়োজনীয় সমস্ত উপাদানের সমন্বয়</a:t>
            </a:r>
          </a:p>
          <a:p>
            <a:r>
              <a:rPr lang="as-IN" dirty="0"/>
              <a:t>হার্ডওয়্যার</a:t>
            </a:r>
          </a:p>
          <a:p>
            <a:r>
              <a:rPr lang="as-IN" dirty="0"/>
              <a:t>কম্পিউটারের সাথে যুক্ত যন্ত্রপাতি</a:t>
            </a:r>
          </a:p>
          <a:p>
            <a:r>
              <a:rPr lang="as-IN" dirty="0"/>
              <a:t>সফটওয়্যার</a:t>
            </a:r>
          </a:p>
          <a:p>
            <a:r>
              <a:rPr lang="as-IN" dirty="0"/>
              <a:t>কম্পিউটার নির্দেশাবলী যা হার্ডওয়্যারকে কী করতে হবে তা বলে৷</a:t>
            </a:r>
          </a:p>
          <a:p>
            <a:r>
              <a:rPr lang="as-IN" dirty="0"/>
              <a:t>প্রোগ্রাম</a:t>
            </a:r>
          </a:p>
          <a:p>
            <a:r>
              <a:rPr lang="as-IN" dirty="0"/>
              <a:t>প্রোগ্রামারদের দ্বারা লিখিত নির্দেশাবলী</a:t>
            </a:r>
          </a:p>
          <a:p>
            <a:r>
              <a:rPr lang="as-IN" dirty="0"/>
              <a:t>প্রোগ্রামিং</a:t>
            </a:r>
          </a:p>
          <a:p>
            <a:r>
              <a:rPr lang="as-IN" dirty="0"/>
              <a:t>সফ্টওয়্যার নির্দেশাবলী লেখা</a:t>
            </a:r>
            <a:endParaRPr lang="en-US" dirty="0"/>
          </a:p>
        </p:txBody>
      </p:sp>
      <p:sp>
        <p:nvSpPr>
          <p:cNvPr id="4" name="Slide Number Placeholder 3"/>
          <p:cNvSpPr>
            <a:spLocks noGrp="1"/>
          </p:cNvSpPr>
          <p:nvPr>
            <p:ph type="sldNum" sz="quarter" idx="5"/>
          </p:nvPr>
        </p:nvSpPr>
        <p:spPr/>
        <p:txBody>
          <a:bodyPr/>
          <a:lstStyle/>
          <a:p>
            <a:pPr>
              <a:defRPr/>
            </a:pPr>
            <a:fld id="{BD0F53BC-4D30-4F2B-B8D4-BB2CACC64C7F}" type="slidenum">
              <a:rPr lang="en-US" smtClean="0"/>
              <a:pPr>
                <a:defRPr/>
              </a:pPr>
              <a:t>5</a:t>
            </a:fld>
            <a:endParaRPr lang="en-US" dirty="0"/>
          </a:p>
        </p:txBody>
      </p:sp>
    </p:spTree>
    <p:extLst>
      <p:ext uri="{BB962C8B-B14F-4D97-AF65-F5344CB8AC3E}">
        <p14:creationId xmlns:p14="http://schemas.microsoft.com/office/powerpoint/2010/main" val="111521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6</a:t>
            </a:fld>
            <a:endParaRPr lang="en-US" dirty="0"/>
          </a:p>
        </p:txBody>
      </p:sp>
    </p:spTree>
    <p:extLst>
      <p:ext uri="{BB962C8B-B14F-4D97-AF65-F5344CB8AC3E}">
        <p14:creationId xmlns:p14="http://schemas.microsoft.com/office/powerpoint/2010/main" val="46717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ED0C10A-27BB-4B48-A746-FF7F919E9218}" type="slidenum">
              <a:rPr lang="en-US" smtClean="0"/>
              <a:pPr>
                <a:defRPr/>
              </a:pPr>
              <a:t>7</a:t>
            </a:fld>
            <a:endParaRPr lang="en-US" dirty="0"/>
          </a:p>
        </p:txBody>
      </p:sp>
    </p:spTree>
    <p:extLst>
      <p:ext uri="{BB962C8B-B14F-4D97-AF65-F5344CB8AC3E}">
        <p14:creationId xmlns:p14="http://schemas.microsoft.com/office/powerpoint/2010/main" val="319633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8</a:t>
            </a:fld>
            <a:endParaRPr lang="en-US" dirty="0"/>
          </a:p>
        </p:txBody>
      </p:sp>
    </p:spTree>
    <p:extLst>
      <p:ext uri="{BB962C8B-B14F-4D97-AF65-F5344CB8AC3E}">
        <p14:creationId xmlns:p14="http://schemas.microsoft.com/office/powerpoint/2010/main" val="2337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C2D253C2-682F-427A-86E6-6CC999CB933B}" type="slidenum">
              <a:rPr lang="en-US" smtClean="0"/>
              <a:pPr>
                <a:defRPr/>
              </a:pPr>
              <a:t>9</a:t>
            </a:fld>
            <a:endParaRPr lang="en-US" dirty="0"/>
          </a:p>
        </p:txBody>
      </p:sp>
    </p:spTree>
    <p:extLst>
      <p:ext uri="{BB962C8B-B14F-4D97-AF65-F5344CB8AC3E}">
        <p14:creationId xmlns:p14="http://schemas.microsoft.com/office/powerpoint/2010/main" val="378663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62A4A1F-82AE-42C5-AB67-57CC4BE4E64E}" type="slidenum">
              <a:rPr lang="en-US" smtClean="0"/>
              <a:pPr>
                <a:defRPr/>
              </a:pPr>
              <a:t>10</a:t>
            </a:fld>
            <a:endParaRPr lang="en-US" dirty="0"/>
          </a:p>
        </p:txBody>
      </p:sp>
    </p:spTree>
    <p:extLst>
      <p:ext uri="{BB962C8B-B14F-4D97-AF65-F5344CB8AC3E}">
        <p14:creationId xmlns:p14="http://schemas.microsoft.com/office/powerpoint/2010/main" val="196770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4/05/2024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4/05/2024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4/05/2024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4/05/2024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4/05/2024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a:grpSpLocks/>
          </p:cNvGrpSpPr>
          <p:nvPr userDrawn="1"/>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4/05/2024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4/05/2024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4/05/2024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4/05/2024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4/05/2024</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3047488" y="4609860"/>
            <a:ext cx="6325775" cy="1046440"/>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dirty="0">
                <a:latin typeface="Calibri" pitchFamily="34" charset="0"/>
                <a:cs typeface="Arial" pitchFamily="34" charset="0"/>
              </a:rPr>
              <a:t>Week 1</a:t>
            </a:r>
          </a:p>
          <a:p>
            <a:pPr algn="ctr"/>
            <a:endParaRPr lang="en-AU"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a:t>Understanding the Program</a:t>
            </a:r>
            <a:br>
              <a:rPr lang="en-US" sz="4000" dirty="0"/>
            </a:br>
            <a:r>
              <a:rPr lang="en-US" sz="4000" dirty="0"/>
              <a:t>Development Cycle</a:t>
            </a:r>
          </a:p>
        </p:txBody>
      </p:sp>
      <p:sp>
        <p:nvSpPr>
          <p:cNvPr id="19459" name="Content Placeholder 8"/>
          <p:cNvSpPr>
            <a:spLocks noGrp="1"/>
          </p:cNvSpPr>
          <p:nvPr>
            <p:ph idx="1"/>
          </p:nvPr>
        </p:nvSpPr>
        <p:spPr/>
        <p:txBody>
          <a:bodyPr/>
          <a:lstStyle/>
          <a:p>
            <a:pPr eaLnBrk="1" hangingPunct="1"/>
            <a:r>
              <a:rPr lang="en-US" b="1" dirty="0"/>
              <a:t>Program development cycle</a:t>
            </a:r>
          </a:p>
          <a:p>
            <a:pPr lvl="1" eaLnBrk="1" hangingPunct="1"/>
            <a:r>
              <a:rPr lang="en-US" dirty="0"/>
              <a:t>Understand the problem</a:t>
            </a:r>
          </a:p>
          <a:p>
            <a:pPr lvl="1" eaLnBrk="1" hangingPunct="1"/>
            <a:r>
              <a:rPr lang="en-US" dirty="0"/>
              <a:t>Plan the logic</a:t>
            </a:r>
          </a:p>
          <a:p>
            <a:pPr lvl="1" eaLnBrk="1" hangingPunct="1"/>
            <a:r>
              <a:rPr lang="en-US" dirty="0"/>
              <a:t>Code the program</a:t>
            </a:r>
          </a:p>
          <a:p>
            <a:pPr lvl="1" eaLnBrk="1" hangingPunct="1"/>
            <a:r>
              <a:rPr lang="en-US" dirty="0"/>
              <a:t>Use software (a compiler or interpreter) to translate the program into machine language</a:t>
            </a:r>
          </a:p>
          <a:p>
            <a:pPr lvl="1" eaLnBrk="1" hangingPunct="1"/>
            <a:r>
              <a:rPr lang="en-US" dirty="0"/>
              <a:t>Test the program</a:t>
            </a:r>
          </a:p>
          <a:p>
            <a:pPr lvl="1" eaLnBrk="1" hangingPunct="1"/>
            <a:r>
              <a:rPr lang="en-US" dirty="0"/>
              <a:t>Put the program into production</a:t>
            </a:r>
          </a:p>
          <a:p>
            <a:pPr lvl="1" eaLnBrk="1" hangingPunct="1"/>
            <a:r>
              <a:rPr lang="en-US" dirty="0"/>
              <a:t>Maintain the program</a:t>
            </a:r>
          </a:p>
        </p:txBody>
      </p:sp>
      <p:sp>
        <p:nvSpPr>
          <p:cNvPr id="5" name="Slide Number Placeholder 4"/>
          <p:cNvSpPr>
            <a:spLocks noGrp="1"/>
          </p:cNvSpPr>
          <p:nvPr>
            <p:ph type="sldNum" sz="quarter" idx="10"/>
          </p:nvPr>
        </p:nvSpPr>
        <p:spPr/>
        <p:txBody>
          <a:bodyPr/>
          <a:lstStyle/>
          <a:p>
            <a:pPr>
              <a:defRPr/>
            </a:pPr>
            <a:fld id="{079878F5-57C9-4D88-821D-59721807F1C6}" type="slidenum">
              <a:rPr lang="en-US"/>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4764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dirty="0"/>
              <a:t>Understanding the Program</a:t>
            </a:r>
            <a:br>
              <a:rPr lang="en-US" sz="4000" dirty="0"/>
            </a:br>
            <a:r>
              <a:rPr lang="en-US" sz="4000" dirty="0"/>
              <a:t>Development Cycle </a:t>
            </a:r>
            <a:r>
              <a:rPr lang="en-US" sz="1200" dirty="0"/>
              <a:t>(continued -1)</a:t>
            </a:r>
          </a:p>
        </p:txBody>
      </p:sp>
      <p:sp>
        <p:nvSpPr>
          <p:cNvPr id="4" name="Slide Number Placeholder 3"/>
          <p:cNvSpPr>
            <a:spLocks noGrp="1"/>
          </p:cNvSpPr>
          <p:nvPr>
            <p:ph type="sldNum" sz="quarter" idx="11"/>
          </p:nvPr>
        </p:nvSpPr>
        <p:spPr/>
        <p:txBody>
          <a:bodyPr/>
          <a:lstStyle/>
          <a:p>
            <a:pPr>
              <a:defRPr/>
            </a:pPr>
            <a:fld id="{AF07960D-3CDC-4E1F-A3F2-519C9EEA074E}" type="slidenum">
              <a:rPr lang="en-US"/>
              <a:pPr>
                <a:defRPr/>
              </a:pPr>
              <a:t>11</a:t>
            </a:fld>
            <a:endParaRPr lang="en-US" dirty="0"/>
          </a:p>
        </p:txBody>
      </p:sp>
      <p:pic>
        <p:nvPicPr>
          <p:cNvPr id="2" name="Picture 1" descr="Understand the problem&#10;Plan the logic&#10;Code the program&#10;Use software (a compiler or interpreter) to translate the program into machine language&#10;Test the program&#10;Put the program into production&#10;Maintain the program&#10;" title="The program development cycl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248" y="1565181"/>
            <a:ext cx="9537102" cy="4684955"/>
          </a:xfrm>
          <a:prstGeom prst="rect">
            <a:avLst/>
          </a:prstGeom>
        </p:spPr>
      </p:pic>
      <p:sp>
        <p:nvSpPr>
          <p:cNvPr id="7" name="Footer Placeholder 6"/>
          <p:cNvSpPr>
            <a:spLocks noGrp="1"/>
          </p:cNvSpPr>
          <p:nvPr>
            <p:ph type="ftr" sz="quarter" idx="12"/>
          </p:nvPr>
        </p:nvSpPr>
        <p:spPr/>
        <p:txBody>
          <a:bodyPr/>
          <a:lstStyle/>
          <a:p>
            <a:pPr>
              <a:defRPr/>
            </a:pPr>
            <a:r>
              <a:rPr lang="en-US" dirty="0"/>
              <a:t>Programming Logic and Design, Ninth Edition</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2036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dirty="0"/>
              <a:t>Understanding the Problem</a:t>
            </a:r>
          </a:p>
        </p:txBody>
      </p:sp>
      <p:sp>
        <p:nvSpPr>
          <p:cNvPr id="21507" name="Content Placeholder 8"/>
          <p:cNvSpPr>
            <a:spLocks noGrp="1"/>
          </p:cNvSpPr>
          <p:nvPr>
            <p:ph idx="1"/>
          </p:nvPr>
        </p:nvSpPr>
        <p:spPr/>
        <p:txBody>
          <a:bodyPr/>
          <a:lstStyle/>
          <a:p>
            <a:pPr eaLnBrk="1" hangingPunct="1"/>
            <a:r>
              <a:rPr lang="en-US" dirty="0"/>
              <a:t>One of the most difficult aspects of programming</a:t>
            </a:r>
          </a:p>
          <a:p>
            <a:pPr eaLnBrk="1" hangingPunct="1"/>
            <a:r>
              <a:rPr lang="en-US" b="1" dirty="0"/>
              <a:t>Users</a:t>
            </a:r>
            <a:r>
              <a:rPr lang="en-US" dirty="0"/>
              <a:t> or </a:t>
            </a:r>
            <a:r>
              <a:rPr lang="en-US" b="1" dirty="0"/>
              <a:t>end users</a:t>
            </a:r>
          </a:p>
          <a:p>
            <a:pPr lvl="1" eaLnBrk="1" hangingPunct="1"/>
            <a:r>
              <a:rPr lang="en-US" dirty="0"/>
              <a:t>People for whom a program is written</a:t>
            </a:r>
          </a:p>
          <a:p>
            <a:pPr eaLnBrk="1" hangingPunct="1"/>
            <a:r>
              <a:rPr lang="en-US" b="1" dirty="0"/>
              <a:t>Documentation</a:t>
            </a:r>
          </a:p>
          <a:p>
            <a:pPr lvl="1" eaLnBrk="1" hangingPunct="1"/>
            <a:r>
              <a:rPr lang="en-US" dirty="0"/>
              <a:t>All supporting paperwork for a program</a:t>
            </a:r>
          </a:p>
        </p:txBody>
      </p:sp>
      <p:sp>
        <p:nvSpPr>
          <p:cNvPr id="5" name="Slide Number Placeholder 4"/>
          <p:cNvSpPr>
            <a:spLocks noGrp="1"/>
          </p:cNvSpPr>
          <p:nvPr>
            <p:ph type="sldNum" sz="quarter" idx="10"/>
          </p:nvPr>
        </p:nvSpPr>
        <p:spPr/>
        <p:txBody>
          <a:bodyPr/>
          <a:lstStyle/>
          <a:p>
            <a:pPr>
              <a:defRPr/>
            </a:pPr>
            <a:fld id="{D314D559-1027-4654-81E7-59D1F2D786FF}"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85207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a:t>Planning the Logic</a:t>
            </a:r>
          </a:p>
        </p:txBody>
      </p:sp>
      <p:sp>
        <p:nvSpPr>
          <p:cNvPr id="22531" name="Content Placeholder 2"/>
          <p:cNvSpPr>
            <a:spLocks noGrp="1"/>
          </p:cNvSpPr>
          <p:nvPr>
            <p:ph idx="1"/>
          </p:nvPr>
        </p:nvSpPr>
        <p:spPr>
          <a:xfrm>
            <a:off x="838200" y="1690688"/>
            <a:ext cx="10515600" cy="4351338"/>
          </a:xfrm>
        </p:spPr>
        <p:txBody>
          <a:bodyPr/>
          <a:lstStyle/>
          <a:p>
            <a:r>
              <a:rPr lang="en-US" dirty="0"/>
              <a:t>Plan the steps of the program and what they include</a:t>
            </a:r>
          </a:p>
          <a:p>
            <a:r>
              <a:rPr lang="en-US" dirty="0"/>
              <a:t>An </a:t>
            </a:r>
            <a:r>
              <a:rPr lang="en-US" b="1" dirty="0"/>
              <a:t>algorithm</a:t>
            </a:r>
            <a:r>
              <a:rPr lang="en-US" dirty="0"/>
              <a:t> is the sequence of steps or rules you follow to solve a problem</a:t>
            </a:r>
          </a:p>
          <a:p>
            <a:r>
              <a:rPr lang="en-US" dirty="0"/>
              <a:t>Most common planning tools </a:t>
            </a:r>
          </a:p>
          <a:p>
            <a:pPr lvl="1" eaLnBrk="1" hangingPunct="1"/>
            <a:r>
              <a:rPr lang="en-US" dirty="0"/>
              <a:t>Flowcharts </a:t>
            </a:r>
          </a:p>
          <a:p>
            <a:pPr lvl="1" eaLnBrk="1" hangingPunct="1"/>
            <a:r>
              <a:rPr lang="en-US" dirty="0" err="1"/>
              <a:t>Pseudocode</a:t>
            </a:r>
            <a:endParaRPr lang="en-US" dirty="0"/>
          </a:p>
          <a:p>
            <a:pPr eaLnBrk="1" hangingPunct="1"/>
            <a:r>
              <a:rPr lang="en-US" b="1" dirty="0"/>
              <a:t>Desk-checking</a:t>
            </a:r>
          </a:p>
          <a:p>
            <a:pPr lvl="1" eaLnBrk="1" hangingPunct="1"/>
            <a:r>
              <a:rPr lang="en-US" dirty="0"/>
              <a:t>Walking through a program’s logic on paper before you actually write the program</a:t>
            </a:r>
          </a:p>
        </p:txBody>
      </p:sp>
      <p:sp>
        <p:nvSpPr>
          <p:cNvPr id="5" name="Slide Number Placeholder 4"/>
          <p:cNvSpPr>
            <a:spLocks noGrp="1"/>
          </p:cNvSpPr>
          <p:nvPr>
            <p:ph type="sldNum" sz="quarter" idx="10"/>
          </p:nvPr>
        </p:nvSpPr>
        <p:spPr/>
        <p:txBody>
          <a:bodyPr/>
          <a:lstStyle/>
          <a:p>
            <a:pPr>
              <a:defRPr/>
            </a:pPr>
            <a:fld id="{16DB81A4-93F4-402F-BA53-664B41F3E8DA}"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46807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a:t>Coding the Program</a:t>
            </a:r>
          </a:p>
        </p:txBody>
      </p:sp>
      <p:sp>
        <p:nvSpPr>
          <p:cNvPr id="23555" name="Content Placeholder 2"/>
          <p:cNvSpPr>
            <a:spLocks noGrp="1"/>
          </p:cNvSpPr>
          <p:nvPr>
            <p:ph idx="1"/>
          </p:nvPr>
        </p:nvSpPr>
        <p:spPr/>
        <p:txBody>
          <a:bodyPr/>
          <a:lstStyle/>
          <a:p>
            <a:pPr eaLnBrk="1" hangingPunct="1"/>
            <a:r>
              <a:rPr lang="en-US" dirty="0"/>
              <a:t>Hundreds of programming languages available</a:t>
            </a:r>
          </a:p>
          <a:p>
            <a:pPr lvl="1" eaLnBrk="1" hangingPunct="1"/>
            <a:r>
              <a:rPr lang="en-US" dirty="0"/>
              <a:t>Choose based on features</a:t>
            </a:r>
          </a:p>
          <a:p>
            <a:pPr lvl="1" eaLnBrk="1" hangingPunct="1"/>
            <a:r>
              <a:rPr lang="en-US" dirty="0"/>
              <a:t>Similar in their basic capabilities</a:t>
            </a:r>
          </a:p>
          <a:p>
            <a:r>
              <a:rPr lang="en-US" dirty="0"/>
              <a:t>Coding is easier than the planning step</a:t>
            </a:r>
          </a:p>
          <a:p>
            <a:r>
              <a:rPr lang="en-US" dirty="0"/>
              <a:t>Experienced programmers can successfully combine logic planning and program coding in one step</a:t>
            </a:r>
          </a:p>
        </p:txBody>
      </p:sp>
      <p:sp>
        <p:nvSpPr>
          <p:cNvPr id="5" name="Slide Number Placeholder 4"/>
          <p:cNvSpPr>
            <a:spLocks noGrp="1"/>
          </p:cNvSpPr>
          <p:nvPr>
            <p:ph type="sldNum" sz="quarter" idx="10"/>
          </p:nvPr>
        </p:nvSpPr>
        <p:spPr/>
        <p:txBody>
          <a:bodyPr/>
          <a:lstStyle/>
          <a:p>
            <a:pPr>
              <a:defRPr/>
            </a:pPr>
            <a:fld id="{07DC18C6-7BC9-4AE1-A1D7-D02272E7163F}" type="slidenum">
              <a:rPr lang="en-US"/>
              <a:pPr>
                <a:defRPr/>
              </a:pPr>
              <a:t>14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27024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dirty="0"/>
              <a:t>Using Software to Translate the Program into Machine Language</a:t>
            </a:r>
          </a:p>
        </p:txBody>
      </p:sp>
      <p:sp>
        <p:nvSpPr>
          <p:cNvPr id="24579" name="Content Placeholder 2"/>
          <p:cNvSpPr>
            <a:spLocks noGrp="1"/>
          </p:cNvSpPr>
          <p:nvPr>
            <p:ph idx="1"/>
          </p:nvPr>
        </p:nvSpPr>
        <p:spPr/>
        <p:txBody>
          <a:bodyPr/>
          <a:lstStyle/>
          <a:p>
            <a:pPr eaLnBrk="1" hangingPunct="1"/>
            <a:r>
              <a:rPr lang="en-US" dirty="0"/>
              <a:t>Translator program</a:t>
            </a:r>
          </a:p>
          <a:p>
            <a:pPr lvl="1" eaLnBrk="1" hangingPunct="1"/>
            <a:r>
              <a:rPr lang="en-US" dirty="0"/>
              <a:t>Compiler or interpreter</a:t>
            </a:r>
          </a:p>
          <a:p>
            <a:pPr lvl="1" eaLnBrk="1" hangingPunct="1"/>
            <a:r>
              <a:rPr lang="en-US" dirty="0"/>
              <a:t>Changes the programmer’s English-like </a:t>
            </a:r>
            <a:r>
              <a:rPr lang="en-US" b="1" dirty="0"/>
              <a:t>high-level programming language</a:t>
            </a:r>
            <a:r>
              <a:rPr lang="en-US" dirty="0"/>
              <a:t> into the </a:t>
            </a:r>
            <a:r>
              <a:rPr lang="en-US" b="1" dirty="0"/>
              <a:t>low-level machine language</a:t>
            </a:r>
          </a:p>
          <a:p>
            <a:pPr eaLnBrk="1" hangingPunct="1"/>
            <a:r>
              <a:rPr lang="en-US" b="1" dirty="0"/>
              <a:t>Syntax error</a:t>
            </a:r>
          </a:p>
          <a:p>
            <a:pPr lvl="1" eaLnBrk="1" hangingPunct="1"/>
            <a:r>
              <a:rPr lang="en-US" dirty="0"/>
              <a:t>Misuse of a language’s grammar rules</a:t>
            </a:r>
          </a:p>
          <a:p>
            <a:pPr lvl="1" eaLnBrk="1" hangingPunct="1"/>
            <a:r>
              <a:rPr lang="en-US" dirty="0"/>
              <a:t>Programmer corrects listed syntax errors</a:t>
            </a:r>
          </a:p>
          <a:p>
            <a:pPr lvl="1" eaLnBrk="1" hangingPunct="1"/>
            <a:r>
              <a:rPr lang="en-US" dirty="0"/>
              <a:t>Might need to recompile the code several times</a:t>
            </a:r>
          </a:p>
        </p:txBody>
      </p:sp>
      <p:sp>
        <p:nvSpPr>
          <p:cNvPr id="5" name="Slide Number Placeholder 4"/>
          <p:cNvSpPr>
            <a:spLocks noGrp="1"/>
          </p:cNvSpPr>
          <p:nvPr>
            <p:ph type="sldNum" sz="quarter" idx="10"/>
          </p:nvPr>
        </p:nvSpPr>
        <p:spPr/>
        <p:txBody>
          <a:bodyPr/>
          <a:lstStyle/>
          <a:p>
            <a:pPr>
              <a:defRPr/>
            </a:pPr>
            <a:fld id="{55B42633-CE51-4988-B736-FBB8E1CACA6C}"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19055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52600" y="274638"/>
            <a:ext cx="8915400" cy="1143000"/>
          </a:xfrm>
        </p:spPr>
        <p:txBody>
          <a:bodyPr>
            <a:normAutofit fontScale="90000"/>
          </a:bodyPr>
          <a:lstStyle/>
          <a:p>
            <a:pPr eaLnBrk="1" hangingPunct="1"/>
            <a:r>
              <a:rPr lang="en-US" sz="4000" dirty="0"/>
              <a:t>Using Software to Translate the Program into Machine Language </a:t>
            </a:r>
            <a:r>
              <a:rPr lang="en-US" sz="1200" dirty="0"/>
              <a:t>(continued -1)</a:t>
            </a:r>
          </a:p>
        </p:txBody>
      </p:sp>
      <p:pic>
        <p:nvPicPr>
          <p:cNvPr id="4" name="Content Placeholder 3"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08710" y="1589673"/>
            <a:ext cx="10172700" cy="4422507"/>
          </a:xfrm>
        </p:spPr>
      </p:pic>
      <p:sp>
        <p:nvSpPr>
          <p:cNvPr id="5" name="Slide Number Placeholder 4"/>
          <p:cNvSpPr>
            <a:spLocks noGrp="1"/>
          </p:cNvSpPr>
          <p:nvPr>
            <p:ph type="sldNum" sz="quarter" idx="10"/>
          </p:nvPr>
        </p:nvSpPr>
        <p:spPr/>
        <p:txBody>
          <a:bodyPr/>
          <a:lstStyle/>
          <a:p>
            <a:pPr>
              <a:defRPr/>
            </a:pPr>
            <a:fld id="{8358B10F-4831-4425-B50D-8EF337369F84}" type="slidenum">
              <a:rPr lang="en-US"/>
              <a:pPr>
                <a:defRPr/>
              </a:pPr>
              <a:t>16</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03748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000" dirty="0"/>
              <a:t>Testing the Program</a:t>
            </a:r>
          </a:p>
        </p:txBody>
      </p:sp>
      <p:sp>
        <p:nvSpPr>
          <p:cNvPr id="26627" name="Content Placeholder 2"/>
          <p:cNvSpPr>
            <a:spLocks noGrp="1"/>
          </p:cNvSpPr>
          <p:nvPr>
            <p:ph idx="1"/>
          </p:nvPr>
        </p:nvSpPr>
        <p:spPr/>
        <p:txBody>
          <a:bodyPr/>
          <a:lstStyle/>
          <a:p>
            <a:pPr eaLnBrk="1" hangingPunct="1"/>
            <a:r>
              <a:rPr lang="en-US" dirty="0"/>
              <a:t>Logical error </a:t>
            </a:r>
          </a:p>
          <a:p>
            <a:pPr lvl="1" eaLnBrk="1" hangingPunct="1"/>
            <a:r>
              <a:rPr lang="en-US" dirty="0"/>
              <a:t>Results when a syntactically correct statement, but the wrong one for the current context, is used</a:t>
            </a:r>
          </a:p>
          <a:p>
            <a:pPr eaLnBrk="1" hangingPunct="1"/>
            <a:r>
              <a:rPr lang="en-US" dirty="0"/>
              <a:t>Test</a:t>
            </a:r>
          </a:p>
          <a:p>
            <a:pPr lvl="1" eaLnBrk="1" hangingPunct="1"/>
            <a:r>
              <a:rPr lang="en-US" dirty="0"/>
              <a:t>Execute the program with some sample data to see whether the results are logically correct</a:t>
            </a:r>
          </a:p>
          <a:p>
            <a:pPr eaLnBrk="1" hangingPunct="1"/>
            <a:r>
              <a:rPr lang="en-US" b="1" dirty="0"/>
              <a:t>Debugging</a:t>
            </a:r>
            <a:r>
              <a:rPr lang="en-US" dirty="0"/>
              <a:t> is the process of finding and correcting program errors</a:t>
            </a:r>
          </a:p>
          <a:p>
            <a:pPr eaLnBrk="1" hangingPunct="1"/>
            <a:r>
              <a:rPr lang="en-US" dirty="0"/>
              <a:t>Programs should be tested with many sets of data</a:t>
            </a:r>
          </a:p>
        </p:txBody>
      </p:sp>
      <p:sp>
        <p:nvSpPr>
          <p:cNvPr id="5" name="Slide Number Placeholder 4"/>
          <p:cNvSpPr>
            <a:spLocks noGrp="1"/>
          </p:cNvSpPr>
          <p:nvPr>
            <p:ph type="sldNum" sz="quarter" idx="10"/>
          </p:nvPr>
        </p:nvSpPr>
        <p:spPr/>
        <p:txBody>
          <a:bodyPr/>
          <a:lstStyle/>
          <a:p>
            <a:pPr>
              <a:defRPr/>
            </a:pPr>
            <a:fld id="{73B32471-33B7-44F9-ABB1-9ED12247272A}" type="slidenum">
              <a:rPr lang="en-US"/>
              <a:pPr>
                <a:defRPr/>
              </a:pPr>
              <a:t>17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39606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000" dirty="0"/>
              <a:t>Putting the Program into Production</a:t>
            </a:r>
          </a:p>
        </p:txBody>
      </p:sp>
      <p:sp>
        <p:nvSpPr>
          <p:cNvPr id="27651" name="Content Placeholder 2"/>
          <p:cNvSpPr>
            <a:spLocks noGrp="1"/>
          </p:cNvSpPr>
          <p:nvPr>
            <p:ph idx="1"/>
          </p:nvPr>
        </p:nvSpPr>
        <p:spPr/>
        <p:txBody>
          <a:bodyPr/>
          <a:lstStyle/>
          <a:p>
            <a:pPr eaLnBrk="1" hangingPunct="1"/>
            <a:r>
              <a:rPr lang="en-US" dirty="0"/>
              <a:t>Process depends on program’s purpose</a:t>
            </a:r>
          </a:p>
          <a:p>
            <a:pPr lvl="1" eaLnBrk="1" hangingPunct="1"/>
            <a:r>
              <a:rPr lang="en-US" dirty="0"/>
              <a:t>May take several months</a:t>
            </a:r>
          </a:p>
          <a:p>
            <a:pPr eaLnBrk="1" hangingPunct="1"/>
            <a:r>
              <a:rPr lang="en-US" b="1" dirty="0"/>
              <a:t>Conversion</a:t>
            </a:r>
          </a:p>
          <a:p>
            <a:pPr lvl="1" eaLnBrk="1" hangingPunct="1"/>
            <a:r>
              <a:rPr lang="en-US" dirty="0"/>
              <a:t>The entire set of actions an organization must take to switch over to using a new program or set of programs</a:t>
            </a:r>
          </a:p>
        </p:txBody>
      </p:sp>
      <p:sp>
        <p:nvSpPr>
          <p:cNvPr id="5" name="Slide Number Placeholder 4"/>
          <p:cNvSpPr>
            <a:spLocks noGrp="1"/>
          </p:cNvSpPr>
          <p:nvPr>
            <p:ph type="sldNum" sz="quarter" idx="10"/>
          </p:nvPr>
        </p:nvSpPr>
        <p:spPr/>
        <p:txBody>
          <a:bodyPr/>
          <a:lstStyle/>
          <a:p>
            <a:pPr>
              <a:defRPr/>
            </a:pPr>
            <a:fld id="{FE41F98F-C59F-4F62-B8C3-42D595C62186}" type="slidenum">
              <a:rPr lang="en-US"/>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35416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dirty="0"/>
              <a:t>Maintaining the Program</a:t>
            </a:r>
          </a:p>
        </p:txBody>
      </p:sp>
      <p:sp>
        <p:nvSpPr>
          <p:cNvPr id="28675" name="Content Placeholder 2"/>
          <p:cNvSpPr>
            <a:spLocks noGrp="1"/>
          </p:cNvSpPr>
          <p:nvPr>
            <p:ph idx="1"/>
          </p:nvPr>
        </p:nvSpPr>
        <p:spPr/>
        <p:txBody>
          <a:bodyPr/>
          <a:lstStyle/>
          <a:p>
            <a:pPr eaLnBrk="1" hangingPunct="1"/>
            <a:r>
              <a:rPr lang="en-US" b="1" dirty="0"/>
              <a:t>Maintenance</a:t>
            </a:r>
          </a:p>
          <a:p>
            <a:pPr lvl="1" eaLnBrk="1" hangingPunct="1"/>
            <a:r>
              <a:rPr lang="en-US" dirty="0"/>
              <a:t>Making changes after the program is put into production</a:t>
            </a:r>
          </a:p>
          <a:p>
            <a:pPr eaLnBrk="1" hangingPunct="1"/>
            <a:r>
              <a:rPr lang="en-US" dirty="0"/>
              <a:t>Common first programming job </a:t>
            </a:r>
          </a:p>
          <a:p>
            <a:pPr lvl="1" eaLnBrk="1" hangingPunct="1"/>
            <a:r>
              <a:rPr lang="en-US" dirty="0"/>
              <a:t>Maintaining previously written programs</a:t>
            </a:r>
          </a:p>
          <a:p>
            <a:pPr eaLnBrk="1" hangingPunct="1"/>
            <a:r>
              <a:rPr lang="en-US" dirty="0"/>
              <a:t>Make changes to existing programs</a:t>
            </a:r>
          </a:p>
          <a:p>
            <a:pPr lvl="1" eaLnBrk="1" hangingPunct="1"/>
            <a:r>
              <a:rPr lang="en-US" dirty="0"/>
              <a:t>Repeat the development cycle</a:t>
            </a:r>
          </a:p>
        </p:txBody>
      </p:sp>
      <p:sp>
        <p:nvSpPr>
          <p:cNvPr id="5" name="Slide Number Placeholder 4"/>
          <p:cNvSpPr>
            <a:spLocks noGrp="1"/>
          </p:cNvSpPr>
          <p:nvPr>
            <p:ph type="sldNum" sz="quarter" idx="10"/>
          </p:nvPr>
        </p:nvSpPr>
        <p:spPr/>
        <p:txBody>
          <a:bodyPr/>
          <a:lstStyle/>
          <a:p>
            <a:pPr>
              <a:defRPr/>
            </a:pPr>
            <a:fld id="{9882A92D-16BC-4E45-A07F-41E2A889CDE1}" type="slidenum">
              <a:rPr lang="en-US"/>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5654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000" dirty="0"/>
              <a:t>Using </a:t>
            </a:r>
            <a:r>
              <a:rPr lang="en-US" sz="4000" dirty="0" err="1"/>
              <a:t>Pseudocode</a:t>
            </a:r>
            <a:r>
              <a:rPr lang="en-US" sz="4000" dirty="0"/>
              <a:t> Statements</a:t>
            </a:r>
            <a:br>
              <a:rPr lang="en-US" sz="4000" dirty="0"/>
            </a:br>
            <a:r>
              <a:rPr lang="en-US" sz="4000" dirty="0"/>
              <a:t>and Flowchart Symbols</a:t>
            </a:r>
          </a:p>
        </p:txBody>
      </p:sp>
      <p:sp>
        <p:nvSpPr>
          <p:cNvPr id="29699" name="Content Placeholder 2"/>
          <p:cNvSpPr>
            <a:spLocks noGrp="1"/>
          </p:cNvSpPr>
          <p:nvPr>
            <p:ph idx="1"/>
          </p:nvPr>
        </p:nvSpPr>
        <p:spPr/>
        <p:txBody>
          <a:bodyPr/>
          <a:lstStyle/>
          <a:p>
            <a:pPr eaLnBrk="1" hangingPunct="1"/>
            <a:r>
              <a:rPr lang="en-US" b="1"/>
              <a:t>Pseudocode </a:t>
            </a:r>
          </a:p>
          <a:p>
            <a:pPr lvl="1" eaLnBrk="1" hangingPunct="1"/>
            <a:r>
              <a:rPr lang="en-US"/>
              <a:t>English-like representation of the logical steps it takes to solve a problem</a:t>
            </a:r>
          </a:p>
          <a:p>
            <a:pPr eaLnBrk="1" hangingPunct="1"/>
            <a:r>
              <a:rPr lang="en-US" b="1"/>
              <a:t>Flowchart</a:t>
            </a:r>
          </a:p>
          <a:p>
            <a:pPr lvl="1" eaLnBrk="1" hangingPunct="1"/>
            <a:r>
              <a:rPr lang="en-US"/>
              <a:t>Pictorial representation of the logical steps it takes to solve a problem</a:t>
            </a:r>
          </a:p>
          <a:p>
            <a:pPr eaLnBrk="1" hangingPunct="1"/>
            <a:endParaRPr lang="en-US"/>
          </a:p>
        </p:txBody>
      </p:sp>
      <p:sp>
        <p:nvSpPr>
          <p:cNvPr id="5" name="Slide Number Placeholder 4"/>
          <p:cNvSpPr>
            <a:spLocks noGrp="1"/>
          </p:cNvSpPr>
          <p:nvPr>
            <p:ph type="sldNum" sz="quarter" idx="10"/>
          </p:nvPr>
        </p:nvSpPr>
        <p:spPr/>
        <p:txBody>
          <a:bodyPr/>
          <a:lstStyle/>
          <a:p>
            <a:pPr>
              <a:defRPr/>
            </a:pPr>
            <a:fld id="{771810E1-02D5-4F86-A854-44A3992CD398}" type="slidenum">
              <a:rPr lang="en-US"/>
              <a:pPr>
                <a:defRPr/>
              </a:pPr>
              <a:t>20</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2944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Writing </a:t>
            </a:r>
            <a:r>
              <a:rPr lang="en-US" sz="4000" dirty="0" err="1"/>
              <a:t>Pseudocode</a:t>
            </a:r>
            <a:endParaRPr lang="en-US" sz="4000" dirty="0"/>
          </a:p>
        </p:txBody>
      </p:sp>
      <p:sp>
        <p:nvSpPr>
          <p:cNvPr id="30723" name="Content Placeholder 2"/>
          <p:cNvSpPr>
            <a:spLocks noGrp="1"/>
          </p:cNvSpPr>
          <p:nvPr>
            <p:ph idx="1"/>
          </p:nvPr>
        </p:nvSpPr>
        <p:spPr/>
        <p:txBody>
          <a:bodyPr/>
          <a:lstStyle/>
          <a:p>
            <a:pPr eaLnBrk="1" hangingPunct="1"/>
            <a:r>
              <a:rPr lang="en-US" dirty="0" err="1"/>
              <a:t>Pseudocode</a:t>
            </a:r>
            <a:r>
              <a:rPr lang="en-US" dirty="0"/>
              <a:t> representation of a number-doubling problem</a:t>
            </a:r>
          </a:p>
          <a:p>
            <a:pPr lvl="1" eaLnBrk="1" hangingPunct="1">
              <a:buFontTx/>
              <a:buNone/>
            </a:pPr>
            <a:r>
              <a:rPr lang="en-US" dirty="0">
                <a:latin typeface="Courier New" pitchFamily="49" charset="0"/>
                <a:cs typeface="Courier New" pitchFamily="49" charset="0"/>
              </a:rPr>
              <a:t>start</a:t>
            </a:r>
          </a:p>
          <a:p>
            <a:pPr lvl="2" eaLnBrk="1" hangingPunct="1">
              <a:buFontTx/>
              <a:buNone/>
            </a:pPr>
            <a:r>
              <a:rPr lang="en-US" dirty="0">
                <a:latin typeface="Courier New" pitchFamily="49" charset="0"/>
                <a:cs typeface="Courier New" pitchFamily="49" charset="0"/>
              </a:rPr>
              <a:t>input </a:t>
            </a:r>
            <a:r>
              <a:rPr lang="en-US" dirty="0" err="1">
                <a:latin typeface="Courier New" pitchFamily="49" charset="0"/>
                <a:cs typeface="Courier New" pitchFamily="49" charset="0"/>
              </a:rPr>
              <a:t>myNumber</a:t>
            </a:r>
            <a:endParaRPr lang="en-US" dirty="0">
              <a:latin typeface="Courier New" pitchFamily="49" charset="0"/>
              <a:cs typeface="Courier New" pitchFamily="49" charset="0"/>
            </a:endParaRPr>
          </a:p>
          <a:p>
            <a:pPr lvl="2" eaLnBrk="1" hangingPunct="1">
              <a:buFontTx/>
              <a:buNone/>
            </a:pPr>
            <a:r>
              <a:rPr lang="en-US" dirty="0">
                <a:latin typeface="Courier New" pitchFamily="49" charset="0"/>
                <a:cs typeface="Courier New" pitchFamily="49" charset="0"/>
              </a:rPr>
              <a:t>set </a:t>
            </a:r>
            <a:r>
              <a:rPr lang="en-US" dirty="0" err="1">
                <a:latin typeface="Courier New" pitchFamily="49" charset="0"/>
                <a:cs typeface="Courier New" pitchFamily="49" charset="0"/>
              </a:rPr>
              <a:t>myAnswer</a:t>
            </a:r>
            <a:r>
              <a:rPr lang="en-US" dirty="0">
                <a:latin typeface="Courier New" pitchFamily="49" charset="0"/>
                <a:cs typeface="Courier New" pitchFamily="49" charset="0"/>
              </a:rPr>
              <a:t> = </a:t>
            </a:r>
            <a:r>
              <a:rPr lang="en-US" dirty="0" err="1">
                <a:latin typeface="Courier New" pitchFamily="49" charset="0"/>
                <a:cs typeface="Courier New" pitchFamily="49" charset="0"/>
              </a:rPr>
              <a:t>myNumber</a:t>
            </a:r>
            <a:r>
              <a:rPr lang="en-US" dirty="0">
                <a:latin typeface="Courier New" pitchFamily="49" charset="0"/>
                <a:cs typeface="Courier New" pitchFamily="49" charset="0"/>
              </a:rPr>
              <a:t> * 2</a:t>
            </a:r>
          </a:p>
          <a:p>
            <a:pPr lvl="2" eaLnBrk="1" hangingPunct="1">
              <a:buFontTx/>
              <a:buNone/>
            </a:pPr>
            <a:r>
              <a:rPr lang="en-US" dirty="0">
                <a:latin typeface="Courier New" pitchFamily="49" charset="0"/>
                <a:cs typeface="Courier New" pitchFamily="49" charset="0"/>
              </a:rPr>
              <a:t>output </a:t>
            </a:r>
            <a:r>
              <a:rPr lang="en-US" dirty="0" err="1">
                <a:latin typeface="Courier New" pitchFamily="49" charset="0"/>
                <a:cs typeface="Courier New" pitchFamily="49" charset="0"/>
              </a:rPr>
              <a:t>myAnswer</a:t>
            </a:r>
            <a:endParaRPr lang="en-US" dirty="0">
              <a:latin typeface="Courier New" pitchFamily="49" charset="0"/>
              <a:cs typeface="Courier New" pitchFamily="49" charset="0"/>
            </a:endParaRPr>
          </a:p>
          <a:p>
            <a:pPr lvl="1" eaLnBrk="1" hangingPunct="1">
              <a:buFontTx/>
              <a:buNone/>
            </a:pPr>
            <a:r>
              <a:rPr lang="en-US" dirty="0">
                <a:latin typeface="Courier New" pitchFamily="49" charset="0"/>
                <a:cs typeface="Courier New" pitchFamily="49" charset="0"/>
              </a:rPr>
              <a:t>stop</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09864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Pseudocode Standards</a:t>
            </a:r>
          </a:p>
        </p:txBody>
      </p:sp>
      <p:sp>
        <p:nvSpPr>
          <p:cNvPr id="30723" name="Content Placeholder 2"/>
          <p:cNvSpPr>
            <a:spLocks noGrp="1"/>
          </p:cNvSpPr>
          <p:nvPr>
            <p:ph idx="1"/>
          </p:nvPr>
        </p:nvSpPr>
        <p:spPr/>
        <p:txBody>
          <a:bodyPr/>
          <a:lstStyle/>
          <a:p>
            <a:pPr eaLnBrk="1" hangingPunct="1"/>
            <a:r>
              <a:rPr lang="en-US" dirty="0"/>
              <a:t>Programs begin with the word start and end with the word stop; these two words are always aligned</a:t>
            </a:r>
          </a:p>
          <a:p>
            <a:pPr eaLnBrk="1" hangingPunct="1"/>
            <a:r>
              <a:rPr lang="en-US" dirty="0"/>
              <a:t>Whenever a module name is used, it is followed by a set of parentheses</a:t>
            </a:r>
          </a:p>
          <a:p>
            <a:r>
              <a:rPr lang="en-US" dirty="0"/>
              <a:t>Modules begin with the module name and end with return. The module name and return are always aligned</a:t>
            </a:r>
          </a:p>
          <a:p>
            <a:r>
              <a:rPr lang="en-US" dirty="0"/>
              <a:t>Each program statement performs one action—for example, input, processing, or output</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22</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14518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Pseudocode Standards </a:t>
            </a:r>
            <a:r>
              <a:rPr lang="en-US" sz="1200" dirty="0"/>
              <a:t>(continued -1)</a:t>
            </a:r>
            <a:br>
              <a:rPr lang="en-US" sz="1200" dirty="0"/>
            </a:br>
            <a:endParaRPr lang="en-US" sz="1200" dirty="0"/>
          </a:p>
        </p:txBody>
      </p:sp>
      <p:sp>
        <p:nvSpPr>
          <p:cNvPr id="30723" name="Content Placeholder 2"/>
          <p:cNvSpPr>
            <a:spLocks noGrp="1"/>
          </p:cNvSpPr>
          <p:nvPr>
            <p:ph idx="1"/>
          </p:nvPr>
        </p:nvSpPr>
        <p:spPr/>
        <p:txBody>
          <a:bodyPr/>
          <a:lstStyle/>
          <a:p>
            <a:r>
              <a:rPr lang="en-US" dirty="0"/>
              <a:t>Program statements are indented a few spaces more than the word start or the module name</a:t>
            </a:r>
          </a:p>
          <a:p>
            <a:r>
              <a:rPr lang="en-US" dirty="0"/>
              <a:t>Each program statement appears on a single line if possible. When this is not possible, continuation lines are indented</a:t>
            </a:r>
          </a:p>
          <a:p>
            <a:r>
              <a:rPr lang="en-US" dirty="0"/>
              <a:t>Program statements begin with lowercase letters</a:t>
            </a:r>
          </a:p>
          <a:p>
            <a:r>
              <a:rPr lang="en-US" dirty="0"/>
              <a:t>No punctuation is used to end statements</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506460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a:t>Drawing Flowcharts</a:t>
            </a:r>
          </a:p>
        </p:txBody>
      </p:sp>
      <p:sp>
        <p:nvSpPr>
          <p:cNvPr id="32771" name="Content Placeholder 2"/>
          <p:cNvSpPr>
            <a:spLocks noGrp="1"/>
          </p:cNvSpPr>
          <p:nvPr>
            <p:ph idx="1"/>
          </p:nvPr>
        </p:nvSpPr>
        <p:spPr>
          <a:xfrm>
            <a:off x="1975104" y="1417639"/>
            <a:ext cx="8229600" cy="4525963"/>
          </a:xfrm>
        </p:spPr>
        <p:txBody>
          <a:bodyPr/>
          <a:lstStyle/>
          <a:p>
            <a:pPr eaLnBrk="1" hangingPunct="1"/>
            <a:r>
              <a:rPr lang="en-US" dirty="0"/>
              <a:t>Create a flowchart</a:t>
            </a:r>
          </a:p>
          <a:p>
            <a:pPr lvl="1" eaLnBrk="1" hangingPunct="1"/>
            <a:r>
              <a:rPr lang="en-US" dirty="0"/>
              <a:t>Draw geometric shapes that contain the individual statements </a:t>
            </a:r>
          </a:p>
          <a:p>
            <a:pPr lvl="1" eaLnBrk="1" hangingPunct="1"/>
            <a:r>
              <a:rPr lang="en-US" dirty="0"/>
              <a:t>Connect shapes with arrows    </a:t>
            </a:r>
          </a:p>
          <a:p>
            <a:pPr eaLnBrk="1" hangingPunct="1"/>
            <a:r>
              <a:rPr lang="en-US" b="1" dirty="0"/>
              <a:t>Input symbol</a:t>
            </a:r>
          </a:p>
          <a:p>
            <a:pPr lvl="1" eaLnBrk="1" hangingPunct="1"/>
            <a:r>
              <a:rPr lang="en-US" dirty="0"/>
              <a:t>Indicates input operation   </a:t>
            </a:r>
          </a:p>
          <a:p>
            <a:pPr lvl="1" eaLnBrk="1" hangingPunct="1"/>
            <a:r>
              <a:rPr lang="en-US" dirty="0"/>
              <a:t>Parallelogram</a:t>
            </a:r>
          </a:p>
          <a:p>
            <a:pPr eaLnBrk="1" hangingPunct="1"/>
            <a:r>
              <a:rPr lang="en-US" b="1" dirty="0"/>
              <a:t>Processing symbol</a:t>
            </a:r>
          </a:p>
          <a:p>
            <a:pPr lvl="1" eaLnBrk="1" hangingPunct="1"/>
            <a:r>
              <a:rPr lang="en-US" dirty="0"/>
              <a:t>Contains processing statements                                           such as arithmetic</a:t>
            </a:r>
          </a:p>
          <a:p>
            <a:pPr lvl="1" eaLnBrk="1" hangingPunct="1"/>
            <a:r>
              <a:rPr lang="en-US" dirty="0"/>
              <a:t>Rectangle</a:t>
            </a:r>
          </a:p>
        </p:txBody>
      </p:sp>
      <p:pic>
        <p:nvPicPr>
          <p:cNvPr id="2" name="Picture 1" descr="Use a parallelogram to represent an input symbol, which indicates an input&#10;operation. " title="In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6333" y="3575459"/>
            <a:ext cx="2068618" cy="1262031"/>
          </a:xfrm>
          <a:prstGeom prst="rect">
            <a:avLst/>
          </a:prstGeom>
        </p:spPr>
      </p:pic>
      <p:pic>
        <p:nvPicPr>
          <p:cNvPr id="3" name="Picture 2" descr="In a flowchart, you use a rectangle as the processing symbol." title="Processing symbo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6333" y="5067677"/>
            <a:ext cx="2362200" cy="1270427"/>
          </a:xfrm>
          <a:prstGeom prst="rect">
            <a:avLst/>
          </a:prstGeom>
        </p:spPr>
      </p:pic>
      <p:sp>
        <p:nvSpPr>
          <p:cNvPr id="5" name="Slide Number Placeholder 4"/>
          <p:cNvSpPr>
            <a:spLocks noGrp="1"/>
          </p:cNvSpPr>
          <p:nvPr>
            <p:ph type="sldNum" sz="quarter" idx="10"/>
          </p:nvPr>
        </p:nvSpPr>
        <p:spPr/>
        <p:txBody>
          <a:bodyPr/>
          <a:lstStyle/>
          <a:p>
            <a:pPr>
              <a:defRPr/>
            </a:pPr>
            <a:fld id="{F571EFEB-1E81-49B7-91A6-846BFFE9E89D}" type="slidenum">
              <a:rPr lang="en-US"/>
              <a:pPr>
                <a:defRPr/>
              </a:pPr>
              <a:t>24</a:t>
            </a:fld>
            <a:endParaRPr lang="en-US" dirty="0"/>
          </a:p>
        </p:txBody>
      </p:sp>
      <p:sp>
        <p:nvSpPr>
          <p:cNvPr id="9" name="Footer Placeholder 8"/>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71531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dirty="0"/>
              <a:t>Drawing Flowcharts </a:t>
            </a:r>
            <a:r>
              <a:rPr lang="en-US" sz="1200" dirty="0"/>
              <a:t>(continued -1)</a:t>
            </a:r>
          </a:p>
        </p:txBody>
      </p:sp>
      <p:sp>
        <p:nvSpPr>
          <p:cNvPr id="33795" name="Content Placeholder 2"/>
          <p:cNvSpPr>
            <a:spLocks noGrp="1"/>
          </p:cNvSpPr>
          <p:nvPr>
            <p:ph idx="1"/>
          </p:nvPr>
        </p:nvSpPr>
        <p:spPr/>
        <p:txBody>
          <a:bodyPr/>
          <a:lstStyle/>
          <a:p>
            <a:pPr eaLnBrk="1" hangingPunct="1"/>
            <a:r>
              <a:rPr lang="en-US" b="1" dirty="0"/>
              <a:t>Output symbol</a:t>
            </a:r>
          </a:p>
          <a:p>
            <a:pPr lvl="1" eaLnBrk="1" hangingPunct="1"/>
            <a:r>
              <a:rPr lang="en-US" dirty="0"/>
              <a:t>Represents output statements</a:t>
            </a:r>
          </a:p>
          <a:p>
            <a:pPr lvl="1" eaLnBrk="1" hangingPunct="1"/>
            <a:r>
              <a:rPr lang="en-US" dirty="0"/>
              <a:t>Parallelogram</a:t>
            </a:r>
          </a:p>
          <a:p>
            <a:pPr eaLnBrk="1" hangingPunct="1"/>
            <a:r>
              <a:rPr lang="en-US" b="1" dirty="0"/>
              <a:t>Flowlines</a:t>
            </a:r>
          </a:p>
          <a:p>
            <a:pPr lvl="1" eaLnBrk="1" hangingPunct="1"/>
            <a:r>
              <a:rPr lang="en-US" dirty="0"/>
              <a:t>Arrows that connect steps</a:t>
            </a:r>
          </a:p>
          <a:p>
            <a:pPr eaLnBrk="1" hangingPunct="1"/>
            <a:r>
              <a:rPr lang="en-US" b="1" dirty="0"/>
              <a:t>Terminal symbols</a:t>
            </a:r>
          </a:p>
          <a:p>
            <a:pPr lvl="1" eaLnBrk="1" hangingPunct="1"/>
            <a:r>
              <a:rPr lang="en-US" dirty="0"/>
              <a:t>Start/stop symbols</a:t>
            </a:r>
          </a:p>
          <a:p>
            <a:pPr lvl="1" eaLnBrk="1" hangingPunct="1"/>
            <a:r>
              <a:rPr lang="en-US" dirty="0"/>
              <a:t>Shaped like a racetrack</a:t>
            </a:r>
          </a:p>
          <a:p>
            <a:pPr lvl="1" eaLnBrk="1" hangingPunct="1"/>
            <a:r>
              <a:rPr lang="en-US" dirty="0"/>
              <a:t>Also called lozenges</a:t>
            </a:r>
          </a:p>
        </p:txBody>
      </p:sp>
      <p:pic>
        <p:nvPicPr>
          <p:cNvPr id="2" name="Picture 1" descr="The output symbol is a parallelogram. You use the same symbol as for input statements." title="Out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1" y="1828800"/>
            <a:ext cx="2470647" cy="1432560"/>
          </a:xfrm>
          <a:prstGeom prst="rect">
            <a:avLst/>
          </a:prstGeom>
        </p:spPr>
      </p:pic>
      <p:pic>
        <p:nvPicPr>
          <p:cNvPr id="33800" name="Picture 13" descr="Located at the beginning of the flowchart." title="Start symbol"/>
          <p:cNvPicPr>
            <a:picLocks noChangeAspect="1" noChangeArrowheads="1"/>
          </p:cNvPicPr>
          <p:nvPr/>
        </p:nvPicPr>
        <p:blipFill>
          <a:blip r:embed="rId4" cstate="print"/>
          <a:srcRect/>
          <a:stretch>
            <a:fillRect/>
          </a:stretch>
        </p:blipFill>
        <p:spPr bwMode="auto">
          <a:xfrm>
            <a:off x="7391401" y="4191001"/>
            <a:ext cx="1571625" cy="581025"/>
          </a:xfrm>
          <a:prstGeom prst="rect">
            <a:avLst/>
          </a:prstGeom>
          <a:noFill/>
          <a:ln w="9525">
            <a:noFill/>
            <a:miter lim="800000"/>
            <a:headEnd/>
            <a:tailEnd/>
          </a:ln>
        </p:spPr>
      </p:pic>
      <p:pic>
        <p:nvPicPr>
          <p:cNvPr id="33799" name="Picture 12" descr="Located at the end of the flowchart." title="Stop symbol"/>
          <p:cNvPicPr>
            <a:picLocks noChangeAspect="1" noChangeArrowheads="1"/>
          </p:cNvPicPr>
          <p:nvPr/>
        </p:nvPicPr>
        <p:blipFill>
          <a:blip r:embed="rId5" cstate="print"/>
          <a:srcRect/>
          <a:stretch>
            <a:fillRect/>
          </a:stretch>
        </p:blipFill>
        <p:spPr bwMode="auto">
          <a:xfrm>
            <a:off x="7391400" y="4800601"/>
            <a:ext cx="1428750" cy="5810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C6B350CA-6473-4307-8A4C-79FCE24E068B}" type="slidenum">
              <a:rPr lang="en-US"/>
              <a:pPr>
                <a:defRPr/>
              </a:pPr>
              <a:t>25</a:t>
            </a:fld>
            <a:endParaRPr lang="en-US" dirty="0"/>
          </a:p>
        </p:txBody>
      </p:sp>
      <p:sp>
        <p:nvSpPr>
          <p:cNvPr id="9" name="Footer Placeholder 8"/>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7664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Drawing Flowcharts </a:t>
            </a:r>
            <a:r>
              <a:rPr lang="en-US" sz="1400" dirty="0"/>
              <a:t>(continued -2)</a:t>
            </a:r>
            <a:endParaRPr lang="en-US" dirty="0"/>
          </a:p>
        </p:txBody>
      </p:sp>
      <p:pic>
        <p:nvPicPr>
          <p:cNvPr id="3" name="Content Placeholder 2" descr="Flowchart and pseudocode of program that doubles a number." title="Program flowchart and pseudocod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1" y="1432328"/>
            <a:ext cx="9960428" cy="4936900"/>
          </a:xfrm>
        </p:spPr>
      </p:pic>
      <p:sp>
        <p:nvSpPr>
          <p:cNvPr id="5" name="Slide Number Placeholder 4"/>
          <p:cNvSpPr>
            <a:spLocks noGrp="1"/>
          </p:cNvSpPr>
          <p:nvPr>
            <p:ph type="sldNum" sz="quarter" idx="10"/>
          </p:nvPr>
        </p:nvSpPr>
        <p:spPr/>
        <p:txBody>
          <a:bodyPr/>
          <a:lstStyle/>
          <a:p>
            <a:pPr>
              <a:defRPr/>
            </a:pPr>
            <a:fld id="{585477B8-C95B-42D9-9F97-A19D3768B123}" type="slidenum">
              <a:rPr lang="en-US"/>
              <a:pPr>
                <a:defRPr/>
              </a:pPr>
              <a:t>26</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84847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000" dirty="0"/>
              <a:t>Understanding Programming</a:t>
            </a:r>
            <a:br>
              <a:rPr lang="en-US" sz="4000" dirty="0"/>
            </a:br>
            <a:r>
              <a:rPr lang="en-US" sz="4000" dirty="0"/>
              <a:t>and User Environments</a:t>
            </a:r>
          </a:p>
        </p:txBody>
      </p:sp>
      <p:sp>
        <p:nvSpPr>
          <p:cNvPr id="40963" name="Content Placeholder 2"/>
          <p:cNvSpPr>
            <a:spLocks noGrp="1"/>
          </p:cNvSpPr>
          <p:nvPr>
            <p:ph idx="1"/>
          </p:nvPr>
        </p:nvSpPr>
        <p:spPr>
          <a:xfrm>
            <a:off x="1981200" y="1447801"/>
            <a:ext cx="8229600" cy="4525963"/>
          </a:xfrm>
        </p:spPr>
        <p:txBody>
          <a:bodyPr>
            <a:normAutofit lnSpcReduction="10000"/>
          </a:bodyPr>
          <a:lstStyle/>
          <a:p>
            <a:pPr eaLnBrk="1" hangingPunct="1"/>
            <a:r>
              <a:rPr lang="en-US" b="1" dirty="0"/>
              <a:t>Understanding Programming Environments</a:t>
            </a:r>
          </a:p>
          <a:p>
            <a:pPr lvl="1" eaLnBrk="1" hangingPunct="1"/>
            <a:r>
              <a:rPr lang="en-US" b="1" dirty="0"/>
              <a:t>Text Editor </a:t>
            </a:r>
            <a:r>
              <a:rPr lang="en-US" dirty="0"/>
              <a:t>is used to create simple text files</a:t>
            </a:r>
          </a:p>
          <a:p>
            <a:pPr lvl="1" eaLnBrk="1" hangingPunct="1"/>
            <a:r>
              <a:rPr lang="en-US" b="1" dirty="0"/>
              <a:t>Integrated development environment (IDE) </a:t>
            </a:r>
            <a:r>
              <a:rPr lang="en-US" dirty="0"/>
              <a:t>provides an editor, compiler, and other programming tools</a:t>
            </a:r>
          </a:p>
          <a:p>
            <a:pPr lvl="2" eaLnBrk="1" hangingPunct="1"/>
            <a:r>
              <a:rPr lang="en-US" dirty="0"/>
              <a:t>Microsoft Visual Studio IDE</a:t>
            </a:r>
          </a:p>
          <a:p>
            <a:pPr eaLnBrk="1" hangingPunct="1"/>
            <a:r>
              <a:rPr lang="en-US" b="1" dirty="0"/>
              <a:t>Understanding User Environments</a:t>
            </a:r>
          </a:p>
          <a:p>
            <a:pPr lvl="1"/>
            <a:r>
              <a:rPr lang="en-US" b="1" dirty="0"/>
              <a:t>Command line </a:t>
            </a:r>
            <a:r>
              <a:rPr lang="en-US" dirty="0"/>
              <a:t>is a location on your computer screen at which you type text entries to communicate with the computer’s operating system</a:t>
            </a:r>
            <a:endParaRPr lang="en-US" b="1" dirty="0"/>
          </a:p>
          <a:p>
            <a:pPr lvl="1"/>
            <a:r>
              <a:rPr lang="en-US" dirty="0"/>
              <a:t>A </a:t>
            </a:r>
            <a:r>
              <a:rPr lang="en-US" b="1" dirty="0"/>
              <a:t>graphical user interface</a:t>
            </a:r>
            <a:r>
              <a:rPr lang="en-US" dirty="0"/>
              <a:t>, or </a:t>
            </a:r>
            <a:r>
              <a:rPr lang="en-US" b="1" dirty="0"/>
              <a:t>GUI</a:t>
            </a:r>
            <a:r>
              <a:rPr lang="en-US" dirty="0"/>
              <a:t> (pronounced gooey), allows users to interact with a program in a graphical environment</a:t>
            </a:r>
          </a:p>
        </p:txBody>
      </p:sp>
      <p:sp>
        <p:nvSpPr>
          <p:cNvPr id="5" name="Slide Number Placeholder 4"/>
          <p:cNvSpPr>
            <a:spLocks noGrp="1"/>
          </p:cNvSpPr>
          <p:nvPr>
            <p:ph type="sldNum" sz="quarter" idx="10"/>
          </p:nvPr>
        </p:nvSpPr>
        <p:spPr/>
        <p:txBody>
          <a:bodyPr/>
          <a:lstStyle/>
          <a:p>
            <a:pPr>
              <a:defRPr/>
            </a:pPr>
            <a:fld id="{913DE055-0548-413B-8CC0-6162D650DB8B}" type="slidenum">
              <a:rPr lang="en-US"/>
              <a:pPr>
                <a:defRPr/>
              </a:pPr>
              <a:t>27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73554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a:t>Understanding Programming Environments</a:t>
            </a:r>
            <a:endParaRPr lang="en-US" sz="1200" dirty="0"/>
          </a:p>
        </p:txBody>
      </p:sp>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28</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15" name="Content Placeholder 14">
            <a:extLst>
              <a:ext uri="{FF2B5EF4-FFF2-40B4-BE49-F238E27FC236}">
                <a16:creationId xmlns:a16="http://schemas.microsoft.com/office/drawing/2014/main" id="{A044F9AF-B6F2-4804-BD6E-06E84DE3C2EE}"/>
              </a:ext>
            </a:extLst>
          </p:cNvPr>
          <p:cNvSpPr>
            <a:spLocks noGrp="1"/>
          </p:cNvSpPr>
          <p:nvPr>
            <p:ph idx="1"/>
          </p:nvPr>
        </p:nvSpPr>
        <p:spPr/>
        <p:txBody>
          <a:bodyPr/>
          <a:lstStyle/>
          <a:p>
            <a:r>
              <a:rPr lang="en-US" dirty="0"/>
              <a:t>Java program in notepad</a:t>
            </a:r>
          </a:p>
          <a:p>
            <a:endParaRPr lang="en-AU" dirty="0"/>
          </a:p>
        </p:txBody>
      </p:sp>
      <p:pic>
        <p:nvPicPr>
          <p:cNvPr id="17" name="Picture 16" descr="A screenshot of a cell phone&#10;&#10;Description automatically generated">
            <a:extLst>
              <a:ext uri="{FF2B5EF4-FFF2-40B4-BE49-F238E27FC236}">
                <a16:creationId xmlns:a16="http://schemas.microsoft.com/office/drawing/2014/main" id="{3C9C9343-D724-45B9-B4D7-2FC2559EF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21" y="2482802"/>
            <a:ext cx="9255606" cy="3829098"/>
          </a:xfrm>
          <a:prstGeom prst="rect">
            <a:avLst/>
          </a:prstGeom>
        </p:spPr>
      </p:pic>
    </p:spTree>
    <p:extLst>
      <p:ext uri="{BB962C8B-B14F-4D97-AF65-F5344CB8AC3E}">
        <p14:creationId xmlns:p14="http://schemas.microsoft.com/office/powerpoint/2010/main" val="2207649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a:t>Understanding Programming Environments </a:t>
            </a:r>
            <a:r>
              <a:rPr lang="en-US" sz="1200" dirty="0"/>
              <a:t>(continued -1)</a:t>
            </a:r>
          </a:p>
        </p:txBody>
      </p:sp>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29</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4" name="Content Placeholder 3">
            <a:extLst>
              <a:ext uri="{FF2B5EF4-FFF2-40B4-BE49-F238E27FC236}">
                <a16:creationId xmlns:a16="http://schemas.microsoft.com/office/drawing/2014/main" id="{4F2097B9-AA3F-47C0-8B11-B147AE2F52F2}"/>
              </a:ext>
            </a:extLst>
          </p:cNvPr>
          <p:cNvSpPr>
            <a:spLocks noGrp="1"/>
          </p:cNvSpPr>
          <p:nvPr>
            <p:ph idx="1"/>
          </p:nvPr>
        </p:nvSpPr>
        <p:spPr/>
        <p:txBody>
          <a:bodyPr/>
          <a:lstStyle/>
          <a:p>
            <a:r>
              <a:rPr lang="en-US" dirty="0"/>
              <a:t>Java program in IDE</a:t>
            </a:r>
          </a:p>
          <a:p>
            <a:endParaRPr lang="en-AU" dirty="0"/>
          </a:p>
        </p:txBody>
      </p:sp>
      <p:pic>
        <p:nvPicPr>
          <p:cNvPr id="8" name="Picture 7" descr="A screenshot of a cell phone&#10;&#10;Description automatically generated">
            <a:extLst>
              <a:ext uri="{FF2B5EF4-FFF2-40B4-BE49-F238E27FC236}">
                <a16:creationId xmlns:a16="http://schemas.microsoft.com/office/drawing/2014/main" id="{0BA47DD1-7768-41EC-9D57-3ADD77623090}"/>
              </a:ext>
            </a:extLst>
          </p:cNvPr>
          <p:cNvPicPr>
            <a:picLocks noChangeAspect="1"/>
          </p:cNvPicPr>
          <p:nvPr/>
        </p:nvPicPr>
        <p:blipFill rotWithShape="1">
          <a:blip r:embed="rId3">
            <a:extLst>
              <a:ext uri="{28A0092B-C50C-407E-A947-70E740481C1C}">
                <a14:useLocalDpi xmlns:a14="http://schemas.microsoft.com/office/drawing/2010/main" val="0"/>
              </a:ext>
            </a:extLst>
          </a:blip>
          <a:srcRect t="14858"/>
          <a:stretch/>
        </p:blipFill>
        <p:spPr>
          <a:xfrm>
            <a:off x="1175657" y="2209800"/>
            <a:ext cx="9637486" cy="3967954"/>
          </a:xfrm>
          <a:prstGeom prst="rect">
            <a:avLst/>
          </a:prstGeom>
        </p:spPr>
      </p:pic>
    </p:spTree>
    <p:extLst>
      <p:ext uri="{BB962C8B-B14F-4D97-AF65-F5344CB8AC3E}">
        <p14:creationId xmlns:p14="http://schemas.microsoft.com/office/powerpoint/2010/main" val="28650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400" i="1" dirty="0"/>
              <a:t>Chapter 1</a:t>
            </a:r>
          </a:p>
          <a:p>
            <a:pPr algn="ctr" eaLnBrk="1" hangingPunct="1">
              <a:buFont typeface="Arial" pitchFamily="34" charset="0"/>
              <a:buNone/>
              <a:defRPr/>
            </a:pPr>
            <a:r>
              <a:rPr lang="en-US" sz="3400" i="1" dirty="0"/>
              <a:t>An Overview of Computers and</a:t>
            </a:r>
          </a:p>
          <a:p>
            <a:pPr algn="ctr" eaLnBrk="1" hangingPunct="1">
              <a:buFont typeface="Arial" pitchFamily="34" charset="0"/>
              <a:buNone/>
              <a:defRPr/>
            </a:pPr>
            <a:r>
              <a:rPr lang="en-US" sz="3400" i="1" dirty="0"/>
              <a:t>Programming</a:t>
            </a:r>
          </a:p>
          <a:p>
            <a:pPr marL="0" indent="0">
              <a:buNone/>
            </a:pP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257961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4000" dirty="0"/>
              <a:t>Understanding User Environments</a:t>
            </a:r>
            <a:endParaRPr lang="en-US" sz="1200" dirty="0"/>
          </a:p>
        </p:txBody>
      </p:sp>
      <p:pic>
        <p:nvPicPr>
          <p:cNvPr id="3" name="Content Placeholder 2" descr="Executing a number-doubling program in a command-line environment" title="Using a command lin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82955" y="1690688"/>
            <a:ext cx="9486645" cy="4158569"/>
          </a:xfrm>
        </p:spPr>
      </p:pic>
      <p:sp>
        <p:nvSpPr>
          <p:cNvPr id="5" name="Slide Number Placeholder 4"/>
          <p:cNvSpPr>
            <a:spLocks noGrp="1"/>
          </p:cNvSpPr>
          <p:nvPr>
            <p:ph type="sldNum" sz="quarter" idx="10"/>
          </p:nvPr>
        </p:nvSpPr>
        <p:spPr/>
        <p:txBody>
          <a:bodyPr/>
          <a:lstStyle/>
          <a:p>
            <a:pPr>
              <a:defRPr/>
            </a:pPr>
            <a:fld id="{E5431541-9FFA-4CC7-B75C-611B714DA88B}" type="slidenum">
              <a:rPr lang="en-US"/>
              <a:pPr>
                <a:defRPr/>
              </a:pPr>
              <a:t>30</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443555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5000" y="274638"/>
            <a:ext cx="8305800" cy="1143000"/>
          </a:xfrm>
        </p:spPr>
        <p:txBody>
          <a:bodyPr/>
          <a:lstStyle/>
          <a:p>
            <a:pPr eaLnBrk="1" hangingPunct="1"/>
            <a:r>
              <a:rPr lang="en-US" sz="4000" dirty="0"/>
              <a:t>Understanding User Environments </a:t>
            </a:r>
            <a:r>
              <a:rPr lang="en-US" sz="1200" dirty="0"/>
              <a:t>(continued -1)</a:t>
            </a:r>
          </a:p>
        </p:txBody>
      </p:sp>
      <p:pic>
        <p:nvPicPr>
          <p:cNvPr id="3" name="Content Placeholder 2" descr="Executing a number-doubling program in a GUI environment" title="Using a GUI environmen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65942" y="2285999"/>
            <a:ext cx="8744857" cy="3545388"/>
          </a:xfrm>
        </p:spPr>
      </p:pic>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31</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9195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5000" y="274638"/>
            <a:ext cx="8305800" cy="1143000"/>
          </a:xfrm>
        </p:spPr>
        <p:txBody>
          <a:bodyPr/>
          <a:lstStyle/>
          <a:p>
            <a:pPr eaLnBrk="1" hangingPunct="1"/>
            <a:r>
              <a:rPr lang="en-US" sz="4000" dirty="0"/>
              <a:t>Our Focus:</a:t>
            </a:r>
            <a:endParaRPr lang="en-US" sz="1200" dirty="0"/>
          </a:p>
        </p:txBody>
      </p:sp>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32</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4" name="Content Placeholder 3">
            <a:extLst>
              <a:ext uri="{FF2B5EF4-FFF2-40B4-BE49-F238E27FC236}">
                <a16:creationId xmlns:a16="http://schemas.microsoft.com/office/drawing/2014/main" id="{14DDAC6D-7F0C-4EC7-93B5-B4FE47CEE20D}"/>
              </a:ext>
            </a:extLst>
          </p:cNvPr>
          <p:cNvSpPr>
            <a:spLocks noGrp="1"/>
          </p:cNvSpPr>
          <p:nvPr>
            <p:ph idx="1"/>
          </p:nvPr>
        </p:nvSpPr>
        <p:spPr/>
        <p:txBody>
          <a:bodyPr/>
          <a:lstStyle/>
          <a:p>
            <a:pPr marL="0" indent="0">
              <a:buNone/>
            </a:pPr>
            <a:r>
              <a:rPr lang="en-US" dirty="0"/>
              <a:t>For a programming problem:</a:t>
            </a:r>
          </a:p>
          <a:p>
            <a:r>
              <a:rPr lang="en-US" dirty="0"/>
              <a:t>Design flowchart</a:t>
            </a:r>
          </a:p>
          <a:p>
            <a:r>
              <a:rPr lang="en-US" dirty="0"/>
              <a:t>Write pseudocode</a:t>
            </a:r>
          </a:p>
          <a:p>
            <a:r>
              <a:rPr lang="en-US" dirty="0"/>
              <a:t>Write programs using Java programming language in Eclipse IDE </a:t>
            </a:r>
            <a:endParaRPr lang="en-AU" dirty="0"/>
          </a:p>
        </p:txBody>
      </p:sp>
    </p:spTree>
    <p:extLst>
      <p:ext uri="{BB962C8B-B14F-4D97-AF65-F5344CB8AC3E}">
        <p14:creationId xmlns:p14="http://schemas.microsoft.com/office/powerpoint/2010/main" val="2944067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z="4000" dirty="0"/>
              <a:t>Understanding the Evolution</a:t>
            </a:r>
            <a:br>
              <a:rPr lang="en-US" sz="4000" dirty="0"/>
            </a:br>
            <a:r>
              <a:rPr lang="en-US" sz="4000" dirty="0"/>
              <a:t>of Programming Models</a:t>
            </a:r>
          </a:p>
        </p:txBody>
      </p:sp>
      <p:sp>
        <p:nvSpPr>
          <p:cNvPr id="47107" name="Content Placeholder 2"/>
          <p:cNvSpPr>
            <a:spLocks noGrp="1"/>
          </p:cNvSpPr>
          <p:nvPr>
            <p:ph idx="1"/>
          </p:nvPr>
        </p:nvSpPr>
        <p:spPr/>
        <p:txBody>
          <a:bodyPr/>
          <a:lstStyle/>
          <a:p>
            <a:pPr eaLnBrk="1" hangingPunct="1"/>
            <a:r>
              <a:rPr lang="en-US" dirty="0"/>
              <a:t>People have been writing modern computer programs since the 1940s</a:t>
            </a:r>
          </a:p>
          <a:p>
            <a:pPr eaLnBrk="1" hangingPunct="1"/>
            <a:r>
              <a:rPr lang="en-US" dirty="0"/>
              <a:t>Newer programming languages</a:t>
            </a:r>
          </a:p>
          <a:p>
            <a:pPr lvl="1" eaLnBrk="1" hangingPunct="1"/>
            <a:r>
              <a:rPr lang="en-US" dirty="0"/>
              <a:t>Look much more like natural language </a:t>
            </a:r>
          </a:p>
          <a:p>
            <a:pPr lvl="1" eaLnBrk="1" hangingPunct="1"/>
            <a:r>
              <a:rPr lang="en-US" dirty="0"/>
              <a:t>Are easier to use</a:t>
            </a:r>
          </a:p>
          <a:p>
            <a:pPr lvl="1" eaLnBrk="1" hangingPunct="1"/>
            <a:r>
              <a:rPr lang="en-US" dirty="0"/>
              <a:t>Create self-contained modules or program segments that can be pieced together in a variety of ways</a:t>
            </a:r>
          </a:p>
        </p:txBody>
      </p:sp>
      <p:sp>
        <p:nvSpPr>
          <p:cNvPr id="5" name="Slide Number Placeholder 4"/>
          <p:cNvSpPr>
            <a:spLocks noGrp="1"/>
          </p:cNvSpPr>
          <p:nvPr>
            <p:ph type="sldNum" sz="quarter" idx="10"/>
          </p:nvPr>
        </p:nvSpPr>
        <p:spPr/>
        <p:txBody>
          <a:bodyPr/>
          <a:lstStyle/>
          <a:p>
            <a:pPr>
              <a:defRPr/>
            </a:pPr>
            <a:fld id="{4B4AD096-1898-4B47-8A56-946236A31F7E}" type="slidenum">
              <a:rPr lang="en-US"/>
              <a:pPr>
                <a:defRPr/>
              </a:pPr>
              <a:t>33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10654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2"/>
          <p:cNvSpPr>
            <a:spLocks noGrp="1"/>
          </p:cNvSpPr>
          <p:nvPr>
            <p:ph type="title"/>
          </p:nvPr>
        </p:nvSpPr>
        <p:spPr/>
        <p:txBody>
          <a:bodyPr/>
          <a:lstStyle/>
          <a:p>
            <a:pPr eaLnBrk="1" hangingPunct="1"/>
            <a:r>
              <a:rPr lang="en-US" sz="4000" dirty="0"/>
              <a:t>Understanding the Evolution</a:t>
            </a:r>
            <a:br>
              <a:rPr lang="en-US" sz="4000" dirty="0"/>
            </a:br>
            <a:r>
              <a:rPr lang="en-US" sz="4000" dirty="0"/>
              <a:t>of Programming Models </a:t>
            </a:r>
            <a:r>
              <a:rPr lang="en-US" sz="1200" dirty="0"/>
              <a:t>(continued -1)</a:t>
            </a:r>
          </a:p>
        </p:txBody>
      </p:sp>
      <p:sp>
        <p:nvSpPr>
          <p:cNvPr id="48131" name="Content Placeholder 2"/>
          <p:cNvSpPr>
            <a:spLocks noGrp="1"/>
          </p:cNvSpPr>
          <p:nvPr>
            <p:ph idx="1"/>
          </p:nvPr>
        </p:nvSpPr>
        <p:spPr/>
        <p:txBody>
          <a:bodyPr>
            <a:normAutofit lnSpcReduction="10000"/>
          </a:bodyPr>
          <a:lstStyle/>
          <a:p>
            <a:pPr eaLnBrk="1" hangingPunct="1"/>
            <a:r>
              <a:rPr lang="en-US" dirty="0"/>
              <a:t>Major models or paradigms used by programmers</a:t>
            </a:r>
          </a:p>
          <a:p>
            <a:pPr lvl="1" eaLnBrk="1" hangingPunct="1"/>
            <a:r>
              <a:rPr lang="en-US" sz="2800" b="1" dirty="0"/>
              <a:t>Procedural programming	</a:t>
            </a:r>
          </a:p>
          <a:p>
            <a:pPr lvl="2" eaLnBrk="1" hangingPunct="1"/>
            <a:r>
              <a:rPr lang="en-US" dirty="0"/>
              <a:t>Focuses on the procedures that programmers create</a:t>
            </a:r>
          </a:p>
          <a:p>
            <a:pPr lvl="2"/>
            <a:r>
              <a:rPr lang="en-US" dirty="0"/>
              <a:t>It follows a step-by-step approach to break down a task into a collection of variables and routines (or subroutines) through a sequence of instructions. Each step is carried out in order in a systematic manner so that a computer can understand what to do.</a:t>
            </a:r>
            <a:endParaRPr lang="en-US" sz="2800" dirty="0"/>
          </a:p>
          <a:p>
            <a:pPr lvl="1" eaLnBrk="1" hangingPunct="1"/>
            <a:r>
              <a:rPr lang="en-US" sz="2800" b="1" dirty="0"/>
              <a:t>Object-oriented programming</a:t>
            </a:r>
          </a:p>
          <a:p>
            <a:pPr lvl="2" eaLnBrk="1" hangingPunct="1"/>
            <a:r>
              <a:rPr lang="en-US" dirty="0"/>
              <a:t>Focuses on objects, or “things,” and describes their features (or attributes) and their behaviors</a:t>
            </a:r>
          </a:p>
          <a:p>
            <a:pPr lvl="2">
              <a:lnSpc>
                <a:spcPct val="100000"/>
              </a:lnSpc>
            </a:pPr>
            <a:r>
              <a:rPr lang="en-US" dirty="0"/>
              <a:t>It uses classes and objects to create models based on the real world environment. In OOPs it makes it easy to maintain and modify existing code as new objects are created inheriting characteristics from existing ones.</a:t>
            </a:r>
          </a:p>
          <a:p>
            <a:pPr lvl="2">
              <a:lnSpc>
                <a:spcPct val="100000"/>
              </a:lnSpc>
            </a:pPr>
            <a:r>
              <a:rPr lang="en-US" dirty="0"/>
              <a:t>More details in later weeks </a:t>
            </a:r>
          </a:p>
        </p:txBody>
      </p:sp>
      <p:sp>
        <p:nvSpPr>
          <p:cNvPr id="5" name="Slide Number Placeholder 4"/>
          <p:cNvSpPr>
            <a:spLocks noGrp="1"/>
          </p:cNvSpPr>
          <p:nvPr>
            <p:ph type="sldNum" sz="quarter" idx="10"/>
          </p:nvPr>
        </p:nvSpPr>
        <p:spPr/>
        <p:txBody>
          <a:bodyPr/>
          <a:lstStyle/>
          <a:p>
            <a:pPr>
              <a:defRPr/>
            </a:pPr>
            <a:fld id="{1E8D8F0C-4A55-4BF2-A65F-17183EBC9697}" type="slidenum">
              <a:rPr lang="en-US"/>
              <a:pPr>
                <a:defRPr/>
              </a:pPr>
              <a:t>34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164305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t>Summary</a:t>
            </a:r>
          </a:p>
        </p:txBody>
      </p:sp>
      <p:sp>
        <p:nvSpPr>
          <p:cNvPr id="49155" name="Content Placeholder 2"/>
          <p:cNvSpPr>
            <a:spLocks noGrp="1"/>
          </p:cNvSpPr>
          <p:nvPr>
            <p:ph idx="1"/>
          </p:nvPr>
        </p:nvSpPr>
        <p:spPr/>
        <p:txBody>
          <a:bodyPr/>
          <a:lstStyle/>
          <a:p>
            <a:pPr eaLnBrk="1" hangingPunct="1"/>
            <a:r>
              <a:rPr lang="en-US" dirty="0"/>
              <a:t>Hardware and software accomplish input, processing, and output</a:t>
            </a:r>
          </a:p>
          <a:p>
            <a:pPr eaLnBrk="1" hangingPunct="1"/>
            <a:r>
              <a:rPr lang="en-US" dirty="0"/>
              <a:t>Logic must be developed correctly</a:t>
            </a:r>
          </a:p>
          <a:p>
            <a:pPr eaLnBrk="1" hangingPunct="1"/>
            <a:r>
              <a:rPr lang="en-US" dirty="0"/>
              <a:t>Logical errors are much more difficult to locate than syntax errors</a:t>
            </a:r>
          </a:p>
          <a:p>
            <a:pPr eaLnBrk="1" hangingPunct="1"/>
            <a:r>
              <a:rPr lang="en-US" dirty="0"/>
              <a:t>Use flowcharts and pseudocode to plan the logic</a:t>
            </a:r>
          </a:p>
          <a:p>
            <a:pPr eaLnBrk="1" hangingPunct="1"/>
            <a:r>
              <a:rPr lang="en-US" dirty="0"/>
              <a:t>Avoid infinite loops by testing for a sentinel value</a:t>
            </a:r>
          </a:p>
          <a:p>
            <a:pPr eaLnBrk="1" hangingPunct="1"/>
            <a:r>
              <a:rPr lang="en-US" dirty="0"/>
              <a:t>Use a text editor or an IDE to enter your program statements</a:t>
            </a:r>
          </a:p>
          <a:p>
            <a:pPr eaLnBrk="1" hangingPunct="1"/>
            <a:endParaRPr lang="en-US" dirty="0"/>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C2144DBC-4DCA-4B72-A917-72936F176076}" type="slidenum">
              <a:rPr lang="en-US"/>
              <a:pPr>
                <a:defRPr/>
              </a:pPr>
              <a:t>35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9379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0515-4EF4-4B27-A983-9C9550E6BB62}"/>
              </a:ext>
            </a:extLst>
          </p:cNvPr>
          <p:cNvSpPr>
            <a:spLocks noGrp="1"/>
          </p:cNvSpPr>
          <p:nvPr>
            <p:ph type="title"/>
          </p:nvPr>
        </p:nvSpPr>
        <p:spPr/>
        <p:txBody>
          <a:bodyPr/>
          <a:lstStyle/>
          <a:p>
            <a:r>
              <a:rPr lang="en-US" dirty="0"/>
              <a:t>What to do next:</a:t>
            </a:r>
            <a:endParaRPr lang="en-AU" dirty="0"/>
          </a:p>
        </p:txBody>
      </p:sp>
      <p:sp>
        <p:nvSpPr>
          <p:cNvPr id="3" name="Content Placeholder 2">
            <a:extLst>
              <a:ext uri="{FF2B5EF4-FFF2-40B4-BE49-F238E27FC236}">
                <a16:creationId xmlns:a16="http://schemas.microsoft.com/office/drawing/2014/main" id="{14E394C9-E7A6-4894-8B50-35C8570AE5BD}"/>
              </a:ext>
            </a:extLst>
          </p:cNvPr>
          <p:cNvSpPr>
            <a:spLocks noGrp="1"/>
          </p:cNvSpPr>
          <p:nvPr>
            <p:ph idx="1"/>
          </p:nvPr>
        </p:nvSpPr>
        <p:spPr/>
        <p:txBody>
          <a:bodyPr/>
          <a:lstStyle/>
          <a:p>
            <a:r>
              <a:rPr lang="en-US" dirty="0"/>
              <a:t>Quickly revise whatever was discussed in today’s class.</a:t>
            </a:r>
          </a:p>
          <a:p>
            <a:r>
              <a:rPr lang="en-US" dirty="0"/>
              <a:t>Clear your doubts if any.</a:t>
            </a:r>
          </a:p>
          <a:p>
            <a:r>
              <a:rPr lang="en-US" dirty="0"/>
              <a:t>Finish tutorial workshops in tutorial timing.</a:t>
            </a:r>
          </a:p>
          <a:p>
            <a:r>
              <a:rPr lang="en-US" b="1" dirty="0"/>
              <a:t>Install java runtime environment and eclipse for java developers on your laptops. (We will use this next week)</a:t>
            </a:r>
          </a:p>
          <a:p>
            <a:endParaRPr lang="en-US" dirty="0"/>
          </a:p>
          <a:p>
            <a:endParaRPr lang="en-AU" dirty="0"/>
          </a:p>
        </p:txBody>
      </p:sp>
      <p:sp>
        <p:nvSpPr>
          <p:cNvPr id="4" name="Slide Number Placeholder 3">
            <a:extLst>
              <a:ext uri="{FF2B5EF4-FFF2-40B4-BE49-F238E27FC236}">
                <a16:creationId xmlns:a16="http://schemas.microsoft.com/office/drawing/2014/main" id="{730E80D3-8ACF-4D33-9AC0-FF0A11640393}"/>
              </a:ext>
            </a:extLst>
          </p:cNvPr>
          <p:cNvSpPr>
            <a:spLocks noGrp="1"/>
          </p:cNvSpPr>
          <p:nvPr>
            <p:ph type="sldNum" sz="quarter" idx="10"/>
          </p:nvPr>
        </p:nvSpPr>
        <p:spPr/>
        <p:txBody>
          <a:bodyPr/>
          <a:lstStyle/>
          <a:p>
            <a:pPr>
              <a:defRPr/>
            </a:pPr>
            <a:fld id="{0F66439E-C25C-4026-841B-CBBDFA57E0D0}" type="slidenum">
              <a:rPr lang="en-US" smtClean="0"/>
              <a:pPr>
                <a:defRPr/>
              </a:pPr>
              <a:t>36</a:t>
            </a:fld>
            <a:endParaRPr lang="en-US" dirty="0"/>
          </a:p>
        </p:txBody>
      </p:sp>
      <p:sp>
        <p:nvSpPr>
          <p:cNvPr id="5" name="Footer Placeholder 4">
            <a:extLst>
              <a:ext uri="{FF2B5EF4-FFF2-40B4-BE49-F238E27FC236}">
                <a16:creationId xmlns:a16="http://schemas.microsoft.com/office/drawing/2014/main" id="{CFB2C552-2888-40C8-9E27-EDA0E387721E}"/>
              </a:ext>
            </a:extLst>
          </p:cNvPr>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14622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37</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a:t>Objectives</a:t>
            </a:r>
          </a:p>
        </p:txBody>
      </p:sp>
      <p:sp>
        <p:nvSpPr>
          <p:cNvPr id="13315" name="Rectangle 3"/>
          <p:cNvSpPr>
            <a:spLocks noGrp="1" noChangeArrowheads="1"/>
          </p:cNvSpPr>
          <p:nvPr>
            <p:ph idx="1"/>
          </p:nvPr>
        </p:nvSpPr>
        <p:spPr/>
        <p:txBody>
          <a:bodyPr>
            <a:normAutofit/>
          </a:bodyPr>
          <a:lstStyle/>
          <a:p>
            <a:pPr eaLnBrk="1" hangingPunct="1">
              <a:buFontTx/>
              <a:buNone/>
            </a:pPr>
            <a:r>
              <a:rPr lang="en-US" dirty="0"/>
              <a:t>In this chapter, you will learn about:</a:t>
            </a:r>
          </a:p>
          <a:p>
            <a:pPr eaLnBrk="1" hangingPunct="1"/>
            <a:r>
              <a:rPr lang="en-US" dirty="0"/>
              <a:t>Computer systems</a:t>
            </a:r>
          </a:p>
          <a:p>
            <a:pPr eaLnBrk="1" hangingPunct="1"/>
            <a:r>
              <a:rPr lang="en-US" dirty="0"/>
              <a:t>Simple program logic</a:t>
            </a:r>
          </a:p>
          <a:p>
            <a:pPr eaLnBrk="1" hangingPunct="1"/>
            <a:r>
              <a:rPr lang="en-US" dirty="0"/>
              <a:t>The steps involved in the program development cycle</a:t>
            </a:r>
          </a:p>
          <a:p>
            <a:pPr eaLnBrk="1" hangingPunct="1"/>
            <a:r>
              <a:rPr lang="en-US" dirty="0"/>
              <a:t>Pseudocode statements and flowchart symbols</a:t>
            </a:r>
          </a:p>
          <a:p>
            <a:pPr eaLnBrk="1" hangingPunct="1"/>
            <a:r>
              <a:rPr lang="en-US" dirty="0"/>
              <a:t>Programming and user environments</a:t>
            </a:r>
          </a:p>
          <a:p>
            <a:pPr eaLnBrk="1" hangingPunct="1"/>
            <a:r>
              <a:rPr lang="en-US" dirty="0"/>
              <a:t>The evolution of programming models</a:t>
            </a:r>
          </a:p>
        </p:txBody>
      </p:sp>
      <p:sp>
        <p:nvSpPr>
          <p:cNvPr id="5" name="Slide Number Placeholder 4"/>
          <p:cNvSpPr>
            <a:spLocks noGrp="1"/>
          </p:cNvSpPr>
          <p:nvPr>
            <p:ph type="sldNum" sz="quarter" idx="10"/>
          </p:nvPr>
        </p:nvSpPr>
        <p:spPr/>
        <p:txBody>
          <a:bodyPr/>
          <a:lstStyle/>
          <a:p>
            <a:pPr>
              <a:defRPr/>
            </a:pPr>
            <a:fld id="{B19F9A7F-53BB-428F-A8B1-00C717875456}"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0019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Understanding Computer Systems</a:t>
            </a:r>
          </a:p>
        </p:txBody>
      </p:sp>
      <p:sp>
        <p:nvSpPr>
          <p:cNvPr id="14339" name="Content Placeholder 8"/>
          <p:cNvSpPr>
            <a:spLocks noGrp="1"/>
          </p:cNvSpPr>
          <p:nvPr>
            <p:ph idx="1"/>
          </p:nvPr>
        </p:nvSpPr>
        <p:spPr>
          <a:xfrm>
            <a:off x="986971" y="1295401"/>
            <a:ext cx="10101943" cy="4830763"/>
          </a:xfrm>
        </p:spPr>
        <p:txBody>
          <a:bodyPr/>
          <a:lstStyle/>
          <a:p>
            <a:pPr eaLnBrk="1" hangingPunct="1"/>
            <a:r>
              <a:rPr lang="en-US" b="1" dirty="0"/>
              <a:t>Computer system </a:t>
            </a:r>
          </a:p>
          <a:p>
            <a:pPr lvl="1" eaLnBrk="1" hangingPunct="1"/>
            <a:r>
              <a:rPr lang="en-US" dirty="0"/>
              <a:t>Combination of all the components required to process and store data using a computer</a:t>
            </a:r>
          </a:p>
          <a:p>
            <a:pPr eaLnBrk="1" hangingPunct="1"/>
            <a:r>
              <a:rPr lang="en-US" b="1" dirty="0"/>
              <a:t>Hardware </a:t>
            </a:r>
          </a:p>
          <a:p>
            <a:pPr lvl="1" eaLnBrk="1" hangingPunct="1"/>
            <a:r>
              <a:rPr lang="en-US" dirty="0"/>
              <a:t>Equipment associated with a computer</a:t>
            </a:r>
          </a:p>
          <a:p>
            <a:pPr eaLnBrk="1" hangingPunct="1"/>
            <a:r>
              <a:rPr lang="en-US" b="1" dirty="0"/>
              <a:t>Software </a:t>
            </a:r>
          </a:p>
          <a:p>
            <a:pPr lvl="1" eaLnBrk="1" hangingPunct="1"/>
            <a:r>
              <a:rPr lang="en-US" dirty="0"/>
              <a:t>Computer instructions that tells the hardware what to do</a:t>
            </a:r>
          </a:p>
          <a:p>
            <a:pPr lvl="1" eaLnBrk="1" hangingPunct="1"/>
            <a:r>
              <a:rPr lang="en-US" b="1" dirty="0"/>
              <a:t>Programs</a:t>
            </a:r>
          </a:p>
          <a:p>
            <a:pPr lvl="2" eaLnBrk="1" hangingPunct="1"/>
            <a:r>
              <a:rPr lang="en-US" dirty="0"/>
              <a:t>Instructions written by programmers</a:t>
            </a:r>
          </a:p>
          <a:p>
            <a:pPr lvl="1" eaLnBrk="1" hangingPunct="1"/>
            <a:r>
              <a:rPr lang="en-US" b="1" dirty="0"/>
              <a:t>Programming</a:t>
            </a:r>
          </a:p>
          <a:p>
            <a:pPr lvl="2" eaLnBrk="1" hangingPunct="1"/>
            <a:r>
              <a:rPr lang="en-US" dirty="0"/>
              <a:t>Writing software instructions</a:t>
            </a:r>
          </a:p>
          <a:p>
            <a:pPr marL="914400" lvl="2" indent="0">
              <a:buNone/>
            </a:pPr>
            <a:endParaRPr lang="en-US" dirty="0"/>
          </a:p>
        </p:txBody>
      </p:sp>
      <p:sp>
        <p:nvSpPr>
          <p:cNvPr id="5" name="Slide Number Placeholder 4"/>
          <p:cNvSpPr>
            <a:spLocks noGrp="1"/>
          </p:cNvSpPr>
          <p:nvPr>
            <p:ph type="sldNum" sz="quarter" idx="10"/>
          </p:nvPr>
        </p:nvSpPr>
        <p:spPr/>
        <p:txBody>
          <a:bodyPr/>
          <a:lstStyle/>
          <a:p>
            <a:pPr>
              <a:defRPr/>
            </a:pPr>
            <a:fld id="{A131CDCD-C7E6-4A98-BBD1-DC55458B1C91}" type="slidenum">
              <a:rPr lang="en-US"/>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861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a:t>Understanding Computer Systems </a:t>
            </a:r>
            <a:r>
              <a:rPr lang="en-US" sz="1100" dirty="0"/>
              <a:t>(continued -1)</a:t>
            </a:r>
          </a:p>
        </p:txBody>
      </p:sp>
      <p:sp>
        <p:nvSpPr>
          <p:cNvPr id="15363" name="Content Placeholder 8"/>
          <p:cNvSpPr>
            <a:spLocks noGrp="1"/>
          </p:cNvSpPr>
          <p:nvPr>
            <p:ph idx="1"/>
          </p:nvPr>
        </p:nvSpPr>
        <p:spPr>
          <a:xfrm>
            <a:off x="838199" y="1825624"/>
            <a:ext cx="10874829" cy="4530725"/>
          </a:xfrm>
        </p:spPr>
        <p:txBody>
          <a:bodyPr/>
          <a:lstStyle/>
          <a:p>
            <a:pPr lvl="1" eaLnBrk="1" hangingPunct="1"/>
            <a:r>
              <a:rPr lang="en-US" b="1" dirty="0"/>
              <a:t>Application software </a:t>
            </a:r>
            <a:r>
              <a:rPr lang="en-US" dirty="0"/>
              <a:t>such as word processing, spreadsheets, payroll and inventory, even games, app</a:t>
            </a:r>
          </a:p>
          <a:p>
            <a:pPr lvl="1" eaLnBrk="1" hangingPunct="1"/>
            <a:r>
              <a:rPr lang="en-US" b="1" dirty="0"/>
              <a:t>System software </a:t>
            </a:r>
            <a:r>
              <a:rPr lang="en-US" dirty="0"/>
              <a:t>such as operating systems like Windows, Linux, or UNIX, Google Android and Apple IOS</a:t>
            </a:r>
          </a:p>
          <a:p>
            <a:pPr eaLnBrk="1" hangingPunct="1"/>
            <a:r>
              <a:rPr lang="en-US" dirty="0"/>
              <a:t>Computer hardware and software accomplish three major operations</a:t>
            </a:r>
          </a:p>
          <a:p>
            <a:pPr lvl="1" eaLnBrk="1" hangingPunct="1"/>
            <a:r>
              <a:rPr lang="en-US" b="1" dirty="0"/>
              <a:t>Input</a:t>
            </a:r>
          </a:p>
          <a:p>
            <a:pPr lvl="2" eaLnBrk="1" hangingPunct="1"/>
            <a:r>
              <a:rPr lang="en-US" b="1" dirty="0"/>
              <a:t>Data</a:t>
            </a:r>
            <a:r>
              <a:rPr lang="en-US" dirty="0"/>
              <a:t> </a:t>
            </a:r>
            <a:r>
              <a:rPr lang="en-US" b="1" dirty="0"/>
              <a:t>items</a:t>
            </a:r>
            <a:r>
              <a:rPr lang="en-US" dirty="0"/>
              <a:t> such as text, numbers, images, and sound</a:t>
            </a:r>
          </a:p>
          <a:p>
            <a:pPr lvl="1" eaLnBrk="1" hangingPunct="1"/>
            <a:r>
              <a:rPr lang="en-US" b="1" dirty="0"/>
              <a:t>Processing</a:t>
            </a:r>
          </a:p>
          <a:p>
            <a:pPr lvl="2" eaLnBrk="1" hangingPunct="1"/>
            <a:r>
              <a:rPr lang="en-US" dirty="0"/>
              <a:t>Calculations and comparisons performed by the </a:t>
            </a:r>
            <a:r>
              <a:rPr lang="en-US" b="1" dirty="0"/>
              <a:t>central processing unit </a:t>
            </a:r>
            <a:r>
              <a:rPr lang="en-US" dirty="0"/>
              <a:t>(</a:t>
            </a:r>
            <a:r>
              <a:rPr lang="en-US" b="1" dirty="0"/>
              <a:t>CPU</a:t>
            </a:r>
            <a:r>
              <a:rPr lang="en-US" dirty="0"/>
              <a:t>)</a:t>
            </a:r>
          </a:p>
        </p:txBody>
      </p:sp>
      <p:sp>
        <p:nvSpPr>
          <p:cNvPr id="5" name="Slide Number Placeholder 4"/>
          <p:cNvSpPr>
            <a:spLocks noGrp="1"/>
          </p:cNvSpPr>
          <p:nvPr>
            <p:ph type="sldNum" sz="quarter" idx="10"/>
          </p:nvPr>
        </p:nvSpPr>
        <p:spPr/>
        <p:txBody>
          <a:bodyPr/>
          <a:lstStyle/>
          <a:p>
            <a:pPr>
              <a:defRPr/>
            </a:pPr>
            <a:fld id="{7DB25C59-5712-42B6-9110-4181B1D207A3}" type="slidenum">
              <a:rPr lang="en-US"/>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4159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dirty="0"/>
              <a:t>Understanding Computer Systems </a:t>
            </a:r>
            <a:r>
              <a:rPr lang="en-US" sz="1100" dirty="0"/>
              <a:t>(continued -2)</a:t>
            </a:r>
          </a:p>
        </p:txBody>
      </p:sp>
      <p:sp>
        <p:nvSpPr>
          <p:cNvPr id="16387" name="Content Placeholder 2"/>
          <p:cNvSpPr>
            <a:spLocks noGrp="1"/>
          </p:cNvSpPr>
          <p:nvPr>
            <p:ph idx="1"/>
          </p:nvPr>
        </p:nvSpPr>
        <p:spPr>
          <a:xfrm>
            <a:off x="1001486" y="1371601"/>
            <a:ext cx="9884228" cy="4525963"/>
          </a:xfrm>
        </p:spPr>
        <p:txBody>
          <a:bodyPr>
            <a:normAutofit lnSpcReduction="10000"/>
          </a:bodyPr>
          <a:lstStyle/>
          <a:p>
            <a:pPr lvl="1" eaLnBrk="1" hangingPunct="1"/>
            <a:r>
              <a:rPr lang="en-US" b="1" dirty="0"/>
              <a:t>Output</a:t>
            </a:r>
            <a:r>
              <a:rPr lang="en-US" dirty="0"/>
              <a:t> </a:t>
            </a:r>
          </a:p>
          <a:p>
            <a:pPr lvl="2" eaLnBrk="1" hangingPunct="1"/>
            <a:r>
              <a:rPr lang="en-US" dirty="0"/>
              <a:t>Resulting </a:t>
            </a:r>
            <a:r>
              <a:rPr lang="en-US" b="1" dirty="0"/>
              <a:t>information</a:t>
            </a:r>
            <a:r>
              <a:rPr lang="en-US" dirty="0"/>
              <a:t> that is sent to a printer, </a:t>
            </a:r>
            <a:br>
              <a:rPr lang="en-US" dirty="0"/>
            </a:br>
            <a:r>
              <a:rPr lang="en-US" dirty="0"/>
              <a:t>a monitor, or </a:t>
            </a:r>
            <a:r>
              <a:rPr lang="en-US" b="1" dirty="0"/>
              <a:t>storage devices</a:t>
            </a:r>
            <a:r>
              <a:rPr lang="en-US" dirty="0"/>
              <a:t> after processing</a:t>
            </a:r>
          </a:p>
          <a:p>
            <a:pPr lvl="2" eaLnBrk="1" hangingPunct="1"/>
            <a:r>
              <a:rPr lang="en-US" dirty="0"/>
              <a:t>A </a:t>
            </a:r>
            <a:r>
              <a:rPr lang="en-US" b="1" dirty="0"/>
              <a:t>cloud</a:t>
            </a:r>
            <a:r>
              <a:rPr lang="en-US" dirty="0"/>
              <a:t> based device is accessed through the Internet</a:t>
            </a:r>
          </a:p>
          <a:p>
            <a:pPr eaLnBrk="1" hangingPunct="1"/>
            <a:r>
              <a:rPr lang="en-US" b="1" dirty="0"/>
              <a:t>Programming language</a:t>
            </a:r>
          </a:p>
          <a:p>
            <a:pPr lvl="1" eaLnBrk="1" hangingPunct="1"/>
            <a:r>
              <a:rPr lang="en-US" sz="2000" dirty="0"/>
              <a:t>Used to write computer instructions called </a:t>
            </a:r>
            <a:r>
              <a:rPr lang="en-US" b="1" dirty="0"/>
              <a:t>program code</a:t>
            </a:r>
          </a:p>
          <a:p>
            <a:pPr lvl="1" eaLnBrk="1" hangingPunct="1"/>
            <a:r>
              <a:rPr lang="en-US" sz="2000" dirty="0"/>
              <a:t>Writing instructions is called </a:t>
            </a:r>
            <a:r>
              <a:rPr lang="en-US" b="1" dirty="0"/>
              <a:t>coding the program</a:t>
            </a:r>
          </a:p>
          <a:p>
            <a:pPr lvl="1" eaLnBrk="1" hangingPunct="1"/>
            <a:r>
              <a:rPr lang="en-US" dirty="0"/>
              <a:t>Examples</a:t>
            </a:r>
          </a:p>
          <a:p>
            <a:pPr lvl="2" eaLnBrk="1" hangingPunct="1"/>
            <a:r>
              <a:rPr lang="en-US" dirty="0"/>
              <a:t>Visual Basic, C#, C++, or Java</a:t>
            </a:r>
          </a:p>
          <a:p>
            <a:pPr eaLnBrk="1" hangingPunct="1"/>
            <a:r>
              <a:rPr lang="en-US" b="1" dirty="0"/>
              <a:t>Syntax</a:t>
            </a:r>
          </a:p>
          <a:p>
            <a:pPr lvl="1" eaLnBrk="1" hangingPunct="1"/>
            <a:r>
              <a:rPr lang="en-US" sz="2000" dirty="0"/>
              <a:t>Rules governing word usage and punctuation</a:t>
            </a:r>
          </a:p>
          <a:p>
            <a:pPr lvl="1" eaLnBrk="1" hangingPunct="1"/>
            <a:r>
              <a:rPr lang="en-US" sz="2000" dirty="0"/>
              <a:t>Mistakes in a language’s usage are </a:t>
            </a:r>
            <a:r>
              <a:rPr lang="en-US" sz="2000" b="1" dirty="0"/>
              <a:t>syntax errors</a:t>
            </a:r>
          </a:p>
          <a:p>
            <a:pPr marL="457200" lvl="1" indent="0">
              <a:buNone/>
            </a:pPr>
            <a:endParaRPr lang="en-US" sz="2000" b="1" dirty="0"/>
          </a:p>
        </p:txBody>
      </p:sp>
      <p:sp>
        <p:nvSpPr>
          <p:cNvPr id="5" name="Slide Number Placeholder 4"/>
          <p:cNvSpPr>
            <a:spLocks noGrp="1"/>
          </p:cNvSpPr>
          <p:nvPr>
            <p:ph type="sldNum" sz="quarter" idx="10"/>
          </p:nvPr>
        </p:nvSpPr>
        <p:spPr/>
        <p:txBody>
          <a:bodyPr/>
          <a:lstStyle/>
          <a:p>
            <a:pPr>
              <a:defRPr/>
            </a:pPr>
            <a:fld id="{75617BD5-4D19-49D5-9A4A-F6B80AB592BA}"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2914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a:t>Understanding Computer Systems </a:t>
            </a:r>
            <a:r>
              <a:rPr lang="en-US" sz="1100" dirty="0"/>
              <a:t>(continued -3)</a:t>
            </a:r>
          </a:p>
        </p:txBody>
      </p:sp>
      <p:sp>
        <p:nvSpPr>
          <p:cNvPr id="17411" name="Content Placeholder 2"/>
          <p:cNvSpPr>
            <a:spLocks noGrp="1"/>
          </p:cNvSpPr>
          <p:nvPr>
            <p:ph idx="1"/>
          </p:nvPr>
        </p:nvSpPr>
        <p:spPr>
          <a:xfrm>
            <a:off x="838200" y="1295401"/>
            <a:ext cx="9601200" cy="4771570"/>
          </a:xfrm>
        </p:spPr>
        <p:txBody>
          <a:bodyPr>
            <a:normAutofit/>
          </a:bodyPr>
          <a:lstStyle/>
          <a:p>
            <a:pPr eaLnBrk="1" hangingPunct="1"/>
            <a:r>
              <a:rPr lang="en-US" b="1" dirty="0"/>
              <a:t>Computer memory</a:t>
            </a:r>
          </a:p>
          <a:p>
            <a:pPr lvl="1" eaLnBrk="1" hangingPunct="1"/>
            <a:r>
              <a:rPr lang="en-US" sz="2000" dirty="0"/>
              <a:t>Computer’s temporary, internal storage – </a:t>
            </a:r>
            <a:r>
              <a:rPr lang="en-US" sz="2000" b="1" dirty="0"/>
              <a:t>random access memory</a:t>
            </a:r>
            <a:r>
              <a:rPr lang="en-US" sz="2000" dirty="0"/>
              <a:t> (</a:t>
            </a:r>
            <a:r>
              <a:rPr lang="en-US" sz="2000" b="1" dirty="0"/>
              <a:t>RAM</a:t>
            </a:r>
            <a:r>
              <a:rPr lang="en-US" sz="2000" dirty="0"/>
              <a:t>)</a:t>
            </a:r>
          </a:p>
          <a:p>
            <a:pPr lvl="1" eaLnBrk="1" hangingPunct="1"/>
            <a:r>
              <a:rPr lang="en-US" sz="2000" b="1" dirty="0"/>
              <a:t>Volatile </a:t>
            </a:r>
            <a:r>
              <a:rPr lang="en-US" sz="2000" dirty="0"/>
              <a:t>memory – lost when the power is off</a:t>
            </a:r>
          </a:p>
          <a:p>
            <a:pPr eaLnBrk="1" hangingPunct="1"/>
            <a:r>
              <a:rPr lang="en-US" dirty="0"/>
              <a:t>Permanent storage devices</a:t>
            </a:r>
          </a:p>
          <a:p>
            <a:pPr lvl="1" eaLnBrk="1" hangingPunct="1"/>
            <a:r>
              <a:rPr lang="en-US" sz="2000" b="1" dirty="0"/>
              <a:t>Nonvolatile</a:t>
            </a:r>
            <a:r>
              <a:rPr lang="en-US" sz="2000" dirty="0"/>
              <a:t> memory</a:t>
            </a:r>
          </a:p>
          <a:p>
            <a:pPr eaLnBrk="1" hangingPunct="1"/>
            <a:r>
              <a:rPr lang="en-US" b="1" dirty="0"/>
              <a:t>Compiler </a:t>
            </a:r>
            <a:r>
              <a:rPr lang="en-US" dirty="0"/>
              <a:t>or </a:t>
            </a:r>
            <a:r>
              <a:rPr lang="en-US" b="1" dirty="0"/>
              <a:t>interpreter</a:t>
            </a:r>
          </a:p>
          <a:p>
            <a:pPr lvl="1" eaLnBrk="1" hangingPunct="1"/>
            <a:r>
              <a:rPr lang="en-US" sz="2000" dirty="0"/>
              <a:t>Translates </a:t>
            </a:r>
            <a:r>
              <a:rPr lang="en-US" sz="2000" b="1" dirty="0"/>
              <a:t>source code </a:t>
            </a:r>
            <a:r>
              <a:rPr lang="en-US" sz="2000" dirty="0"/>
              <a:t>into </a:t>
            </a:r>
            <a:r>
              <a:rPr lang="en-US" sz="2000" b="1" dirty="0"/>
              <a:t>machine language </a:t>
            </a:r>
            <a:r>
              <a:rPr lang="en-US" sz="2000" dirty="0"/>
              <a:t>(</a:t>
            </a:r>
            <a:r>
              <a:rPr lang="en-US" sz="2000" b="1" dirty="0"/>
              <a:t>binary language</a:t>
            </a:r>
            <a:r>
              <a:rPr lang="en-US" sz="2000" dirty="0"/>
              <a:t>) statements called </a:t>
            </a:r>
            <a:r>
              <a:rPr lang="en-US" sz="2000" b="1" dirty="0"/>
              <a:t>object code</a:t>
            </a:r>
          </a:p>
          <a:p>
            <a:pPr lvl="1" eaLnBrk="1" hangingPunct="1"/>
            <a:r>
              <a:rPr lang="en-US" sz="2000" dirty="0"/>
              <a:t>Checks for syntax errors</a:t>
            </a:r>
          </a:p>
          <a:p>
            <a:pPr eaLnBrk="1" hangingPunct="1"/>
            <a:r>
              <a:rPr lang="en-US" dirty="0"/>
              <a:t>Program </a:t>
            </a:r>
            <a:r>
              <a:rPr lang="en-US" b="1" dirty="0"/>
              <a:t>executes</a:t>
            </a:r>
            <a:r>
              <a:rPr lang="en-US" dirty="0"/>
              <a:t> or </a:t>
            </a:r>
            <a:r>
              <a:rPr lang="en-US" b="1" dirty="0"/>
              <a:t>runs</a:t>
            </a:r>
          </a:p>
          <a:p>
            <a:pPr lvl="1" eaLnBrk="1" hangingPunct="1"/>
            <a:r>
              <a:rPr lang="en-US" sz="2000" dirty="0"/>
              <a:t>Input will be accepted, some processing will occur, and results will be output</a:t>
            </a:r>
          </a:p>
        </p:txBody>
      </p:sp>
      <p:sp>
        <p:nvSpPr>
          <p:cNvPr id="5" name="Slide Number Placeholder 4"/>
          <p:cNvSpPr>
            <a:spLocks noGrp="1"/>
          </p:cNvSpPr>
          <p:nvPr>
            <p:ph type="sldNum" sz="quarter" idx="10"/>
          </p:nvPr>
        </p:nvSpPr>
        <p:spPr/>
        <p:txBody>
          <a:bodyPr/>
          <a:lstStyle/>
          <a:p>
            <a:pPr>
              <a:defRPr/>
            </a:pPr>
            <a:fld id="{6953289E-20C5-4223-9704-2966AE8F9358}"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6305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dirty="0"/>
              <a:t>Understanding Simple Program Logic</a:t>
            </a:r>
          </a:p>
        </p:txBody>
      </p:sp>
      <p:sp>
        <p:nvSpPr>
          <p:cNvPr id="18435" name="Content Placeholder 8"/>
          <p:cNvSpPr>
            <a:spLocks noGrp="1"/>
          </p:cNvSpPr>
          <p:nvPr>
            <p:ph idx="1"/>
          </p:nvPr>
        </p:nvSpPr>
        <p:spPr>
          <a:xfrm>
            <a:off x="1117600" y="1341438"/>
            <a:ext cx="9093200" cy="4525963"/>
          </a:xfrm>
        </p:spPr>
        <p:txBody>
          <a:bodyPr/>
          <a:lstStyle/>
          <a:p>
            <a:pPr eaLnBrk="1" hangingPunct="1"/>
            <a:r>
              <a:rPr lang="en-US" dirty="0"/>
              <a:t>Programs with syntax errors cannot execute</a:t>
            </a:r>
          </a:p>
          <a:p>
            <a:pPr eaLnBrk="1" hangingPunct="1"/>
            <a:r>
              <a:rPr lang="en-US" b="1" dirty="0"/>
              <a:t>Logical errors</a:t>
            </a:r>
          </a:p>
          <a:p>
            <a:pPr lvl="1" eaLnBrk="1" hangingPunct="1"/>
            <a:r>
              <a:rPr lang="en-US" dirty="0"/>
              <a:t>Errors in program logic produce incorrect output</a:t>
            </a:r>
          </a:p>
          <a:p>
            <a:pPr eaLnBrk="1" hangingPunct="1"/>
            <a:r>
              <a:rPr lang="en-US" b="1" dirty="0"/>
              <a:t>Logic</a:t>
            </a:r>
            <a:r>
              <a:rPr lang="en-US" dirty="0"/>
              <a:t> of the computer program</a:t>
            </a:r>
          </a:p>
          <a:p>
            <a:pPr lvl="1" eaLnBrk="1" hangingPunct="1"/>
            <a:r>
              <a:rPr lang="en-US" dirty="0"/>
              <a:t>Sequence of specific instructions in specific order</a:t>
            </a:r>
          </a:p>
        </p:txBody>
      </p:sp>
      <p:sp>
        <p:nvSpPr>
          <p:cNvPr id="5" name="Slide Number Placeholder 4"/>
          <p:cNvSpPr>
            <a:spLocks noGrp="1"/>
          </p:cNvSpPr>
          <p:nvPr>
            <p:ph type="sldNum" sz="quarter" idx="10"/>
          </p:nvPr>
        </p:nvSpPr>
        <p:spPr/>
        <p:txBody>
          <a:bodyPr/>
          <a:lstStyle/>
          <a:p>
            <a:pPr>
              <a:defRPr/>
            </a:pPr>
            <a:fld id="{13E5746B-76CA-47A8-B3C3-66375F446A49}" type="slidenum">
              <a:rPr lang="en-US"/>
              <a:pPr>
                <a:defRPr/>
              </a:pPr>
              <a:t>9</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1200058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2260</TotalTime>
  <Words>1829</Words>
  <Application>Microsoft Office PowerPoint</Application>
  <PresentationFormat>Widescreen</PresentationFormat>
  <Paragraphs>329</Paragraphs>
  <Slides>37</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Rounded MT Bold</vt:lpstr>
      <vt:lpstr>Calibri</vt:lpstr>
      <vt:lpstr>Calibri Light</vt:lpstr>
      <vt:lpstr>Courier New</vt:lpstr>
      <vt:lpstr>Kent Powerpoint Template (final)</vt:lpstr>
      <vt:lpstr>PowerPoint Presentation</vt:lpstr>
      <vt:lpstr>SLIDE TITLE</vt:lpstr>
      <vt:lpstr>PowerPoint Presentation</vt:lpstr>
      <vt:lpstr>Objectives</vt:lpstr>
      <vt:lpstr>Understanding Computer Systems</vt:lpstr>
      <vt:lpstr>Understanding Computer Systems (continued -1)</vt:lpstr>
      <vt:lpstr>Understanding Computer Systems (continued -2)</vt:lpstr>
      <vt:lpstr>Understanding Computer Systems (continued -3)</vt:lpstr>
      <vt:lpstr>Understanding Simple Program Logic</vt:lpstr>
      <vt:lpstr>Understanding the Program Development Cycle</vt:lpstr>
      <vt:lpstr>Understanding the Program Development Cycle (continued -1)</vt:lpstr>
      <vt:lpstr>Understanding the Problem</vt:lpstr>
      <vt:lpstr>Planning the Logic</vt:lpstr>
      <vt:lpstr>Coding the Program</vt:lpstr>
      <vt:lpstr>Using Software to Translate the Program into Machine Language</vt:lpstr>
      <vt:lpstr>Using Software to Translate the Program into Machine Language (continued -1)</vt:lpstr>
      <vt:lpstr>Testing the Program</vt:lpstr>
      <vt:lpstr>Putting the Program into Production</vt:lpstr>
      <vt:lpstr>Maintaining the Program</vt:lpstr>
      <vt:lpstr>Using Pseudocode Statements and Flowchart Symbols</vt:lpstr>
      <vt:lpstr>Writing Pseudocode</vt:lpstr>
      <vt:lpstr>Pseudocode Standards</vt:lpstr>
      <vt:lpstr>Pseudocode Standards (continued -1) </vt:lpstr>
      <vt:lpstr>Drawing Flowcharts</vt:lpstr>
      <vt:lpstr>Drawing Flowcharts (continued -1)</vt:lpstr>
      <vt:lpstr>Drawing Flowcharts (continued -2)</vt:lpstr>
      <vt:lpstr>Understanding Programming and User Environments</vt:lpstr>
      <vt:lpstr>Understanding Programming Environments</vt:lpstr>
      <vt:lpstr>Understanding Programming Environments (continued -1)</vt:lpstr>
      <vt:lpstr>Understanding User Environments</vt:lpstr>
      <vt:lpstr>Understanding User Environments (continued -1)</vt:lpstr>
      <vt:lpstr>Our Focus:</vt:lpstr>
      <vt:lpstr>Understanding the Evolution of Programming Models</vt:lpstr>
      <vt:lpstr>Understanding the Evolution of Programming Models (continued -1)</vt:lpstr>
      <vt:lpstr>Summary</vt:lpstr>
      <vt:lpstr>What to do next:</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Shyed Shahriar Housaini</cp:lastModifiedBy>
  <cp:revision>87</cp:revision>
  <cp:lastPrinted>2014-02-24T09:06:00Z</cp:lastPrinted>
  <dcterms:created xsi:type="dcterms:W3CDTF">2014-05-07T06:36:05Z</dcterms:created>
  <dcterms:modified xsi:type="dcterms:W3CDTF">2024-05-04T18:49:18Z</dcterms:modified>
</cp:coreProperties>
</file>