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 id="2147483673" r:id="rId2"/>
  </p:sldMasterIdLst>
  <p:notesMasterIdLst>
    <p:notesMasterId r:id="rId51"/>
  </p:notesMasterIdLst>
  <p:sldIdLst>
    <p:sldId id="342" r:id="rId3"/>
    <p:sldId id="343" r:id="rId4"/>
    <p:sldId id="256" r:id="rId5"/>
    <p:sldId id="257" r:id="rId6"/>
    <p:sldId id="258" r:id="rId7"/>
    <p:sldId id="263" r:id="rId8"/>
    <p:sldId id="302" r:id="rId9"/>
    <p:sldId id="265" r:id="rId10"/>
    <p:sldId id="341" r:id="rId11"/>
    <p:sldId id="303" r:id="rId12"/>
    <p:sldId id="304" r:id="rId13"/>
    <p:sldId id="305" r:id="rId14"/>
    <p:sldId id="269"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71" r:id="rId34"/>
    <p:sldId id="325" r:id="rId35"/>
    <p:sldId id="326" r:id="rId36"/>
    <p:sldId id="327" r:id="rId37"/>
    <p:sldId id="328" r:id="rId38"/>
    <p:sldId id="329" r:id="rId39"/>
    <p:sldId id="330" r:id="rId40"/>
    <p:sldId id="339" r:id="rId41"/>
    <p:sldId id="331" r:id="rId42"/>
    <p:sldId id="332" r:id="rId43"/>
    <p:sldId id="333" r:id="rId44"/>
    <p:sldId id="340" r:id="rId45"/>
    <p:sldId id="334" r:id="rId46"/>
    <p:sldId id="335" r:id="rId47"/>
    <p:sldId id="336" r:id="rId48"/>
    <p:sldId id="337" r:id="rId49"/>
    <p:sldId id="34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206" autoAdjust="0"/>
  </p:normalViewPr>
  <p:slideViewPr>
    <p:cSldViewPr>
      <p:cViewPr varScale="1">
        <p:scale>
          <a:sx n="106" d="100"/>
          <a:sy n="106" d="100"/>
        </p:scale>
        <p:origin x="17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7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14</a:t>
            </a:fld>
            <a:endParaRPr lang="en-US"/>
          </a:p>
        </p:txBody>
      </p:sp>
    </p:spTree>
    <p:extLst>
      <p:ext uri="{BB962C8B-B14F-4D97-AF65-F5344CB8AC3E}">
        <p14:creationId xmlns:p14="http://schemas.microsoft.com/office/powerpoint/2010/main" val="347419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15</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24</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25</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28</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4661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31</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34</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38</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39</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47</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40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10</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11</a:t>
            </a:fld>
            <a:endParaRPr lang="en-US"/>
          </a:p>
        </p:txBody>
      </p:sp>
    </p:spTree>
    <p:extLst>
      <p:ext uri="{BB962C8B-B14F-4D97-AF65-F5344CB8AC3E}">
        <p14:creationId xmlns:p14="http://schemas.microsoft.com/office/powerpoint/2010/main" val="1820918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4952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83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2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2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29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7411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8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71483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28/05/2024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28/05/2024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28/05/2024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68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13084914"/>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65148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algn="ctr" defTabSz="685800" fontAlgn="auto">
              <a:spcBef>
                <a:spcPts val="0"/>
              </a:spcBef>
              <a:spcAft>
                <a:spcPts val="0"/>
              </a:spcAft>
            </a:pPr>
            <a:r>
              <a:rPr lang="en-US" b="1" dirty="0">
                <a:solidFill>
                  <a:prstClr val="black"/>
                </a:solidFill>
                <a:latin typeface="Calibri" pitchFamily="34" charset="0"/>
                <a:cs typeface="Arial" pitchFamily="34" charset="0"/>
              </a:rPr>
              <a:t>WPDD202: Webpage Design &amp; Development </a:t>
            </a:r>
            <a:endParaRPr lang="en-AU" b="1" dirty="0">
              <a:solidFill>
                <a:prstClr val="black"/>
              </a:solidFill>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en-AU" sz="900" dirty="0">
                <a:solidFill>
                  <a:prstClr val="black">
                    <a:tint val="75000"/>
                  </a:prstClr>
                </a:solidFill>
                <a:latin typeface="Calibri"/>
              </a:rPr>
              <a:t>Version 2 – 18</a:t>
            </a:r>
            <a:r>
              <a:rPr lang="en-AU" sz="900" baseline="30000" dirty="0">
                <a:solidFill>
                  <a:prstClr val="black">
                    <a:tint val="75000"/>
                  </a:prstClr>
                </a:solidFill>
                <a:latin typeface="Calibri"/>
              </a:rPr>
              <a:t>th</a:t>
            </a:r>
            <a:r>
              <a:rPr lang="en-AU" sz="900" dirty="0">
                <a:solidFill>
                  <a:prstClr val="black">
                    <a:tint val="75000"/>
                  </a:prstClr>
                </a:solidFill>
                <a:latin typeface="Calibri"/>
              </a:rPr>
              <a:t> December 2015</a:t>
            </a:r>
          </a:p>
        </p:txBody>
      </p:sp>
      <p:sp>
        <p:nvSpPr>
          <p:cNvPr id="16" name="Date Placeholder 1"/>
          <p:cNvSpPr>
            <a:spLocks noGrp="1"/>
          </p:cNvSpPr>
          <p:nvPr>
            <p:ph type="dt" sz="half" idx="10"/>
          </p:nvPr>
        </p:nvSpPr>
        <p:spPr>
          <a:xfrm>
            <a:off x="6250825" y="6261425"/>
            <a:ext cx="2862695" cy="571175"/>
          </a:xfrm>
        </p:spPr>
        <p:txBody>
          <a:bodyPr/>
          <a:lstStyle/>
          <a:p>
            <a:pPr algn="r" defTabSz="685800" fontAlgn="auto">
              <a:spcBef>
                <a:spcPts val="0"/>
              </a:spcBef>
              <a:spcAft>
                <a:spcPts val="0"/>
              </a:spcAft>
            </a:pPr>
            <a:r>
              <a:rPr lang="en-AU" b="1" dirty="0">
                <a:solidFill>
                  <a:prstClr val="black">
                    <a:tint val="75000"/>
                  </a:prstClr>
                </a:solidFill>
                <a:latin typeface="Calibri"/>
              </a:rPr>
              <a:t>Kent Institute Australia Pty. Ltd</a:t>
            </a:r>
            <a:r>
              <a:rPr lang="en-AU" dirty="0">
                <a:solidFill>
                  <a:prstClr val="black">
                    <a:tint val="75000"/>
                  </a:prstClr>
                </a:solidFill>
                <a:latin typeface="Calibri"/>
              </a:rPr>
              <a:t>.</a:t>
            </a:r>
          </a:p>
          <a:p>
            <a:pPr algn="r" defTabSz="685800" fontAlgn="auto">
              <a:spcBef>
                <a:spcPts val="0"/>
              </a:spcBef>
              <a:spcAft>
                <a:spcPts val="0"/>
              </a:spcAft>
            </a:pPr>
            <a:r>
              <a:rPr lang="en-AU" dirty="0">
                <a:solidFill>
                  <a:prstClr val="black">
                    <a:tint val="75000"/>
                  </a:prstClr>
                </a:solidFill>
                <a:latin typeface="Calibri"/>
              </a:rPr>
              <a:t>ABN 49 003 577 302  CRICOS Code: 00161E</a:t>
            </a:r>
            <a:br>
              <a:rPr lang="en-AU" dirty="0">
                <a:solidFill>
                  <a:prstClr val="black">
                    <a:tint val="75000"/>
                  </a:prstClr>
                </a:solidFill>
                <a:latin typeface="Calibri"/>
              </a:rPr>
            </a:br>
            <a:r>
              <a:rPr lang="en-AU" dirty="0">
                <a:solidFill>
                  <a:prstClr val="black">
                    <a:tint val="75000"/>
                  </a:prstClr>
                </a:solidFill>
                <a:latin typeface="Calibri"/>
              </a:rPr>
              <a:t>RTO Code: 90458  TEQSA Provider Number: PRV12051</a:t>
            </a:r>
          </a:p>
        </p:txBody>
      </p:sp>
    </p:spTree>
    <p:extLst>
      <p:ext uri="{BB962C8B-B14F-4D97-AF65-F5344CB8AC3E}">
        <p14:creationId xmlns:p14="http://schemas.microsoft.com/office/powerpoint/2010/main" val="216754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10</a:t>
            </a:fld>
            <a:endParaRPr lang="en-US"/>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11</a:t>
            </a:fld>
            <a:endParaRPr lang="en-US"/>
          </a:p>
        </p:txBody>
      </p:sp>
    </p:spTree>
    <p:extLst>
      <p:ext uri="{BB962C8B-B14F-4D97-AF65-F5344CB8AC3E}">
        <p14:creationId xmlns:p14="http://schemas.microsoft.com/office/powerpoint/2010/main" val="289506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12</a:t>
            </a:fld>
            <a:endParaRPr lang="en-US"/>
          </a:p>
        </p:txBody>
      </p:sp>
    </p:spTree>
    <p:extLst>
      <p:ext uri="{BB962C8B-B14F-4D97-AF65-F5344CB8AC3E}">
        <p14:creationId xmlns:p14="http://schemas.microsoft.com/office/powerpoint/2010/main" val="357338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a:t>Web Browsers</a:t>
            </a:r>
          </a:p>
        </p:txBody>
      </p:sp>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t>Uniform Resource Locator </a:t>
            </a:r>
            <a:r>
              <a:rPr lang="en-US" sz="2600" dirty="0"/>
              <a:t>(URL) is the address of a document or other file accessible on the Internet</a:t>
            </a:r>
          </a:p>
          <a:p>
            <a:pPr lvl="1" eaLnBrk="1" hangingPunct="1">
              <a:lnSpc>
                <a:spcPct val="90000"/>
              </a:lnSpc>
            </a:pPr>
            <a:r>
              <a:rPr lang="en-US" sz="2400" dirty="0"/>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 Browsers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808" y="1825625"/>
            <a:ext cx="7752383"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14</a:t>
            </a:fld>
            <a:endParaRPr lang="en-US"/>
          </a:p>
        </p:txBody>
      </p:sp>
    </p:spTree>
    <p:extLst>
      <p:ext uri="{BB962C8B-B14F-4D97-AF65-F5344CB8AC3E}">
        <p14:creationId xmlns:p14="http://schemas.microsoft.com/office/powerpoint/2010/main" val="99486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15</a:t>
            </a:fld>
            <a:endParaRPr lang="en-US"/>
          </a:p>
        </p:txBody>
      </p:sp>
    </p:spTree>
    <p:extLst>
      <p:ext uri="{BB962C8B-B14F-4D97-AF65-F5344CB8AC3E}">
        <p14:creationId xmlns:p14="http://schemas.microsoft.com/office/powerpoint/2010/main" val="9876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t>Learning Management System (LMS) </a:t>
            </a:r>
            <a:r>
              <a:rPr lang="en-IN" sz="2600" dirty="0"/>
              <a:t>to simplify course management</a:t>
            </a:r>
          </a:p>
          <a:p>
            <a:pPr lvl="1"/>
            <a:r>
              <a:rPr lang="en-IN" sz="2400" dirty="0"/>
              <a:t>An LMS is a web-based software application designed to facilitate online learning</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16</a:t>
            </a:fld>
            <a:endParaRPr lang="en-US"/>
          </a:p>
        </p:txBody>
      </p:sp>
    </p:spTree>
    <p:extLst>
      <p:ext uri="{BB962C8B-B14F-4D97-AF65-F5344CB8AC3E}">
        <p14:creationId xmlns:p14="http://schemas.microsoft.com/office/powerpoint/2010/main" val="287417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a Website</a:t>
            </a:r>
          </a:p>
        </p:txBody>
      </p:sp>
      <p:sp>
        <p:nvSpPr>
          <p:cNvPr id="2" name="Content Placeholder 1"/>
          <p:cNvSpPr>
            <a:spLocks noGrp="1"/>
          </p:cNvSpPr>
          <p:nvPr>
            <p:ph idx="1"/>
          </p:nvPr>
        </p:nvSpPr>
        <p:spPr/>
        <p:txBody>
          <a:bodyPr>
            <a:normAutofit/>
          </a:bodyPr>
          <a:lstStyle/>
          <a:p>
            <a:r>
              <a:rPr lang="en-IN" sz="2600" dirty="0"/>
              <a:t>Purpose of the website — The purpose of a commercial business website is related to the goal of selling products or services</a:t>
            </a:r>
          </a:p>
          <a:p>
            <a:r>
              <a:rPr lang="en-IN" sz="2600" dirty="0"/>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17</a:t>
            </a:fld>
            <a:endParaRPr lang="en-US"/>
          </a:p>
        </p:txBody>
      </p:sp>
    </p:spTree>
    <p:extLst>
      <p:ext uri="{BB962C8B-B14F-4D97-AF65-F5344CB8AC3E}">
        <p14:creationId xmlns:p14="http://schemas.microsoft.com/office/powerpoint/2010/main" val="372920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that clearly identifies the location of main webpage elements</a:t>
            </a:r>
          </a:p>
          <a:p>
            <a:r>
              <a:rPr lang="en-IN" sz="2600" b="1" dirty="0"/>
              <a:t>Active white space </a:t>
            </a:r>
            <a:r>
              <a:rPr lang="en-IN" sz="2600" dirty="0"/>
              <a:t>is an area on the page that is intentionally left blank</a:t>
            </a:r>
            <a:endParaRPr lang="en-IN" sz="2200" dirty="0"/>
          </a:p>
          <a:p>
            <a:r>
              <a:rPr lang="en-IN" sz="2600" b="1" dirty="0"/>
              <a:t>Passive white space </a:t>
            </a:r>
            <a:r>
              <a:rPr lang="en-IN" sz="2600" dirty="0"/>
              <a:t>is the space between content areas</a:t>
            </a:r>
          </a:p>
          <a:p>
            <a:pPr lvl="1"/>
            <a:r>
              <a:rPr lang="en-IN" sz="2400" dirty="0"/>
              <a:t>Helps a user focus on one part of the 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18</a:t>
            </a:fld>
            <a:endParaRPr lang="en-US"/>
          </a:p>
        </p:txBody>
      </p:sp>
    </p:spTree>
    <p:extLst>
      <p:ext uri="{BB962C8B-B14F-4D97-AF65-F5344CB8AC3E}">
        <p14:creationId xmlns:p14="http://schemas.microsoft.com/office/powerpoint/2010/main" val="274550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298274"/>
            <a:ext cx="7600949" cy="561721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19</a:t>
            </a:fld>
            <a:endParaRPr lang="en-US"/>
          </a:p>
        </p:txBody>
      </p:sp>
    </p:spTree>
    <p:extLst>
      <p:ext uri="{BB962C8B-B14F-4D97-AF65-F5344CB8AC3E}">
        <p14:creationId xmlns:p14="http://schemas.microsoft.com/office/powerpoint/2010/main" val="33142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2</a:t>
            </a:fld>
            <a:endParaRPr lang="en-AU" dirty="0">
              <a:solidFill>
                <a:prstClr val="black">
                  <a:tint val="75000"/>
                </a:prstClr>
              </a:solidFill>
              <a:latin typeface="Calibri"/>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46040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website and indicates how they are related to each other</a:t>
            </a:r>
          </a:p>
          <a:p>
            <a:pPr lvl="1"/>
            <a:r>
              <a:rPr lang="en-IN" sz="2400" dirty="0"/>
              <a:t>It shows the structure of a website</a:t>
            </a:r>
          </a:p>
          <a:p>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20</a:t>
            </a:fld>
            <a:endParaRPr lang="en-US"/>
          </a:p>
        </p:txBody>
      </p:sp>
    </p:spTree>
    <p:extLst>
      <p:ext uri="{BB962C8B-B14F-4D97-AF65-F5344CB8AC3E}">
        <p14:creationId xmlns:p14="http://schemas.microsoft.com/office/powerpoint/2010/main" val="2981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Graphics</a:t>
            </a:r>
          </a:p>
        </p:txBody>
      </p:sp>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Navigation</a:t>
            </a:r>
          </a:p>
        </p:txBody>
      </p:sp>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26</a:t>
            </a:fld>
            <a:endParaRPr lang="en-US"/>
          </a:p>
        </p:txBody>
      </p:sp>
    </p:spTree>
    <p:extLst>
      <p:ext uri="{BB962C8B-B14F-4D97-AF65-F5344CB8AC3E}">
        <p14:creationId xmlns:p14="http://schemas.microsoft.com/office/powerpoint/2010/main" val="312844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Typography</a:t>
            </a:r>
          </a:p>
        </p:txBody>
      </p:sp>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27</a:t>
            </a:fld>
            <a:endParaRPr lang="en-US"/>
          </a:p>
        </p:txBody>
      </p:sp>
    </p:spTree>
    <p:extLst>
      <p:ext uri="{BB962C8B-B14F-4D97-AF65-F5344CB8AC3E}">
        <p14:creationId xmlns:p14="http://schemas.microsoft.com/office/powerpoint/2010/main" val="4173344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Color</a:t>
            </a:r>
          </a:p>
        </p:txBody>
      </p:sp>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Accessibility</a:t>
            </a:r>
          </a:p>
        </p:txBody>
      </p:sp>
      <p:sp>
        <p:nvSpPr>
          <p:cNvPr id="2" name="Content Placeholder 1"/>
          <p:cNvSpPr>
            <a:spLocks noGrp="1"/>
          </p:cNvSpPr>
          <p:nvPr>
            <p:ph idx="1"/>
          </p:nvPr>
        </p:nvSpPr>
        <p:spPr/>
        <p:txBody>
          <a:bodyPr>
            <a:normAutofit/>
          </a:bodyPr>
          <a:lstStyle/>
          <a:p>
            <a:r>
              <a:rPr lang="en-IN" sz="26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29</a:t>
            </a:fld>
            <a:endParaRPr lang="en-US"/>
          </a:p>
        </p:txBody>
      </p:sp>
    </p:spTree>
    <p:extLst>
      <p:ext uri="{BB962C8B-B14F-4D97-AF65-F5344CB8AC3E}">
        <p14:creationId xmlns:p14="http://schemas.microsoft.com/office/powerpoint/2010/main" val="22239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990600" y="2209800"/>
            <a:ext cx="6858000" cy="1655762"/>
          </a:xfrm>
          <a:ln>
            <a:miter lim="800000"/>
            <a:headEnd/>
            <a:tailEnd/>
          </a:ln>
        </p:spPr>
        <p:txBody>
          <a:bodyPr>
            <a:normAutofit fontScale="77500" lnSpcReduction="20000"/>
          </a:bodyPr>
          <a:lstStyle/>
          <a:p>
            <a:pPr eaLnBrk="1" hangingPunct="1"/>
            <a:endParaRPr lang="en-US" dirty="0"/>
          </a:p>
          <a:p>
            <a:pPr>
              <a:lnSpc>
                <a:spcPct val="110000"/>
              </a:lnSpc>
              <a:spcBef>
                <a:spcPct val="0"/>
              </a:spcBef>
            </a:pPr>
            <a:r>
              <a:rPr lang="en-US" sz="7000" b="1" dirty="0">
                <a:latin typeface="+mj-lt"/>
                <a:ea typeface="+mj-ea"/>
                <a:cs typeface="+mj-cs"/>
              </a:rPr>
              <a:t>Chapter 1</a:t>
            </a:r>
          </a:p>
          <a:p>
            <a:pPr eaLnBrk="1" hangingPunct="1"/>
            <a:r>
              <a:rPr lang="en-US" sz="3600" b="1" dirty="0"/>
              <a:t>Introduction to the Internet and Web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30</a:t>
            </a:fld>
            <a:endParaRPr lang="en-US"/>
          </a:p>
        </p:txBody>
      </p:sp>
    </p:spTree>
    <p:extLst>
      <p:ext uri="{BB962C8B-B14F-4D97-AF65-F5344CB8AC3E}">
        <p14:creationId xmlns:p14="http://schemas.microsoft.com/office/powerpoint/2010/main" val="37140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979" y="1825625"/>
            <a:ext cx="7646042"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31</a:t>
            </a:fld>
            <a:endParaRPr lang="en-US"/>
          </a:p>
        </p:txBody>
      </p:sp>
    </p:spTree>
    <p:extLst>
      <p:ext uri="{BB962C8B-B14F-4D97-AF65-F5344CB8AC3E}">
        <p14:creationId xmlns:p14="http://schemas.microsoft.com/office/powerpoint/2010/main" val="77235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4800" y="418051"/>
            <a:ext cx="8534400" cy="1325563"/>
          </a:xfrm>
        </p:spPr>
        <p:txBody>
          <a:bodyPr>
            <a:noAutofit/>
          </a:bodyPr>
          <a:lstStyle/>
          <a:p>
            <a:pPr algn="ctr"/>
            <a:r>
              <a:rPr lang="en-IN" dirty="0"/>
              <a:t>Understanding the Basics of HTML</a:t>
            </a:r>
            <a:endParaRPr lang="en-US" dirty="0"/>
          </a:p>
        </p:txBody>
      </p:sp>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t>Hypertext Markup Language </a:t>
            </a:r>
            <a:r>
              <a:rPr lang="en-US" sz="2600" dirty="0"/>
              <a:t>(HTML), 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t>markup</a:t>
            </a:r>
            <a:r>
              <a:rPr lang="en-IN" sz="2600" b="1" dirty="0"/>
              <a:t> language </a:t>
            </a:r>
            <a:r>
              <a:rPr lang="en-IN" sz="2600" dirty="0"/>
              <a:t>rather than a traditional programming language</a:t>
            </a:r>
            <a:endParaRPr lang="en-US" sz="2600" dirty="0"/>
          </a:p>
        </p:txBody>
      </p:sp>
      <p:sp>
        <p:nvSpPr>
          <p:cNvPr id="4403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t>An </a:t>
            </a:r>
            <a:r>
              <a:rPr lang="en-IN" sz="2600" b="1" dirty="0"/>
              <a:t>HTML element </a:t>
            </a:r>
            <a:r>
              <a:rPr lang="en-IN" sz="2600" dirty="0"/>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33</a:t>
            </a:fld>
            <a:endParaRPr lang="en-US"/>
          </a:p>
        </p:txBody>
      </p:sp>
    </p:spTree>
    <p:extLst>
      <p:ext uri="{BB962C8B-B14F-4D97-AF65-F5344CB8AC3E}">
        <p14:creationId xmlns:p14="http://schemas.microsoft.com/office/powerpoint/2010/main" val="40665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50138"/>
            <a:ext cx="7886700" cy="3302312"/>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34</a:t>
            </a:fld>
            <a:endParaRPr lang="en-US"/>
          </a:p>
        </p:txBody>
      </p:sp>
    </p:spTree>
    <p:extLst>
      <p:ext uri="{BB962C8B-B14F-4D97-AF65-F5344CB8AC3E}">
        <p14:creationId xmlns:p14="http://schemas.microsoft.com/office/powerpoint/2010/main" val="326415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35</a:t>
            </a:fld>
            <a:endParaRPr lang="en-US"/>
          </a:p>
        </p:txBody>
      </p:sp>
    </p:spTree>
    <p:extLst>
      <p:ext uri="{BB962C8B-B14F-4D97-AF65-F5344CB8AC3E}">
        <p14:creationId xmlns:p14="http://schemas.microsoft.com/office/powerpoint/2010/main" val="2602071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36</a:t>
            </a:fld>
            <a:endParaRPr lang="en-US"/>
          </a:p>
        </p:txBody>
      </p:sp>
    </p:spTree>
    <p:extLst>
      <p:ext uri="{BB962C8B-B14F-4D97-AF65-F5344CB8AC3E}">
        <p14:creationId xmlns:p14="http://schemas.microsoft.com/office/powerpoint/2010/main" val="390232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37</a:t>
            </a:fld>
            <a:endParaRPr lang="en-US"/>
          </a:p>
        </p:txBody>
      </p:sp>
    </p:spTree>
    <p:extLst>
      <p:ext uri="{BB962C8B-B14F-4D97-AF65-F5344CB8AC3E}">
        <p14:creationId xmlns:p14="http://schemas.microsoft.com/office/powerpoint/2010/main" val="1868433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48240"/>
            <a:ext cx="7886700" cy="3506107"/>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38</a:t>
            </a:fld>
            <a:endParaRPr lang="en-US"/>
          </a:p>
        </p:txBody>
      </p:sp>
    </p:spTree>
    <p:extLst>
      <p:ext uri="{BB962C8B-B14F-4D97-AF65-F5344CB8AC3E}">
        <p14:creationId xmlns:p14="http://schemas.microsoft.com/office/powerpoint/2010/main" val="161770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19782"/>
            <a:ext cx="7886700" cy="416302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39</a:t>
            </a:fld>
            <a:endParaRPr lang="en-US"/>
          </a:p>
        </p:txBody>
      </p:sp>
    </p:spTree>
    <p:extLst>
      <p:ext uri="{BB962C8B-B14F-4D97-AF65-F5344CB8AC3E}">
        <p14:creationId xmlns:p14="http://schemas.microsoft.com/office/powerpoint/2010/main" val="16432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5400" b="1" dirty="0"/>
              <a:t>Chapter Objectives</a:t>
            </a:r>
          </a:p>
        </p:txBody>
      </p:sp>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Technologies Related to HTML</a:t>
            </a:r>
          </a:p>
        </p:txBody>
      </p:sp>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40</a:t>
            </a:fld>
            <a:endParaRPr lang="en-US"/>
          </a:p>
        </p:txBody>
      </p:sp>
    </p:spTree>
    <p:extLst>
      <p:ext uri="{BB962C8B-B14F-4D97-AF65-F5344CB8AC3E}">
        <p14:creationId xmlns:p14="http://schemas.microsoft.com/office/powerpoint/2010/main" val="70033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HTML5</a:t>
            </a:r>
          </a:p>
        </p:txBody>
      </p:sp>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41</a:t>
            </a:fld>
            <a:endParaRPr lang="en-US"/>
          </a:p>
        </p:txBody>
      </p:sp>
    </p:spTree>
    <p:extLst>
      <p:ext uri="{BB962C8B-B14F-4D97-AF65-F5344CB8AC3E}">
        <p14:creationId xmlns:p14="http://schemas.microsoft.com/office/powerpoint/2010/main" val="1070991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57200"/>
            <a:ext cx="7886700" cy="1325563"/>
          </a:xfrm>
        </p:spPr>
        <p:txBody>
          <a:bodyPr>
            <a:normAutofit fontScale="90000"/>
          </a:bodyPr>
          <a:lstStyle/>
          <a:p>
            <a:r>
              <a:rPr lang="en-IN" dirty="0"/>
              <a:t>Understanding the Role of Other Web Programming Languages</a:t>
            </a:r>
          </a:p>
        </p:txBody>
      </p:sp>
      <p:sp>
        <p:nvSpPr>
          <p:cNvPr id="2" name="Content Placeholder 1"/>
          <p:cNvSpPr>
            <a:spLocks noGrp="1"/>
          </p:cNvSpPr>
          <p:nvPr>
            <p:ph idx="1"/>
          </p:nvPr>
        </p:nvSpPr>
        <p:spPr>
          <a:xfrm>
            <a:off x="628650" y="2438400"/>
            <a:ext cx="7886700" cy="3508375"/>
          </a:xfrm>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42</a:t>
            </a:fld>
            <a:endParaRPr lang="en-US"/>
          </a:p>
        </p:txBody>
      </p:sp>
    </p:spTree>
    <p:extLst>
      <p:ext uri="{BB962C8B-B14F-4D97-AF65-F5344CB8AC3E}">
        <p14:creationId xmlns:p14="http://schemas.microsoft.com/office/powerpoint/2010/main" val="11510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Understanding the Role of Other Web Programming Languages</a:t>
            </a:r>
            <a:endParaRPr lang="en-US" dirty="0"/>
          </a:p>
        </p:txBody>
      </p:sp>
      <p:sp>
        <p:nvSpPr>
          <p:cNvPr id="2" name="Content Placeholder 1"/>
          <p:cNvSpPr>
            <a:spLocks noGrp="1"/>
          </p:cNvSpPr>
          <p:nvPr>
            <p:ph idx="1"/>
          </p:nvPr>
        </p:nvSpPr>
        <p:spPr>
          <a:xfrm>
            <a:off x="628650" y="1905000"/>
            <a:ext cx="7886700" cy="3813175"/>
          </a:xfrm>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43</a:t>
            </a:fld>
            <a:endParaRPr lang="en-US"/>
          </a:p>
        </p:txBody>
      </p:sp>
    </p:spTree>
    <p:extLst>
      <p:ext uri="{BB962C8B-B14F-4D97-AF65-F5344CB8AC3E}">
        <p14:creationId xmlns:p14="http://schemas.microsoft.com/office/powerpoint/2010/main" val="116779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Web Authoring Tools</a:t>
            </a:r>
          </a:p>
        </p:txBody>
      </p:sp>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44</a:t>
            </a:fld>
            <a:endParaRPr lang="en-US"/>
          </a:p>
        </p:txBody>
      </p:sp>
    </p:spTree>
    <p:extLst>
      <p:ext uri="{BB962C8B-B14F-4D97-AF65-F5344CB8AC3E}">
        <p14:creationId xmlns:p14="http://schemas.microsoft.com/office/powerpoint/2010/main" val="246121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45</a:t>
            </a:fld>
            <a:endParaRPr lang="en-US"/>
          </a:p>
        </p:txBody>
      </p:sp>
    </p:spTree>
    <p:extLst>
      <p:ext uri="{BB962C8B-B14F-4D97-AF65-F5344CB8AC3E}">
        <p14:creationId xmlns:p14="http://schemas.microsoft.com/office/powerpoint/2010/main" val="153693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46</a:t>
            </a:fld>
            <a:endParaRPr lang="en-US"/>
          </a:p>
        </p:txBody>
      </p:sp>
    </p:spTree>
    <p:extLst>
      <p:ext uri="{BB962C8B-B14F-4D97-AF65-F5344CB8AC3E}">
        <p14:creationId xmlns:p14="http://schemas.microsoft.com/office/powerpoint/2010/main" val="276509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Basic Webpage</a:t>
            </a:r>
          </a:p>
        </p:txBody>
      </p:sp>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644655" cy="38862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48</a:t>
            </a:fld>
            <a:r>
              <a:rPr lang="en-AU" dirty="0">
                <a:solidFill>
                  <a:prstClr val="black">
                    <a:tint val="75000"/>
                  </a:prstClr>
                </a:solidFill>
                <a:latin typeface="Calibri"/>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indent="-171450" defTabSz="685800" fontAlgn="auto">
              <a:lnSpc>
                <a:spcPct val="90000"/>
              </a:lnSpc>
              <a:spcBef>
                <a:spcPts val="750"/>
              </a:spcBef>
              <a:spcAft>
                <a:spcPts val="0"/>
              </a:spcAft>
              <a:buFont typeface="Arial" panose="020B0604020202020204" pitchFamily="34" charset="0"/>
              <a:buChar char="•"/>
              <a:defRPr/>
            </a:pPr>
            <a:endParaRPr lang="en-AU" sz="1650" dirty="0">
              <a:solidFill>
                <a:prstClr val="black"/>
              </a:solidFill>
              <a:latin typeface="Calibri" pitchFamily="34" charset="0"/>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sz="5400" b="1" dirty="0"/>
              <a:t>Chapter Objectives</a:t>
            </a:r>
          </a:p>
        </p:txBody>
      </p:sp>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IN" dirty="0"/>
              <a:t>Exploring the Internet</a:t>
            </a:r>
            <a:endParaRPr lang="en-US" dirty="0"/>
          </a:p>
        </p:txBody>
      </p:sp>
      <p:sp>
        <p:nvSpPr>
          <p:cNvPr id="23556" name="Rectangle 3"/>
          <p:cNvSpPr>
            <a:spLocks noGrp="1" noChangeArrowheads="1"/>
          </p:cNvSpPr>
          <p:nvPr>
            <p:ph idx="1"/>
          </p:nvPr>
        </p:nvSpPr>
        <p:spPr/>
        <p:txBody>
          <a:bodyPr>
            <a:noAutofit/>
          </a:bodyPr>
          <a:lstStyle/>
          <a:p>
            <a:r>
              <a:rPr lang="en-IN" sz="2600" dirty="0"/>
              <a:t>The </a:t>
            </a:r>
            <a:r>
              <a:rPr lang="en-IN" sz="2600" b="1" dirty="0"/>
              <a:t>Internet </a:t>
            </a:r>
            <a:r>
              <a:rPr lang="en-IN" sz="2600" dirty="0"/>
              <a:t>is a worldwide collection of computers linked together for use by organizations, and individuals using communications devices and media</a:t>
            </a:r>
            <a:endParaRPr lang="en-US" sz="2600" dirty="0"/>
          </a:p>
          <a:p>
            <a:r>
              <a:rPr lang="en-IN" sz="2600" dirty="0"/>
              <a:t>A </a:t>
            </a:r>
            <a:r>
              <a:rPr lang="en-IN" sz="2600" b="1" dirty="0"/>
              <a:t>node </a:t>
            </a:r>
            <a:r>
              <a:rPr lang="en-IN" sz="2600" dirty="0"/>
              <a:t>is any device, such as a computer, tablet, or smartphone, connected to a </a:t>
            </a:r>
            <a:r>
              <a:rPr lang="en-IN" sz="2600" b="1" dirty="0"/>
              <a:t>network</a:t>
            </a:r>
            <a:endParaRPr lang="en-IN" sz="2600" dirty="0"/>
          </a:p>
          <a:p>
            <a:r>
              <a:rPr lang="en-IN" sz="2600" dirty="0"/>
              <a:t>A </a:t>
            </a:r>
            <a:r>
              <a:rPr lang="en-IN" sz="2600" b="1" dirty="0"/>
              <a:t>network</a:t>
            </a:r>
            <a:r>
              <a:rPr lang="en-IN" sz="2600" dirty="0"/>
              <a:t> is a collection of two or more computers linked together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Exploring the Internet</a:t>
            </a:r>
          </a:p>
        </p:txBody>
      </p:sp>
      <p:sp>
        <p:nvSpPr>
          <p:cNvPr id="2" name="Content Placeholder 1"/>
          <p:cNvSpPr>
            <a:spLocks noGrp="1"/>
          </p:cNvSpPr>
          <p:nvPr>
            <p:ph idx="1"/>
          </p:nvPr>
        </p:nvSpPr>
        <p:spPr/>
        <p:txBody>
          <a:bodyPr>
            <a:normAutofit/>
          </a:bodyPr>
          <a:lstStyle/>
          <a:p>
            <a:r>
              <a:rPr lang="en-IN" sz="2600" b="1" dirty="0"/>
              <a:t>Data lines </a:t>
            </a:r>
            <a:r>
              <a:rPr lang="en-IN" sz="2600" dirty="0"/>
              <a:t>that connect networks allow data to move from one computer to another</a:t>
            </a:r>
            <a:endParaRPr lang="en-US" sz="2600" dirty="0"/>
          </a:p>
          <a:p>
            <a:r>
              <a:rPr lang="en-US" sz="2600" dirty="0"/>
              <a:t>The </a:t>
            </a:r>
            <a:r>
              <a:rPr lang="en-US" sz="2600" b="1" dirty="0"/>
              <a:t>Internet backbone</a:t>
            </a:r>
            <a:r>
              <a:rPr lang="en-US" sz="2600" dirty="0"/>
              <a:t> is a collection of high-speed data lines that connect major computer systems located around the world</a:t>
            </a:r>
          </a:p>
          <a:p>
            <a:r>
              <a:rPr lang="en-US" sz="2600" dirty="0"/>
              <a:t>An </a:t>
            </a:r>
            <a:r>
              <a:rPr lang="en-US" sz="2600" b="1" dirty="0"/>
              <a:t>Internet Service Provider </a:t>
            </a:r>
            <a:r>
              <a:rPr lang="en-US" sz="2600" dirty="0"/>
              <a:t>(ISP) is a company that has a permanent connection to the Internet backbone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7</a:t>
            </a:fld>
            <a:endParaRPr lang="en-US"/>
          </a:p>
        </p:txBody>
      </p:sp>
    </p:spTree>
    <p:extLst>
      <p:ext uri="{BB962C8B-B14F-4D97-AF65-F5344CB8AC3E}">
        <p14:creationId xmlns:p14="http://schemas.microsoft.com/office/powerpoint/2010/main" val="35949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World Wide Web</a:t>
            </a:r>
          </a:p>
        </p:txBody>
      </p:sp>
      <p:sp>
        <p:nvSpPr>
          <p:cNvPr id="27652" name="Rectangle 3"/>
          <p:cNvSpPr>
            <a:spLocks noGrp="1" noChangeArrowheads="1"/>
          </p:cNvSpPr>
          <p:nvPr>
            <p:ph idx="1"/>
          </p:nvPr>
        </p:nvSpPr>
        <p:spPr/>
        <p:txBody>
          <a:bodyPr>
            <a:noAutofit/>
          </a:bodyPr>
          <a:lstStyle/>
          <a:p>
            <a:r>
              <a:rPr lang="en-US" sz="2600" dirty="0"/>
              <a:t>The World Wide Web, also called the </a:t>
            </a:r>
            <a:r>
              <a:rPr lang="en-US" sz="2600" b="1" dirty="0"/>
              <a:t>web</a:t>
            </a:r>
            <a:r>
              <a:rPr lang="en-US" sz="2600" dirty="0"/>
              <a:t>, </a:t>
            </a:r>
            <a:r>
              <a:rPr lang="en-IN" sz="2600" dirty="0"/>
              <a:t>is the service that provides access to information stored on web servers</a:t>
            </a:r>
          </a:p>
          <a:p>
            <a:r>
              <a:rPr lang="en-IN" sz="2600" dirty="0"/>
              <a:t>The web consists of a collection of linked files known as </a:t>
            </a:r>
            <a:r>
              <a:rPr lang="en-IN" sz="2600" b="1" dirty="0"/>
              <a:t>webpages</a:t>
            </a:r>
          </a:p>
          <a:p>
            <a:r>
              <a:rPr lang="en-IN" sz="2600" dirty="0"/>
              <a:t>A </a:t>
            </a:r>
            <a:r>
              <a:rPr lang="en-IN" sz="2600" b="1" dirty="0"/>
              <a:t>website</a:t>
            </a:r>
            <a:r>
              <a:rPr lang="en-IN" sz="2600" dirty="0"/>
              <a:t> is a related collection of webpages created and maintained by a person, company, educational institution, or other organization</a:t>
            </a:r>
          </a:p>
        </p:txBody>
      </p:sp>
      <p:sp>
        <p:nvSpPr>
          <p:cNvPr id="2764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p>
        </p:txBody>
      </p:sp>
      <p:sp>
        <p:nvSpPr>
          <p:cNvPr id="2" name="Content Placeholder 1"/>
          <p:cNvSpPr>
            <a:spLocks noGrp="1"/>
          </p:cNvSpPr>
          <p:nvPr>
            <p:ph idx="1"/>
          </p:nvPr>
        </p:nvSpPr>
        <p:spPr/>
        <p:txBody>
          <a:bodyPr/>
          <a:lstStyle/>
          <a:p>
            <a:pPr>
              <a:lnSpc>
                <a:spcPct val="90000"/>
              </a:lnSpc>
            </a:pPr>
            <a:r>
              <a:rPr lang="en-US" sz="2600" dirty="0"/>
              <a:t>A </a:t>
            </a:r>
            <a:r>
              <a:rPr lang="en-US" sz="2600" b="1" dirty="0"/>
              <a:t>home page </a:t>
            </a:r>
            <a:r>
              <a:rPr lang="en-US" sz="2600" dirty="0"/>
              <a:t>is the first document users see when they access a website</a:t>
            </a:r>
          </a:p>
          <a:p>
            <a:r>
              <a:rPr lang="en-IN" sz="2600" dirty="0"/>
              <a:t>A </a:t>
            </a:r>
            <a:r>
              <a:rPr lang="en-IN" sz="2600" b="1" dirty="0"/>
              <a:t>hyperlink</a:t>
            </a:r>
            <a:r>
              <a:rPr lang="en-IN" sz="2600" dirty="0"/>
              <a:t>, commonly called a </a:t>
            </a:r>
            <a:r>
              <a:rPr lang="en-IN" sz="2600" b="1" dirty="0"/>
              <a:t>link</a:t>
            </a:r>
            <a:r>
              <a:rPr lang="en-IN" sz="2600" dirty="0"/>
              <a:t>, is an element that connects one webpage to another webpage 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9</a:t>
            </a:fld>
            <a:endParaRPr lang="en-US"/>
          </a:p>
        </p:txBody>
      </p:sp>
    </p:spTree>
    <p:extLst>
      <p:ext uri="{BB962C8B-B14F-4D97-AF65-F5344CB8AC3E}">
        <p14:creationId xmlns:p14="http://schemas.microsoft.com/office/powerpoint/2010/main" val="380356093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3761</TotalTime>
  <Words>6532</Words>
  <Application>Microsoft Office PowerPoint</Application>
  <PresentationFormat>On-screen Show (4:3)</PresentationFormat>
  <Paragraphs>397</Paragraphs>
  <Slides>48</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Arial Rounded MT Bold</vt:lpstr>
      <vt:lpstr>Calibri</vt:lpstr>
      <vt:lpstr>Calibri Light</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167</cp:revision>
  <dcterms:created xsi:type="dcterms:W3CDTF">2004-06-24T11:14:57Z</dcterms:created>
  <dcterms:modified xsi:type="dcterms:W3CDTF">2024-05-28T11:36:20Z</dcterms:modified>
</cp:coreProperties>
</file>