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273" r:id="rId34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B381-2549-48F4-8711-F15467D10553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8633-BA02-4BE1-B7A4-245090FE75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4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9D3FBAC9-CFCC-4023-89A7-5749D0192C0F}" type="datetimeFigureOut">
              <a:rPr lang="en-AU" smtClean="0"/>
              <a:pPr/>
              <a:t>2/08/2021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4"/>
            <a:ext cx="5486400" cy="391636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A04D994D-9358-4AF5-8166-377E36F359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23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61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55E97-DDA0-4A09-9440-7EF7943CA1E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81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55E97-DDA0-4A09-9440-7EF7943CA1E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27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ACFE5-8D01-48BC-9174-2CA4C081B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32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F74F4-7F5B-4A8D-BEF8-C2253E1DE8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09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778E7-D20C-4D53-8037-4989351A245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13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FF431-F112-42FD-9A35-17DD215EC99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51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D3A8E-B691-4A6B-BF5F-02F159FD09F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53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5538A-06AA-41A0-943A-D8DC88DAA1B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28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5538A-06AA-41A0-943A-D8DC88DAA1B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78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FF7BA-E14F-4ED8-9C77-97B4BEB7F84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3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942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6EFDF-182C-4822-B263-B39B2BA42F7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0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47467-7B6C-4218-93A6-A81E48CC21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28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39014-5241-4149-8A57-D651022CF15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02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47467-7B6C-4218-93A6-A81E48CC21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54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641F9-9B43-48B8-BF29-41A53E49FA3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50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641F9-9B43-48B8-BF29-41A53E49FA3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40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ABE45-CC63-4038-B6B0-FAFE799A27C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685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519958-D3B4-4814-9B49-E4461A810E2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44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871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669B-8F20-4B10-BA76-886E92542C5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8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55E97-DDA0-4A09-9440-7EF7943CA1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8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55E97-DDA0-4A09-9440-7EF7943CA1E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0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55E97-DDA0-4A09-9440-7EF7943CA1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1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55E97-DDA0-4A09-9440-7EF7943CA1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44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55E97-DDA0-4A09-9440-7EF7943CA1E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19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55E97-DDA0-4A09-9440-7EF7943CA1E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8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550" y="6356350"/>
            <a:ext cx="3318850" cy="365125"/>
          </a:xfrm>
        </p:spPr>
        <p:txBody>
          <a:bodyPr/>
          <a:lstStyle/>
          <a:p>
            <a:r>
              <a:rPr lang="en-AU" dirty="0"/>
              <a:t>Version 2 – 18</a:t>
            </a:r>
            <a:r>
              <a:rPr lang="en-AU" baseline="30000" dirty="0"/>
              <a:t>th</a:t>
            </a:r>
            <a:r>
              <a:rPr lang="en-AU" dirty="0"/>
              <a:t> 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92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793D-DBA7-4A8F-846C-01F1021D9C65}" type="datetime1">
              <a:rPr lang="en-AU" smtClean="0"/>
              <a:t>2/08/2021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1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28F1-FEFC-4EE5-A54C-C5AD95E03F3C}" type="datetime1">
              <a:rPr lang="en-AU" smtClean="0"/>
              <a:t>2/08/2021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7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0D84-6247-431F-AFCA-113F4EE39346}" type="datetime1">
              <a:rPr lang="en-AU" smtClean="0"/>
              <a:t>2/08/2021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72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4A7-E0D0-4BD2-8EBB-7E8FF95D7C57}" type="datetime1">
              <a:rPr lang="en-AU" smtClean="0"/>
              <a:t>2/08/2021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38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3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2929-F721-4DEC-A111-2242BC722A49}" type="datetime1">
              <a:rPr lang="en-AU" smtClean="0"/>
              <a:t>2/08/2021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1B49-4D56-4BC2-B95B-69098DE600CD}" type="datetime1">
              <a:rPr lang="en-AU" smtClean="0"/>
              <a:t>2/08/2021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08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9B46-1CF9-4EE7-8FB6-DC61E422AE3F}" type="datetime1">
              <a:rPr lang="en-AU" smtClean="0"/>
              <a:t>2/08/2021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5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67BA-8757-48F2-AF1C-31C9B01669C7}" type="datetime1">
              <a:rPr lang="en-AU" smtClean="0"/>
              <a:t>2/08/2021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1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260A-25C5-4CED-A8EB-9804556707CD}" type="datetime1">
              <a:rPr lang="en-AU" smtClean="0"/>
              <a:t>2/08/2021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6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D844-23EE-4977-BC46-B90A110D249C}" type="datetime1">
              <a:rPr lang="en-AU" smtClean="0"/>
              <a:t>2/08/2021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1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990754" y="4652367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Object Oriented Design and Programming</a:t>
            </a:r>
          </a:p>
          <a:p>
            <a:pPr algn="ctr"/>
            <a:r>
              <a:rPr lang="en-AU" sz="2200" b="1">
                <a:latin typeface="Calibri" pitchFamily="34" charset="0"/>
                <a:cs typeface="Arial" pitchFamily="34" charset="0"/>
              </a:rPr>
              <a:t>Week 4</a:t>
            </a:r>
            <a:endParaRPr lang="en-AU" sz="2200" b="1" dirty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88" y="1067420"/>
            <a:ext cx="5982532" cy="36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77200" y="5929745"/>
            <a:ext cx="3816927" cy="761567"/>
          </a:xfrm>
        </p:spPr>
        <p:txBody>
          <a:bodyPr/>
          <a:lstStyle/>
          <a:p>
            <a:pPr algn="r"/>
            <a:r>
              <a:rPr lang="en-AU" b="1" dirty="0"/>
              <a:t>Kent Institute Australia Pty. Ltd</a:t>
            </a:r>
            <a:r>
              <a:rPr lang="en-AU" dirty="0"/>
              <a:t>.</a:t>
            </a:r>
          </a:p>
          <a:p>
            <a:pPr algn="r"/>
            <a:r>
              <a:rPr lang="en-AU" dirty="0"/>
              <a:t>ABN 49 003 577 302  CRICOS Code: 00161E</a:t>
            </a:r>
            <a:br>
              <a:rPr lang="en-AU" dirty="0"/>
            </a:br>
            <a:r>
              <a:rPr lang="en-AU" dirty="0"/>
              <a:t>RTO Code: 90458  TEQSA Provider Number: PRV12051</a:t>
            </a:r>
          </a:p>
        </p:txBody>
      </p:sp>
      <p:sp>
        <p:nvSpPr>
          <p:cNvPr id="15" name="Date Placeholder 1"/>
          <p:cNvSpPr txBox="1">
            <a:spLocks/>
          </p:cNvSpPr>
          <p:nvPr/>
        </p:nvSpPr>
        <p:spPr>
          <a:xfrm>
            <a:off x="414950" y="6508750"/>
            <a:ext cx="331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Version 2 – 18</a:t>
            </a:r>
            <a:r>
              <a:rPr lang="en-AU" baseline="30000"/>
              <a:t>th</a:t>
            </a:r>
            <a:r>
              <a:rPr lang="en-AU"/>
              <a:t> December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2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 Structure </a:t>
            </a:r>
            <a:r>
              <a:rPr lang="en-US" sz="1200" dirty="0"/>
              <a:t>(continued -6)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219200"/>
            <a:ext cx="8077200" cy="4419600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</a:rPr>
              <a:t>do-while loop</a:t>
            </a:r>
          </a:p>
          <a:p>
            <a:r>
              <a:rPr lang="en-AU" sz="2400" dirty="0"/>
              <a:t>Ensure that the procedure executes at least once; then, depending on the answer to the controlling question, the loop may or may not execute additional times.</a:t>
            </a:r>
          </a:p>
          <a:p>
            <a:r>
              <a:rPr lang="en-AU" sz="2400" dirty="0"/>
              <a:t>Do-while and do-until loops are also called post test loops because a condition is tested after the loop body has executed.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F296A-030B-4D67-8776-D5CB61D5F427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47"/>
          <a:stretch/>
        </p:blipFill>
        <p:spPr>
          <a:xfrm>
            <a:off x="4135953" y="3657600"/>
            <a:ext cx="4072495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8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044" y="2755753"/>
            <a:ext cx="3877216" cy="2517044"/>
          </a:xfrm>
          <a:prstGeom prst="rect">
            <a:avLst/>
          </a:prstGeom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 Structure </a:t>
            </a:r>
            <a:r>
              <a:rPr lang="en-US" sz="1200" dirty="0"/>
              <a:t>(continued -7)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420409"/>
            <a:ext cx="80772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do-while loop in Java</a:t>
            </a:r>
          </a:p>
          <a:p>
            <a:pPr marL="0" indent="0">
              <a:buNone/>
            </a:pPr>
            <a:r>
              <a:rPr lang="en-US" sz="2400" dirty="0"/>
              <a:t>Program to print 2-10 in reverse order using do-while loop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F296A-030B-4D67-8776-D5CB61D5F427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57600" y="2971802"/>
            <a:ext cx="2895600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5" idx="1"/>
          </p:cNvCxnSpPr>
          <p:nvPr/>
        </p:nvCxnSpPr>
        <p:spPr>
          <a:xfrm>
            <a:off x="3496888" y="4599320"/>
            <a:ext cx="3085867" cy="99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57601" y="4312893"/>
            <a:ext cx="3066011" cy="59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31246" y="2755753"/>
            <a:ext cx="274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Loop starting point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82755" y="5392905"/>
            <a:ext cx="274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Condition check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36788" y="4769843"/>
            <a:ext cx="274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Decrement</a:t>
            </a:r>
            <a:r>
              <a:rPr lang="en-AU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87201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 Structure </a:t>
            </a:r>
            <a:r>
              <a:rPr lang="en-US" sz="1200" dirty="0"/>
              <a:t>(continued -7)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>
                <a:solidFill>
                  <a:srgbClr val="FF0000"/>
                </a:solidFill>
              </a:rPr>
              <a:t>Finding sum of n numbers entered by user</a:t>
            </a:r>
          </a:p>
          <a:p>
            <a:pPr marL="0" indent="0">
              <a:buNone/>
            </a:pPr>
            <a:r>
              <a:rPr lang="en-AU" sz="2400" dirty="0"/>
              <a:t>You don’t know the exact number of inputs from user.</a:t>
            </a:r>
          </a:p>
          <a:p>
            <a:pPr marL="0" indent="0">
              <a:buNone/>
            </a:pPr>
            <a:r>
              <a:rPr lang="en-AU" sz="2400" dirty="0"/>
              <a:t>Use some sentinel value to end the program.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48" y="2948919"/>
            <a:ext cx="6477904" cy="3350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98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 Structure </a:t>
            </a:r>
            <a:r>
              <a:rPr lang="en-US" sz="1200" dirty="0"/>
              <a:t>(continued -8)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828800"/>
            <a:ext cx="8077200" cy="4419600"/>
          </a:xfrm>
        </p:spPr>
        <p:txBody>
          <a:bodyPr/>
          <a:lstStyle/>
          <a:p>
            <a:r>
              <a:rPr lang="en-US" b="1" dirty="0"/>
              <a:t>Loop structure</a:t>
            </a:r>
          </a:p>
          <a:p>
            <a:pPr marL="0" indent="0">
              <a:buNone/>
            </a:pPr>
            <a:r>
              <a:rPr lang="en-US" sz="2400" b="1" dirty="0"/>
              <a:t>for</a:t>
            </a:r>
            <a:r>
              <a:rPr lang="en-US" sz="2000" dirty="0"/>
              <a:t>( </a:t>
            </a:r>
            <a:r>
              <a:rPr lang="en-US" sz="1800" dirty="0">
                <a:latin typeface="Courier New" pitchFamily="49" charset="0"/>
              </a:rPr>
              <a:t>starting point , </a:t>
            </a:r>
            <a:r>
              <a:rPr lang="en-US" sz="1800" dirty="0" err="1">
                <a:latin typeface="Courier New" pitchFamily="49" charset="0"/>
              </a:rPr>
              <a:t>conditioncheck,increment</a:t>
            </a:r>
            <a:r>
              <a:rPr lang="en-US" sz="1800" dirty="0">
                <a:latin typeface="Courier New" pitchFamily="49" charset="0"/>
              </a:rPr>
              <a:t>/decrement)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itchFamily="49" charset="0"/>
              </a:rPr>
              <a:t>Your statements here</a:t>
            </a:r>
          </a:p>
          <a:p>
            <a:pPr lvl="1"/>
            <a:r>
              <a:rPr lang="en-AU" sz="2000" dirty="0"/>
              <a:t>Initialization happens first and only one time.</a:t>
            </a:r>
          </a:p>
          <a:p>
            <a:pPr lvl="1"/>
            <a:r>
              <a:rPr lang="en-AU" sz="2000" dirty="0"/>
              <a:t>Condition in for loop is evaluated on each iteration.</a:t>
            </a:r>
          </a:p>
          <a:p>
            <a:pPr lvl="1"/>
            <a:r>
              <a:rPr lang="en-AU" sz="2000" dirty="0"/>
              <a:t>if the condition is true then the statements inside for loop body gets executed.</a:t>
            </a:r>
          </a:p>
          <a:p>
            <a:pPr lvl="1"/>
            <a:r>
              <a:rPr lang="en-AU" sz="2000" dirty="0"/>
              <a:t>Once the condition returns false, the statements in for loop does not execute </a:t>
            </a:r>
          </a:p>
          <a:p>
            <a:pPr lvl="1"/>
            <a:r>
              <a:rPr lang="en-AU" sz="2000" dirty="0"/>
              <a:t>Control gets transferred to the next statement in the program after for loop.</a:t>
            </a:r>
            <a:endParaRPr lang="en-US" sz="2000" dirty="0">
              <a:latin typeface="Courier New" pitchFamily="49" charset="0"/>
            </a:endParaRPr>
          </a:p>
          <a:p>
            <a:pPr marL="400050" lvl="1" indent="0">
              <a:buNone/>
            </a:pPr>
            <a:endParaRPr lang="en-US" sz="1800" dirty="0">
              <a:latin typeface="Courier New" pitchFamily="49" charset="0"/>
            </a:endParaRPr>
          </a:p>
          <a:p>
            <a:pPr marL="400050" lvl="1" indent="0"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F296A-030B-4D67-8776-D5CB61D5F427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93740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 Structure </a:t>
            </a:r>
            <a:r>
              <a:rPr lang="en-US" sz="1200" dirty="0"/>
              <a:t>(continued -9)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80772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for loop in Java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</a:endParaRPr>
          </a:p>
          <a:p>
            <a:pPr marL="400050" lvl="1" indent="0"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F296A-030B-4D67-8776-D5CB61D5F42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0"/>
            <a:ext cx="5410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4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 Structure </a:t>
            </a:r>
            <a:r>
              <a:rPr lang="en-US" sz="1200" dirty="0"/>
              <a:t>(continued -7)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>
                <a:solidFill>
                  <a:srgbClr val="FF0000"/>
                </a:solidFill>
              </a:rPr>
              <a:t>Finding sum of 10 numbers entered by user</a:t>
            </a:r>
          </a:p>
          <a:p>
            <a:pPr marL="0" indent="0">
              <a:buNone/>
            </a:pPr>
            <a:r>
              <a:rPr lang="en-AU" sz="2400" dirty="0"/>
              <a:t>You know the exact number of inputs from user.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2514600"/>
            <a:ext cx="6268325" cy="328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20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 Structure </a:t>
            </a:r>
            <a:r>
              <a:rPr lang="en-US" sz="1200" dirty="0"/>
              <a:t>(continued -9)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800" dirty="0"/>
              <a:t>Three loops have now been introduced the for, while and do-while </a:t>
            </a:r>
          </a:p>
          <a:p>
            <a:pPr marL="0" indent="0">
              <a:buNone/>
            </a:pPr>
            <a:r>
              <a:rPr lang="en-AU" sz="1800" b="1" dirty="0"/>
              <a:t>Use a for … loop </a:t>
            </a:r>
          </a:p>
          <a:p>
            <a:pPr marL="0" indent="0">
              <a:buNone/>
            </a:pPr>
            <a:r>
              <a:rPr lang="en-AU" sz="1800" dirty="0"/>
              <a:t>• If the number of repetitions can be determined prior to executing the loop i.e. it’s a counter controlled loop </a:t>
            </a:r>
          </a:p>
          <a:p>
            <a:pPr marL="0" indent="0">
              <a:buNone/>
            </a:pPr>
            <a:r>
              <a:rPr lang="en-AU" sz="1800" b="1" dirty="0"/>
              <a:t>Use a while … loop</a:t>
            </a:r>
            <a:r>
              <a:rPr lang="en-AU" sz="1800" dirty="0"/>
              <a:t> </a:t>
            </a:r>
          </a:p>
          <a:p>
            <a:pPr marL="0" indent="0">
              <a:buNone/>
            </a:pPr>
            <a:r>
              <a:rPr lang="en-AU" sz="1800" dirty="0"/>
              <a:t>• If the number of repetitions cannot be determined prior to executing AND </a:t>
            </a:r>
          </a:p>
          <a:p>
            <a:pPr marL="0" indent="0">
              <a:buNone/>
            </a:pPr>
            <a:r>
              <a:rPr lang="en-AU" sz="1800" dirty="0"/>
              <a:t>• Zero or more repetitions are possible </a:t>
            </a:r>
          </a:p>
          <a:p>
            <a:pPr marL="0" indent="0">
              <a:buNone/>
            </a:pPr>
            <a:r>
              <a:rPr lang="en-AU" sz="1800" b="1" dirty="0"/>
              <a:t>Use a do-while loop </a:t>
            </a:r>
          </a:p>
          <a:p>
            <a:pPr marL="0" indent="0">
              <a:buNone/>
            </a:pPr>
            <a:r>
              <a:rPr lang="en-AU" sz="1800" dirty="0"/>
              <a:t>• If the number of repetitions cannot be determined prior to executing AND </a:t>
            </a:r>
          </a:p>
          <a:p>
            <a:pPr marL="0" indent="0">
              <a:buNone/>
            </a:pPr>
            <a:r>
              <a:rPr lang="en-AU" sz="1800" dirty="0"/>
              <a:t>• One or more repetitions are possible </a:t>
            </a:r>
          </a:p>
          <a:p>
            <a:pPr marL="0" indent="0">
              <a:buNone/>
            </a:pPr>
            <a:r>
              <a:rPr lang="en-AU" sz="1800" dirty="0"/>
              <a:t>• This is a much rarer case than zero or more 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70994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Structures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All logic problems can be solved using only sequence, selection, and loop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Structures can be combined in an infinite number of ways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1" dirty="0"/>
              <a:t>Stacking structures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Attaching structures end-to-end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1" dirty="0"/>
              <a:t>End-structure statement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Indicates the end of a structure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dirty="0"/>
              <a:t> statement ends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dirty="0"/>
              <a:t> structure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endwhile</a:t>
            </a:r>
            <a:r>
              <a:rPr lang="en-US" dirty="0"/>
              <a:t> statement ends a loop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7034BD-F05F-4EFE-B8F2-79E4F16F097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07692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Structures </a:t>
            </a:r>
            <a:r>
              <a:rPr lang="en-US" sz="1200" dirty="0"/>
              <a:t>(continued -1)</a:t>
            </a:r>
            <a:endParaRPr lang="en-US" dirty="0"/>
          </a:p>
        </p:txBody>
      </p:sp>
      <p:pic>
        <p:nvPicPr>
          <p:cNvPr id="2" name="Picture 1" descr="Stacking a sequence, a selection, and a loop structure." title="Structured flowchart and pseudocode with three stacked stru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417639"/>
            <a:ext cx="5334000" cy="4661647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793D46-4821-453B-9B9A-B05637C5726A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14114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Structures </a:t>
            </a:r>
            <a:r>
              <a:rPr lang="en-US" sz="1200" dirty="0"/>
              <a:t>(continued -2)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individual task or step in a structure can be replaced by a structure</a:t>
            </a:r>
          </a:p>
          <a:p>
            <a:r>
              <a:rPr lang="en-US" b="1" dirty="0"/>
              <a:t>Nesting structures</a:t>
            </a:r>
          </a:p>
          <a:p>
            <a:pPr lvl="1"/>
            <a:r>
              <a:rPr lang="en-US" dirty="0"/>
              <a:t>Placing one structure within another</a:t>
            </a:r>
          </a:p>
          <a:p>
            <a:pPr lvl="1"/>
            <a:r>
              <a:rPr lang="en-US" dirty="0"/>
              <a:t>Indent the nested structure’s statements</a:t>
            </a:r>
          </a:p>
          <a:p>
            <a:r>
              <a:rPr lang="en-US" b="1" dirty="0"/>
              <a:t>Block</a:t>
            </a:r>
          </a:p>
          <a:p>
            <a:pPr lvl="1"/>
            <a:r>
              <a:rPr lang="en-US" dirty="0"/>
              <a:t>A group of statements that execute as a single unit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245B4-2D3F-48D2-A68B-71F78D15B68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07926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0" y="444617"/>
            <a:ext cx="11266414" cy="671119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0B76BC"/>
                </a:solidFill>
                <a:latin typeface="+mn-lt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450" y="1300294"/>
            <a:ext cx="5600350" cy="487666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Farrell, J. (2017) Programming Logic and Design, Comprehensive (9th ed.) Cengage Learning </a:t>
            </a:r>
          </a:p>
          <a:p>
            <a:pPr marL="0" indent="0">
              <a:buNone/>
            </a:pPr>
            <a:endParaRPr lang="en-AU" dirty="0">
              <a:solidFill>
                <a:srgbClr val="0B76BC"/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2567" y="1055716"/>
            <a:ext cx="3635177" cy="45441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8652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Structures </a:t>
            </a:r>
            <a:r>
              <a:rPr lang="en-US" sz="1200" dirty="0"/>
              <a:t>(continued -3)</a:t>
            </a:r>
            <a:endParaRPr lang="en-US" dirty="0"/>
          </a:p>
        </p:txBody>
      </p:sp>
      <p:pic>
        <p:nvPicPr>
          <p:cNvPr id="2" name="Picture 1" descr="A sequence structure nested within a selection structure." title="Flowchart and pseudocode showing nested stru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15661"/>
            <a:ext cx="6248400" cy="4694176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B706E7-2D4F-4871-BA02-9C95DFE9C45E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42350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Structures </a:t>
            </a:r>
            <a:r>
              <a:rPr lang="en-US" sz="1200" dirty="0"/>
              <a:t>(continued -4)</a:t>
            </a:r>
            <a:endParaRPr lang="en-US" dirty="0"/>
          </a:p>
        </p:txBody>
      </p:sp>
      <p:pic>
        <p:nvPicPr>
          <p:cNvPr id="2" name="Picture 1" descr="A loop structure nested within a sequence structure , nested within a selection structure" title="Flowchart and pseudocode showing nested stru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417638"/>
            <a:ext cx="5889967" cy="4830762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079497-61E0-4729-835C-BCCABBC2807D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95499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Structures </a:t>
            </a:r>
            <a:r>
              <a:rPr lang="en-US" sz="1200" dirty="0"/>
              <a:t>(continued -5)</a:t>
            </a:r>
            <a:endParaRPr lang="en-US" dirty="0"/>
          </a:p>
        </p:txBody>
      </p:sp>
      <p:pic>
        <p:nvPicPr>
          <p:cNvPr id="2" name="Picture 1" descr="Combining a selection structure within a loop structure within a sequence structure within a selection structure" title="Flowchart and pseudocode combining stru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51" y="1396366"/>
            <a:ext cx="4806499" cy="4959984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C509A-F4E0-48C5-8870-8FC901E59D7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81578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Structures </a:t>
            </a:r>
            <a:r>
              <a:rPr lang="en-US" sz="1200" dirty="0"/>
              <a:t>(continued -6)</a:t>
            </a:r>
            <a:endParaRPr lang="en-US" dirty="0"/>
          </a:p>
        </p:txBody>
      </p:sp>
      <p:pic>
        <p:nvPicPr>
          <p:cNvPr id="3" name="Picture 2" descr="The process of buying and planting flowers in the spring , combining a selection structure within a loop structure within a sequence structure within a selection structure" title="Flowchart and pseudocode combining structures for the process of buying and planting flowers in the spr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14174"/>
            <a:ext cx="5554980" cy="4882780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C509A-F4E0-48C5-8870-8FC901E59D7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398625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Structures </a:t>
            </a:r>
            <a:r>
              <a:rPr lang="en-US" sz="1200" dirty="0"/>
              <a:t>(continued -7)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752600"/>
            <a:ext cx="8305800" cy="4495800"/>
          </a:xfrm>
        </p:spPr>
        <p:txBody>
          <a:bodyPr/>
          <a:lstStyle/>
          <a:p>
            <a:r>
              <a:rPr lang="en-US" dirty="0"/>
              <a:t>Structured programs have the following characteristics:</a:t>
            </a:r>
          </a:p>
          <a:p>
            <a:pPr lvl="1"/>
            <a:r>
              <a:rPr lang="en-US" dirty="0"/>
              <a:t>Include only combinations of the three basic structures</a:t>
            </a:r>
          </a:p>
          <a:p>
            <a:pPr lvl="1"/>
            <a:r>
              <a:rPr lang="en-US" dirty="0"/>
              <a:t>Each structure has a single entry point and a single exit point</a:t>
            </a:r>
          </a:p>
          <a:p>
            <a:pPr lvl="1"/>
            <a:r>
              <a:rPr lang="en-US" dirty="0"/>
              <a:t>Structures can be stacked or connected to one another only at their entry or exit points</a:t>
            </a:r>
          </a:p>
          <a:p>
            <a:pPr lvl="1"/>
            <a:r>
              <a:rPr lang="en-US" dirty="0"/>
              <a:t>Any structure can be nested within another structure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264FB-1189-4AD7-9F2B-A71E36BA29AA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600918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Reasons for Structure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structured programming for:</a:t>
            </a:r>
          </a:p>
          <a:p>
            <a:pPr lvl="1"/>
            <a:r>
              <a:rPr lang="en-US" b="1" dirty="0"/>
              <a:t>Clarity</a:t>
            </a:r>
            <a:r>
              <a:rPr lang="en-US" dirty="0"/>
              <a:t>—unstructured programs are confusing</a:t>
            </a:r>
          </a:p>
          <a:p>
            <a:pPr lvl="1"/>
            <a:r>
              <a:rPr lang="en-US" b="1" dirty="0"/>
              <a:t>Professionalism</a:t>
            </a:r>
            <a:r>
              <a:rPr lang="en-US" dirty="0"/>
              <a:t>—other programmers expect it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—most languages support it</a:t>
            </a:r>
          </a:p>
          <a:p>
            <a:pPr lvl="1"/>
            <a:r>
              <a:rPr lang="en-US" b="1" dirty="0"/>
              <a:t>Maintenance</a:t>
            </a:r>
            <a:r>
              <a:rPr lang="en-US" b="1" i="1" dirty="0"/>
              <a:t> </a:t>
            </a:r>
            <a:r>
              <a:rPr lang="en-US" dirty="0"/>
              <a:t>—other programmers find it easier to read</a:t>
            </a:r>
          </a:p>
          <a:p>
            <a:pPr lvl="1"/>
            <a:r>
              <a:rPr lang="en-US" b="1" i="1" dirty="0"/>
              <a:t>Modularity</a:t>
            </a:r>
            <a:r>
              <a:rPr lang="en-US" b="1" dirty="0"/>
              <a:t> </a:t>
            </a:r>
            <a:r>
              <a:rPr lang="en-US" dirty="0"/>
              <a:t>—easily broken down into modules</a:t>
            </a:r>
          </a:p>
          <a:p>
            <a:r>
              <a:rPr lang="en-US" dirty="0"/>
              <a:t>Structured programming is sometimes called </a:t>
            </a:r>
            <a:r>
              <a:rPr lang="en-US" b="1" dirty="0" err="1"/>
              <a:t>goto</a:t>
            </a:r>
            <a:r>
              <a:rPr lang="en-US" b="1" dirty="0"/>
              <a:t>-less programming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EE418-F66B-4599-9BC3-37E4D589D065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724643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77200" cy="1371600"/>
          </a:xfrm>
        </p:spPr>
        <p:txBody>
          <a:bodyPr/>
          <a:lstStyle/>
          <a:p>
            <a:r>
              <a:rPr lang="en-US" dirty="0"/>
              <a:t>Recognizing Structure</a:t>
            </a:r>
            <a:endParaRPr lang="en-US" sz="1200" dirty="0"/>
          </a:p>
        </p:txBody>
      </p:sp>
      <p:pic>
        <p:nvPicPr>
          <p:cNvPr id="3" name="Picture 2" descr="Yes, it is structured because it has a sequence and a selection structure." title="Is this flowchart segment structured?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78018"/>
            <a:ext cx="3333750" cy="4572000"/>
          </a:xfrm>
          <a:prstGeom prst="rect">
            <a:avLst/>
          </a:prstGeom>
        </p:spPr>
      </p:pic>
      <p:pic>
        <p:nvPicPr>
          <p:cNvPr id="4" name="Picture 3" descr="Yes, it is structured because it has a loop and a selection within the loop." title="Is this flowchart segment structured?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10" y="1478019"/>
            <a:ext cx="4030980" cy="4132601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8EEFE1-1E0D-4113-9789-E30E5507575E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7145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77200" cy="1371600"/>
          </a:xfrm>
        </p:spPr>
        <p:txBody>
          <a:bodyPr/>
          <a:lstStyle/>
          <a:p>
            <a:pPr algn="l"/>
            <a:r>
              <a:rPr lang="en-US" dirty="0"/>
              <a:t>Recognizing </a:t>
            </a:r>
            <a:br>
              <a:rPr lang="en-US" dirty="0"/>
            </a:br>
            <a:r>
              <a:rPr lang="en-US" dirty="0"/>
              <a:t>Structure </a:t>
            </a:r>
            <a:r>
              <a:rPr lang="en-US" sz="1200" dirty="0"/>
              <a:t>(continued -1)</a:t>
            </a:r>
          </a:p>
        </p:txBody>
      </p:sp>
      <p:pic>
        <p:nvPicPr>
          <p:cNvPr id="2" name="Picture 1" descr="Break apart a unstructured flowchart into parts to One way to straighten out an&#10;unstructured flowchart segment is to use the “spaghetti bowl” method; that is, picture the&#10;flowchart as a bowl of spaghetti that you must untangle. Imagine you can grab one piece of&#10;pasta at the top of the bowl and start pulling. As you “pull” each symbol out of the tangled&#10;mess, you can untangle the separate paths until the entire segment is structured." title="An Unstructured Flowchar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85800"/>
            <a:ext cx="4450890" cy="5902106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3C7F9C-8799-407C-BCE8-8968F76005A9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774510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8EEFE1-1E0D-4113-9789-E30E5507575E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" name="Picture 1" descr="The logic  is not structured because the second loop that begins&#10;with Does dog run away? does not immediately return to the loop-controlling test after its&#10;body executes. So, to make the loop structured, you can repeat the actions that occur before&#10;returning to the loop-controlling test. " title="Steps to structure the dog-washing proces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37204"/>
            <a:ext cx="4339590" cy="573992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77200" cy="1371600"/>
          </a:xfrm>
        </p:spPr>
        <p:txBody>
          <a:bodyPr/>
          <a:lstStyle/>
          <a:p>
            <a:pPr algn="l"/>
            <a:r>
              <a:rPr lang="en-US" dirty="0"/>
              <a:t>Recognizing </a:t>
            </a:r>
            <a:br>
              <a:rPr lang="en-US" dirty="0"/>
            </a:br>
            <a:r>
              <a:rPr lang="en-US" dirty="0"/>
              <a:t>Structure </a:t>
            </a:r>
            <a:r>
              <a:rPr lang="en-US" sz="1200" dirty="0"/>
              <a:t>(continued -2)</a:t>
            </a:r>
          </a:p>
        </p:txBody>
      </p:sp>
    </p:spTree>
    <p:extLst>
      <p:ext uri="{BB962C8B-B14F-4D97-AF65-F5344CB8AC3E}">
        <p14:creationId xmlns:p14="http://schemas.microsoft.com/office/powerpoint/2010/main" val="3097030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C5F84-FD27-466C-9BB9-92B12D56B00A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" name="Picture 1" descr="The logic is complete and is structured. It contains alternating sequence and loop structures." title="Structured dog-washing flowchart and pseudocod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15319"/>
            <a:ext cx="4543024" cy="5841031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77200" cy="1371600"/>
          </a:xfrm>
        </p:spPr>
        <p:txBody>
          <a:bodyPr/>
          <a:lstStyle/>
          <a:p>
            <a:pPr algn="l"/>
            <a:r>
              <a:rPr lang="en-US" dirty="0"/>
              <a:t>Recognizing </a:t>
            </a:r>
            <a:br>
              <a:rPr lang="en-US" dirty="0"/>
            </a:br>
            <a:r>
              <a:rPr lang="en-US" dirty="0"/>
              <a:t>Structure </a:t>
            </a:r>
            <a:r>
              <a:rPr lang="en-US" sz="1200" dirty="0"/>
              <a:t>(continued -3)</a:t>
            </a:r>
          </a:p>
        </p:txBody>
      </p:sp>
    </p:spTree>
    <p:extLst>
      <p:ext uri="{BB962C8B-B14F-4D97-AF65-F5344CB8AC3E}">
        <p14:creationId xmlns:p14="http://schemas.microsoft.com/office/powerpoint/2010/main" val="330724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Logic and Design</a:t>
            </a:r>
            <a:br>
              <a:rPr lang="en-US" b="1" dirty="0"/>
            </a:br>
            <a:r>
              <a:rPr lang="en-US" b="1" i="1" dirty="0"/>
              <a:t>Ninth Edition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/>
              <a:t>Chapter 5</a:t>
            </a:r>
          </a:p>
          <a:p>
            <a:pPr algn="ctr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200" i="1" dirty="0"/>
              <a:t>Understanding Programming Structures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006738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C5F84-FD27-466C-9BB9-92B12D56B00A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" name="Picture 1" descr="You could modularize the duplicate&#10;sections so that their instruction sets are written once and contained in a separate module. In this modularized version of the program; one module is called from three different places in the program." title="Modularized version of the dog-washing progra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56" y="547255"/>
            <a:ext cx="4650544" cy="582295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77200" cy="1371600"/>
          </a:xfrm>
        </p:spPr>
        <p:txBody>
          <a:bodyPr/>
          <a:lstStyle/>
          <a:p>
            <a:pPr algn="l"/>
            <a:r>
              <a:rPr lang="en-US" dirty="0"/>
              <a:t>Recognizing </a:t>
            </a:r>
            <a:br>
              <a:rPr lang="en-US" dirty="0"/>
            </a:br>
            <a:r>
              <a:rPr lang="en-US" dirty="0"/>
              <a:t>Structure </a:t>
            </a:r>
            <a:r>
              <a:rPr lang="en-US" sz="1200" dirty="0"/>
              <a:t>(continued -4)</a:t>
            </a:r>
          </a:p>
        </p:txBody>
      </p:sp>
    </p:spTree>
    <p:extLst>
      <p:ext uri="{BB962C8B-B14F-4D97-AF65-F5344CB8AC3E}">
        <p14:creationId xmlns:p14="http://schemas.microsoft.com/office/powerpoint/2010/main" val="2304748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Three loops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While loop </a:t>
            </a:r>
            <a:r>
              <a:rPr lang="en-US" sz="2400" dirty="0"/>
              <a:t>is </a:t>
            </a:r>
            <a:r>
              <a:rPr lang="en-AU" sz="2400" dirty="0"/>
              <a:t>a </a:t>
            </a:r>
            <a:r>
              <a:rPr lang="en-AU" sz="2400" dirty="0" err="1"/>
              <a:t>pretest</a:t>
            </a:r>
            <a:r>
              <a:rPr lang="en-AU" sz="2400" dirty="0"/>
              <a:t> loop. Use it if the number of repetitions cannot be determined prior to executing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Do-while loop </a:t>
            </a:r>
            <a:r>
              <a:rPr lang="en-US" sz="2400" dirty="0"/>
              <a:t>is </a:t>
            </a:r>
            <a:r>
              <a:rPr lang="en-AU" sz="2400" dirty="0"/>
              <a:t>post test loops. If the number of repetitions cannot be determined prior to executing AND One or more repetitions are possible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For loop </a:t>
            </a:r>
            <a:r>
              <a:rPr lang="en-US" sz="2400" dirty="0"/>
              <a:t>is counter controlled loop. Use it </a:t>
            </a:r>
            <a:r>
              <a:rPr lang="en-AU" sz="2400" dirty="0"/>
              <a:t>if the number of repetitions can be determined prior to executing the loop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D4E90-65FF-49BD-8325-2B19A8C88D5D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48066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r>
              <a:rPr lang="en-US" sz="1200" dirty="0"/>
              <a:t>(continued)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techniques promote: </a:t>
            </a:r>
          </a:p>
          <a:p>
            <a:pPr lvl="1"/>
            <a:r>
              <a:rPr lang="en-US" dirty="0"/>
              <a:t>Clarity</a:t>
            </a:r>
          </a:p>
          <a:p>
            <a:pPr lvl="1"/>
            <a:r>
              <a:rPr lang="en-US" dirty="0"/>
              <a:t>Professionalism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Modularity</a:t>
            </a:r>
          </a:p>
          <a:p>
            <a:r>
              <a:rPr lang="en-US" dirty="0"/>
              <a:t>Logical steps can be rewritten to conform to the three structures: sequence, selection, </a:t>
            </a:r>
            <a:r>
              <a:rPr lang="en-US"/>
              <a:t>and loops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C50CBE-78B5-4F37-809E-BAE4AD0FDF9A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199920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7171" y="4405746"/>
            <a:ext cx="11417416" cy="209572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A33247-0532-4294-AAF9-44D3CCAEBDA1}" type="slidenum">
              <a:rPr lang="en-AU" smtClean="0"/>
              <a:pPr algn="l"/>
              <a:t>33</a:t>
            </a:fld>
            <a:r>
              <a:rPr lang="en-AU" dirty="0"/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62484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0" y="874229"/>
            <a:ext cx="5569527" cy="33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Programming Structure-Looping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AU" dirty="0"/>
              <a:t>While loop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AU" dirty="0"/>
              <a:t>Do-while loop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AU" dirty="0"/>
              <a:t>For loop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AU" dirty="0"/>
              <a:t>Combination of programming structures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dirty="0"/>
              <a:t>Understanding the Reasons for Structure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64536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 Structure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828800"/>
            <a:ext cx="8305800" cy="4267200"/>
          </a:xfrm>
        </p:spPr>
        <p:txBody>
          <a:bodyPr/>
          <a:lstStyle/>
          <a:p>
            <a:r>
              <a:rPr lang="en-US" b="1" dirty="0"/>
              <a:t>Loop structure</a:t>
            </a:r>
          </a:p>
          <a:p>
            <a:pPr lvl="1"/>
            <a:r>
              <a:rPr lang="en-US" dirty="0"/>
              <a:t>Repeats a set of actions while a condition remains true</a:t>
            </a:r>
          </a:p>
          <a:p>
            <a:pPr lvl="2"/>
            <a:r>
              <a:rPr lang="en-US" b="1" dirty="0"/>
              <a:t>Loop body</a:t>
            </a:r>
          </a:p>
          <a:p>
            <a:pPr lvl="1"/>
            <a:r>
              <a:rPr lang="en-US" dirty="0"/>
              <a:t>Also called </a:t>
            </a:r>
            <a:r>
              <a:rPr lang="en-US" b="1" dirty="0"/>
              <a:t>repetition</a:t>
            </a:r>
            <a:r>
              <a:rPr lang="en-US" dirty="0"/>
              <a:t> or </a:t>
            </a:r>
            <a:r>
              <a:rPr lang="en-US" b="1" dirty="0"/>
              <a:t>iteration</a:t>
            </a:r>
          </a:p>
          <a:p>
            <a:pPr lvl="1"/>
            <a:r>
              <a:rPr lang="en-US" dirty="0"/>
              <a:t>Condition is tested first in the most common form of loop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while…do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</a:t>
            </a:r>
            <a:r>
              <a:rPr lang="en-US" b="1" dirty="0"/>
              <a:t>loop </a:t>
            </a:r>
            <a:r>
              <a:rPr lang="en-US" dirty="0"/>
              <a:t>or </a:t>
            </a:r>
            <a:r>
              <a:rPr lang="en-US" b="1" dirty="0"/>
              <a:t>for loop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4D5149-1F26-48CB-BC33-A17CCDAA5E4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33585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 Structure </a:t>
            </a:r>
            <a:r>
              <a:rPr lang="en-US" sz="1200" dirty="0"/>
              <a:t>(continued -2)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828800"/>
            <a:ext cx="8077200" cy="4419600"/>
          </a:xfrm>
        </p:spPr>
        <p:txBody>
          <a:bodyPr/>
          <a:lstStyle/>
          <a:p>
            <a:r>
              <a:rPr lang="en-US" b="1" dirty="0"/>
              <a:t>Loop structure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b="1" dirty="0">
                <a:latin typeface="Courier New" pitchFamily="49" charset="0"/>
              </a:rPr>
              <a:t>while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testCondition</a:t>
            </a:r>
            <a:r>
              <a:rPr lang="en-US" sz="2200" dirty="0">
                <a:latin typeface="Courier New" pitchFamily="49" charset="0"/>
              </a:rPr>
              <a:t> continues to be true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</a:rPr>
              <a:t>do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someProcess</a:t>
            </a:r>
            <a:r>
              <a:rPr lang="en-US" sz="2200" dirty="0">
                <a:latin typeface="Courier New" pitchFamily="49" charset="0"/>
              </a:rPr>
              <a:t> 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b="1" dirty="0" err="1">
                <a:latin typeface="Courier New" pitchFamily="49" charset="0"/>
              </a:rPr>
              <a:t>endwhile</a:t>
            </a:r>
            <a:endParaRPr lang="en-US" sz="2200" b="1" dirty="0">
              <a:latin typeface="Courier New" pitchFamily="49" charset="0"/>
            </a:endParaRP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b="1" dirty="0">
                <a:latin typeface="Courier New" pitchFamily="49" charset="0"/>
              </a:rPr>
              <a:t>while</a:t>
            </a:r>
            <a:r>
              <a:rPr lang="en-US" sz="2200" dirty="0">
                <a:latin typeface="Courier New" pitchFamily="49" charset="0"/>
              </a:rPr>
              <a:t> you continue to be hungry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dirty="0">
                <a:latin typeface="Courier New" pitchFamily="49" charset="0"/>
              </a:rPr>
              <a:t>	take another bite of food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dirty="0">
                <a:latin typeface="Courier New" pitchFamily="49" charset="0"/>
              </a:rPr>
              <a:t>   	determine if you still feel hungry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sz="2200" b="1" dirty="0" err="1">
                <a:latin typeface="Courier New" pitchFamily="49" charset="0"/>
              </a:rPr>
              <a:t>endwhile</a:t>
            </a:r>
            <a:endParaRPr lang="en-US" sz="2200" b="1" dirty="0">
              <a:latin typeface="Courier New" pitchFamily="49" charset="0"/>
            </a:endParaRPr>
          </a:p>
          <a:p>
            <a:pPr marL="400050" lvl="1" indent="0">
              <a:buNone/>
            </a:pPr>
            <a:endParaRPr lang="en-US" b="1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F296A-030B-4D67-8776-D5CB61D5F427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93803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 Structure </a:t>
            </a:r>
            <a:r>
              <a:rPr lang="en-US" sz="1200" dirty="0"/>
              <a:t>(continued -3)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420409"/>
            <a:ext cx="80772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while loop</a:t>
            </a:r>
          </a:p>
          <a:p>
            <a:r>
              <a:rPr lang="en-AU" sz="2400" dirty="0"/>
              <a:t>Ask a question and, depending on the answer, you might or might not enter the loop to execute the loop’s procedure.</a:t>
            </a:r>
          </a:p>
          <a:p>
            <a:r>
              <a:rPr lang="en-AU" sz="2400" dirty="0"/>
              <a:t>A while loop is also called a </a:t>
            </a:r>
            <a:r>
              <a:rPr lang="en-AU" sz="2400" dirty="0" err="1"/>
              <a:t>pretest</a:t>
            </a:r>
            <a:r>
              <a:rPr lang="en-AU" sz="2400" dirty="0"/>
              <a:t> loop because a condition is tested before entering the loop even once. </a:t>
            </a:r>
          </a:p>
          <a:p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F296A-030B-4D67-8776-D5CB61D5F427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01" r="51941"/>
          <a:stretch/>
        </p:blipFill>
        <p:spPr>
          <a:xfrm>
            <a:off x="3499053" y="3490278"/>
            <a:ext cx="459200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4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 Structure </a:t>
            </a:r>
            <a:r>
              <a:rPr lang="en-US" sz="1200" dirty="0"/>
              <a:t>(continued -4)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420409"/>
            <a:ext cx="80772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while loop</a:t>
            </a:r>
          </a:p>
          <a:p>
            <a:r>
              <a:rPr lang="en-AU" sz="2400" dirty="0"/>
              <a:t>The important point to note when using while loop: </a:t>
            </a:r>
          </a:p>
          <a:p>
            <a:pPr lvl="1"/>
            <a:r>
              <a:rPr lang="en-AU" sz="2000" dirty="0"/>
              <a:t>Use increment or decrement statement inside while loop </a:t>
            </a:r>
          </a:p>
          <a:p>
            <a:pPr lvl="1"/>
            <a:r>
              <a:rPr lang="en-AU" sz="2000" dirty="0"/>
              <a:t>Loop variable gets changed on each iteration</a:t>
            </a:r>
          </a:p>
          <a:p>
            <a:pPr lvl="1"/>
            <a:r>
              <a:rPr lang="en-AU" sz="2000" dirty="0"/>
              <a:t>And at some point condition returns false</a:t>
            </a:r>
          </a:p>
          <a:p>
            <a:pPr lvl="1"/>
            <a:r>
              <a:rPr lang="en-AU" sz="2000" dirty="0"/>
              <a:t> This way we can end the execution of while loop otherwise the loop would execute indefinitely.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F296A-030B-4D67-8776-D5CB61D5F427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61294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Loop Structure </a:t>
            </a:r>
            <a:r>
              <a:rPr lang="en-US" sz="1200" dirty="0"/>
              <a:t>(continued -5)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420409"/>
            <a:ext cx="80772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while loop in Java</a:t>
            </a:r>
          </a:p>
          <a:p>
            <a:pPr marL="0" indent="0">
              <a:buNone/>
            </a:pPr>
            <a:r>
              <a:rPr lang="en-US" sz="2400" dirty="0"/>
              <a:t>Program to print 2-10 in reverse order using while loop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F296A-030B-4D67-8776-D5CB61D5F427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2438400"/>
            <a:ext cx="3486637" cy="304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505200" y="2971800"/>
            <a:ext cx="30480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496888" y="3642346"/>
            <a:ext cx="3132513" cy="4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77491" y="4312893"/>
            <a:ext cx="3246120" cy="59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31246" y="2755753"/>
            <a:ext cx="274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Loop starting point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74256" y="3485009"/>
            <a:ext cx="274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Condition check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36788" y="4769843"/>
            <a:ext cx="274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Decrement</a:t>
            </a:r>
            <a:r>
              <a:rPr lang="en-AU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558858466"/>
      </p:ext>
    </p:extLst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Kent Powerpoint Template (final)</Template>
  <TotalTime>5083</TotalTime>
  <Words>1358</Words>
  <Application>Microsoft Office PowerPoint</Application>
  <PresentationFormat>Widescreen</PresentationFormat>
  <Paragraphs>252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Rounded MT Bold</vt:lpstr>
      <vt:lpstr>Calibri</vt:lpstr>
      <vt:lpstr>Calibri Light</vt:lpstr>
      <vt:lpstr>Courier New</vt:lpstr>
      <vt:lpstr>Wingdings</vt:lpstr>
      <vt:lpstr>Kent Powerpoint Template (final)</vt:lpstr>
      <vt:lpstr>PowerPoint Presentation</vt:lpstr>
      <vt:lpstr>SLIDE TITLE</vt:lpstr>
      <vt:lpstr>Programming Logic and Design Ninth Edition</vt:lpstr>
      <vt:lpstr>Objectives</vt:lpstr>
      <vt:lpstr>The Loop Structure</vt:lpstr>
      <vt:lpstr>The Loop Structure (continued -2)</vt:lpstr>
      <vt:lpstr>The Loop Structure (continued -3)</vt:lpstr>
      <vt:lpstr>The Loop Structure (continued -4)</vt:lpstr>
      <vt:lpstr>The Loop Structure (continued -5)</vt:lpstr>
      <vt:lpstr>The Loop Structure (continued -6)</vt:lpstr>
      <vt:lpstr>The Loop Structure (continued -7)</vt:lpstr>
      <vt:lpstr>The Loop Structure (continued -7)</vt:lpstr>
      <vt:lpstr>The Loop Structure (continued -8)</vt:lpstr>
      <vt:lpstr>The Loop Structure (continued -9)</vt:lpstr>
      <vt:lpstr>The Loop Structure (continued -7)</vt:lpstr>
      <vt:lpstr>The Loop Structure (continued -9)</vt:lpstr>
      <vt:lpstr>Combining Structures </vt:lpstr>
      <vt:lpstr>Combining Structures (continued -1)</vt:lpstr>
      <vt:lpstr>Combining Structures (continued -2)</vt:lpstr>
      <vt:lpstr>Combining Structures (continued -3)</vt:lpstr>
      <vt:lpstr>Combining Structures (continued -4)</vt:lpstr>
      <vt:lpstr>Combining Structures (continued -5)</vt:lpstr>
      <vt:lpstr>Combining Structures (continued -6)</vt:lpstr>
      <vt:lpstr>Combining Structures (continued -7)</vt:lpstr>
      <vt:lpstr>Understanding the Reasons for Structure</vt:lpstr>
      <vt:lpstr>Recognizing Structure</vt:lpstr>
      <vt:lpstr>Recognizing  Structure (continued -1)</vt:lpstr>
      <vt:lpstr>Recognizing  Structure (continued -2)</vt:lpstr>
      <vt:lpstr>Recognizing  Structure (continued -3)</vt:lpstr>
      <vt:lpstr>Recognizing  Structure (continued -4)</vt:lpstr>
      <vt:lpstr>Summary</vt:lpstr>
      <vt:lpstr>Summary (continued)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Kent Institute Australia</dc:creator>
  <cp:lastModifiedBy>Hanspreet Kaur</cp:lastModifiedBy>
  <cp:revision>76</cp:revision>
  <cp:lastPrinted>2014-02-24T09:06:00Z</cp:lastPrinted>
  <dcterms:created xsi:type="dcterms:W3CDTF">2014-05-07T06:36:05Z</dcterms:created>
  <dcterms:modified xsi:type="dcterms:W3CDTF">2021-08-02T03:02:03Z</dcterms:modified>
</cp:coreProperties>
</file>