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300" r:id="rId3"/>
    <p:sldId id="277" r:id="rId4"/>
    <p:sldId id="278" r:id="rId5"/>
    <p:sldId id="279" r:id="rId6"/>
    <p:sldId id="280" r:id="rId7"/>
    <p:sldId id="281" r:id="rId8"/>
    <p:sldId id="282" r:id="rId9"/>
    <p:sldId id="283" r:id="rId10"/>
    <p:sldId id="284" r:id="rId11"/>
    <p:sldId id="285" r:id="rId12"/>
    <p:sldId id="286" r:id="rId13"/>
    <p:sldId id="287" r:id="rId14"/>
    <p:sldId id="301"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273" r:id="rId28"/>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76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67" d="100"/>
          <a:sy n="67" d="100"/>
        </p:scale>
        <p:origin x="452"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3167B381-2549-48F4-8711-F15467D10553}" type="datetimeFigureOut">
              <a:rPr lang="en-US" smtClean="0"/>
              <a:pPr/>
              <a:t>10/11/2021</a:t>
            </a:fld>
            <a:endParaRPr lang="en-US" dirty="0"/>
          </a:p>
        </p:txBody>
      </p:sp>
      <p:sp>
        <p:nvSpPr>
          <p:cNvPr id="4" name="Footer Placeholder 3"/>
          <p:cNvSpPr>
            <a:spLocks noGrp="1"/>
          </p:cNvSpPr>
          <p:nvPr>
            <p:ph type="ftr" sz="quarter" idx="2"/>
          </p:nvPr>
        </p:nvSpPr>
        <p:spPr>
          <a:xfrm>
            <a:off x="0" y="9447213"/>
            <a:ext cx="2971800" cy="4968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9447213"/>
            <a:ext cx="2971800" cy="496887"/>
          </a:xfrm>
          <a:prstGeom prst="rect">
            <a:avLst/>
          </a:prstGeom>
        </p:spPr>
        <p:txBody>
          <a:bodyPr vert="horz" lIns="91440" tIns="45720" rIns="91440" bIns="45720" rtlCol="0" anchor="b"/>
          <a:lstStyle>
            <a:lvl1pPr algn="r">
              <a:defRPr sz="1200"/>
            </a:lvl1pPr>
          </a:lstStyle>
          <a:p>
            <a:fld id="{DEE88633-BA02-4BE1-B7A4-245090FE7571}" type="slidenum">
              <a:rPr lang="en-US" smtClean="0"/>
              <a:pPr/>
              <a:t>‹#›</a:t>
            </a:fld>
            <a:endParaRPr lang="en-US" dirty="0"/>
          </a:p>
        </p:txBody>
      </p:sp>
    </p:spTree>
    <p:extLst>
      <p:ext uri="{BB962C8B-B14F-4D97-AF65-F5344CB8AC3E}">
        <p14:creationId xmlns:p14="http://schemas.microsoft.com/office/powerpoint/2010/main" val="2636464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8475"/>
          </a:xfrm>
          <a:prstGeom prst="rect">
            <a:avLst/>
          </a:prstGeom>
        </p:spPr>
        <p:txBody>
          <a:bodyPr vert="horz" lIns="91434" tIns="45717" rIns="91434" bIns="45717" rtlCol="0"/>
          <a:lstStyle>
            <a:lvl1pPr algn="l">
              <a:defRPr sz="1200"/>
            </a:lvl1pPr>
          </a:lstStyle>
          <a:p>
            <a:endParaRPr lang="en-AU" dirty="0"/>
          </a:p>
        </p:txBody>
      </p:sp>
      <p:sp>
        <p:nvSpPr>
          <p:cNvPr id="3" name="Date Placeholder 2"/>
          <p:cNvSpPr>
            <a:spLocks noGrp="1"/>
          </p:cNvSpPr>
          <p:nvPr>
            <p:ph type="dt" idx="1"/>
          </p:nvPr>
        </p:nvSpPr>
        <p:spPr>
          <a:xfrm>
            <a:off x="3884613" y="0"/>
            <a:ext cx="2971800" cy="498475"/>
          </a:xfrm>
          <a:prstGeom prst="rect">
            <a:avLst/>
          </a:prstGeom>
        </p:spPr>
        <p:txBody>
          <a:bodyPr vert="horz" lIns="91434" tIns="45717" rIns="91434" bIns="45717" rtlCol="0"/>
          <a:lstStyle>
            <a:lvl1pPr algn="r">
              <a:defRPr sz="1200"/>
            </a:lvl1pPr>
          </a:lstStyle>
          <a:p>
            <a:fld id="{9D3FBAC9-CFCC-4023-89A7-5749D0192C0F}" type="datetimeFigureOut">
              <a:rPr lang="en-AU" smtClean="0"/>
              <a:pPr/>
              <a:t>11/10/2021</a:t>
            </a:fld>
            <a:endParaRPr lang="en-AU" dirty="0"/>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34" tIns="45717" rIns="91434" bIns="45717" rtlCol="0" anchor="ctr"/>
          <a:lstStyle/>
          <a:p>
            <a:endParaRPr lang="en-AU" dirty="0"/>
          </a:p>
        </p:txBody>
      </p:sp>
      <p:sp>
        <p:nvSpPr>
          <p:cNvPr id="5" name="Notes Placeholder 4"/>
          <p:cNvSpPr>
            <a:spLocks noGrp="1"/>
          </p:cNvSpPr>
          <p:nvPr>
            <p:ph type="body" sz="quarter" idx="3"/>
          </p:nvPr>
        </p:nvSpPr>
        <p:spPr>
          <a:xfrm>
            <a:off x="685800" y="4786314"/>
            <a:ext cx="5486400" cy="3916362"/>
          </a:xfrm>
          <a:prstGeom prst="rect">
            <a:avLst/>
          </a:prstGeom>
        </p:spPr>
        <p:txBody>
          <a:bodyPr vert="horz" lIns="91434" tIns="45717" rIns="91434" bIns="4571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47214"/>
            <a:ext cx="2971800" cy="498475"/>
          </a:xfrm>
          <a:prstGeom prst="rect">
            <a:avLst/>
          </a:prstGeom>
        </p:spPr>
        <p:txBody>
          <a:bodyPr vert="horz" lIns="91434" tIns="45717" rIns="91434" bIns="45717"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9447214"/>
            <a:ext cx="2971800" cy="498475"/>
          </a:xfrm>
          <a:prstGeom prst="rect">
            <a:avLst/>
          </a:prstGeom>
        </p:spPr>
        <p:txBody>
          <a:bodyPr vert="horz" lIns="91434" tIns="45717" rIns="91434" bIns="45717" rtlCol="0" anchor="b"/>
          <a:lstStyle>
            <a:lvl1pPr algn="r">
              <a:defRPr sz="1200"/>
            </a:lvl1pPr>
          </a:lstStyle>
          <a:p>
            <a:fld id="{A04D994D-9358-4AF5-8166-377E36F359B3}" type="slidenum">
              <a:rPr lang="en-AU" smtClean="0"/>
              <a:pPr/>
              <a:t>‹#›</a:t>
            </a:fld>
            <a:endParaRPr lang="en-AU" dirty="0"/>
          </a:p>
        </p:txBody>
      </p:sp>
    </p:spTree>
    <p:extLst>
      <p:ext uri="{BB962C8B-B14F-4D97-AF65-F5344CB8AC3E}">
        <p14:creationId xmlns:p14="http://schemas.microsoft.com/office/powerpoint/2010/main" val="42652325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1</a:t>
            </a:fld>
            <a:endParaRPr lang="en-AU" dirty="0"/>
          </a:p>
        </p:txBody>
      </p:sp>
    </p:spTree>
    <p:extLst>
      <p:ext uri="{BB962C8B-B14F-4D97-AF65-F5344CB8AC3E}">
        <p14:creationId xmlns:p14="http://schemas.microsoft.com/office/powerpoint/2010/main" val="1803461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B53CD74-9220-4121-9169-7769254F5012}" type="slidenum">
              <a:rPr lang="en-US" smtClean="0"/>
              <a:pPr>
                <a:defRPr/>
              </a:pPr>
              <a:t>25</a:t>
            </a:fld>
            <a:endParaRPr lang="en-US" dirty="0"/>
          </a:p>
        </p:txBody>
      </p:sp>
    </p:spTree>
    <p:extLst>
      <p:ext uri="{BB962C8B-B14F-4D97-AF65-F5344CB8AC3E}">
        <p14:creationId xmlns:p14="http://schemas.microsoft.com/office/powerpoint/2010/main" val="2739690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B53CD74-9220-4121-9169-7769254F5012}" type="slidenum">
              <a:rPr lang="en-US" smtClean="0"/>
              <a:pPr>
                <a:defRPr/>
              </a:pPr>
              <a:t>26</a:t>
            </a:fld>
            <a:endParaRPr lang="en-US" dirty="0"/>
          </a:p>
        </p:txBody>
      </p:sp>
    </p:spTree>
    <p:extLst>
      <p:ext uri="{BB962C8B-B14F-4D97-AF65-F5344CB8AC3E}">
        <p14:creationId xmlns:p14="http://schemas.microsoft.com/office/powerpoint/2010/main" val="4162887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27</a:t>
            </a:fld>
            <a:endParaRPr lang="en-AU" dirty="0"/>
          </a:p>
        </p:txBody>
      </p:sp>
    </p:spTree>
    <p:extLst>
      <p:ext uri="{BB962C8B-B14F-4D97-AF65-F5344CB8AC3E}">
        <p14:creationId xmlns:p14="http://schemas.microsoft.com/office/powerpoint/2010/main" val="4258719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32216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same process is required for all variables that you use in a program (but you do not use the keyword new with variables of primitive types because Java knows how much memory to allocate). We call attention to it now because it is your responsibility to create an array before accessing any of its elements. If you fail to adhere to this rule, you will get an uninitialized variable error at compile time.</a:t>
            </a:r>
          </a:p>
          <a:p>
            <a:endParaRPr lang="en-AU" dirty="0"/>
          </a:p>
        </p:txBody>
      </p:sp>
      <p:sp>
        <p:nvSpPr>
          <p:cNvPr id="4" name="Slide Number Placeholder 3"/>
          <p:cNvSpPr>
            <a:spLocks noGrp="1"/>
          </p:cNvSpPr>
          <p:nvPr>
            <p:ph type="sldNum" sz="quarter" idx="10"/>
          </p:nvPr>
        </p:nvSpPr>
        <p:spPr/>
        <p:txBody>
          <a:bodyPr/>
          <a:lstStyle/>
          <a:p>
            <a:pPr>
              <a:defRPr/>
            </a:pPr>
            <a:fld id="{7B53CD74-9220-4121-9169-7769254F5012}" type="slidenum">
              <a:rPr lang="en-US" smtClean="0"/>
              <a:pPr>
                <a:defRPr/>
              </a:pPr>
              <a:t>18</a:t>
            </a:fld>
            <a:endParaRPr lang="en-US" dirty="0"/>
          </a:p>
        </p:txBody>
      </p:sp>
    </p:spTree>
    <p:extLst>
      <p:ext uri="{BB962C8B-B14F-4D97-AF65-F5344CB8AC3E}">
        <p14:creationId xmlns:p14="http://schemas.microsoft.com/office/powerpoint/2010/main" val="366084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B53CD74-9220-4121-9169-7769254F5012}" type="slidenum">
              <a:rPr lang="en-US" smtClean="0"/>
              <a:pPr>
                <a:defRPr/>
              </a:pPr>
              <a:t>19</a:t>
            </a:fld>
            <a:endParaRPr lang="en-US" dirty="0"/>
          </a:p>
        </p:txBody>
      </p:sp>
    </p:spTree>
    <p:extLst>
      <p:ext uri="{BB962C8B-B14F-4D97-AF65-F5344CB8AC3E}">
        <p14:creationId xmlns:p14="http://schemas.microsoft.com/office/powerpoint/2010/main" val="850091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B53CD74-9220-4121-9169-7769254F5012}" type="slidenum">
              <a:rPr lang="en-US" smtClean="0"/>
              <a:pPr>
                <a:defRPr/>
              </a:pPr>
              <a:t>20</a:t>
            </a:fld>
            <a:endParaRPr lang="en-US" dirty="0"/>
          </a:p>
        </p:txBody>
      </p:sp>
    </p:spTree>
    <p:extLst>
      <p:ext uri="{BB962C8B-B14F-4D97-AF65-F5344CB8AC3E}">
        <p14:creationId xmlns:p14="http://schemas.microsoft.com/office/powerpoint/2010/main" val="2146965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B53CD74-9220-4121-9169-7769254F5012}" type="slidenum">
              <a:rPr lang="en-US" smtClean="0"/>
              <a:pPr>
                <a:defRPr/>
              </a:pPr>
              <a:t>21</a:t>
            </a:fld>
            <a:endParaRPr lang="en-US" dirty="0"/>
          </a:p>
        </p:txBody>
      </p:sp>
    </p:spTree>
    <p:extLst>
      <p:ext uri="{BB962C8B-B14F-4D97-AF65-F5344CB8AC3E}">
        <p14:creationId xmlns:p14="http://schemas.microsoft.com/office/powerpoint/2010/main" val="3272970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B53CD74-9220-4121-9169-7769254F5012}" type="slidenum">
              <a:rPr lang="en-US" smtClean="0"/>
              <a:pPr>
                <a:defRPr/>
              </a:pPr>
              <a:t>22</a:t>
            </a:fld>
            <a:endParaRPr lang="en-US" dirty="0"/>
          </a:p>
        </p:txBody>
      </p:sp>
    </p:spTree>
    <p:extLst>
      <p:ext uri="{BB962C8B-B14F-4D97-AF65-F5344CB8AC3E}">
        <p14:creationId xmlns:p14="http://schemas.microsoft.com/office/powerpoint/2010/main" val="1913027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B53CD74-9220-4121-9169-7769254F5012}" type="slidenum">
              <a:rPr lang="en-US" smtClean="0"/>
              <a:pPr>
                <a:defRPr/>
              </a:pPr>
              <a:t>23</a:t>
            </a:fld>
            <a:endParaRPr lang="en-US" dirty="0"/>
          </a:p>
        </p:txBody>
      </p:sp>
    </p:spTree>
    <p:extLst>
      <p:ext uri="{BB962C8B-B14F-4D97-AF65-F5344CB8AC3E}">
        <p14:creationId xmlns:p14="http://schemas.microsoft.com/office/powerpoint/2010/main" val="10947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B53CD74-9220-4121-9169-7769254F5012}" type="slidenum">
              <a:rPr lang="en-US" smtClean="0"/>
              <a:pPr>
                <a:defRPr/>
              </a:pPr>
              <a:t>24</a:t>
            </a:fld>
            <a:endParaRPr lang="en-US" dirty="0"/>
          </a:p>
        </p:txBody>
      </p:sp>
    </p:spTree>
    <p:extLst>
      <p:ext uri="{BB962C8B-B14F-4D97-AF65-F5344CB8AC3E}">
        <p14:creationId xmlns:p14="http://schemas.microsoft.com/office/powerpoint/2010/main" val="3404333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a:xfrm>
            <a:off x="262550" y="6356350"/>
            <a:ext cx="3318850" cy="365125"/>
          </a:xfrm>
        </p:spPr>
        <p:txBody>
          <a:bodyPr/>
          <a:lstStyle/>
          <a:p>
            <a:r>
              <a:rPr lang="en-AU" dirty="0"/>
              <a:t>Version 2 – 18</a:t>
            </a:r>
            <a:r>
              <a:rPr lang="en-AU" baseline="30000" dirty="0"/>
              <a:t>th</a:t>
            </a:r>
            <a:r>
              <a:rPr lang="en-AU" dirty="0"/>
              <a:t> December 2015</a:t>
            </a:r>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7" name="Group 6"/>
          <p:cNvGrpSpPr>
            <a:grpSpLocks/>
          </p:cNvGrpSpPr>
          <p:nvPr userDrawn="1"/>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26920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D9C8793D-DBA7-4A8F-846C-01F1021D9C65}" type="datetime1">
              <a:rPr lang="en-AU" smtClean="0"/>
              <a:t>11/10/2021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7" name="Group 6"/>
          <p:cNvGrpSpPr>
            <a:grpSpLocks/>
          </p:cNvGrpSpPr>
          <p:nvPr userDrawn="1"/>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816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9CE28F1-FEFC-4EE5-A54C-C5AD95E03F3C}" type="datetime1">
              <a:rPr lang="en-AU" smtClean="0"/>
              <a:t>11/10/2021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7" name="Group 6"/>
          <p:cNvGrpSpPr>
            <a:grpSpLocks/>
          </p:cNvGrpSpPr>
          <p:nvPr userDrawn="1"/>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674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840E0D84-6247-431F-AFCA-113F4EE39346}" type="datetime1">
              <a:rPr lang="en-AU" smtClean="0"/>
              <a:t>11/10/2021</a:t>
            </a:fld>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7" name="Group 6"/>
          <p:cNvGrpSpPr>
            <a:grpSpLocks/>
          </p:cNvGrpSpPr>
          <p:nvPr userDrawn="1"/>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7288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9A24A7-E0D0-4BD2-8EBB-7E8FF95D7C57}" type="datetime1">
              <a:rPr lang="en-AU" smtClean="0"/>
              <a:t>11/10/2021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7" name="Group 6"/>
          <p:cNvGrpSpPr>
            <a:grpSpLocks/>
          </p:cNvGrpSpPr>
          <p:nvPr userDrawn="1"/>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40385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69A33247-0532-4294-AAF9-44D3CCAEBDA1}" type="slidenum">
              <a:rPr lang="en-AU" smtClean="0"/>
              <a:pPr/>
              <a:t>‹#›</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8"/>
          <p:cNvGrpSpPr>
            <a:grpSpLocks/>
          </p:cNvGrpSpPr>
          <p:nvPr userDrawn="1"/>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724373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B6FA2929-F721-4DEC-A111-2242BC722A49}" type="datetime1">
              <a:rPr lang="en-AU" smtClean="0"/>
              <a:t>11/10/2021</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10" name="Group 9"/>
          <p:cNvGrpSpPr>
            <a:grpSpLocks/>
          </p:cNvGrpSpPr>
          <p:nvPr userDrawn="1"/>
        </p:nvGrpSpPr>
        <p:grpSpPr bwMode="auto">
          <a:xfrm>
            <a:off x="0" y="1"/>
            <a:ext cx="12192000" cy="359228"/>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18" name="Freeform 17"/>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7" name="Freeform 16"/>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6" name="Freeform 15"/>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5" name="Freeform 14"/>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07309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DBF91B49-4D56-4BC2-B95B-69098DE600CD}" type="datetime1">
              <a:rPr lang="en-AU" smtClean="0"/>
              <a:t>11/10/2021</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38084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89B46-1CF9-4EE7-8FB6-DC61E422AE3F}" type="datetime1">
              <a:rPr lang="en-AU" smtClean="0"/>
              <a:t>11/10/2021</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5" name="Group 4"/>
          <p:cNvGrpSpPr>
            <a:grpSpLocks/>
          </p:cNvGrpSpPr>
          <p:nvPr userDrawn="1"/>
        </p:nvGrpSpPr>
        <p:grpSpPr bwMode="auto">
          <a:xfrm>
            <a:off x="0" y="1"/>
            <a:ext cx="12192000" cy="359228"/>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354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B667BA-8757-48F2-AF1C-31C9B01669C7}" type="datetime1">
              <a:rPr lang="en-AU" smtClean="0"/>
              <a:t>11/10/2021</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8" name="Group 7"/>
          <p:cNvGrpSpPr>
            <a:grpSpLocks/>
          </p:cNvGrpSpPr>
          <p:nvPr userDrawn="1"/>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13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AU"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22260A-25C5-4CED-A8EB-9804556707CD}" type="datetime1">
              <a:rPr lang="en-AU" smtClean="0"/>
              <a:t>11/10/2021</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8" name="Group 7"/>
          <p:cNvGrpSpPr>
            <a:grpSpLocks/>
          </p:cNvGrpSpPr>
          <p:nvPr userDrawn="1"/>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465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CD844-23EE-4977-BC46-B90A110D249C}" type="datetime1">
              <a:rPr lang="en-AU" smtClean="0"/>
              <a:t>11/10/2021</a:t>
            </a:fld>
            <a:endParaRPr lang="en-A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233132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1"/>
            <a:ext cx="12192000" cy="359228"/>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14" name="TextBox 13"/>
          <p:cNvSpPr txBox="1"/>
          <p:nvPr/>
        </p:nvSpPr>
        <p:spPr>
          <a:xfrm>
            <a:off x="2990754" y="4652367"/>
            <a:ext cx="6858096" cy="769441"/>
          </a:xfrm>
          <a:prstGeom prst="rect">
            <a:avLst/>
          </a:prstGeom>
          <a:noFill/>
        </p:spPr>
        <p:txBody>
          <a:bodyPr wrap="square" rtlCol="0">
            <a:spAutoFit/>
          </a:bodyPr>
          <a:lstStyle/>
          <a:p>
            <a:pPr algn="ctr"/>
            <a:r>
              <a:rPr lang="en-AU" sz="2200" b="1" dirty="0">
                <a:latin typeface="Calibri" pitchFamily="34" charset="0"/>
                <a:cs typeface="Arial" pitchFamily="34" charset="0"/>
              </a:rPr>
              <a:t>Object Oriented Design and Programming</a:t>
            </a:r>
          </a:p>
          <a:p>
            <a:pPr algn="ctr"/>
            <a:r>
              <a:rPr lang="en-AU" sz="2200" b="1">
                <a:latin typeface="Calibri" pitchFamily="34" charset="0"/>
                <a:cs typeface="Arial" pitchFamily="34" charset="0"/>
              </a:rPr>
              <a:t>Week 5</a:t>
            </a:r>
            <a:endParaRPr lang="en-AU" sz="2200" b="1" dirty="0">
              <a:latin typeface="Calibri" pitchFamily="34" charset="0"/>
              <a:cs typeface="Arial" pitchFamily="34" charset="0"/>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488" y="1067420"/>
            <a:ext cx="5982532" cy="360369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a:xfrm>
            <a:off x="8077200" y="5929745"/>
            <a:ext cx="3816927" cy="761567"/>
          </a:xfrm>
        </p:spPr>
        <p:txBody>
          <a:bodyPr/>
          <a:lstStyle/>
          <a:p>
            <a:pPr algn="r"/>
            <a:r>
              <a:rPr lang="en-AU" b="1" dirty="0"/>
              <a:t>Kent Institute Australia Pty. Ltd</a:t>
            </a:r>
            <a:r>
              <a:rPr lang="en-AU" dirty="0"/>
              <a:t>.</a:t>
            </a:r>
          </a:p>
          <a:p>
            <a:pPr algn="r"/>
            <a:r>
              <a:rPr lang="en-AU" dirty="0"/>
              <a:t>ABN 49 003 577 302  CRICOS Code: 00161E</a:t>
            </a:r>
            <a:br>
              <a:rPr lang="en-AU" dirty="0"/>
            </a:br>
            <a:r>
              <a:rPr lang="en-AU" dirty="0"/>
              <a:t>RTO Code: 90458  TEQSA Provider Number: PRV12051</a:t>
            </a:r>
          </a:p>
        </p:txBody>
      </p:sp>
      <p:sp>
        <p:nvSpPr>
          <p:cNvPr id="15" name="Date Placeholder 1"/>
          <p:cNvSpPr txBox="1">
            <a:spLocks/>
          </p:cNvSpPr>
          <p:nvPr/>
        </p:nvSpPr>
        <p:spPr>
          <a:xfrm>
            <a:off x="414950" y="6508750"/>
            <a:ext cx="331885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Version 2 – 18</a:t>
            </a:r>
            <a:r>
              <a:rPr lang="en-AU" baseline="30000"/>
              <a:t>th</a:t>
            </a:r>
            <a:r>
              <a:rPr lang="en-AU"/>
              <a:t> December 2015</a:t>
            </a:r>
            <a:endParaRPr lang="en-AU" dirty="0"/>
          </a:p>
        </p:txBody>
      </p:sp>
    </p:spTree>
    <p:extLst>
      <p:ext uri="{BB962C8B-B14F-4D97-AF65-F5344CB8AC3E}">
        <p14:creationId xmlns:p14="http://schemas.microsoft.com/office/powerpoint/2010/main" val="3247258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Array in Java</a:t>
            </a:r>
            <a:r>
              <a:rPr lang="en-AU" sz="900" dirty="0"/>
              <a:t>(continued-3)</a:t>
            </a:r>
          </a:p>
        </p:txBody>
      </p:sp>
      <p:sp>
        <p:nvSpPr>
          <p:cNvPr id="3" name="Content Placeholder 2"/>
          <p:cNvSpPr>
            <a:spLocks noGrp="1"/>
          </p:cNvSpPr>
          <p:nvPr>
            <p:ph idx="1"/>
          </p:nvPr>
        </p:nvSpPr>
        <p:spPr/>
        <p:txBody>
          <a:bodyPr/>
          <a:lstStyle/>
          <a:p>
            <a:r>
              <a:rPr lang="en-AU" dirty="0"/>
              <a:t>Following code makes an array of n(any number) elements, each of type double and initialized to 0.0:</a:t>
            </a:r>
          </a:p>
          <a:p>
            <a:endParaRPr lang="en-AU" dirty="0"/>
          </a:p>
          <a:p>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10</a:t>
            </a:fld>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1" y="2881969"/>
            <a:ext cx="5791955" cy="1613831"/>
          </a:xfrm>
          <a:prstGeom prst="rect">
            <a:avLst/>
          </a:prstGeom>
        </p:spPr>
      </p:pic>
    </p:spTree>
    <p:extLst>
      <p:ext uri="{BB962C8B-B14F-4D97-AF65-F5344CB8AC3E}">
        <p14:creationId xmlns:p14="http://schemas.microsoft.com/office/powerpoint/2010/main" val="344602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Array in Java</a:t>
            </a:r>
            <a:r>
              <a:rPr lang="en-AU" sz="900" dirty="0"/>
              <a:t>(continued-4)</a:t>
            </a:r>
          </a:p>
        </p:txBody>
      </p:sp>
      <p:sp>
        <p:nvSpPr>
          <p:cNvPr id="3" name="Content Placeholder 2"/>
          <p:cNvSpPr>
            <a:spLocks noGrp="1"/>
          </p:cNvSpPr>
          <p:nvPr>
            <p:ph idx="1"/>
          </p:nvPr>
        </p:nvSpPr>
        <p:spPr/>
        <p:txBody>
          <a:bodyPr/>
          <a:lstStyle/>
          <a:p>
            <a:r>
              <a:rPr lang="en-AU" dirty="0"/>
              <a:t>The ﬁrst statement was the array declaration.</a:t>
            </a:r>
          </a:p>
          <a:p>
            <a:r>
              <a:rPr lang="en-AU" dirty="0"/>
              <a:t>It is just like a declaration of a variable of the corresponding primitive type</a:t>
            </a:r>
          </a:p>
          <a:p>
            <a:r>
              <a:rPr lang="en-AU" dirty="0"/>
              <a:t>Except for the square brackets following the type name, which specify that we are declaring an array.</a:t>
            </a:r>
          </a:p>
          <a:p>
            <a:pPr marL="0" indent="0">
              <a:buNone/>
            </a:pPr>
            <a:r>
              <a:rPr lang="en-AU" dirty="0"/>
              <a:t> </a:t>
            </a:r>
          </a:p>
          <a:p>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11</a:t>
            </a:fld>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1" y="4038601"/>
            <a:ext cx="5791955" cy="1613831"/>
          </a:xfrm>
          <a:prstGeom prst="rect">
            <a:avLst/>
          </a:prstGeom>
        </p:spPr>
      </p:pic>
    </p:spTree>
    <p:extLst>
      <p:ext uri="{BB962C8B-B14F-4D97-AF65-F5344CB8AC3E}">
        <p14:creationId xmlns:p14="http://schemas.microsoft.com/office/powerpoint/2010/main" val="1824937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Array in Java</a:t>
            </a:r>
            <a:r>
              <a:rPr lang="en-AU" sz="900" dirty="0"/>
              <a:t>(continued-5)</a:t>
            </a:r>
          </a:p>
        </p:txBody>
      </p:sp>
      <p:sp>
        <p:nvSpPr>
          <p:cNvPr id="3" name="Content Placeholder 2"/>
          <p:cNvSpPr>
            <a:spLocks noGrp="1"/>
          </p:cNvSpPr>
          <p:nvPr>
            <p:ph idx="1"/>
          </p:nvPr>
        </p:nvSpPr>
        <p:spPr/>
        <p:txBody>
          <a:bodyPr/>
          <a:lstStyle/>
          <a:p>
            <a:r>
              <a:rPr lang="en-AU" dirty="0"/>
              <a:t>The second statement creates the array.</a:t>
            </a:r>
          </a:p>
          <a:p>
            <a:r>
              <a:rPr lang="en-AU" dirty="0"/>
              <a:t>It uses the keyword new to allocate memory to store the speciﬁed number of elements. It has to be some number.</a:t>
            </a:r>
          </a:p>
          <a:p>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12</a:t>
            </a:fld>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1" y="3733801"/>
            <a:ext cx="5791955" cy="1613831"/>
          </a:xfrm>
          <a:prstGeom prst="rect">
            <a:avLst/>
          </a:prstGeom>
        </p:spPr>
      </p:pic>
    </p:spTree>
    <p:extLst>
      <p:ext uri="{BB962C8B-B14F-4D97-AF65-F5344CB8AC3E}">
        <p14:creationId xmlns:p14="http://schemas.microsoft.com/office/powerpoint/2010/main" val="3429693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Array in Java</a:t>
            </a:r>
            <a:r>
              <a:rPr lang="en-AU" sz="900" dirty="0"/>
              <a:t>(continued-6)</a:t>
            </a:r>
          </a:p>
        </p:txBody>
      </p:sp>
      <p:sp>
        <p:nvSpPr>
          <p:cNvPr id="3" name="Content Placeholder 2"/>
          <p:cNvSpPr>
            <a:spLocks noGrp="1"/>
          </p:cNvSpPr>
          <p:nvPr>
            <p:ph idx="1"/>
          </p:nvPr>
        </p:nvSpPr>
        <p:spPr/>
        <p:txBody>
          <a:bodyPr/>
          <a:lstStyle/>
          <a:p>
            <a:r>
              <a:rPr lang="en-AU" dirty="0"/>
              <a:t>The for loop assigns the value 0.0 to each of the n array elements.</a:t>
            </a:r>
          </a:p>
          <a:p>
            <a:r>
              <a:rPr lang="en-AU" dirty="0"/>
              <a:t>We refer to an array element by putting its index in square brackets after the array name.</a:t>
            </a:r>
          </a:p>
          <a:p>
            <a:r>
              <a:rPr lang="en-AU" dirty="0"/>
              <a:t>The code a[</a:t>
            </a:r>
            <a:r>
              <a:rPr lang="en-AU" dirty="0" err="1"/>
              <a:t>i</a:t>
            </a:r>
            <a:r>
              <a:rPr lang="en-AU" dirty="0"/>
              <a:t>] refers to element </a:t>
            </a:r>
            <a:r>
              <a:rPr lang="en-AU" dirty="0" err="1"/>
              <a:t>i</a:t>
            </a:r>
            <a:r>
              <a:rPr lang="en-AU" dirty="0"/>
              <a:t> of array a[]</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13</a:t>
            </a:fld>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1" y="4343401"/>
            <a:ext cx="5791955" cy="1613831"/>
          </a:xfrm>
          <a:prstGeom prst="rect">
            <a:avLst/>
          </a:prstGeom>
        </p:spPr>
      </p:pic>
    </p:spTree>
    <p:extLst>
      <p:ext uri="{BB962C8B-B14F-4D97-AF65-F5344CB8AC3E}">
        <p14:creationId xmlns:p14="http://schemas.microsoft.com/office/powerpoint/2010/main" val="142152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821B8-1579-4078-9ED0-16ACC7E461F2}"/>
              </a:ext>
            </a:extLst>
          </p:cNvPr>
          <p:cNvSpPr>
            <a:spLocks noGrp="1"/>
          </p:cNvSpPr>
          <p:nvPr>
            <p:ph type="title"/>
          </p:nvPr>
        </p:nvSpPr>
        <p:spPr/>
        <p:txBody>
          <a:bodyPr/>
          <a:lstStyle/>
          <a:p>
            <a:r>
              <a:rPr lang="en-US" dirty="0"/>
              <a:t>Array Initialization</a:t>
            </a:r>
            <a:endParaRPr lang="en-AU" dirty="0"/>
          </a:p>
        </p:txBody>
      </p:sp>
      <p:sp>
        <p:nvSpPr>
          <p:cNvPr id="3" name="Content Placeholder 2">
            <a:extLst>
              <a:ext uri="{FF2B5EF4-FFF2-40B4-BE49-F238E27FC236}">
                <a16:creationId xmlns:a16="http://schemas.microsoft.com/office/drawing/2014/main" id="{EF822AD9-0C76-4032-9419-C2BDDD326B42}"/>
              </a:ext>
            </a:extLst>
          </p:cNvPr>
          <p:cNvSpPr>
            <a:spLocks noGrp="1"/>
          </p:cNvSpPr>
          <p:nvPr>
            <p:ph idx="1"/>
          </p:nvPr>
        </p:nvSpPr>
        <p:spPr/>
        <p:txBody>
          <a:bodyPr/>
          <a:lstStyle/>
          <a:p>
            <a:r>
              <a:rPr lang="en-US" dirty="0"/>
              <a:t>Arrays can be initialized in different ways:</a:t>
            </a:r>
          </a:p>
          <a:p>
            <a:pPr lvl="1"/>
            <a:r>
              <a:rPr lang="en-US" dirty="0"/>
              <a:t>Using for loop- discussed in previous slide</a:t>
            </a:r>
          </a:p>
          <a:p>
            <a:pPr lvl="1"/>
            <a:r>
              <a:rPr lang="en-US" dirty="0"/>
              <a:t>Standard approach</a:t>
            </a:r>
          </a:p>
          <a:p>
            <a:pPr marL="457200" lvl="1" indent="0">
              <a:buNone/>
            </a:pPr>
            <a:r>
              <a:rPr lang="en-AU" dirty="0"/>
              <a:t>             double a[]={2.5,56,3.5,6.5,3.4,6.8}</a:t>
            </a:r>
          </a:p>
          <a:p>
            <a:pPr lvl="1"/>
            <a:r>
              <a:rPr lang="en-US" dirty="0"/>
              <a:t>Simpler way</a:t>
            </a:r>
          </a:p>
          <a:p>
            <a:pPr marL="457200" lvl="1" indent="0">
              <a:buNone/>
            </a:pPr>
            <a:r>
              <a:rPr lang="en-US" dirty="0"/>
              <a:t>      a[</a:t>
            </a:r>
            <a:r>
              <a:rPr lang="en-US" dirty="0" err="1"/>
              <a:t>i</a:t>
            </a:r>
            <a:r>
              <a:rPr lang="en-US" dirty="0"/>
              <a:t>]= 2.5 where </a:t>
            </a:r>
            <a:r>
              <a:rPr lang="en-US" dirty="0" err="1"/>
              <a:t>i</a:t>
            </a:r>
            <a:r>
              <a:rPr lang="en-US" dirty="0"/>
              <a:t> can be position of element of array </a:t>
            </a:r>
          </a:p>
          <a:p>
            <a:pPr marL="457200" lvl="1" indent="0">
              <a:buNone/>
            </a:pPr>
            <a:r>
              <a:rPr lang="en-US" dirty="0"/>
              <a:t>    </a:t>
            </a:r>
            <a:endParaRPr lang="en-AU" dirty="0"/>
          </a:p>
        </p:txBody>
      </p:sp>
      <p:sp>
        <p:nvSpPr>
          <p:cNvPr id="4" name="Slide Number Placeholder 3">
            <a:extLst>
              <a:ext uri="{FF2B5EF4-FFF2-40B4-BE49-F238E27FC236}">
                <a16:creationId xmlns:a16="http://schemas.microsoft.com/office/drawing/2014/main" id="{1AF4E01E-22FE-4B18-8883-4BACC2E329EE}"/>
              </a:ext>
            </a:extLst>
          </p:cNvPr>
          <p:cNvSpPr>
            <a:spLocks noGrp="1"/>
          </p:cNvSpPr>
          <p:nvPr>
            <p:ph type="sldNum" sz="quarter" idx="12"/>
          </p:nvPr>
        </p:nvSpPr>
        <p:spPr/>
        <p:txBody>
          <a:bodyPr/>
          <a:lstStyle/>
          <a:p>
            <a:fld id="{69A33247-0532-4294-AAF9-44D3CCAEBDA1}" type="slidenum">
              <a:rPr lang="en-AU" smtClean="0"/>
              <a:pPr/>
              <a:t>14</a:t>
            </a:fld>
            <a:endParaRPr lang="en-AU" dirty="0"/>
          </a:p>
        </p:txBody>
      </p:sp>
    </p:spTree>
    <p:extLst>
      <p:ext uri="{BB962C8B-B14F-4D97-AF65-F5344CB8AC3E}">
        <p14:creationId xmlns:p14="http://schemas.microsoft.com/office/powerpoint/2010/main" val="472703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Array in Java</a:t>
            </a:r>
            <a:r>
              <a:rPr lang="en-AU" sz="900" dirty="0"/>
              <a:t>(continued-7)</a:t>
            </a:r>
          </a:p>
        </p:txBody>
      </p:sp>
      <p:sp>
        <p:nvSpPr>
          <p:cNvPr id="3" name="Content Placeholder 2"/>
          <p:cNvSpPr>
            <a:spLocks noGrp="1"/>
          </p:cNvSpPr>
          <p:nvPr>
            <p:ph idx="1"/>
          </p:nvPr>
        </p:nvSpPr>
        <p:spPr/>
        <p:txBody>
          <a:bodyPr/>
          <a:lstStyle/>
          <a:p>
            <a:r>
              <a:rPr lang="en-AU" dirty="0"/>
              <a:t>Zero-based indexing</a:t>
            </a:r>
          </a:p>
          <a:p>
            <a:pPr marL="0" indent="0">
              <a:buNone/>
            </a:pPr>
            <a:r>
              <a:rPr lang="en-AU" dirty="0"/>
              <a:t>- The ﬁrst element of an array a[] is a[0] not a[1].</a:t>
            </a:r>
          </a:p>
          <a:p>
            <a:pPr marL="0" indent="0">
              <a:buNone/>
            </a:pPr>
            <a:r>
              <a:rPr lang="en-AU" dirty="0"/>
              <a:t>- The second element is a[1] not a[2], and so forth.</a:t>
            </a:r>
          </a:p>
          <a:p>
            <a:pPr marL="0" indent="0">
              <a:buNone/>
            </a:pPr>
            <a:r>
              <a:rPr lang="en-AU" dirty="0"/>
              <a:t>Consider the array:</a:t>
            </a:r>
          </a:p>
          <a:p>
            <a:pPr marL="0" indent="0">
              <a:buNone/>
            </a:pPr>
            <a:r>
              <a:rPr lang="en-AU" dirty="0"/>
              <a:t>String[] SUITS = { "Clubs", "Diamonds", "Hearts", "Spades" }; </a:t>
            </a:r>
          </a:p>
          <a:p>
            <a:pPr marL="0" indent="0">
              <a:buNone/>
            </a:pPr>
            <a:r>
              <a:rPr lang="en-AU" dirty="0"/>
              <a:t>What will be value of SUITS[0], SUITS[3]</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15</a:t>
            </a:fld>
            <a:endParaRPr lang="en-US" dirty="0"/>
          </a:p>
        </p:txBody>
      </p:sp>
    </p:spTree>
    <p:extLst>
      <p:ext uri="{BB962C8B-B14F-4D97-AF65-F5344CB8AC3E}">
        <p14:creationId xmlns:p14="http://schemas.microsoft.com/office/powerpoint/2010/main" val="3445916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Array in Java</a:t>
            </a:r>
            <a:r>
              <a:rPr lang="en-AU" sz="900" dirty="0"/>
              <a:t>(continued-8)</a:t>
            </a:r>
          </a:p>
        </p:txBody>
      </p:sp>
      <p:sp>
        <p:nvSpPr>
          <p:cNvPr id="3" name="Content Placeholder 2"/>
          <p:cNvSpPr>
            <a:spLocks noGrp="1"/>
          </p:cNvSpPr>
          <p:nvPr>
            <p:ph idx="1"/>
          </p:nvPr>
        </p:nvSpPr>
        <p:spPr/>
        <p:txBody>
          <a:bodyPr/>
          <a:lstStyle/>
          <a:p>
            <a:r>
              <a:rPr lang="en-AU" dirty="0"/>
              <a:t>Array length </a:t>
            </a:r>
          </a:p>
          <a:p>
            <a:pPr>
              <a:buFontTx/>
              <a:buChar char="-"/>
            </a:pPr>
            <a:r>
              <a:rPr lang="en-AU" dirty="0"/>
              <a:t>Once you create an array in Java, its length is ﬁxed.</a:t>
            </a:r>
          </a:p>
          <a:p>
            <a:pPr>
              <a:buFontTx/>
              <a:buChar char="-"/>
            </a:pPr>
            <a:r>
              <a:rPr lang="en-AU" dirty="0"/>
              <a:t>Use .length to get a length of array.</a:t>
            </a:r>
          </a:p>
          <a:p>
            <a:pPr marL="0" indent="0">
              <a:buNone/>
            </a:pPr>
            <a:r>
              <a:rPr lang="en-AU" dirty="0"/>
              <a:t>For example:</a:t>
            </a:r>
          </a:p>
          <a:p>
            <a:pPr marL="0" indent="0">
              <a:buNone/>
            </a:pPr>
            <a:r>
              <a:rPr lang="en-AU" dirty="0"/>
              <a:t>double scores[]={2.5,56,3.5,6.5,3.4,6.8}</a:t>
            </a:r>
          </a:p>
          <a:p>
            <a:pPr marL="0" indent="0">
              <a:buNone/>
            </a:pPr>
            <a:endParaRPr lang="en-AU" dirty="0"/>
          </a:p>
          <a:p>
            <a:pPr marL="0" indent="0">
              <a:buNone/>
            </a:pPr>
            <a:r>
              <a:rPr lang="en-AU" dirty="0" err="1"/>
              <a:t>scores.length</a:t>
            </a:r>
            <a:r>
              <a:rPr lang="en-AU" dirty="0"/>
              <a:t> will be 6</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16</a:t>
            </a:fld>
            <a:endParaRPr lang="en-US" dirty="0"/>
          </a:p>
        </p:txBody>
      </p:sp>
    </p:spTree>
    <p:extLst>
      <p:ext uri="{BB962C8B-B14F-4D97-AF65-F5344CB8AC3E}">
        <p14:creationId xmlns:p14="http://schemas.microsoft.com/office/powerpoint/2010/main" val="2361847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Array in Java</a:t>
            </a:r>
            <a:r>
              <a:rPr lang="en-AU" sz="900" dirty="0"/>
              <a:t>(continued-9)</a:t>
            </a:r>
          </a:p>
        </p:txBody>
      </p:sp>
      <p:sp>
        <p:nvSpPr>
          <p:cNvPr id="3" name="Content Placeholder 2"/>
          <p:cNvSpPr>
            <a:spLocks noGrp="1"/>
          </p:cNvSpPr>
          <p:nvPr>
            <p:ph idx="1"/>
          </p:nvPr>
        </p:nvSpPr>
        <p:spPr/>
        <p:txBody>
          <a:bodyPr/>
          <a:lstStyle/>
          <a:p>
            <a:r>
              <a:rPr lang="en-AU" dirty="0"/>
              <a:t>Memory Representation</a:t>
            </a:r>
          </a:p>
          <a:p>
            <a:pPr>
              <a:buFontTx/>
              <a:buChar char="-"/>
            </a:pPr>
            <a:r>
              <a:rPr lang="en-AU" dirty="0"/>
              <a:t>Arrays are fundamental data structures.</a:t>
            </a:r>
          </a:p>
          <a:p>
            <a:pPr>
              <a:buFontTx/>
              <a:buChar char="-"/>
            </a:pPr>
            <a:r>
              <a:rPr lang="en-AU" dirty="0"/>
              <a:t>Direct correspondence with memory systems.</a:t>
            </a:r>
          </a:p>
          <a:p>
            <a:pPr>
              <a:buFontTx/>
              <a:buChar char="-"/>
            </a:pPr>
            <a:r>
              <a:rPr lang="en-AU" dirty="0"/>
              <a:t> The elements of an array are stored consecutively in memory, so that it is easy to quickly access any array value.</a:t>
            </a:r>
          </a:p>
          <a:p>
            <a:pPr marL="0" indent="0">
              <a:buNone/>
            </a:pPr>
            <a:endParaRPr lang="en-AU" dirty="0"/>
          </a:p>
          <a:p>
            <a:pPr>
              <a:buFontTx/>
              <a:buChar char="-"/>
            </a:pPr>
            <a:endParaRPr lang="en-AU" dirty="0"/>
          </a:p>
          <a:p>
            <a:pPr>
              <a:buFontTx/>
              <a:buChar char="-"/>
            </a:pPr>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17</a:t>
            </a:fld>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14800"/>
            <a:ext cx="6201640" cy="1971950"/>
          </a:xfrm>
          <a:prstGeom prst="rect">
            <a:avLst/>
          </a:prstGeom>
        </p:spPr>
      </p:pic>
    </p:spTree>
    <p:extLst>
      <p:ext uri="{BB962C8B-B14F-4D97-AF65-F5344CB8AC3E}">
        <p14:creationId xmlns:p14="http://schemas.microsoft.com/office/powerpoint/2010/main" val="3525029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Array in Java</a:t>
            </a:r>
            <a:r>
              <a:rPr lang="en-AU" sz="900" dirty="0"/>
              <a:t>(continued-10)</a:t>
            </a:r>
          </a:p>
        </p:txBody>
      </p:sp>
      <p:sp>
        <p:nvSpPr>
          <p:cNvPr id="3" name="Content Placeholder 2"/>
          <p:cNvSpPr>
            <a:spLocks noGrp="1"/>
          </p:cNvSpPr>
          <p:nvPr>
            <p:ph idx="1"/>
          </p:nvPr>
        </p:nvSpPr>
        <p:spPr/>
        <p:txBody>
          <a:bodyPr/>
          <a:lstStyle/>
          <a:p>
            <a:r>
              <a:rPr lang="en-AU" dirty="0"/>
              <a:t>Memory allocation</a:t>
            </a:r>
          </a:p>
          <a:p>
            <a:pPr marL="0" indent="0">
              <a:buNone/>
            </a:pPr>
            <a:r>
              <a:rPr lang="en-AU" dirty="0"/>
              <a:t>-When you use the keyword new to create an array, Java reserves sufﬁcient space in memory to store the speciﬁed number of elements. </a:t>
            </a:r>
          </a:p>
          <a:p>
            <a:pPr marL="0" indent="0">
              <a:buNone/>
            </a:pPr>
            <a:r>
              <a:rPr lang="en-AU" dirty="0"/>
              <a:t>This process is called memory allocation.</a:t>
            </a:r>
          </a:p>
          <a:p>
            <a:pPr>
              <a:buFontTx/>
              <a:buChar char="-"/>
            </a:pPr>
            <a:endParaRPr lang="en-AU" dirty="0"/>
          </a:p>
          <a:p>
            <a:pPr>
              <a:buFontTx/>
              <a:buChar char="-"/>
            </a:pPr>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18</a:t>
            </a:fld>
            <a:endParaRPr lang="en-US" dirty="0"/>
          </a:p>
        </p:txBody>
      </p:sp>
    </p:spTree>
    <p:extLst>
      <p:ext uri="{BB962C8B-B14F-4D97-AF65-F5344CB8AC3E}">
        <p14:creationId xmlns:p14="http://schemas.microsoft.com/office/powerpoint/2010/main" val="2278454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Array in Java</a:t>
            </a:r>
            <a:r>
              <a:rPr lang="en-AU" sz="900" dirty="0"/>
              <a:t>(continued-11)</a:t>
            </a:r>
          </a:p>
        </p:txBody>
      </p:sp>
      <p:sp>
        <p:nvSpPr>
          <p:cNvPr id="3" name="Content Placeholder 2"/>
          <p:cNvSpPr>
            <a:spLocks noGrp="1"/>
          </p:cNvSpPr>
          <p:nvPr>
            <p:ph idx="1"/>
          </p:nvPr>
        </p:nvSpPr>
        <p:spPr/>
        <p:txBody>
          <a:bodyPr/>
          <a:lstStyle/>
          <a:p>
            <a:endParaRPr lang="en-AU" dirty="0"/>
          </a:p>
          <a:p>
            <a:pPr>
              <a:buFontTx/>
              <a:buChar char="-"/>
            </a:pPr>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19</a:t>
            </a:fld>
            <a:endParaRPr lang="en-US" dirty="0"/>
          </a:p>
        </p:txBody>
      </p:sp>
      <p:sp>
        <p:nvSpPr>
          <p:cNvPr id="6" name="Content Placeholder 2"/>
          <p:cNvSpPr txBox="1">
            <a:spLocks/>
          </p:cNvSpPr>
          <p:nvPr/>
        </p:nvSpPr>
        <p:spPr bwMode="auto">
          <a:xfrm>
            <a:off x="18288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dirty="0"/>
              <a:t>Bounds checking</a:t>
            </a:r>
          </a:p>
          <a:p>
            <a:pPr>
              <a:buFontTx/>
              <a:buChar char="-"/>
            </a:pPr>
            <a:r>
              <a:rPr lang="en-AU" dirty="0"/>
              <a:t>use valid indices when referring to an array element.</a:t>
            </a:r>
          </a:p>
          <a:p>
            <a:pPr>
              <a:buFontTx/>
              <a:buChar char="-"/>
            </a:pPr>
            <a:r>
              <a:rPr lang="en-AU" dirty="0"/>
              <a:t>If you have created an array of length n and use an index whose value is less than 0 or greater than n-1.</a:t>
            </a:r>
          </a:p>
          <a:p>
            <a:pPr>
              <a:buFontTx/>
              <a:buChar char="-"/>
            </a:pPr>
            <a:r>
              <a:rPr lang="en-AU" dirty="0"/>
              <a:t>program will terminate with an </a:t>
            </a:r>
            <a:r>
              <a:rPr lang="en-AU" dirty="0" err="1"/>
              <a:t>ArrayIndexOutOfBoundsException</a:t>
            </a:r>
            <a:r>
              <a:rPr lang="en-AU" dirty="0"/>
              <a:t> at run time</a:t>
            </a:r>
          </a:p>
          <a:p>
            <a:pPr>
              <a:buFontTx/>
              <a:buChar char="-"/>
            </a:pPr>
            <a:endParaRPr lang="en-AU" dirty="0"/>
          </a:p>
        </p:txBody>
      </p:sp>
    </p:spTree>
    <p:extLst>
      <p:ext uri="{BB962C8B-B14F-4D97-AF65-F5344CB8AC3E}">
        <p14:creationId xmlns:p14="http://schemas.microsoft.com/office/powerpoint/2010/main" val="113372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60" y="444617"/>
            <a:ext cx="11266414" cy="671119"/>
          </a:xfrm>
        </p:spPr>
        <p:txBody>
          <a:bodyPr>
            <a:normAutofit/>
          </a:bodyPr>
          <a:lstStyle/>
          <a:p>
            <a:r>
              <a:rPr lang="en-AU" sz="3200" b="1" dirty="0">
                <a:solidFill>
                  <a:srgbClr val="0B76BC"/>
                </a:solidFill>
                <a:latin typeface="+mn-lt"/>
              </a:rPr>
              <a:t>SLIDE TITLE</a:t>
            </a:r>
          </a:p>
        </p:txBody>
      </p:sp>
      <p:sp>
        <p:nvSpPr>
          <p:cNvPr id="3" name="Content Placeholder 2"/>
          <p:cNvSpPr>
            <a:spLocks noGrp="1"/>
          </p:cNvSpPr>
          <p:nvPr>
            <p:ph sz="half" idx="1"/>
          </p:nvPr>
        </p:nvSpPr>
        <p:spPr>
          <a:xfrm>
            <a:off x="419450" y="1300294"/>
            <a:ext cx="5600350" cy="4876669"/>
          </a:xfrm>
        </p:spPr>
        <p:txBody>
          <a:bodyPr/>
          <a:lstStyle/>
          <a:p>
            <a:pPr marL="0" indent="0">
              <a:buNone/>
            </a:pPr>
            <a:r>
              <a:rPr lang="en-AU" dirty="0"/>
              <a:t>Farrell, J. (2017) Programming Logic and Design, Comprehensive (9th ed.) Cengage Learning </a:t>
            </a:r>
          </a:p>
          <a:p>
            <a:pPr marL="0" indent="0">
              <a:buNone/>
            </a:pPr>
            <a:endParaRPr lang="en-AU" dirty="0">
              <a:solidFill>
                <a:srgbClr val="0B76BC"/>
              </a:solidFill>
            </a:endParaRPr>
          </a:p>
        </p:txBody>
      </p:sp>
      <p:pic>
        <p:nvPicPr>
          <p:cNvPr id="15" name="Content Placeholder 14"/>
          <p:cNvPicPr>
            <a:picLocks noGrp="1" noChangeAspect="1"/>
          </p:cNvPicPr>
          <p:nvPr>
            <p:ph sz="half" idx="2"/>
          </p:nvPr>
        </p:nvPicPr>
        <p:blipFill>
          <a:blip r:embed="rId3"/>
          <a:stretch>
            <a:fillRect/>
          </a:stretch>
        </p:blipFill>
        <p:spPr>
          <a:xfrm>
            <a:off x="7032567" y="1055716"/>
            <a:ext cx="3635177" cy="4544127"/>
          </a:xfrm>
          <a:prstGeom prst="rect">
            <a:avLst/>
          </a:prstGeom>
        </p:spPr>
      </p:pic>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spTree>
    <p:extLst>
      <p:ext uri="{BB962C8B-B14F-4D97-AF65-F5344CB8AC3E}">
        <p14:creationId xmlns:p14="http://schemas.microsoft.com/office/powerpoint/2010/main" val="3788229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Array in Java</a:t>
            </a:r>
            <a:r>
              <a:rPr lang="en-AU" sz="900" dirty="0"/>
              <a:t>(continued-12)</a:t>
            </a:r>
          </a:p>
        </p:txBody>
      </p:sp>
      <p:sp>
        <p:nvSpPr>
          <p:cNvPr id="3" name="Content Placeholder 2"/>
          <p:cNvSpPr>
            <a:spLocks noGrp="1"/>
          </p:cNvSpPr>
          <p:nvPr>
            <p:ph idx="1"/>
          </p:nvPr>
        </p:nvSpPr>
        <p:spPr/>
        <p:txBody>
          <a:bodyPr/>
          <a:lstStyle/>
          <a:p>
            <a:endParaRPr lang="en-AU" dirty="0"/>
          </a:p>
          <a:p>
            <a:pPr>
              <a:buFontTx/>
              <a:buChar char="-"/>
            </a:pPr>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20</a:t>
            </a:fld>
            <a:endParaRPr lang="en-US" dirty="0"/>
          </a:p>
        </p:txBody>
      </p:sp>
      <p:sp>
        <p:nvSpPr>
          <p:cNvPr id="6" name="Content Placeholder 2"/>
          <p:cNvSpPr txBox="1">
            <a:spLocks/>
          </p:cNvSpPr>
          <p:nvPr/>
        </p:nvSpPr>
        <p:spPr bwMode="auto">
          <a:xfrm>
            <a:off x="18288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dirty="0"/>
              <a:t>Exchanging two values in an array</a:t>
            </a:r>
          </a:p>
          <a:p>
            <a:pPr>
              <a:buFontTx/>
              <a:buChar char="-"/>
            </a:pPr>
            <a:r>
              <a:rPr lang="en-AU" dirty="0"/>
              <a:t>Use the temporary variable to exchange the values</a:t>
            </a:r>
          </a:p>
          <a:p>
            <a:pPr marL="0" indent="0">
              <a:buNone/>
            </a:pPr>
            <a:r>
              <a:rPr lang="en-AU" dirty="0"/>
              <a:t>double temp= scores[1];</a:t>
            </a:r>
          </a:p>
          <a:p>
            <a:pPr marL="0" indent="0">
              <a:buNone/>
            </a:pPr>
            <a:r>
              <a:rPr lang="en-AU" dirty="0"/>
              <a:t>scores[1]=scores[2];</a:t>
            </a:r>
          </a:p>
          <a:p>
            <a:pPr marL="0" indent="0">
              <a:buNone/>
            </a:pPr>
            <a:r>
              <a:rPr lang="en-AU" dirty="0"/>
              <a:t>scores[2]=temp;</a:t>
            </a:r>
          </a:p>
        </p:txBody>
      </p:sp>
    </p:spTree>
    <p:extLst>
      <p:ext uri="{BB962C8B-B14F-4D97-AF65-F5344CB8AC3E}">
        <p14:creationId xmlns:p14="http://schemas.microsoft.com/office/powerpoint/2010/main" val="2081219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Array in Java</a:t>
            </a:r>
            <a:r>
              <a:rPr lang="en-AU" sz="900" dirty="0"/>
              <a:t>(continued-13)</a:t>
            </a:r>
          </a:p>
        </p:txBody>
      </p:sp>
      <p:sp>
        <p:nvSpPr>
          <p:cNvPr id="3" name="Content Placeholder 2"/>
          <p:cNvSpPr>
            <a:spLocks noGrp="1"/>
          </p:cNvSpPr>
          <p:nvPr>
            <p:ph idx="1"/>
          </p:nvPr>
        </p:nvSpPr>
        <p:spPr/>
        <p:txBody>
          <a:bodyPr/>
          <a:lstStyle/>
          <a:p>
            <a:endParaRPr lang="en-AU" dirty="0"/>
          </a:p>
          <a:p>
            <a:pPr>
              <a:buFontTx/>
              <a:buChar char="-"/>
            </a:pPr>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21</a:t>
            </a:fld>
            <a:endParaRPr lang="en-US" dirty="0"/>
          </a:p>
        </p:txBody>
      </p:sp>
      <p:sp>
        <p:nvSpPr>
          <p:cNvPr id="6" name="Content Placeholder 2"/>
          <p:cNvSpPr txBox="1">
            <a:spLocks/>
          </p:cNvSpPr>
          <p:nvPr/>
        </p:nvSpPr>
        <p:spPr bwMode="auto">
          <a:xfrm>
            <a:off x="1828800" y="1600200"/>
            <a:ext cx="26670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dirty="0"/>
              <a:t>Typical array processing  codes</a:t>
            </a:r>
          </a:p>
          <a:p>
            <a:pPr marL="0" indent="0">
              <a:buNone/>
            </a:pPr>
            <a:endParaRPr lang="en-AU"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1366869"/>
            <a:ext cx="5306070" cy="45726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13820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Array in Java</a:t>
            </a:r>
            <a:r>
              <a:rPr lang="en-AU" sz="900" dirty="0"/>
              <a:t>(continued-14)</a:t>
            </a:r>
          </a:p>
        </p:txBody>
      </p:sp>
      <p:sp>
        <p:nvSpPr>
          <p:cNvPr id="3" name="Content Placeholder 2"/>
          <p:cNvSpPr>
            <a:spLocks noGrp="1"/>
          </p:cNvSpPr>
          <p:nvPr>
            <p:ph idx="1"/>
          </p:nvPr>
        </p:nvSpPr>
        <p:spPr/>
        <p:txBody>
          <a:bodyPr/>
          <a:lstStyle/>
          <a:p>
            <a:endParaRPr lang="en-AU" dirty="0"/>
          </a:p>
          <a:p>
            <a:pPr>
              <a:buFontTx/>
              <a:buChar char="-"/>
            </a:pPr>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22</a:t>
            </a:fld>
            <a:endParaRPr lang="en-US" dirty="0"/>
          </a:p>
        </p:txBody>
      </p:sp>
      <p:sp>
        <p:nvSpPr>
          <p:cNvPr id="6" name="Content Placeholder 2"/>
          <p:cNvSpPr txBox="1">
            <a:spLocks/>
          </p:cNvSpPr>
          <p:nvPr/>
        </p:nvSpPr>
        <p:spPr bwMode="auto">
          <a:xfrm>
            <a:off x="18288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dirty="0"/>
              <a:t>Two Dimensional Array</a:t>
            </a:r>
          </a:p>
          <a:p>
            <a:pPr marL="0" indent="0">
              <a:buNone/>
            </a:pPr>
            <a:r>
              <a:rPr lang="en-AU" dirty="0"/>
              <a:t>What if teacher want to store student number and marks obtained?</a:t>
            </a:r>
          </a:p>
          <a:p>
            <a:pPr lvl="1" indent="-342900"/>
            <a:r>
              <a:rPr lang="en-AU" dirty="0"/>
              <a:t>Use two dimensional array</a:t>
            </a:r>
          </a:p>
          <a:p>
            <a:pPr lvl="1" indent="-342900"/>
            <a:r>
              <a:rPr lang="en-AU" dirty="0"/>
              <a:t>Similar to matrix of rows and columns.</a:t>
            </a:r>
          </a:p>
          <a:p>
            <a:pPr lvl="1" indent="-342900"/>
            <a:r>
              <a:rPr lang="en-AU" dirty="0"/>
              <a:t>Declaration and creation of two dimensional array </a:t>
            </a:r>
          </a:p>
          <a:p>
            <a:pPr lvl="1" indent="-342900"/>
            <a:r>
              <a:rPr lang="en-AU" dirty="0"/>
              <a:t>datatype [][] </a:t>
            </a:r>
            <a:r>
              <a:rPr lang="en-AU" dirty="0" err="1"/>
              <a:t>arrayname</a:t>
            </a:r>
            <a:r>
              <a:rPr lang="en-AU" dirty="0"/>
              <a:t>= new datatype[rows][columns]</a:t>
            </a:r>
          </a:p>
          <a:p>
            <a:pPr lvl="1" indent="-342900"/>
            <a:r>
              <a:rPr lang="en-AU" dirty="0"/>
              <a:t>	</a:t>
            </a:r>
            <a:r>
              <a:rPr lang="en-AU" dirty="0" err="1"/>
              <a:t>int</a:t>
            </a:r>
            <a:r>
              <a:rPr lang="en-AU" dirty="0"/>
              <a:t>[][] </a:t>
            </a:r>
            <a:r>
              <a:rPr lang="en-AU" dirty="0" err="1"/>
              <a:t>arrayname</a:t>
            </a:r>
            <a:r>
              <a:rPr lang="en-AU" dirty="0"/>
              <a:t>= new </a:t>
            </a:r>
            <a:r>
              <a:rPr lang="en-AU" dirty="0" err="1"/>
              <a:t>int</a:t>
            </a:r>
            <a:r>
              <a:rPr lang="en-AU" dirty="0"/>
              <a:t>[4][2]</a:t>
            </a:r>
          </a:p>
        </p:txBody>
      </p:sp>
    </p:spTree>
    <p:extLst>
      <p:ext uri="{BB962C8B-B14F-4D97-AF65-F5344CB8AC3E}">
        <p14:creationId xmlns:p14="http://schemas.microsoft.com/office/powerpoint/2010/main" val="2727758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Array in Java</a:t>
            </a:r>
            <a:r>
              <a:rPr lang="en-AU" sz="900" dirty="0"/>
              <a:t>(continued-15)</a:t>
            </a:r>
          </a:p>
        </p:txBody>
      </p:sp>
      <p:sp>
        <p:nvSpPr>
          <p:cNvPr id="3" name="Content Placeholder 2"/>
          <p:cNvSpPr>
            <a:spLocks noGrp="1"/>
          </p:cNvSpPr>
          <p:nvPr>
            <p:ph idx="1"/>
          </p:nvPr>
        </p:nvSpPr>
        <p:spPr/>
        <p:txBody>
          <a:bodyPr/>
          <a:lstStyle/>
          <a:p>
            <a:endParaRPr lang="en-AU" dirty="0"/>
          </a:p>
          <a:p>
            <a:pPr>
              <a:buFontTx/>
              <a:buChar char="-"/>
            </a:pPr>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23</a:t>
            </a:fld>
            <a:endParaRPr lang="en-US" dirty="0"/>
          </a:p>
        </p:txBody>
      </p:sp>
      <p:sp>
        <p:nvSpPr>
          <p:cNvPr id="6" name="Content Placeholder 2"/>
          <p:cNvSpPr txBox="1">
            <a:spLocks/>
          </p:cNvSpPr>
          <p:nvPr/>
        </p:nvSpPr>
        <p:spPr bwMode="auto">
          <a:xfrm>
            <a:off x="18288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dirty="0"/>
              <a:t>Two Dimensional Array Initialisation </a:t>
            </a:r>
          </a:p>
          <a:p>
            <a:pPr marL="0" indent="0">
              <a:buNone/>
            </a:pPr>
            <a:r>
              <a:rPr lang="en-AU" dirty="0" err="1"/>
              <a:t>int</a:t>
            </a:r>
            <a:r>
              <a:rPr lang="en-AU" dirty="0"/>
              <a:t>[][] </a:t>
            </a:r>
            <a:r>
              <a:rPr lang="en-AU" dirty="0" err="1"/>
              <a:t>anIntegerArray</a:t>
            </a:r>
            <a:r>
              <a:rPr lang="en-AU" dirty="0"/>
              <a:t> = new </a:t>
            </a:r>
            <a:r>
              <a:rPr lang="en-AU" dirty="0" err="1"/>
              <a:t>int</a:t>
            </a:r>
            <a:r>
              <a:rPr lang="en-AU" dirty="0"/>
              <a:t>[5][3];</a:t>
            </a:r>
            <a:br>
              <a:rPr lang="en-AU" dirty="0"/>
            </a:br>
            <a:r>
              <a:rPr lang="en-AU" dirty="0" err="1"/>
              <a:t>anIntegerArray</a:t>
            </a:r>
            <a:r>
              <a:rPr lang="en-AU" dirty="0"/>
              <a:t>[0][0] = 10;</a:t>
            </a:r>
            <a:br>
              <a:rPr lang="en-AU" dirty="0"/>
            </a:br>
            <a:r>
              <a:rPr lang="en-AU" dirty="0" err="1"/>
              <a:t>anIntegerArray</a:t>
            </a:r>
            <a:r>
              <a:rPr lang="en-AU" dirty="0"/>
              <a:t>[0][1] = 20;</a:t>
            </a:r>
            <a:br>
              <a:rPr lang="en-AU" dirty="0"/>
            </a:br>
            <a:r>
              <a:rPr lang="en-AU" dirty="0" err="1"/>
              <a:t>anIntegerArray</a:t>
            </a:r>
            <a:r>
              <a:rPr lang="en-AU" dirty="0"/>
              <a:t>[0][2] = 30;</a:t>
            </a:r>
          </a:p>
          <a:p>
            <a:pPr marL="0" indent="0">
              <a:buNone/>
            </a:pPr>
            <a:endParaRPr lang="en-AU" dirty="0"/>
          </a:p>
          <a:p>
            <a:pPr marL="0" indent="0">
              <a:buNone/>
            </a:pPr>
            <a:r>
              <a:rPr lang="en-AU" dirty="0"/>
              <a:t>Another approach: </a:t>
            </a:r>
          </a:p>
          <a:p>
            <a:pPr marL="0" indent="0">
              <a:buNone/>
            </a:pPr>
            <a:r>
              <a:rPr lang="en-AU" dirty="0" err="1"/>
              <a:t>int</a:t>
            </a:r>
            <a:r>
              <a:rPr lang="en-AU" dirty="0"/>
              <a:t>[][] Employees = { {10, 20, 30}, {15, 25, 35}, {22, 44, 66}, {33, 55, 77} };</a:t>
            </a:r>
          </a:p>
        </p:txBody>
      </p:sp>
    </p:spTree>
    <p:extLst>
      <p:ext uri="{BB962C8B-B14F-4D97-AF65-F5344CB8AC3E}">
        <p14:creationId xmlns:p14="http://schemas.microsoft.com/office/powerpoint/2010/main" val="1994782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Array in Java</a:t>
            </a:r>
            <a:r>
              <a:rPr lang="en-AU" sz="900" dirty="0"/>
              <a:t>(continued-16)</a:t>
            </a:r>
          </a:p>
        </p:txBody>
      </p:sp>
      <p:sp>
        <p:nvSpPr>
          <p:cNvPr id="3" name="Content Placeholder 2"/>
          <p:cNvSpPr>
            <a:spLocks noGrp="1"/>
          </p:cNvSpPr>
          <p:nvPr>
            <p:ph idx="1"/>
          </p:nvPr>
        </p:nvSpPr>
        <p:spPr/>
        <p:txBody>
          <a:bodyPr/>
          <a:lstStyle/>
          <a:p>
            <a:endParaRPr lang="en-AU" dirty="0"/>
          </a:p>
          <a:p>
            <a:pPr>
              <a:buFontTx/>
              <a:buChar char="-"/>
            </a:pPr>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24</a:t>
            </a:fld>
            <a:endParaRPr lang="en-US" dirty="0"/>
          </a:p>
        </p:txBody>
      </p:sp>
      <p:sp>
        <p:nvSpPr>
          <p:cNvPr id="6" name="Content Placeholder 2"/>
          <p:cNvSpPr txBox="1">
            <a:spLocks/>
          </p:cNvSpPr>
          <p:nvPr/>
        </p:nvSpPr>
        <p:spPr bwMode="auto">
          <a:xfrm>
            <a:off x="18288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dirty="0"/>
              <a:t>Two Dimensional Array: accessing the array elements</a:t>
            </a:r>
          </a:p>
          <a:p>
            <a:pPr marL="0" indent="0">
              <a:buNone/>
            </a:pPr>
            <a:r>
              <a:rPr lang="en-AU" dirty="0"/>
              <a:t>- Standard Approach</a:t>
            </a:r>
          </a:p>
          <a:p>
            <a:pPr marL="0" indent="0">
              <a:buNone/>
            </a:pPr>
            <a:endParaRPr lang="en-AU" dirty="0"/>
          </a:p>
          <a:p>
            <a:pPr marL="0" indent="0">
              <a:buNone/>
            </a:pPr>
            <a:endParaRPr lang="en-AU" dirty="0"/>
          </a:p>
          <a:p>
            <a:pPr marL="0" indent="0">
              <a:buNone/>
            </a:pPr>
            <a:endParaRPr lang="en-AU" dirty="0"/>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2667000"/>
            <a:ext cx="5906324" cy="2534004"/>
          </a:xfrm>
          <a:prstGeom prst="rect">
            <a:avLst/>
          </a:prstGeom>
        </p:spPr>
      </p:pic>
    </p:spTree>
    <p:extLst>
      <p:ext uri="{BB962C8B-B14F-4D97-AF65-F5344CB8AC3E}">
        <p14:creationId xmlns:p14="http://schemas.microsoft.com/office/powerpoint/2010/main" val="625975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Array in Java</a:t>
            </a:r>
            <a:r>
              <a:rPr lang="en-AU" sz="900" dirty="0"/>
              <a:t>(continued-17)</a:t>
            </a:r>
          </a:p>
        </p:txBody>
      </p:sp>
      <p:sp>
        <p:nvSpPr>
          <p:cNvPr id="3" name="Content Placeholder 2"/>
          <p:cNvSpPr>
            <a:spLocks noGrp="1"/>
          </p:cNvSpPr>
          <p:nvPr>
            <p:ph idx="1"/>
          </p:nvPr>
        </p:nvSpPr>
        <p:spPr/>
        <p:txBody>
          <a:bodyPr/>
          <a:lstStyle/>
          <a:p>
            <a:endParaRPr lang="en-AU" dirty="0"/>
          </a:p>
          <a:p>
            <a:pPr>
              <a:buFontTx/>
              <a:buChar char="-"/>
            </a:pPr>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25</a:t>
            </a:fld>
            <a:endParaRPr lang="en-US" dirty="0"/>
          </a:p>
        </p:txBody>
      </p:sp>
      <p:sp>
        <p:nvSpPr>
          <p:cNvPr id="6" name="Content Placeholder 2"/>
          <p:cNvSpPr txBox="1">
            <a:spLocks/>
          </p:cNvSpPr>
          <p:nvPr/>
        </p:nvSpPr>
        <p:spPr bwMode="auto">
          <a:xfrm>
            <a:off x="18288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dirty="0"/>
              <a:t>Two Dimensional Array: accessing the array elements</a:t>
            </a:r>
          </a:p>
          <a:p>
            <a:pPr marL="0" indent="0">
              <a:buNone/>
            </a:pPr>
            <a:r>
              <a:rPr lang="en-AU" dirty="0"/>
              <a:t>- Using for loop</a:t>
            </a:r>
          </a:p>
          <a:p>
            <a:pPr marL="0" indent="0">
              <a:buNone/>
            </a:pPr>
            <a:endParaRPr lang="en-AU" dirty="0"/>
          </a:p>
          <a:p>
            <a:pPr marL="0" indent="0">
              <a:buNone/>
            </a:pPr>
            <a:endParaRPr lang="en-AU" dirty="0"/>
          </a:p>
          <a:p>
            <a:pPr marL="0" indent="0">
              <a:buNone/>
            </a:pPr>
            <a:endParaRPr lang="en-AU"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2667001"/>
            <a:ext cx="5896798" cy="3210373"/>
          </a:xfrm>
          <a:prstGeom prst="rect">
            <a:avLst/>
          </a:prstGeom>
        </p:spPr>
      </p:pic>
    </p:spTree>
    <p:extLst>
      <p:ext uri="{BB962C8B-B14F-4D97-AF65-F5344CB8AC3E}">
        <p14:creationId xmlns:p14="http://schemas.microsoft.com/office/powerpoint/2010/main" val="3856199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Summary</a:t>
            </a:r>
          </a:p>
        </p:txBody>
      </p:sp>
      <p:sp>
        <p:nvSpPr>
          <p:cNvPr id="3" name="Content Placeholder 2"/>
          <p:cNvSpPr>
            <a:spLocks noGrp="1"/>
          </p:cNvSpPr>
          <p:nvPr>
            <p:ph idx="1"/>
          </p:nvPr>
        </p:nvSpPr>
        <p:spPr/>
        <p:txBody>
          <a:bodyPr/>
          <a:lstStyle/>
          <a:p>
            <a:r>
              <a:rPr lang="en-AU" dirty="0"/>
              <a:t>Arrays are fourth basic element after assignments, conditionals and loops.</a:t>
            </a:r>
          </a:p>
          <a:p>
            <a:r>
              <a:rPr lang="en-AU" dirty="0"/>
              <a:t>Basic data structure</a:t>
            </a:r>
          </a:p>
          <a:p>
            <a:r>
              <a:rPr lang="en-AU" dirty="0"/>
              <a:t>One dimensional array to store sequence of values of same type. </a:t>
            </a:r>
          </a:p>
          <a:p>
            <a:r>
              <a:rPr lang="en-AU" dirty="0"/>
              <a:t>We use indexing to refer to array elements.</a:t>
            </a:r>
          </a:p>
          <a:p>
            <a:r>
              <a:rPr lang="en-AU" dirty="0"/>
              <a:t>Two dimensional array to store values of same type in form of matrix of various rows </a:t>
            </a:r>
            <a:r>
              <a:rPr lang="en-AU"/>
              <a:t>and columns.</a:t>
            </a:r>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26</a:t>
            </a:fld>
            <a:endParaRPr lang="en-US" dirty="0"/>
          </a:p>
        </p:txBody>
      </p:sp>
    </p:spTree>
    <p:extLst>
      <p:ext uri="{BB962C8B-B14F-4D97-AF65-F5344CB8AC3E}">
        <p14:creationId xmlns:p14="http://schemas.microsoft.com/office/powerpoint/2010/main" val="672717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327171" y="4405746"/>
            <a:ext cx="11417416" cy="2095722"/>
          </a:xfrm>
        </p:spPr>
        <p:txBody>
          <a:bodyPr anchor="ctr">
            <a:normAutofit/>
          </a:bodyPr>
          <a:lstStyle/>
          <a:p>
            <a:pPr algn="ctr"/>
            <a:r>
              <a:rPr lang="en-AU" dirty="0">
                <a:solidFill>
                  <a:schemeClr val="bg1"/>
                </a:solidFill>
                <a:latin typeface="Arial Rounded MT Bold" panose="020F0704030504030204" pitchFamily="34" charset="0"/>
              </a:rPr>
              <a:t>kent.edu.au</a:t>
            </a:r>
            <a:br>
              <a:rPr lang="en-AU" sz="1600" dirty="0">
                <a:solidFill>
                  <a:schemeClr val="bg1"/>
                </a:solidFill>
                <a:latin typeface="Arial Rounded MT Bold" panose="020F0704030504030204" pitchFamily="34" charset="0"/>
              </a:rPr>
            </a:br>
            <a:br>
              <a:rPr lang="en-AU" sz="1600" dirty="0">
                <a:solidFill>
                  <a:schemeClr val="bg1"/>
                </a:solidFill>
                <a:latin typeface="Arial Rounded MT Bold" panose="020F0704030504030204" pitchFamily="34" charset="0"/>
              </a:rPr>
            </a:br>
            <a:r>
              <a:rPr lang="en-AU" sz="1600" dirty="0">
                <a:solidFill>
                  <a:schemeClr val="bg1"/>
                </a:solidFill>
                <a:latin typeface="Arial Rounded MT Bold" panose="020F0704030504030204" pitchFamily="34" charset="0"/>
              </a:rPr>
              <a:t>Kent Institute Australia Pty. Ltd.</a:t>
            </a:r>
            <a:br>
              <a:rPr lang="en-AU" sz="1600" dirty="0">
                <a:solidFill>
                  <a:schemeClr val="bg1"/>
                </a:solidFill>
                <a:latin typeface="Arial Rounded MT Bold" panose="020F0704030504030204" pitchFamily="34" charset="0"/>
              </a:rPr>
            </a:br>
            <a:r>
              <a:rPr lang="en-AU" sz="1600" dirty="0">
                <a:solidFill>
                  <a:schemeClr val="bg1"/>
                </a:solidFill>
                <a:latin typeface="Arial Rounded MT Bold" panose="020F0704030504030204" pitchFamily="34" charset="0"/>
              </a:rPr>
              <a:t>ABN 49 003 577 302 </a:t>
            </a:r>
            <a:r>
              <a:rPr lang="en-AU" sz="1600" dirty="0">
                <a:solidFill>
                  <a:schemeClr val="bg1"/>
                </a:solidFill>
                <a:latin typeface="Calibri"/>
              </a:rPr>
              <a:t>●</a:t>
            </a:r>
            <a:r>
              <a:rPr lang="en-AU" sz="1600" dirty="0">
                <a:solidFill>
                  <a:schemeClr val="bg1"/>
                </a:solidFill>
                <a:latin typeface="Arial Rounded MT Bold" panose="020F0704030504030204" pitchFamily="34" charset="0"/>
              </a:rPr>
              <a:t> CRICOS Code: 00161E </a:t>
            </a:r>
            <a:r>
              <a:rPr lang="en-AU" sz="1600" dirty="0">
                <a:solidFill>
                  <a:schemeClr val="bg1"/>
                </a:solidFill>
                <a:latin typeface="Calibri"/>
              </a:rPr>
              <a:t>●</a:t>
            </a:r>
            <a:r>
              <a:rPr lang="en-AU" sz="1600" dirty="0">
                <a:solidFill>
                  <a:schemeClr val="bg1"/>
                </a:solidFill>
                <a:latin typeface="Arial Rounded MT Bold" panose="020F0704030504030204" pitchFamily="34" charset="0"/>
              </a:rPr>
              <a:t> RTO Code: 90458 </a:t>
            </a:r>
            <a:r>
              <a:rPr lang="en-AU" sz="1600" dirty="0">
                <a:solidFill>
                  <a:schemeClr val="bg1"/>
                </a:solidFill>
                <a:latin typeface="Calibri"/>
              </a:rPr>
              <a:t>●</a:t>
            </a:r>
            <a:r>
              <a:rPr lang="en-AU" sz="1600" dirty="0">
                <a:solidFill>
                  <a:schemeClr val="bg1"/>
                </a:solidFill>
                <a:latin typeface="Arial Rounded MT Bold" panose="020F0704030504030204" pitchFamily="34" charset="0"/>
              </a:rPr>
              <a:t> TEQSA Provider Number: PRV12051</a:t>
            </a:r>
          </a:p>
        </p:txBody>
      </p:sp>
      <p:sp>
        <p:nvSpPr>
          <p:cNvPr id="14" name="Slide Number Placeholder 13"/>
          <p:cNvSpPr>
            <a:spLocks noGrp="1"/>
          </p:cNvSpPr>
          <p:nvPr>
            <p:ph type="sldNum" sz="quarter" idx="12"/>
          </p:nvPr>
        </p:nvSpPr>
        <p:spPr/>
        <p:txBody>
          <a:bodyPr/>
          <a:lstStyle/>
          <a:p>
            <a:pPr algn="l"/>
            <a:fld id="{69A33247-0532-4294-AAF9-44D3CCAEBDA1}" type="slidenum">
              <a:rPr lang="en-AU" smtClean="0"/>
              <a:pPr algn="l"/>
              <a:t>27</a:t>
            </a:fld>
            <a:r>
              <a:rPr lang="en-AU" dirty="0"/>
              <a:t>  </a:t>
            </a:r>
          </a:p>
        </p:txBody>
      </p:sp>
      <p:sp>
        <p:nvSpPr>
          <p:cNvPr id="18" name="Content Placeholder 24"/>
          <p:cNvSpPr txBox="1">
            <a:spLocks/>
          </p:cNvSpPr>
          <p:nvPr/>
        </p:nvSpPr>
        <p:spPr>
          <a:xfrm>
            <a:off x="6248400" y="1978025"/>
            <a:ext cx="5181600" cy="435133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AU" sz="22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780" y="874229"/>
            <a:ext cx="5569527" cy="335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522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986" y="608807"/>
            <a:ext cx="8229600" cy="1143000"/>
          </a:xfrm>
        </p:spPr>
        <p:txBody>
          <a:bodyPr>
            <a:normAutofit fontScale="90000"/>
          </a:bodyPr>
          <a:lstStyle/>
          <a:p>
            <a:r>
              <a:rPr lang="en-US" b="1" dirty="0"/>
              <a:t>Programming Logic and Design</a:t>
            </a:r>
            <a:br>
              <a:rPr lang="en-US" b="1" dirty="0"/>
            </a:br>
            <a:r>
              <a:rPr lang="en-US" b="1" i="1" dirty="0"/>
              <a:t>Ninth Edition</a:t>
            </a:r>
            <a:endParaRPr lang="en-US" b="1" dirty="0"/>
          </a:p>
        </p:txBody>
      </p:sp>
      <p:sp>
        <p:nvSpPr>
          <p:cNvPr id="3" name="Content Placeholder 2"/>
          <p:cNvSpPr>
            <a:spLocks noGrp="1"/>
          </p:cNvSpPr>
          <p:nvPr>
            <p:ph idx="1"/>
          </p:nvPr>
        </p:nvSpPr>
        <p:spPr>
          <a:xfrm>
            <a:off x="1981200" y="2438401"/>
            <a:ext cx="8229600" cy="3687763"/>
          </a:xfrm>
        </p:spPr>
        <p:txBody>
          <a:bodyPr/>
          <a:lstStyle/>
          <a:p>
            <a:pPr algn="ctr" eaLnBrk="1" hangingPunct="1">
              <a:lnSpc>
                <a:spcPct val="90000"/>
              </a:lnSpc>
              <a:buFont typeface="Arial" pitchFamily="34" charset="0"/>
              <a:buNone/>
              <a:defRPr/>
            </a:pPr>
            <a:r>
              <a:rPr lang="en-US" sz="3600" dirty="0"/>
              <a:t>Arrays and basic Array operations</a:t>
            </a:r>
          </a:p>
        </p:txBody>
      </p:sp>
      <p:sp>
        <p:nvSpPr>
          <p:cNvPr id="4" name="Slide Number Placeholder 3"/>
          <p:cNvSpPr>
            <a:spLocks noGrp="1"/>
          </p:cNvSpPr>
          <p:nvPr>
            <p:ph type="sldNum" sz="quarter" idx="10"/>
          </p:nvPr>
        </p:nvSpPr>
        <p:spPr/>
        <p:txBody>
          <a:bodyPr/>
          <a:lstStyle/>
          <a:p>
            <a:pPr>
              <a:defRPr/>
            </a:pPr>
            <a:fld id="{0F66439E-C25C-4026-841B-CBBDFA57E0D0}" type="slidenum">
              <a:rPr lang="en-US">
                <a:solidFill>
                  <a:srgbClr val="F79646">
                    <a:lumMod val="75000"/>
                  </a:srgbClr>
                </a:solidFill>
              </a:rPr>
              <a:pPr>
                <a:defRPr/>
              </a:pPr>
              <a:t>3</a:t>
            </a:fld>
            <a:endParaRPr lang="en-US" dirty="0">
              <a:solidFill>
                <a:srgbClr val="F79646">
                  <a:lumMod val="75000"/>
                </a:srgbClr>
              </a:solidFill>
            </a:endParaRPr>
          </a:p>
        </p:txBody>
      </p:sp>
    </p:spTree>
    <p:extLst>
      <p:ext uri="{BB962C8B-B14F-4D97-AF65-F5344CB8AC3E}">
        <p14:creationId xmlns:p14="http://schemas.microsoft.com/office/powerpoint/2010/main" val="1652893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Objectives</a:t>
            </a:r>
          </a:p>
        </p:txBody>
      </p:sp>
      <p:sp>
        <p:nvSpPr>
          <p:cNvPr id="3" name="Content Placeholder 2"/>
          <p:cNvSpPr>
            <a:spLocks noGrp="1"/>
          </p:cNvSpPr>
          <p:nvPr>
            <p:ph idx="1"/>
          </p:nvPr>
        </p:nvSpPr>
        <p:spPr/>
        <p:txBody>
          <a:bodyPr/>
          <a:lstStyle/>
          <a:p>
            <a:r>
              <a:rPr lang="en-AU" dirty="0"/>
              <a:t>Arrays- one dimensional and two dimensional.</a:t>
            </a:r>
          </a:p>
          <a:p>
            <a:r>
              <a:rPr lang="en-AU" dirty="0"/>
              <a:t>Declaration, Creation and Initialization.</a:t>
            </a:r>
          </a:p>
          <a:p>
            <a:r>
              <a:rPr lang="en-AU" dirty="0"/>
              <a:t>Some basic operations</a:t>
            </a:r>
          </a:p>
          <a:p>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4</a:t>
            </a:fld>
            <a:endParaRPr lang="en-US" dirty="0"/>
          </a:p>
        </p:txBody>
      </p:sp>
    </p:spTree>
    <p:extLst>
      <p:ext uri="{BB962C8B-B14F-4D97-AF65-F5344CB8AC3E}">
        <p14:creationId xmlns:p14="http://schemas.microsoft.com/office/powerpoint/2010/main" val="4179097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Introduction to Arrays</a:t>
            </a:r>
          </a:p>
        </p:txBody>
      </p:sp>
      <p:sp>
        <p:nvSpPr>
          <p:cNvPr id="3" name="Content Placeholder 2"/>
          <p:cNvSpPr>
            <a:spLocks noGrp="1"/>
          </p:cNvSpPr>
          <p:nvPr>
            <p:ph idx="1"/>
          </p:nvPr>
        </p:nvSpPr>
        <p:spPr/>
        <p:txBody>
          <a:bodyPr/>
          <a:lstStyle/>
          <a:p>
            <a:r>
              <a:rPr lang="en-AU" dirty="0"/>
              <a:t>In computer science, a data structure is a data organization, management, and storage format that enables efficient access and modification</a:t>
            </a:r>
          </a:p>
          <a:p>
            <a:r>
              <a:rPr lang="en-AU" dirty="0"/>
              <a:t>A data structure is a way to organize data in a computer (usually to save time or space).</a:t>
            </a:r>
          </a:p>
          <a:p>
            <a:r>
              <a:rPr lang="en-AU" dirty="0"/>
              <a:t>Data structures play an essential role in computer programming—indeed.</a:t>
            </a:r>
          </a:p>
          <a:p>
            <a:r>
              <a:rPr lang="en-AU" dirty="0"/>
              <a:t>In this lecture, we introduce you to the idea of a data structure and to your ﬁrst data structure, the array.</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5</a:t>
            </a:fld>
            <a:endParaRPr lang="en-US" dirty="0"/>
          </a:p>
        </p:txBody>
      </p:sp>
    </p:spTree>
    <p:extLst>
      <p:ext uri="{BB962C8B-B14F-4D97-AF65-F5344CB8AC3E}">
        <p14:creationId xmlns:p14="http://schemas.microsoft.com/office/powerpoint/2010/main" val="759192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Introduction to Arrays</a:t>
            </a:r>
            <a:r>
              <a:rPr lang="en-AU" sz="900" dirty="0"/>
              <a:t>(continued-1)</a:t>
            </a:r>
          </a:p>
        </p:txBody>
      </p:sp>
      <p:sp>
        <p:nvSpPr>
          <p:cNvPr id="3" name="Content Placeholder 2"/>
          <p:cNvSpPr>
            <a:spLocks noGrp="1"/>
          </p:cNvSpPr>
          <p:nvPr>
            <p:ph idx="1"/>
          </p:nvPr>
        </p:nvSpPr>
        <p:spPr/>
        <p:txBody>
          <a:bodyPr/>
          <a:lstStyle/>
          <a:p>
            <a:r>
              <a:rPr lang="en-AU" dirty="0"/>
              <a:t> The primary purpose of an array :- </a:t>
            </a:r>
          </a:p>
          <a:p>
            <a:pPr>
              <a:buFontTx/>
              <a:buChar char="-"/>
            </a:pPr>
            <a:r>
              <a:rPr lang="en-AU" dirty="0"/>
              <a:t>facilitate storing large quantities of data of same type.</a:t>
            </a:r>
          </a:p>
          <a:p>
            <a:pPr>
              <a:buFontTx/>
              <a:buChar char="-"/>
            </a:pPr>
            <a:r>
              <a:rPr lang="en-AU" dirty="0"/>
              <a:t> manipulating large quantities of data of same type.</a:t>
            </a:r>
          </a:p>
          <a:p>
            <a:r>
              <a:rPr lang="en-AU" dirty="0"/>
              <a:t>Have a large amount of data of same type to process? </a:t>
            </a:r>
          </a:p>
          <a:p>
            <a:pPr>
              <a:buFontTx/>
              <a:buChar char="-"/>
            </a:pPr>
            <a:r>
              <a:rPr lang="en-AU" dirty="0"/>
              <a:t>First put all of the data into one or more arrays.</a:t>
            </a:r>
          </a:p>
          <a:p>
            <a:pPr>
              <a:buFontTx/>
              <a:buChar char="-"/>
            </a:pPr>
            <a:r>
              <a:rPr lang="en-AU" dirty="0"/>
              <a:t>use indexing to refer to individual elements and to process the data.</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6</a:t>
            </a:fld>
            <a:endParaRPr lang="en-US" dirty="0"/>
          </a:p>
        </p:txBody>
      </p:sp>
    </p:spTree>
    <p:extLst>
      <p:ext uri="{BB962C8B-B14F-4D97-AF65-F5344CB8AC3E}">
        <p14:creationId xmlns:p14="http://schemas.microsoft.com/office/powerpoint/2010/main" val="3953863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Introduction to Arrays</a:t>
            </a:r>
            <a:r>
              <a:rPr lang="en-AU" sz="900" dirty="0"/>
              <a:t>(continued-2)</a:t>
            </a:r>
          </a:p>
        </p:txBody>
      </p:sp>
      <p:sp>
        <p:nvSpPr>
          <p:cNvPr id="3" name="Content Placeholder 2"/>
          <p:cNvSpPr>
            <a:spLocks noGrp="1"/>
          </p:cNvSpPr>
          <p:nvPr>
            <p:ph idx="1"/>
          </p:nvPr>
        </p:nvSpPr>
        <p:spPr/>
        <p:txBody>
          <a:bodyPr/>
          <a:lstStyle/>
          <a:p>
            <a:r>
              <a:rPr lang="en-AU" dirty="0"/>
              <a:t>You can use array in following scenarios:</a:t>
            </a:r>
          </a:p>
          <a:p>
            <a:pPr>
              <a:buFontTx/>
              <a:buChar char="-"/>
            </a:pPr>
            <a:r>
              <a:rPr lang="en-AU" dirty="0"/>
              <a:t>To store exam scores of five exams.</a:t>
            </a:r>
          </a:p>
          <a:p>
            <a:pPr>
              <a:buFontTx/>
              <a:buChar char="-"/>
            </a:pPr>
            <a:r>
              <a:rPr lang="en-AU" dirty="0"/>
              <a:t>To store stock prices.</a:t>
            </a:r>
          </a:p>
          <a:p>
            <a:pPr>
              <a:buFontTx/>
              <a:buChar char="-"/>
            </a:pPr>
            <a:r>
              <a:rPr lang="en-AU" dirty="0"/>
              <a:t>To store various departing time of your train in a day from your nearby station.</a:t>
            </a:r>
          </a:p>
          <a:p>
            <a:pPr>
              <a:buFontTx/>
              <a:buChar char="-"/>
            </a:pPr>
            <a:r>
              <a:rPr lang="en-AU" dirty="0"/>
              <a:t>And many more.</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7</a:t>
            </a:fld>
            <a:endParaRPr lang="en-US" dirty="0"/>
          </a:p>
        </p:txBody>
      </p:sp>
    </p:spTree>
    <p:extLst>
      <p:ext uri="{BB962C8B-B14F-4D97-AF65-F5344CB8AC3E}">
        <p14:creationId xmlns:p14="http://schemas.microsoft.com/office/powerpoint/2010/main" val="356843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Array in Java</a:t>
            </a:r>
          </a:p>
        </p:txBody>
      </p:sp>
      <p:sp>
        <p:nvSpPr>
          <p:cNvPr id="3" name="Content Placeholder 2"/>
          <p:cNvSpPr>
            <a:spLocks noGrp="1"/>
          </p:cNvSpPr>
          <p:nvPr>
            <p:ph idx="1"/>
          </p:nvPr>
        </p:nvSpPr>
        <p:spPr/>
        <p:txBody>
          <a:bodyPr/>
          <a:lstStyle/>
          <a:p>
            <a:r>
              <a:rPr lang="en-AU" dirty="0"/>
              <a:t>Making an array in a Java program involves three distinct steps: </a:t>
            </a:r>
          </a:p>
          <a:p>
            <a:pPr marL="0" indent="0">
              <a:buNone/>
            </a:pPr>
            <a:r>
              <a:rPr lang="en-AU" dirty="0"/>
              <a:t>-Declare the array.</a:t>
            </a:r>
          </a:p>
          <a:p>
            <a:pPr marL="0" indent="0">
              <a:buNone/>
            </a:pPr>
            <a:r>
              <a:rPr lang="en-AU" dirty="0"/>
              <a:t>-Create the array.</a:t>
            </a:r>
          </a:p>
          <a:p>
            <a:pPr marL="0" indent="0">
              <a:buNone/>
            </a:pPr>
            <a:r>
              <a:rPr lang="en-AU" dirty="0"/>
              <a:t>-Initialize the array elements.</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8</a:t>
            </a:fld>
            <a:endParaRPr lang="en-US" dirty="0"/>
          </a:p>
        </p:txBody>
      </p:sp>
    </p:spTree>
    <p:extLst>
      <p:ext uri="{BB962C8B-B14F-4D97-AF65-F5344CB8AC3E}">
        <p14:creationId xmlns:p14="http://schemas.microsoft.com/office/powerpoint/2010/main" val="3282742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Array in Java</a:t>
            </a:r>
            <a:r>
              <a:rPr lang="en-AU" sz="900" dirty="0"/>
              <a:t>(continued-2)</a:t>
            </a:r>
          </a:p>
        </p:txBody>
      </p:sp>
      <p:sp>
        <p:nvSpPr>
          <p:cNvPr id="3" name="Content Placeholder 2"/>
          <p:cNvSpPr>
            <a:spLocks noGrp="1"/>
          </p:cNvSpPr>
          <p:nvPr>
            <p:ph idx="1"/>
          </p:nvPr>
        </p:nvSpPr>
        <p:spPr/>
        <p:txBody>
          <a:bodyPr/>
          <a:lstStyle/>
          <a:p>
            <a:r>
              <a:rPr lang="en-AU" dirty="0"/>
              <a:t>To declare an array:-</a:t>
            </a:r>
          </a:p>
          <a:p>
            <a:pPr marL="0" indent="0">
              <a:buNone/>
            </a:pPr>
            <a:r>
              <a:rPr lang="en-AU" dirty="0"/>
              <a:t>- You need to specify a name and the type of data it will contain.</a:t>
            </a:r>
          </a:p>
          <a:p>
            <a:r>
              <a:rPr lang="en-AU" dirty="0"/>
              <a:t>To create it :-</a:t>
            </a:r>
          </a:p>
          <a:p>
            <a:pPr marL="0" indent="0">
              <a:buNone/>
            </a:pPr>
            <a:r>
              <a:rPr lang="en-AU" dirty="0"/>
              <a:t>- You need to specify its length (the number of elements).</a:t>
            </a:r>
          </a:p>
          <a:p>
            <a:r>
              <a:rPr lang="en-AU" dirty="0"/>
              <a:t>To initialize it :-</a:t>
            </a:r>
          </a:p>
          <a:p>
            <a:pPr marL="0" indent="0">
              <a:buNone/>
            </a:pPr>
            <a:r>
              <a:rPr lang="en-AU" dirty="0"/>
              <a:t>- You need to assign a value to each of its elements. </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9</a:t>
            </a:fld>
            <a:endParaRPr lang="en-US" dirty="0"/>
          </a:p>
        </p:txBody>
      </p:sp>
    </p:spTree>
    <p:extLst>
      <p:ext uri="{BB962C8B-B14F-4D97-AF65-F5344CB8AC3E}">
        <p14:creationId xmlns:p14="http://schemas.microsoft.com/office/powerpoint/2010/main" val="2953368656"/>
      </p:ext>
    </p:extLst>
  </p:cSld>
  <p:clrMapOvr>
    <a:masterClrMapping/>
  </p:clrMapOvr>
</p:sld>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Kent Powerpoint Template (final)</Template>
  <TotalTime>492</TotalTime>
  <Words>1296</Words>
  <Application>Microsoft Office PowerPoint</Application>
  <PresentationFormat>Widescreen</PresentationFormat>
  <Paragraphs>171</Paragraphs>
  <Slides>27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Arial Rounded MT Bold</vt:lpstr>
      <vt:lpstr>Calibri</vt:lpstr>
      <vt:lpstr>Calibri Light</vt:lpstr>
      <vt:lpstr>Kent Powerpoint Template (final)</vt:lpstr>
      <vt:lpstr>PowerPoint Presentation</vt:lpstr>
      <vt:lpstr>SLIDE TITLE</vt:lpstr>
      <vt:lpstr>Programming Logic and Design Ninth Edition</vt:lpstr>
      <vt:lpstr>Objectives</vt:lpstr>
      <vt:lpstr>Introduction to Arrays</vt:lpstr>
      <vt:lpstr>Introduction to Arrays(continued-1)</vt:lpstr>
      <vt:lpstr>Introduction to Arrays(continued-2)</vt:lpstr>
      <vt:lpstr>Array in Java</vt:lpstr>
      <vt:lpstr>Array in Java(continued-2)</vt:lpstr>
      <vt:lpstr>Array in Java(continued-3)</vt:lpstr>
      <vt:lpstr>Array in Java(continued-4)</vt:lpstr>
      <vt:lpstr>Array in Java(continued-5)</vt:lpstr>
      <vt:lpstr>Array in Java(continued-6)</vt:lpstr>
      <vt:lpstr>Array Initialization</vt:lpstr>
      <vt:lpstr>Array in Java(continued-7)</vt:lpstr>
      <vt:lpstr>Array in Java(continued-8)</vt:lpstr>
      <vt:lpstr>Array in Java(continued-9)</vt:lpstr>
      <vt:lpstr>Array in Java(continued-10)</vt:lpstr>
      <vt:lpstr>Array in Java(continued-11)</vt:lpstr>
      <vt:lpstr>Array in Java(continued-12)</vt:lpstr>
      <vt:lpstr>Array in Java(continued-13)</vt:lpstr>
      <vt:lpstr>Array in Java(continued-14)</vt:lpstr>
      <vt:lpstr>Array in Java(continued-15)</vt:lpstr>
      <vt:lpstr>Array in Java(continued-16)</vt:lpstr>
      <vt:lpstr>Array in Java(continued-17)</vt:lpstr>
      <vt:lpstr>Summary</vt:lpstr>
      <vt:lpstr>kent.edu.au  Kent Institute Australia Pty. Ltd. ABN 49 003 577 302 ● CRICOS Code: 00161E ● RTO Code: 90458 ● TEQSA Provider Number: PRV12051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Kent Institute Australia</dc:creator>
  <cp:lastModifiedBy>Hanspreet Kaur</cp:lastModifiedBy>
  <cp:revision>86</cp:revision>
  <cp:lastPrinted>2014-02-24T09:06:00Z</cp:lastPrinted>
  <dcterms:created xsi:type="dcterms:W3CDTF">2014-05-07T06:36:05Z</dcterms:created>
  <dcterms:modified xsi:type="dcterms:W3CDTF">2021-10-11T03:30:05Z</dcterms:modified>
</cp:coreProperties>
</file>