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99"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273" r:id="rId42"/>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8/16/2021</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16/08/2021</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23</a:t>
            </a:fld>
            <a:endParaRPr lang="en-US" dirty="0"/>
          </a:p>
        </p:txBody>
      </p:sp>
    </p:spTree>
    <p:extLst>
      <p:ext uri="{BB962C8B-B14F-4D97-AF65-F5344CB8AC3E}">
        <p14:creationId xmlns:p14="http://schemas.microsoft.com/office/powerpoint/2010/main" val="1558904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24</a:t>
            </a:fld>
            <a:endParaRPr lang="en-US" dirty="0"/>
          </a:p>
        </p:txBody>
      </p:sp>
    </p:spTree>
    <p:extLst>
      <p:ext uri="{BB962C8B-B14F-4D97-AF65-F5344CB8AC3E}">
        <p14:creationId xmlns:p14="http://schemas.microsoft.com/office/powerpoint/2010/main" val="145227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41</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712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http://gccegov.org/documents/10179/276020/Java_standards_v1.0_%28NEAF%29.pdf/acd4a9dd-1ff4-4ba6-8b48-f6f5e953edd7</a:t>
            </a:r>
          </a:p>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5</a:t>
            </a:fld>
            <a:endParaRPr lang="en-US" dirty="0"/>
          </a:p>
        </p:txBody>
      </p:sp>
    </p:spTree>
    <p:extLst>
      <p:ext uri="{BB962C8B-B14F-4D97-AF65-F5344CB8AC3E}">
        <p14:creationId xmlns:p14="http://schemas.microsoft.com/office/powerpoint/2010/main" val="424455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17</a:t>
            </a:fld>
            <a:endParaRPr lang="en-US" dirty="0"/>
          </a:p>
        </p:txBody>
      </p:sp>
    </p:spTree>
    <p:extLst>
      <p:ext uri="{BB962C8B-B14F-4D97-AF65-F5344CB8AC3E}">
        <p14:creationId xmlns:p14="http://schemas.microsoft.com/office/powerpoint/2010/main" val="350583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18</a:t>
            </a:fld>
            <a:endParaRPr lang="en-US" dirty="0"/>
          </a:p>
        </p:txBody>
      </p:sp>
    </p:spTree>
    <p:extLst>
      <p:ext uri="{BB962C8B-B14F-4D97-AF65-F5344CB8AC3E}">
        <p14:creationId xmlns:p14="http://schemas.microsoft.com/office/powerpoint/2010/main" val="29727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19</a:t>
            </a:fld>
            <a:endParaRPr lang="en-US" dirty="0"/>
          </a:p>
        </p:txBody>
      </p:sp>
    </p:spTree>
    <p:extLst>
      <p:ext uri="{BB962C8B-B14F-4D97-AF65-F5344CB8AC3E}">
        <p14:creationId xmlns:p14="http://schemas.microsoft.com/office/powerpoint/2010/main" val="29927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20</a:t>
            </a:fld>
            <a:endParaRPr lang="en-US" dirty="0"/>
          </a:p>
        </p:txBody>
      </p:sp>
    </p:spTree>
    <p:extLst>
      <p:ext uri="{BB962C8B-B14F-4D97-AF65-F5344CB8AC3E}">
        <p14:creationId xmlns:p14="http://schemas.microsoft.com/office/powerpoint/2010/main" val="77975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21</a:t>
            </a:fld>
            <a:endParaRPr lang="en-US" dirty="0"/>
          </a:p>
        </p:txBody>
      </p:sp>
    </p:spTree>
    <p:extLst>
      <p:ext uri="{BB962C8B-B14F-4D97-AF65-F5344CB8AC3E}">
        <p14:creationId xmlns:p14="http://schemas.microsoft.com/office/powerpoint/2010/main" val="1638321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7B53CD74-9220-4121-9169-7769254F5012}" type="slidenum">
              <a:rPr lang="en-US" smtClean="0"/>
              <a:pPr>
                <a:defRPr/>
              </a:pPr>
              <a:t>22</a:t>
            </a:fld>
            <a:endParaRPr lang="en-US" dirty="0"/>
          </a:p>
        </p:txBody>
      </p:sp>
    </p:spTree>
    <p:extLst>
      <p:ext uri="{BB962C8B-B14F-4D97-AF65-F5344CB8AC3E}">
        <p14:creationId xmlns:p14="http://schemas.microsoft.com/office/powerpoint/2010/main" val="205367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16/08/2021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16/08/2021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16/08/2021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16/08/2021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16/08/2021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10" name="Group 9"/>
          <p:cNvGrpSpPr>
            <a:grpSpLocks/>
          </p:cNvGrpSpPr>
          <p:nvPr userDrawn="1"/>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16/08/2021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16/08/2021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5" name="Group 4"/>
          <p:cNvGrpSpPr>
            <a:grpSpLocks/>
          </p:cNvGrpSpPr>
          <p:nvPr userDrawn="1"/>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16/08/2021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16/08/2021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16/08/2021</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769441"/>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a:latin typeface="Calibri" pitchFamily="34" charset="0"/>
                <a:cs typeface="Arial" pitchFamily="34" charset="0"/>
              </a:rPr>
              <a:t>Week 6</a:t>
            </a:r>
            <a:endParaRPr lang="en-AU" sz="2200"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p:txBody>
          <a:bodyPr/>
          <a:lstStyle/>
          <a:p>
            <a:r>
              <a:rPr lang="en-AU" dirty="0"/>
              <a:t>Left and Right braces </a:t>
            </a:r>
          </a:p>
          <a:p>
            <a:pPr marL="0" indent="0">
              <a:buNone/>
            </a:pPr>
            <a:r>
              <a:rPr lang="en-AU" dirty="0"/>
              <a:t>Both starting and ending braces should be on separate line and properly aligned</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10</a:t>
            </a:fld>
            <a:endParaRPr lang="en-US" dirty="0"/>
          </a:p>
        </p:txBody>
      </p:sp>
    </p:spTree>
    <p:extLst>
      <p:ext uri="{BB962C8B-B14F-4D97-AF65-F5344CB8AC3E}">
        <p14:creationId xmlns:p14="http://schemas.microsoft.com/office/powerpoint/2010/main" val="352043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a:xfrm>
            <a:off x="1981200" y="1600200"/>
            <a:ext cx="8229600" cy="4648200"/>
          </a:xfrm>
        </p:spPr>
        <p:txBody>
          <a:bodyPr/>
          <a:lstStyle/>
          <a:p>
            <a:r>
              <a:rPr lang="en-AU" dirty="0"/>
              <a:t>Wrapping Lines </a:t>
            </a:r>
          </a:p>
          <a:p>
            <a:pPr>
              <a:buFontTx/>
              <a:buChar char="-"/>
            </a:pPr>
            <a:r>
              <a:rPr lang="en-AU" dirty="0"/>
              <a:t>Lines longer than 80 characters should be avoided</a:t>
            </a:r>
          </a:p>
          <a:p>
            <a:pPr>
              <a:buFontTx/>
              <a:buChar char="-"/>
            </a:pPr>
            <a:r>
              <a:rPr lang="en-AU" dirty="0"/>
              <a:t>When an expression will not fit on a single line, it should be broken according to these general principles: </a:t>
            </a:r>
          </a:p>
          <a:p>
            <a:pPr marL="400050" lvl="1" indent="0">
              <a:buNone/>
            </a:pPr>
            <a:r>
              <a:rPr lang="en-AU" dirty="0"/>
              <a:t>1. Break after a comma.</a:t>
            </a:r>
          </a:p>
          <a:p>
            <a:pPr marL="400050" lvl="1" indent="0">
              <a:buNone/>
            </a:pPr>
            <a:r>
              <a:rPr lang="en-AU" dirty="0"/>
              <a:t>2. Break after an operator. </a:t>
            </a:r>
          </a:p>
          <a:p>
            <a:pPr marL="400050" lvl="1" indent="0">
              <a:buNone/>
            </a:pPr>
            <a:r>
              <a:rPr lang="en-AU" dirty="0"/>
              <a:t>3. Prefer higher-level breaks to lower-level breaks.</a:t>
            </a:r>
          </a:p>
          <a:p>
            <a:pPr marL="400050" lvl="1" indent="0">
              <a:buNone/>
            </a:pPr>
            <a:r>
              <a:rPr lang="en-AU" dirty="0"/>
              <a:t>4. Align the new line with the beginning of the expression at the same level on the previous line.</a:t>
            </a:r>
          </a:p>
          <a:p>
            <a:pPr marL="400050" lvl="1" indent="0">
              <a:buNone/>
            </a:pPr>
            <a:endParaRPr lang="en-AU" dirty="0"/>
          </a:p>
          <a:p>
            <a:pPr marL="400050" lvl="1" indent="0">
              <a:buNone/>
            </a:pPr>
            <a:endParaRPr lang="en-AU" dirty="0"/>
          </a:p>
          <a:p>
            <a:pPr marL="0" indent="0">
              <a:buNone/>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11</a:t>
            </a:fld>
            <a:endParaRPr lang="en-US" dirty="0"/>
          </a:p>
        </p:txBody>
      </p:sp>
    </p:spTree>
    <p:extLst>
      <p:ext uri="{BB962C8B-B14F-4D97-AF65-F5344CB8AC3E}">
        <p14:creationId xmlns:p14="http://schemas.microsoft.com/office/powerpoint/2010/main" val="31199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a:xfrm>
            <a:off x="1981200" y="1600200"/>
            <a:ext cx="8229600" cy="4648200"/>
          </a:xfrm>
        </p:spPr>
        <p:txBody>
          <a:bodyPr/>
          <a:lstStyle/>
          <a:p>
            <a:r>
              <a:rPr lang="en-AU" dirty="0"/>
              <a:t>Wrapping Lines </a:t>
            </a:r>
          </a:p>
          <a:p>
            <a:pPr marL="400050" lvl="1" indent="0">
              <a:buNone/>
            </a:pPr>
            <a:r>
              <a:rPr lang="en-AU" dirty="0"/>
              <a:t>5. If the above rules lead to confusing code or to code that's squished up against the right margin, just indent 4 spaces instead.</a:t>
            </a:r>
          </a:p>
          <a:p>
            <a:pPr marL="400050" lvl="1" indent="0">
              <a:buNone/>
            </a:pP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12</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395588"/>
            <a:ext cx="5864847" cy="1557412"/>
          </a:xfrm>
          <a:prstGeom prst="rect">
            <a:avLst/>
          </a:prstGeom>
        </p:spPr>
      </p:pic>
    </p:spTree>
    <p:extLst>
      <p:ext uri="{BB962C8B-B14F-4D97-AF65-F5344CB8AC3E}">
        <p14:creationId xmlns:p14="http://schemas.microsoft.com/office/powerpoint/2010/main" val="381769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a:xfrm>
            <a:off x="1956847" y="1219200"/>
            <a:ext cx="8229600" cy="4648200"/>
          </a:xfrm>
        </p:spPr>
        <p:txBody>
          <a:bodyPr/>
          <a:lstStyle/>
          <a:p>
            <a:r>
              <a:rPr lang="en-AU" dirty="0"/>
              <a:t>White Space (Blank Lines) </a:t>
            </a:r>
          </a:p>
          <a:p>
            <a:pPr marL="0" indent="0">
              <a:buNone/>
            </a:pPr>
            <a:r>
              <a:rPr lang="en-AU" dirty="0"/>
              <a:t>Blank lines improve readability by setting of sections of code that are logically related. </a:t>
            </a:r>
          </a:p>
          <a:p>
            <a:pPr marL="400050" lvl="1" indent="0">
              <a:buNone/>
            </a:pPr>
            <a:r>
              <a:rPr lang="en-AU" dirty="0"/>
              <a:t>One blank line should always be used in the following circumstances: </a:t>
            </a:r>
          </a:p>
          <a:p>
            <a:pPr marL="800100" lvl="2" indent="0">
              <a:buNone/>
            </a:pPr>
            <a:r>
              <a:rPr lang="en-AU" dirty="0"/>
              <a:t>Between methods. </a:t>
            </a:r>
          </a:p>
          <a:p>
            <a:pPr marL="800100" lvl="2" indent="0">
              <a:buNone/>
            </a:pPr>
            <a:r>
              <a:rPr lang="en-AU" dirty="0"/>
              <a:t>Between the local variables in a method and its first statement. </a:t>
            </a:r>
          </a:p>
          <a:p>
            <a:pPr marL="800100" lvl="2" indent="0">
              <a:buNone/>
            </a:pPr>
            <a:r>
              <a:rPr lang="en-AU" dirty="0"/>
              <a:t>Before a block or single-line comment. </a:t>
            </a:r>
          </a:p>
          <a:p>
            <a:pPr marL="800100" lvl="2" indent="0">
              <a:buNone/>
            </a:pPr>
            <a:r>
              <a:rPr lang="en-AU" dirty="0"/>
              <a:t>Between logical sections inside a method to improve readability. </a:t>
            </a:r>
          </a:p>
          <a:p>
            <a:pPr marL="800100" lvl="2" indent="0">
              <a:buNone/>
            </a:pPr>
            <a:r>
              <a:rPr lang="en-AU" dirty="0"/>
              <a:t>Before and after comments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13</a:t>
            </a:fld>
            <a:endParaRPr lang="en-US" dirty="0"/>
          </a:p>
        </p:txBody>
      </p:sp>
    </p:spTree>
    <p:extLst>
      <p:ext uri="{BB962C8B-B14F-4D97-AF65-F5344CB8AC3E}">
        <p14:creationId xmlns:p14="http://schemas.microsoft.com/office/powerpoint/2010/main" val="190408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a:xfrm>
            <a:off x="1956847" y="1219200"/>
            <a:ext cx="8229600" cy="4648200"/>
          </a:xfrm>
        </p:spPr>
        <p:txBody>
          <a:bodyPr/>
          <a:lstStyle/>
          <a:p>
            <a:r>
              <a:rPr lang="en-AU" dirty="0"/>
              <a:t>Blank spaces should be used in the following circumstances: </a:t>
            </a:r>
          </a:p>
          <a:p>
            <a:pPr lvl="1"/>
            <a:r>
              <a:rPr lang="en-AU" sz="2000" dirty="0"/>
              <a:t>A keyword followed by a parenthesis should be separated by a space. Example: while (true) </a:t>
            </a:r>
          </a:p>
          <a:p>
            <a:pPr lvl="1"/>
            <a:r>
              <a:rPr lang="en-AU" sz="2000" dirty="0"/>
              <a:t>A blank space should appear after commas in argument lists. </a:t>
            </a:r>
          </a:p>
          <a:p>
            <a:pPr lvl="1"/>
            <a:r>
              <a:rPr lang="en-AU" sz="2000" dirty="0"/>
              <a:t>All binary operators except a period ‘.’ should be separated from their operands by spaces. </a:t>
            </a:r>
          </a:p>
          <a:p>
            <a:pPr lvl="1"/>
            <a:r>
              <a:rPr lang="en-AU" sz="2000" dirty="0"/>
              <a:t>Blank spaces should never separate unary operators such as unary minus, increment (“++”), and decrement (“--”) from their operands.  </a:t>
            </a:r>
          </a:p>
          <a:p>
            <a:pPr lvl="1"/>
            <a:r>
              <a:rPr lang="en-AU" sz="2000" dirty="0"/>
              <a:t>The expressions in a for statement should be separated by blank spaces. E.g. for (expr1; expr2; expr3)</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14</a:t>
            </a:fld>
            <a:endParaRPr lang="en-US" dirty="0"/>
          </a:p>
        </p:txBody>
      </p:sp>
    </p:spTree>
    <p:extLst>
      <p:ext uri="{BB962C8B-B14F-4D97-AF65-F5344CB8AC3E}">
        <p14:creationId xmlns:p14="http://schemas.microsoft.com/office/powerpoint/2010/main" val="1120251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a:xfrm>
            <a:off x="1956847" y="1219200"/>
            <a:ext cx="8229600" cy="4648200"/>
          </a:xfrm>
        </p:spPr>
        <p:txBody>
          <a:bodyPr/>
          <a:lstStyle/>
          <a:p>
            <a:r>
              <a:rPr lang="en-AU" dirty="0"/>
              <a:t>Implementation Comments</a:t>
            </a:r>
          </a:p>
          <a:p>
            <a:pPr>
              <a:buFontTx/>
              <a:buChar char="-"/>
            </a:pPr>
            <a:r>
              <a:rPr lang="en-AU" sz="2000" dirty="0"/>
              <a:t>Java codes should have implementation comments delimited by /*...*/ or //</a:t>
            </a:r>
          </a:p>
          <a:p>
            <a:pPr>
              <a:buFontTx/>
              <a:buChar char="-"/>
            </a:pPr>
            <a:r>
              <a:rPr lang="en-AU" sz="2000" dirty="0"/>
              <a:t> For commenting out code a double slash i.e. // is recommended.</a:t>
            </a:r>
          </a:p>
          <a:p>
            <a:pPr>
              <a:buFontTx/>
              <a:buChar char="-"/>
            </a:pPr>
            <a:r>
              <a:rPr lang="en-AU" sz="2000" dirty="0"/>
              <a:t>For single line comment, /*….*/  is recommended.</a:t>
            </a:r>
          </a:p>
          <a:p>
            <a:pPr>
              <a:buFontTx/>
              <a:buChar char="-"/>
            </a:pPr>
            <a:r>
              <a:rPr lang="en-AU" sz="2000" dirty="0"/>
              <a:t>For clarity in code, comments should be followed by a blank line.</a:t>
            </a:r>
          </a:p>
          <a:p>
            <a:pPr>
              <a:buFontTx/>
              <a:buChar char="-"/>
            </a:pPr>
            <a:r>
              <a:rPr lang="en-AU" sz="2000" dirty="0"/>
              <a:t>For documentation comments, /**...*/</a:t>
            </a:r>
          </a:p>
          <a:p>
            <a:pPr>
              <a:buFontTx/>
              <a:buChar char="-"/>
            </a:pPr>
            <a:endParaRPr lang="en-AU" sz="2000"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15</a:t>
            </a:fld>
            <a:endParaRPr lang="en-US" dirty="0"/>
          </a:p>
        </p:txBody>
      </p:sp>
    </p:spTree>
    <p:extLst>
      <p:ext uri="{BB962C8B-B14F-4D97-AF65-F5344CB8AC3E}">
        <p14:creationId xmlns:p14="http://schemas.microsoft.com/office/powerpoint/2010/main" val="174784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Declarations</a:t>
            </a:r>
            <a:br>
              <a:rPr lang="en-AU" dirty="0"/>
            </a:br>
            <a:endParaRPr lang="en-AU" dirty="0"/>
          </a:p>
        </p:txBody>
      </p:sp>
      <p:sp>
        <p:nvSpPr>
          <p:cNvPr id="3" name="Content Placeholder 2"/>
          <p:cNvSpPr>
            <a:spLocks noGrp="1"/>
          </p:cNvSpPr>
          <p:nvPr>
            <p:ph idx="1"/>
          </p:nvPr>
        </p:nvSpPr>
        <p:spPr/>
        <p:txBody>
          <a:bodyPr/>
          <a:lstStyle/>
          <a:p>
            <a:r>
              <a:rPr lang="en-AU" dirty="0"/>
              <a:t>One declaration per line is recommended.</a:t>
            </a:r>
          </a:p>
          <a:p>
            <a:r>
              <a:rPr lang="en-AU" dirty="0"/>
              <a:t>The order and position of declaration should be as follows: </a:t>
            </a:r>
          </a:p>
          <a:p>
            <a:pPr lvl="1">
              <a:buFontTx/>
              <a:buChar char="-"/>
            </a:pPr>
            <a:r>
              <a:rPr lang="en-AU" dirty="0"/>
              <a:t>First public class variables, protected, package/default level i.e. with no access modifier and then the private.</a:t>
            </a:r>
          </a:p>
          <a:p>
            <a:pPr lvl="1">
              <a:buFontTx/>
              <a:buChar char="-"/>
            </a:pPr>
            <a:r>
              <a:rPr lang="en-AU" dirty="0"/>
              <a:t>Instance variables should be placed in the sequence: First public instance variables, protected, package level with no access modifier and then private.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16</a:t>
            </a:fld>
            <a:endParaRPr lang="en-US" dirty="0"/>
          </a:p>
        </p:txBody>
      </p:sp>
    </p:spTree>
    <p:extLst>
      <p:ext uri="{BB962C8B-B14F-4D97-AF65-F5344CB8AC3E}">
        <p14:creationId xmlns:p14="http://schemas.microsoft.com/office/powerpoint/2010/main" val="252754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Declarations</a:t>
            </a:r>
            <a:br>
              <a:rPr lang="en-AU" dirty="0"/>
            </a:br>
            <a:endParaRPr lang="en-AU" dirty="0"/>
          </a:p>
        </p:txBody>
      </p:sp>
      <p:sp>
        <p:nvSpPr>
          <p:cNvPr id="3" name="Content Placeholder 2"/>
          <p:cNvSpPr>
            <a:spLocks noGrp="1"/>
          </p:cNvSpPr>
          <p:nvPr>
            <p:ph idx="1"/>
          </p:nvPr>
        </p:nvSpPr>
        <p:spPr>
          <a:xfrm>
            <a:off x="1676400" y="1524001"/>
            <a:ext cx="8229600" cy="4525963"/>
          </a:xfrm>
        </p:spPr>
        <p:txBody>
          <a:bodyPr/>
          <a:lstStyle/>
          <a:p>
            <a:pPr lvl="1"/>
            <a:r>
              <a:rPr lang="en-AU" sz="2000" dirty="0"/>
              <a:t>Next the class constructors should be declared. </a:t>
            </a:r>
          </a:p>
          <a:p>
            <a:pPr lvl="1"/>
            <a:r>
              <a:rPr lang="en-AU" sz="2000" dirty="0"/>
              <a:t>Class methods should be grouped by functionality rather than by scope or accessibility to make reading and understanding the code easier. </a:t>
            </a:r>
          </a:p>
          <a:p>
            <a:pPr lvl="1"/>
            <a:r>
              <a:rPr lang="en-AU" sz="2000" dirty="0"/>
              <a:t>Declarations for local variables should be only at the beginning of blocks </a:t>
            </a:r>
          </a:p>
          <a:p>
            <a:pPr lvl="1"/>
            <a:r>
              <a:rPr lang="en-AU" sz="2000" dirty="0"/>
              <a:t>Local declarations that hide declarations at higher levels should be avoided.  For example, same variable name in an inner block. </a:t>
            </a:r>
          </a:p>
          <a:p>
            <a:pPr lvl="1"/>
            <a:r>
              <a:rPr lang="en-AU" sz="2000" dirty="0"/>
              <a:t>Numerical constants should not be coded directly except 1, 0, -1.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17</a:t>
            </a:fld>
            <a:endParaRPr lang="en-US" dirty="0"/>
          </a:p>
        </p:txBody>
      </p:sp>
    </p:spTree>
    <p:extLst>
      <p:ext uri="{BB962C8B-B14F-4D97-AF65-F5344CB8AC3E}">
        <p14:creationId xmlns:p14="http://schemas.microsoft.com/office/powerpoint/2010/main" val="3263033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AU" dirty="0"/>
              <a:t>Standards for Statements</a:t>
            </a:r>
            <a:br>
              <a:rPr lang="en-AU" dirty="0"/>
            </a:br>
            <a:br>
              <a:rPr lang="en-AU" dirty="0"/>
            </a:br>
            <a:endParaRPr lang="en-AU" dirty="0"/>
          </a:p>
        </p:txBody>
      </p:sp>
      <p:sp>
        <p:nvSpPr>
          <p:cNvPr id="3" name="Content Placeholder 2"/>
          <p:cNvSpPr>
            <a:spLocks noGrp="1"/>
          </p:cNvSpPr>
          <p:nvPr>
            <p:ph idx="1"/>
          </p:nvPr>
        </p:nvSpPr>
        <p:spPr>
          <a:xfrm>
            <a:off x="1981200" y="1417639"/>
            <a:ext cx="8229600" cy="4525963"/>
          </a:xfrm>
        </p:spPr>
        <p:txBody>
          <a:bodyPr/>
          <a:lstStyle/>
          <a:p>
            <a:pPr marL="400050"/>
            <a:r>
              <a:rPr lang="en-AU" sz="2400" dirty="0"/>
              <a:t>Each line should contain at most one statement.</a:t>
            </a:r>
          </a:p>
          <a:p>
            <a:pPr marL="400050"/>
            <a:r>
              <a:rPr lang="en-AU" sz="2400" dirty="0"/>
              <a:t>Compound statements are statements that contain lists of statements enclosed in braces.</a:t>
            </a:r>
          </a:p>
          <a:p>
            <a:pPr marL="400050"/>
            <a:r>
              <a:rPr lang="en-AU" sz="2400" dirty="0"/>
              <a:t>The opening brace should be at the end of the line that begins the compound statement.  The closing brace should begin a line and be indented to the beginning of the compound statement. Such as a if-else or for statement.</a:t>
            </a:r>
          </a:p>
          <a:p>
            <a:pPr marL="400050"/>
            <a:endParaRPr lang="en-AU" sz="2400"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18</a:t>
            </a:fld>
            <a:endParaRPr lang="en-US" dirty="0"/>
          </a:p>
        </p:txBody>
      </p:sp>
    </p:spTree>
    <p:extLst>
      <p:ext uri="{BB962C8B-B14F-4D97-AF65-F5344CB8AC3E}">
        <p14:creationId xmlns:p14="http://schemas.microsoft.com/office/powerpoint/2010/main" val="1978729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br>
              <a:rPr lang="en-AU" dirty="0"/>
            </a:br>
            <a:br>
              <a:rPr lang="en-AU" dirty="0"/>
            </a:br>
            <a:r>
              <a:rPr lang="en-AU" dirty="0"/>
              <a:t>Naming Convention standards</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19</a:t>
            </a:fld>
            <a:endParaRPr lang="en-US" dirty="0"/>
          </a:p>
        </p:txBody>
      </p:sp>
      <p:sp>
        <p:nvSpPr>
          <p:cNvPr id="5" name="Content Placeholder 4"/>
          <p:cNvSpPr>
            <a:spLocks noGrp="1"/>
          </p:cNvSpPr>
          <p:nvPr>
            <p:ph idx="1"/>
          </p:nvPr>
        </p:nvSpPr>
        <p:spPr/>
        <p:txBody>
          <a:bodyPr/>
          <a:lstStyle/>
          <a:p>
            <a:r>
              <a:rPr lang="en-AU" dirty="0"/>
              <a:t>Naming Variables </a:t>
            </a:r>
          </a:p>
          <a:p>
            <a:pPr lvl="1">
              <a:buFontTx/>
              <a:buChar char="-"/>
            </a:pPr>
            <a:r>
              <a:rPr lang="en-AU" dirty="0"/>
              <a:t>Use a full English descriptor for variable names to make it obvious what the field represents. </a:t>
            </a:r>
          </a:p>
          <a:p>
            <a:pPr lvl="1">
              <a:buFontTx/>
              <a:buChar char="-"/>
            </a:pPr>
            <a:r>
              <a:rPr lang="en-AU" dirty="0"/>
              <a:t>Variable names should not start with an underscore _ or dollar sign $ characters </a:t>
            </a:r>
          </a:p>
          <a:p>
            <a:pPr lvl="1">
              <a:buFontTx/>
              <a:buChar char="-"/>
            </a:pPr>
            <a:r>
              <a:rPr lang="en-AU" dirty="0"/>
              <a:t>Should be short and meaningful</a:t>
            </a:r>
          </a:p>
        </p:txBody>
      </p:sp>
    </p:spTree>
    <p:extLst>
      <p:ext uri="{BB962C8B-B14F-4D97-AF65-F5344CB8AC3E}">
        <p14:creationId xmlns:p14="http://schemas.microsoft.com/office/powerpoint/2010/main" val="138609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87662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br>
              <a:rPr lang="en-AU" dirty="0"/>
            </a:br>
            <a:br>
              <a:rPr lang="en-AU" dirty="0"/>
            </a:br>
            <a:r>
              <a:rPr lang="en-AU" dirty="0"/>
              <a:t>Naming Convention standards</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20</a:t>
            </a:fld>
            <a:endParaRPr lang="en-US" dirty="0"/>
          </a:p>
        </p:txBody>
      </p:sp>
      <p:sp>
        <p:nvSpPr>
          <p:cNvPr id="5" name="Content Placeholder 4"/>
          <p:cNvSpPr>
            <a:spLocks noGrp="1"/>
          </p:cNvSpPr>
          <p:nvPr>
            <p:ph idx="1"/>
          </p:nvPr>
        </p:nvSpPr>
        <p:spPr/>
        <p:txBody>
          <a:bodyPr/>
          <a:lstStyle/>
          <a:p>
            <a:r>
              <a:rPr lang="en-AU" dirty="0"/>
              <a:t>Naming Constants</a:t>
            </a:r>
          </a:p>
          <a:p>
            <a:pPr lvl="1">
              <a:buFontTx/>
              <a:buChar char="-"/>
            </a:pPr>
            <a:r>
              <a:rPr lang="en-AU" dirty="0"/>
              <a:t>Constants, whose values that do not change, are typically implemented as static final fields of classes.</a:t>
            </a:r>
          </a:p>
          <a:p>
            <a:pPr lvl="1">
              <a:buFontTx/>
              <a:buChar char="-"/>
            </a:pPr>
            <a:r>
              <a:rPr lang="en-AU" dirty="0"/>
              <a:t>They should be represented with full English words, all in uppercase, with underscores between the words like FINAL_VALUE.</a:t>
            </a:r>
          </a:p>
        </p:txBody>
      </p:sp>
    </p:spTree>
    <p:extLst>
      <p:ext uri="{BB962C8B-B14F-4D97-AF65-F5344CB8AC3E}">
        <p14:creationId xmlns:p14="http://schemas.microsoft.com/office/powerpoint/2010/main" val="2473561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br>
              <a:rPr lang="en-AU" dirty="0"/>
            </a:br>
            <a:br>
              <a:rPr lang="en-AU" dirty="0"/>
            </a:br>
            <a:r>
              <a:rPr lang="en-AU" dirty="0"/>
              <a:t>Naming Convention standards</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21</a:t>
            </a:fld>
            <a:endParaRPr lang="en-US" dirty="0"/>
          </a:p>
        </p:txBody>
      </p:sp>
      <p:sp>
        <p:nvSpPr>
          <p:cNvPr id="5" name="Content Placeholder 4"/>
          <p:cNvSpPr>
            <a:spLocks noGrp="1"/>
          </p:cNvSpPr>
          <p:nvPr>
            <p:ph idx="1"/>
          </p:nvPr>
        </p:nvSpPr>
        <p:spPr/>
        <p:txBody>
          <a:bodyPr/>
          <a:lstStyle/>
          <a:p>
            <a:r>
              <a:rPr lang="en-AU" dirty="0"/>
              <a:t> Naming Collections</a:t>
            </a:r>
          </a:p>
          <a:p>
            <a:pPr lvl="1"/>
            <a:r>
              <a:rPr lang="en-AU" dirty="0"/>
              <a:t>Fields, that are collections, such as arrays or vectors, should be given names that are plural to indicate that they represent multiple values.</a:t>
            </a:r>
          </a:p>
          <a:p>
            <a:r>
              <a:rPr lang="en-AU" dirty="0"/>
              <a:t>Naming Streams </a:t>
            </a:r>
          </a:p>
          <a:p>
            <a:pPr marL="400050" lvl="1" indent="0">
              <a:buNone/>
            </a:pPr>
            <a:r>
              <a:rPr lang="en-AU" dirty="0"/>
              <a:t>- When there is a single input and/or output stream being opened, used, and then closed within a method the common convention is to use ‘in’ and ‘out’ for the names of these streams, respectively.</a:t>
            </a:r>
          </a:p>
        </p:txBody>
      </p:sp>
    </p:spTree>
    <p:extLst>
      <p:ext uri="{BB962C8B-B14F-4D97-AF65-F5344CB8AC3E}">
        <p14:creationId xmlns:p14="http://schemas.microsoft.com/office/powerpoint/2010/main" val="790782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br>
              <a:rPr lang="en-AU" dirty="0"/>
            </a:br>
            <a:br>
              <a:rPr lang="en-AU" dirty="0"/>
            </a:br>
            <a:r>
              <a:rPr lang="en-AU" dirty="0"/>
              <a:t>Naming Convention standards</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22</a:t>
            </a:fld>
            <a:endParaRPr lang="en-US" dirty="0"/>
          </a:p>
        </p:txBody>
      </p:sp>
      <p:sp>
        <p:nvSpPr>
          <p:cNvPr id="5" name="Content Placeholder 4"/>
          <p:cNvSpPr>
            <a:spLocks noGrp="1"/>
          </p:cNvSpPr>
          <p:nvPr>
            <p:ph idx="1"/>
          </p:nvPr>
        </p:nvSpPr>
        <p:spPr/>
        <p:txBody>
          <a:bodyPr/>
          <a:lstStyle/>
          <a:p>
            <a:r>
              <a:rPr lang="en-AU" dirty="0"/>
              <a:t>  Variable Assignments </a:t>
            </a:r>
          </a:p>
          <a:p>
            <a:pPr lvl="1"/>
            <a:r>
              <a:rPr lang="en-AU" dirty="0"/>
              <a:t>Assigning several variables to the same value in a single statement should be avoided, i.e., we should avoid constructs like var1 = var2 = var3 = 0; </a:t>
            </a:r>
          </a:p>
          <a:p>
            <a:pPr lvl="1"/>
            <a:r>
              <a:rPr lang="en-AU" dirty="0"/>
              <a:t>Assignment operator should not be used in a place where it can be easily confused with the equality operator</a:t>
            </a:r>
          </a:p>
        </p:txBody>
      </p:sp>
    </p:spTree>
    <p:extLst>
      <p:ext uri="{BB962C8B-B14F-4D97-AF65-F5344CB8AC3E}">
        <p14:creationId xmlns:p14="http://schemas.microsoft.com/office/powerpoint/2010/main" val="89524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909" y="457200"/>
            <a:ext cx="8229600" cy="1143000"/>
          </a:xfrm>
        </p:spPr>
        <p:txBody>
          <a:bodyPr>
            <a:normAutofit fontScale="90000"/>
          </a:bodyPr>
          <a:lstStyle/>
          <a:p>
            <a:br>
              <a:rPr lang="en-AU" dirty="0"/>
            </a:br>
            <a:br>
              <a:rPr lang="en-AU" dirty="0"/>
            </a:br>
            <a:br>
              <a:rPr lang="en-AU" dirty="0"/>
            </a:br>
            <a:r>
              <a:rPr lang="en-AU" dirty="0"/>
              <a:t>Standards for classes</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23</a:t>
            </a:fld>
            <a:endParaRPr lang="en-US" dirty="0"/>
          </a:p>
        </p:txBody>
      </p:sp>
      <p:sp>
        <p:nvSpPr>
          <p:cNvPr id="5" name="Content Placeholder 4"/>
          <p:cNvSpPr>
            <a:spLocks noGrp="1"/>
          </p:cNvSpPr>
          <p:nvPr>
            <p:ph idx="1"/>
          </p:nvPr>
        </p:nvSpPr>
        <p:spPr/>
        <p:txBody>
          <a:bodyPr/>
          <a:lstStyle/>
          <a:p>
            <a:r>
              <a:rPr lang="en-AU" dirty="0"/>
              <a:t>  Standards for Classes</a:t>
            </a:r>
          </a:p>
          <a:p>
            <a:pPr lvl="1" indent="-342900"/>
            <a:r>
              <a:rPr lang="en-AU" dirty="0"/>
              <a:t>Class names should be simple full English descriptor nouns,  in mixed case starting with the first letter capitalized and the first letter of each internal word also capitalized.</a:t>
            </a:r>
          </a:p>
          <a:p>
            <a:pPr lvl="1" indent="-342900"/>
            <a:r>
              <a:rPr lang="en-AU" dirty="0"/>
              <a:t>Whole words should be used instead of acronyms and abbreviations unless the abbreviation is more widely used than the long form</a:t>
            </a:r>
          </a:p>
          <a:p>
            <a:pPr lvl="1" indent="-342900"/>
            <a:r>
              <a:rPr lang="en-AU" dirty="0"/>
              <a:t>Each class should have an appropriate constructor and </a:t>
            </a:r>
          </a:p>
          <a:p>
            <a:pPr lvl="1" indent="-342900"/>
            <a:r>
              <a:rPr lang="en-AU" dirty="0"/>
              <a:t>The documentation comments for a class start with the header for class with filename, version, copyright and related information</a:t>
            </a:r>
          </a:p>
          <a:p>
            <a:pPr marL="0" indent="0">
              <a:buNone/>
            </a:pPr>
            <a:endParaRPr lang="en-AU" dirty="0"/>
          </a:p>
        </p:txBody>
      </p:sp>
    </p:spTree>
    <p:extLst>
      <p:ext uri="{BB962C8B-B14F-4D97-AF65-F5344CB8AC3E}">
        <p14:creationId xmlns:p14="http://schemas.microsoft.com/office/powerpoint/2010/main" val="1941786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909" y="457200"/>
            <a:ext cx="8229600" cy="1143000"/>
          </a:xfrm>
        </p:spPr>
        <p:txBody>
          <a:bodyPr>
            <a:normAutofit fontScale="90000"/>
          </a:bodyPr>
          <a:lstStyle/>
          <a:p>
            <a:br>
              <a:rPr lang="en-AU" dirty="0"/>
            </a:br>
            <a:br>
              <a:rPr lang="en-AU" dirty="0"/>
            </a:br>
            <a:br>
              <a:rPr lang="en-AU" dirty="0"/>
            </a:br>
            <a:r>
              <a:rPr lang="en-AU" dirty="0"/>
              <a:t>Summary</a:t>
            </a:r>
            <a:br>
              <a:rPr lang="en-AU" dirty="0"/>
            </a:br>
            <a:br>
              <a:rPr lang="en-AU" dirty="0"/>
            </a:br>
            <a:br>
              <a:rPr lang="en-AU" dirty="0"/>
            </a:br>
            <a:br>
              <a:rPr lang="en-AU" dirty="0"/>
            </a:br>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24</a:t>
            </a:fld>
            <a:endParaRPr lang="en-US" dirty="0"/>
          </a:p>
        </p:txBody>
      </p:sp>
      <p:sp>
        <p:nvSpPr>
          <p:cNvPr id="5" name="Content Placeholder 4"/>
          <p:cNvSpPr>
            <a:spLocks noGrp="1"/>
          </p:cNvSpPr>
          <p:nvPr>
            <p:ph idx="1"/>
          </p:nvPr>
        </p:nvSpPr>
        <p:spPr/>
        <p:txBody>
          <a:bodyPr/>
          <a:lstStyle/>
          <a:p>
            <a:r>
              <a:rPr lang="en-AU" dirty="0"/>
              <a:t>Programmer can make the code more efficient and performance effective by following appropriate coding standards.</a:t>
            </a:r>
          </a:p>
          <a:p>
            <a:endParaRPr lang="en-AU" dirty="0"/>
          </a:p>
        </p:txBody>
      </p:sp>
    </p:spTree>
    <p:extLst>
      <p:ext uri="{BB962C8B-B14F-4D97-AF65-F5344CB8AC3E}">
        <p14:creationId xmlns:p14="http://schemas.microsoft.com/office/powerpoint/2010/main" val="326448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80307"/>
            <a:ext cx="8229600" cy="1143000"/>
          </a:xfrm>
        </p:spPr>
        <p:txBody>
          <a:bodyPr>
            <a:normAutofit fontScale="90000"/>
          </a:bodyPr>
          <a:lstStyle/>
          <a:p>
            <a:r>
              <a:rPr lang="en-US" b="1" dirty="0"/>
              <a:t>Object Oriented Design and Programming</a:t>
            </a:r>
            <a:br>
              <a:rPr lang="en-US" b="1" dirty="0"/>
            </a:br>
            <a:br>
              <a:rPr lang="en-US" b="1" dirty="0"/>
            </a:br>
            <a:endParaRPr lang="en-US" b="1" dirty="0"/>
          </a:p>
        </p:txBody>
      </p:sp>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600" dirty="0"/>
              <a:t>Part 2-</a:t>
            </a:r>
          </a:p>
          <a:p>
            <a:pPr algn="ctr" eaLnBrk="1" hangingPunct="1">
              <a:lnSpc>
                <a:spcPct val="90000"/>
              </a:lnSpc>
              <a:buFont typeface="Arial" pitchFamily="34" charset="0"/>
              <a:buNone/>
              <a:defRPr/>
            </a:pPr>
            <a:r>
              <a:rPr lang="en-US" sz="3600" dirty="0"/>
              <a:t>Developing and implementing test plans</a:t>
            </a:r>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25</a:t>
            </a:fld>
            <a:endParaRPr lang="en-US" dirty="0">
              <a:solidFill>
                <a:srgbClr val="F79646">
                  <a:lumMod val="75000"/>
                </a:srgbClr>
              </a:solidFill>
            </a:endParaRPr>
          </a:p>
        </p:txBody>
      </p:sp>
    </p:spTree>
    <p:extLst>
      <p:ext uri="{BB962C8B-B14F-4D97-AF65-F5344CB8AC3E}">
        <p14:creationId xmlns:p14="http://schemas.microsoft.com/office/powerpoint/2010/main" val="281256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Testing</a:t>
            </a:r>
          </a:p>
        </p:txBody>
      </p:sp>
      <p:sp>
        <p:nvSpPr>
          <p:cNvPr id="3" name="Content Placeholder 2"/>
          <p:cNvSpPr>
            <a:spLocks noGrp="1"/>
          </p:cNvSpPr>
          <p:nvPr>
            <p:ph idx="1"/>
          </p:nvPr>
        </p:nvSpPr>
        <p:spPr/>
        <p:txBody>
          <a:bodyPr/>
          <a:lstStyle/>
          <a:p>
            <a:r>
              <a:rPr lang="en-AU" dirty="0"/>
              <a:t>Software testing is a process of executing a program or application with the intent of finding the software bugs.</a:t>
            </a:r>
          </a:p>
          <a:p>
            <a:r>
              <a:rPr lang="en-AU" dirty="0"/>
              <a:t>A </a:t>
            </a:r>
            <a:r>
              <a:rPr lang="en-AU" b="1" dirty="0"/>
              <a:t>bug is defect</a:t>
            </a:r>
            <a:r>
              <a:rPr lang="en-AU" dirty="0"/>
              <a:t> in the application which is created. </a:t>
            </a:r>
          </a:p>
          <a:p>
            <a:r>
              <a:rPr lang="en-AU" dirty="0"/>
              <a:t>A programmer while designing and building the software can make mistakes or error. </a:t>
            </a:r>
          </a:p>
          <a:p>
            <a:r>
              <a:rPr lang="en-AU" dirty="0"/>
              <a:t>These mistakes or errors mean that there are flaws in the software. These are called bugs.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26</a:t>
            </a:fld>
            <a:endParaRPr lang="en-US" dirty="0"/>
          </a:p>
        </p:txBody>
      </p:sp>
    </p:spTree>
    <p:extLst>
      <p:ext uri="{BB962C8B-B14F-4D97-AF65-F5344CB8AC3E}">
        <p14:creationId xmlns:p14="http://schemas.microsoft.com/office/powerpoint/2010/main" val="274520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Testing</a:t>
            </a:r>
          </a:p>
        </p:txBody>
      </p:sp>
      <p:sp>
        <p:nvSpPr>
          <p:cNvPr id="3" name="Content Placeholder 2"/>
          <p:cNvSpPr>
            <a:spLocks noGrp="1"/>
          </p:cNvSpPr>
          <p:nvPr>
            <p:ph idx="1"/>
          </p:nvPr>
        </p:nvSpPr>
        <p:spPr/>
        <p:txBody>
          <a:bodyPr/>
          <a:lstStyle/>
          <a:p>
            <a:r>
              <a:rPr lang="en-AU" dirty="0"/>
              <a:t>It can also be stated as the </a:t>
            </a:r>
            <a:r>
              <a:rPr lang="en-AU" b="1" dirty="0"/>
              <a:t>process of validating and verifying </a:t>
            </a:r>
            <a:r>
              <a:rPr lang="en-AU" dirty="0"/>
              <a:t>that a software program or application or product: </a:t>
            </a:r>
          </a:p>
          <a:p>
            <a:pPr lvl="1"/>
            <a:r>
              <a:rPr lang="en-AU" dirty="0"/>
              <a:t>Meets the business and technical requirements that guided it’s design and development</a:t>
            </a:r>
          </a:p>
          <a:p>
            <a:pPr lvl="1"/>
            <a:r>
              <a:rPr lang="en-AU" dirty="0"/>
              <a:t>Works as expected</a:t>
            </a:r>
          </a:p>
          <a:p>
            <a:pPr lvl="1"/>
            <a:r>
              <a:rPr lang="en-AU" dirty="0"/>
              <a:t>Can be implemented with the same characteristic. </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27</a:t>
            </a:fld>
            <a:endParaRPr lang="en-US" dirty="0"/>
          </a:p>
        </p:txBody>
      </p:sp>
    </p:spTree>
    <p:extLst>
      <p:ext uri="{BB962C8B-B14F-4D97-AF65-F5344CB8AC3E}">
        <p14:creationId xmlns:p14="http://schemas.microsoft.com/office/powerpoint/2010/main" val="150651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Testing</a:t>
            </a:r>
          </a:p>
        </p:txBody>
      </p:sp>
      <p:sp>
        <p:nvSpPr>
          <p:cNvPr id="3" name="Content Placeholder 2"/>
          <p:cNvSpPr>
            <a:spLocks noGrp="1"/>
          </p:cNvSpPr>
          <p:nvPr>
            <p:ph idx="1"/>
          </p:nvPr>
        </p:nvSpPr>
        <p:spPr/>
        <p:txBody>
          <a:bodyPr/>
          <a:lstStyle/>
          <a:p>
            <a:r>
              <a:rPr lang="en-AU" b="1" dirty="0"/>
              <a:t>Process:  </a:t>
            </a:r>
            <a:r>
              <a:rPr lang="en-AU" dirty="0"/>
              <a:t>Testing is a process rather than a single activity</a:t>
            </a:r>
          </a:p>
          <a:p>
            <a:r>
              <a:rPr lang="en-AU" b="1" dirty="0"/>
              <a:t>All Life Cycle Activities:</a:t>
            </a:r>
            <a:r>
              <a:rPr lang="en-AU" dirty="0"/>
              <a:t> Testing is a process that’s take place throughout the SDLC.</a:t>
            </a:r>
          </a:p>
          <a:p>
            <a:pPr lvl="1"/>
            <a:r>
              <a:rPr lang="en-AU" dirty="0"/>
              <a:t>The process of designing tests early in the life cycle can help to prevent defects from being introduced in the code.</a:t>
            </a:r>
          </a:p>
          <a:p>
            <a:pPr lvl="1"/>
            <a:r>
              <a:rPr lang="en-AU" dirty="0"/>
              <a:t>The </a:t>
            </a:r>
            <a:r>
              <a:rPr lang="en-AU" b="1" dirty="0"/>
              <a:t>test basis</a:t>
            </a:r>
            <a:r>
              <a:rPr lang="en-AU" dirty="0"/>
              <a:t> includes documents such as the requirements and design specifications.</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28</a:t>
            </a:fld>
            <a:endParaRPr lang="en-US" dirty="0"/>
          </a:p>
        </p:txBody>
      </p:sp>
    </p:spTree>
    <p:extLst>
      <p:ext uri="{BB962C8B-B14F-4D97-AF65-F5344CB8AC3E}">
        <p14:creationId xmlns:p14="http://schemas.microsoft.com/office/powerpoint/2010/main" val="232766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Testing</a:t>
            </a:r>
          </a:p>
        </p:txBody>
      </p:sp>
      <p:sp>
        <p:nvSpPr>
          <p:cNvPr id="3" name="Content Placeholder 2"/>
          <p:cNvSpPr>
            <a:spLocks noGrp="1"/>
          </p:cNvSpPr>
          <p:nvPr>
            <p:ph idx="1"/>
          </p:nvPr>
        </p:nvSpPr>
        <p:spPr/>
        <p:txBody>
          <a:bodyPr/>
          <a:lstStyle/>
          <a:p>
            <a:r>
              <a:rPr lang="en-AU" dirty="0"/>
              <a:t>  </a:t>
            </a:r>
            <a:r>
              <a:rPr lang="en-AU" b="1" dirty="0"/>
              <a:t>Static Testing</a:t>
            </a:r>
            <a:endParaRPr lang="en-AU" dirty="0"/>
          </a:p>
          <a:p>
            <a:pPr lvl="1"/>
            <a:r>
              <a:rPr lang="en-AU" dirty="0"/>
              <a:t>It can test and find defects without executing code. </a:t>
            </a:r>
          </a:p>
          <a:p>
            <a:pPr lvl="1"/>
            <a:r>
              <a:rPr lang="en-AU" dirty="0"/>
              <a:t>Static Testing is done during verification process. </a:t>
            </a:r>
          </a:p>
          <a:p>
            <a:pPr lvl="1"/>
            <a:r>
              <a:rPr lang="en-US" dirty="0"/>
              <a:t>Verification is the process, to ensure that whether we are building the product right i.e., to verify the requirements which we have and to verify whether we are developing the product accordingly or not.</a:t>
            </a:r>
            <a:endParaRPr lang="en-AU" dirty="0"/>
          </a:p>
          <a:p>
            <a:pPr lvl="1"/>
            <a:r>
              <a:rPr lang="en-AU" dirty="0"/>
              <a:t>This testing includes reviewing of the documents (including source code) and static analysis. </a:t>
            </a:r>
          </a:p>
          <a:p>
            <a:pPr lvl="1"/>
            <a:r>
              <a:rPr lang="en-AU" dirty="0"/>
              <a:t>This is useful and cost effective way of testing.  For example: reviewing, walkthrough, inspection etc.</a:t>
            </a:r>
          </a:p>
          <a:p>
            <a:pPr marL="0" indent="0">
              <a:buNone/>
            </a:pPr>
            <a:r>
              <a:rPr lang="en-AU" dirty="0"/>
              <a:t>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29</a:t>
            </a:fld>
            <a:endParaRPr lang="en-US" dirty="0"/>
          </a:p>
        </p:txBody>
      </p:sp>
    </p:spTree>
    <p:extLst>
      <p:ext uri="{BB962C8B-B14F-4D97-AF65-F5344CB8AC3E}">
        <p14:creationId xmlns:p14="http://schemas.microsoft.com/office/powerpoint/2010/main" val="345946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986" y="608807"/>
            <a:ext cx="8229600" cy="1143000"/>
          </a:xfrm>
        </p:spPr>
        <p:txBody>
          <a:bodyPr>
            <a:normAutofit fontScale="90000"/>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600" dirty="0"/>
              <a:t>Part 1-Programming and coding standards</a:t>
            </a:r>
          </a:p>
          <a:p>
            <a:pPr algn="ctr">
              <a:buNone/>
              <a:defRPr/>
            </a:pPr>
            <a:r>
              <a:rPr lang="en-US" sz="3600" dirty="0"/>
              <a:t>Part 2- Developing and implementing test plans</a:t>
            </a:r>
          </a:p>
          <a:p>
            <a:pPr algn="ctr" eaLnBrk="1" hangingPunct="1">
              <a:lnSpc>
                <a:spcPct val="90000"/>
              </a:lnSpc>
              <a:buFont typeface="Arial" pitchFamily="34" charset="0"/>
              <a:buNone/>
              <a:defRPr/>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3</a:t>
            </a:fld>
            <a:endParaRPr lang="en-US" dirty="0">
              <a:solidFill>
                <a:srgbClr val="F79646">
                  <a:lumMod val="75000"/>
                </a:srgbClr>
              </a:solidFill>
            </a:endParaRPr>
          </a:p>
        </p:txBody>
      </p:sp>
    </p:spTree>
    <p:extLst>
      <p:ext uri="{BB962C8B-B14F-4D97-AF65-F5344CB8AC3E}">
        <p14:creationId xmlns:p14="http://schemas.microsoft.com/office/powerpoint/2010/main" val="1670348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Testing</a:t>
            </a:r>
          </a:p>
        </p:txBody>
      </p:sp>
      <p:sp>
        <p:nvSpPr>
          <p:cNvPr id="3" name="Content Placeholder 2"/>
          <p:cNvSpPr>
            <a:spLocks noGrp="1"/>
          </p:cNvSpPr>
          <p:nvPr>
            <p:ph idx="1"/>
          </p:nvPr>
        </p:nvSpPr>
        <p:spPr/>
        <p:txBody>
          <a:bodyPr/>
          <a:lstStyle/>
          <a:p>
            <a:r>
              <a:rPr lang="en-AU" b="1" dirty="0"/>
              <a:t>Dynamic Testing</a:t>
            </a:r>
          </a:p>
          <a:p>
            <a:pPr lvl="1"/>
            <a:r>
              <a:rPr lang="en-AU" dirty="0"/>
              <a:t>In dynamic testing the software code is executed to demonstrate the result of running tests. </a:t>
            </a:r>
          </a:p>
          <a:p>
            <a:pPr lvl="1"/>
            <a:r>
              <a:rPr lang="en-AU" dirty="0"/>
              <a:t>It’s done during validation process. </a:t>
            </a:r>
          </a:p>
          <a:p>
            <a:pPr lvl="1"/>
            <a:r>
              <a:rPr lang="en-US" dirty="0"/>
              <a:t>Validation is the process, whether we are building the right product i.e., to validate the product which we have developed is right or not.</a:t>
            </a:r>
            <a:endParaRPr lang="en-AU" dirty="0"/>
          </a:p>
          <a:p>
            <a:pPr lvl="1"/>
            <a:r>
              <a:rPr lang="en-AU" dirty="0"/>
              <a:t>For example: </a:t>
            </a:r>
            <a:r>
              <a:rPr lang="en-AU" b="1" dirty="0"/>
              <a:t>unit testing</a:t>
            </a:r>
            <a:endParaRPr lang="en-AU" dirty="0"/>
          </a:p>
          <a:p>
            <a:pPr lvl="2"/>
            <a:r>
              <a:rPr lang="en-AU" dirty="0"/>
              <a:t>Unit testing, a testing technique using which individual modules are tested to determine if there are any issues by the developer himself. It is concerned with functional correctness of the standalone modules.</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30</a:t>
            </a:fld>
            <a:endParaRPr lang="en-US" dirty="0"/>
          </a:p>
        </p:txBody>
      </p:sp>
    </p:spTree>
    <p:extLst>
      <p:ext uri="{BB962C8B-B14F-4D97-AF65-F5344CB8AC3E}">
        <p14:creationId xmlns:p14="http://schemas.microsoft.com/office/powerpoint/2010/main" val="870291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Testing</a:t>
            </a:r>
          </a:p>
        </p:txBody>
      </p:sp>
      <p:sp>
        <p:nvSpPr>
          <p:cNvPr id="3" name="Content Placeholder 2"/>
          <p:cNvSpPr>
            <a:spLocks noGrp="1"/>
          </p:cNvSpPr>
          <p:nvPr>
            <p:ph idx="1"/>
          </p:nvPr>
        </p:nvSpPr>
        <p:spPr/>
        <p:txBody>
          <a:bodyPr/>
          <a:lstStyle/>
          <a:p>
            <a:r>
              <a:rPr lang="en-AU" b="1" dirty="0"/>
              <a:t>  Planning</a:t>
            </a:r>
          </a:p>
          <a:p>
            <a:pPr lvl="1"/>
            <a:r>
              <a:rPr lang="en-AU" dirty="0"/>
              <a:t> We need to plan as what we want to do. </a:t>
            </a:r>
          </a:p>
          <a:p>
            <a:pPr lvl="1"/>
            <a:r>
              <a:rPr lang="en-AU" dirty="0"/>
              <a:t>We control the test activities, we report on testing progress and the status of the software under test.</a:t>
            </a:r>
          </a:p>
          <a:p>
            <a:r>
              <a:rPr lang="en-AU" b="1" dirty="0"/>
              <a:t>Preparation:</a:t>
            </a:r>
            <a:r>
              <a:rPr lang="en-AU" dirty="0"/>
              <a:t>  </a:t>
            </a:r>
          </a:p>
          <a:p>
            <a:pPr lvl="1"/>
            <a:r>
              <a:rPr lang="en-AU" dirty="0"/>
              <a:t>We need to choose what testing we will do, by selecting test conditions and </a:t>
            </a:r>
            <a:r>
              <a:rPr lang="en-AU" b="1" dirty="0"/>
              <a:t>designing  and documenting test cases.</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31</a:t>
            </a:fld>
            <a:endParaRPr lang="en-US" dirty="0"/>
          </a:p>
        </p:txBody>
      </p:sp>
    </p:spTree>
    <p:extLst>
      <p:ext uri="{BB962C8B-B14F-4D97-AF65-F5344CB8AC3E}">
        <p14:creationId xmlns:p14="http://schemas.microsoft.com/office/powerpoint/2010/main" val="175891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More about Testing</a:t>
            </a:r>
          </a:p>
        </p:txBody>
      </p:sp>
      <p:sp>
        <p:nvSpPr>
          <p:cNvPr id="3" name="Content Placeholder 2"/>
          <p:cNvSpPr>
            <a:spLocks noGrp="1"/>
          </p:cNvSpPr>
          <p:nvPr>
            <p:ph idx="1"/>
          </p:nvPr>
        </p:nvSpPr>
        <p:spPr/>
        <p:txBody>
          <a:bodyPr/>
          <a:lstStyle/>
          <a:p>
            <a:r>
              <a:rPr lang="en-AU" b="1" dirty="0"/>
              <a:t>Evaluation</a:t>
            </a:r>
          </a:p>
          <a:p>
            <a:pPr lvl="1"/>
            <a:r>
              <a:rPr lang="en-AU" dirty="0"/>
              <a:t> During evaluation we must check the results and evaluate the software under test and the completion criteria, which helps us to decide whether we have finished testing and whether the software product has passed the tests.</a:t>
            </a:r>
          </a:p>
          <a:p>
            <a:r>
              <a:rPr lang="en-AU" b="1" dirty="0"/>
              <a:t>Software products and related work products</a:t>
            </a:r>
          </a:p>
          <a:p>
            <a:pPr lvl="1"/>
            <a:r>
              <a:rPr lang="en-AU" dirty="0"/>
              <a:t> Along with the testing of code the testing of requirement and design specifications and also the related documents like operation, user and training material is equally important.</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32</a:t>
            </a:fld>
            <a:endParaRPr lang="en-US" dirty="0"/>
          </a:p>
        </p:txBody>
      </p:sp>
    </p:spTree>
    <p:extLst>
      <p:ext uri="{BB962C8B-B14F-4D97-AF65-F5344CB8AC3E}">
        <p14:creationId xmlns:p14="http://schemas.microsoft.com/office/powerpoint/2010/main" val="189144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Designing Test Cases</a:t>
            </a:r>
          </a:p>
        </p:txBody>
      </p:sp>
      <p:sp>
        <p:nvSpPr>
          <p:cNvPr id="3" name="Content Placeholder 2"/>
          <p:cNvSpPr>
            <a:spLocks noGrp="1"/>
          </p:cNvSpPr>
          <p:nvPr>
            <p:ph idx="1"/>
          </p:nvPr>
        </p:nvSpPr>
        <p:spPr/>
        <p:txBody>
          <a:bodyPr/>
          <a:lstStyle/>
          <a:p>
            <a:r>
              <a:rPr lang="en-AU" dirty="0"/>
              <a:t>Basically test design is the act of creating and writing test suites for testing a software.</a:t>
            </a:r>
          </a:p>
          <a:p>
            <a:r>
              <a:rPr lang="en-AU" dirty="0"/>
              <a:t>To make a test case we need to be very specific.</a:t>
            </a:r>
          </a:p>
          <a:p>
            <a:r>
              <a:rPr lang="en-AU" dirty="0"/>
              <a:t>We need the exact and detailed specific input.</a:t>
            </a:r>
          </a:p>
          <a:p>
            <a:r>
              <a:rPr lang="en-AU" dirty="0"/>
              <a:t>And most importantly, what the program is supposed to do.</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33</a:t>
            </a:fld>
            <a:endParaRPr lang="en-US" dirty="0"/>
          </a:p>
        </p:txBody>
      </p:sp>
    </p:spTree>
    <p:extLst>
      <p:ext uri="{BB962C8B-B14F-4D97-AF65-F5344CB8AC3E}">
        <p14:creationId xmlns:p14="http://schemas.microsoft.com/office/powerpoint/2010/main" val="3975474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Designing Test Cases</a:t>
            </a:r>
          </a:p>
        </p:txBody>
      </p:sp>
      <p:sp>
        <p:nvSpPr>
          <p:cNvPr id="3" name="Content Placeholder 2"/>
          <p:cNvSpPr>
            <a:spLocks noGrp="1"/>
          </p:cNvSpPr>
          <p:nvPr>
            <p:ph idx="1"/>
          </p:nvPr>
        </p:nvSpPr>
        <p:spPr/>
        <p:txBody>
          <a:bodyPr/>
          <a:lstStyle/>
          <a:p>
            <a:r>
              <a:rPr lang="en-AU" dirty="0"/>
              <a:t>Once a given input value has been chosen, the tester needs to determine what the expected result of entering that input would be and document it as part of the test case. </a:t>
            </a:r>
          </a:p>
          <a:p>
            <a:r>
              <a:rPr lang="en-AU" dirty="0"/>
              <a:t>Expected results include information displayed on a screen in response to an input. </a:t>
            </a:r>
          </a:p>
          <a:p>
            <a:r>
              <a:rPr lang="en-AU" dirty="0"/>
              <a:t>If we don’t decide on the expected results before we run a test then there might be a chance that we will notice that there is something wildly wrong.</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34</a:t>
            </a:fld>
            <a:endParaRPr lang="en-US" dirty="0"/>
          </a:p>
        </p:txBody>
      </p:sp>
    </p:spTree>
    <p:extLst>
      <p:ext uri="{BB962C8B-B14F-4D97-AF65-F5344CB8AC3E}">
        <p14:creationId xmlns:p14="http://schemas.microsoft.com/office/powerpoint/2010/main" val="3912206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Designing Test cases</a:t>
            </a:r>
          </a:p>
        </p:txBody>
      </p:sp>
      <p:sp>
        <p:nvSpPr>
          <p:cNvPr id="3" name="Content Placeholder 2"/>
          <p:cNvSpPr>
            <a:spLocks noGrp="1"/>
          </p:cNvSpPr>
          <p:nvPr>
            <p:ph idx="1"/>
          </p:nvPr>
        </p:nvSpPr>
        <p:spPr/>
        <p:txBody>
          <a:bodyPr/>
          <a:lstStyle/>
          <a:p>
            <a:r>
              <a:rPr lang="en-US" dirty="0"/>
              <a:t>Watch this video to learn more about designing and documenting test cases</a:t>
            </a:r>
          </a:p>
          <a:p>
            <a:pPr marL="0" indent="0">
              <a:buNone/>
            </a:pPr>
            <a:r>
              <a:rPr lang="en-US" dirty="0"/>
              <a:t>https://www.youtube.com/watch?v=BBmA5Qp6Ghk</a:t>
            </a:r>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35</a:t>
            </a:fld>
            <a:endParaRPr lang="en-US" dirty="0"/>
          </a:p>
        </p:txBody>
      </p:sp>
    </p:spTree>
    <p:extLst>
      <p:ext uri="{BB962C8B-B14F-4D97-AF65-F5344CB8AC3E}">
        <p14:creationId xmlns:p14="http://schemas.microsoft.com/office/powerpoint/2010/main" val="3288099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Writing good Test Cases</a:t>
            </a:r>
          </a:p>
        </p:txBody>
      </p:sp>
      <p:sp>
        <p:nvSpPr>
          <p:cNvPr id="3" name="Content Placeholder 2"/>
          <p:cNvSpPr>
            <a:spLocks noGrp="1"/>
          </p:cNvSpPr>
          <p:nvPr>
            <p:ph idx="1"/>
          </p:nvPr>
        </p:nvSpPr>
        <p:spPr/>
        <p:txBody>
          <a:bodyPr/>
          <a:lstStyle/>
          <a:p>
            <a:r>
              <a:rPr lang="en-AU" dirty="0"/>
              <a:t>Test cases should be created by keeping the program requirements in mind.</a:t>
            </a:r>
          </a:p>
          <a:p>
            <a:r>
              <a:rPr lang="en-AU" dirty="0"/>
              <a:t>Test cases should be very crisp and clear. </a:t>
            </a:r>
          </a:p>
          <a:p>
            <a:pPr lvl="1"/>
            <a:r>
              <a:rPr lang="en-AU" dirty="0"/>
              <a:t>It should be very straightforward. The number of times it gets executed no matter by whom, it should give the same output.</a:t>
            </a:r>
          </a:p>
          <a:p>
            <a:r>
              <a:rPr lang="en-AU" dirty="0"/>
              <a:t>Do NOT make any guesses of any functionality or feature of your application.</a:t>
            </a:r>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36</a:t>
            </a:fld>
            <a:endParaRPr lang="en-US" dirty="0"/>
          </a:p>
        </p:txBody>
      </p:sp>
    </p:spTree>
    <p:extLst>
      <p:ext uri="{BB962C8B-B14F-4D97-AF65-F5344CB8AC3E}">
        <p14:creationId xmlns:p14="http://schemas.microsoft.com/office/powerpoint/2010/main" val="2334457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Writing good Test Cases</a:t>
            </a:r>
          </a:p>
        </p:txBody>
      </p:sp>
      <p:sp>
        <p:nvSpPr>
          <p:cNvPr id="3" name="Content Placeholder 2"/>
          <p:cNvSpPr>
            <a:spLocks noGrp="1"/>
          </p:cNvSpPr>
          <p:nvPr>
            <p:ph idx="1"/>
          </p:nvPr>
        </p:nvSpPr>
        <p:spPr/>
        <p:txBody>
          <a:bodyPr/>
          <a:lstStyle/>
          <a:p>
            <a:r>
              <a:rPr lang="en-AU" dirty="0"/>
              <a:t>Each of the test cases should have a unique name.</a:t>
            </a:r>
          </a:p>
          <a:p>
            <a:pPr lvl="1"/>
            <a:r>
              <a:rPr lang="en-AU" dirty="0"/>
              <a:t>This helps in classifying the test cases while bug tracking or reviewing any requirement at later stage.</a:t>
            </a:r>
          </a:p>
          <a:p>
            <a:r>
              <a:rPr lang="en-AU" dirty="0"/>
              <a:t>The test cases authored should not be repeated. </a:t>
            </a:r>
          </a:p>
          <a:p>
            <a:r>
              <a:rPr lang="en-AU" dirty="0"/>
              <a:t>Test cases should always be reviewed by peers. </a:t>
            </a:r>
          </a:p>
          <a:p>
            <a:pPr lvl="1"/>
            <a:r>
              <a:rPr lang="en-AU" dirty="0"/>
              <a:t>If any precondition or any condition is missed while authoring the test case then it can be covered as per the peer’s feedback.</a:t>
            </a:r>
          </a:p>
          <a:p>
            <a:pPr lvl="1"/>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37</a:t>
            </a:fld>
            <a:endParaRPr lang="en-US" dirty="0"/>
          </a:p>
        </p:txBody>
      </p:sp>
    </p:spTree>
    <p:extLst>
      <p:ext uri="{BB962C8B-B14F-4D97-AF65-F5344CB8AC3E}">
        <p14:creationId xmlns:p14="http://schemas.microsoft.com/office/powerpoint/2010/main" val="3604807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Advantages of writing Test Cases</a:t>
            </a:r>
          </a:p>
        </p:txBody>
      </p:sp>
      <p:sp>
        <p:nvSpPr>
          <p:cNvPr id="3" name="Content Placeholder 2"/>
          <p:cNvSpPr>
            <a:spLocks noGrp="1"/>
          </p:cNvSpPr>
          <p:nvPr>
            <p:ph idx="1"/>
          </p:nvPr>
        </p:nvSpPr>
        <p:spPr/>
        <p:txBody>
          <a:bodyPr/>
          <a:lstStyle/>
          <a:p>
            <a:r>
              <a:rPr lang="en-AU" dirty="0"/>
              <a:t>Test case is a written document which can be referred anytime by anyone in the team to understand the end to end functionality of any feature.</a:t>
            </a:r>
          </a:p>
          <a:p>
            <a:r>
              <a:rPr lang="en-AU" dirty="0"/>
              <a:t>It saves time of the team members as no one has to sit and make another person understand about the functionality of the feature.</a:t>
            </a:r>
          </a:p>
          <a:p>
            <a:r>
              <a:rPr lang="en-AU" dirty="0"/>
              <a:t>Writing test case ensures the maximum coverage of the product or application as per the customer requirement.</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38</a:t>
            </a:fld>
            <a:endParaRPr lang="en-US" dirty="0"/>
          </a:p>
        </p:txBody>
      </p:sp>
    </p:spTree>
    <p:extLst>
      <p:ext uri="{BB962C8B-B14F-4D97-AF65-F5344CB8AC3E}">
        <p14:creationId xmlns:p14="http://schemas.microsoft.com/office/powerpoint/2010/main" val="222147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Importance of Software Testing</a:t>
            </a:r>
          </a:p>
        </p:txBody>
      </p:sp>
      <p:sp>
        <p:nvSpPr>
          <p:cNvPr id="3" name="Content Placeholder 2"/>
          <p:cNvSpPr>
            <a:spLocks noGrp="1"/>
          </p:cNvSpPr>
          <p:nvPr>
            <p:ph idx="1"/>
          </p:nvPr>
        </p:nvSpPr>
        <p:spPr/>
        <p:txBody>
          <a:bodyPr/>
          <a:lstStyle/>
          <a:p>
            <a:r>
              <a:rPr lang="en-AU" b="1" dirty="0"/>
              <a:t>Software testing is an important part</a:t>
            </a:r>
            <a:r>
              <a:rPr lang="en-AU" dirty="0"/>
              <a:t> of software development. </a:t>
            </a:r>
          </a:p>
          <a:p>
            <a:r>
              <a:rPr lang="en-AU" dirty="0"/>
              <a:t>If software testing is not performed properly, applications can have errors which may lead to rework, costly failure or worse, loss of life.</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39</a:t>
            </a:fld>
            <a:endParaRPr lang="en-US" dirty="0"/>
          </a:p>
        </p:txBody>
      </p:sp>
    </p:spTree>
    <p:extLst>
      <p:ext uri="{BB962C8B-B14F-4D97-AF65-F5344CB8AC3E}">
        <p14:creationId xmlns:p14="http://schemas.microsoft.com/office/powerpoint/2010/main" val="300700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p>
        </p:txBody>
      </p:sp>
      <p:sp>
        <p:nvSpPr>
          <p:cNvPr id="3" name="Content Placeholder 2"/>
          <p:cNvSpPr>
            <a:spLocks noGrp="1"/>
          </p:cNvSpPr>
          <p:nvPr>
            <p:ph idx="1"/>
          </p:nvPr>
        </p:nvSpPr>
        <p:spPr/>
        <p:txBody>
          <a:bodyPr/>
          <a:lstStyle/>
          <a:p>
            <a:r>
              <a:rPr lang="en-AU" dirty="0"/>
              <a:t>To build reliable, scalable and maintainable Java applications :-</a:t>
            </a:r>
          </a:p>
          <a:p>
            <a:pPr>
              <a:buFontTx/>
              <a:buChar char="-"/>
            </a:pPr>
            <a:r>
              <a:rPr lang="en-AU" dirty="0"/>
              <a:t>Development teams should adopt proven design techniques.</a:t>
            </a:r>
          </a:p>
          <a:p>
            <a:pPr>
              <a:buFontTx/>
              <a:buChar char="-"/>
            </a:pPr>
            <a:r>
              <a:rPr lang="en-AU" dirty="0"/>
              <a:t>And should choose good coding standards.</a:t>
            </a:r>
          </a:p>
          <a:p>
            <a:pPr>
              <a:buFontTx/>
              <a:buChar char="-"/>
            </a:pPr>
            <a:r>
              <a:rPr lang="en-AU" dirty="0"/>
              <a:t>Will result in code consistency, which makes it easier to understand, develop and maintain the application.</a:t>
            </a:r>
          </a:p>
          <a:p>
            <a:pPr>
              <a:buFontTx/>
              <a:buChar char="-"/>
            </a:pPr>
            <a:r>
              <a:rPr lang="en-AU" dirty="0"/>
              <a:t>Programmer can make the code more efficient and performance effective</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4</a:t>
            </a:fld>
            <a:endParaRPr lang="en-US" dirty="0"/>
          </a:p>
        </p:txBody>
      </p:sp>
    </p:spTree>
    <p:extLst>
      <p:ext uri="{BB962C8B-B14F-4D97-AF65-F5344CB8AC3E}">
        <p14:creationId xmlns:p14="http://schemas.microsoft.com/office/powerpoint/2010/main" val="3053330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a:t>
            </a:r>
          </a:p>
        </p:txBody>
      </p:sp>
      <p:sp>
        <p:nvSpPr>
          <p:cNvPr id="3" name="Content Placeholder 2"/>
          <p:cNvSpPr>
            <a:spLocks noGrp="1"/>
          </p:cNvSpPr>
          <p:nvPr>
            <p:ph idx="1"/>
          </p:nvPr>
        </p:nvSpPr>
        <p:spPr/>
        <p:txBody>
          <a:bodyPr/>
          <a:lstStyle/>
          <a:p>
            <a:r>
              <a:rPr lang="en-AU" dirty="0"/>
              <a:t>Knights Capital Group lost 440 million dollars in 30 minutes due to an error in their trading algorithm on 1 Aug 2012.</a:t>
            </a:r>
          </a:p>
          <a:p>
            <a:pPr lvl="1"/>
            <a:r>
              <a:rPr lang="en-AU" dirty="0"/>
              <a:t> The company’s share dropped 75% in two days after the software pushed faulty trades for over 150 different stocks.</a:t>
            </a:r>
          </a:p>
          <a:p>
            <a:r>
              <a:rPr lang="en-AU" dirty="0"/>
              <a:t>The $18 million Mariner 1 Spacecraft was destroyed once it was certain to crash after take off. The failure was traced back to a missing hyphen that let wrong guidance signals to be sent to the rocket.</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40</a:t>
            </a:fld>
            <a:endParaRPr lang="en-US" dirty="0"/>
          </a:p>
        </p:txBody>
      </p:sp>
    </p:spTree>
    <p:extLst>
      <p:ext uri="{BB962C8B-B14F-4D97-AF65-F5344CB8AC3E}">
        <p14:creationId xmlns:p14="http://schemas.microsoft.com/office/powerpoint/2010/main" val="2858174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41</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Standards</a:t>
            </a:r>
          </a:p>
        </p:txBody>
      </p:sp>
      <p:sp>
        <p:nvSpPr>
          <p:cNvPr id="3" name="Content Placeholder 2"/>
          <p:cNvSpPr>
            <a:spLocks noGrp="1"/>
          </p:cNvSpPr>
          <p:nvPr>
            <p:ph idx="1"/>
          </p:nvPr>
        </p:nvSpPr>
        <p:spPr/>
        <p:txBody>
          <a:bodyPr/>
          <a:lstStyle/>
          <a:p>
            <a:r>
              <a:rPr lang="en-AU" dirty="0"/>
              <a:t>File organization Standards</a:t>
            </a:r>
          </a:p>
          <a:p>
            <a:r>
              <a:rPr lang="en-AU" dirty="0"/>
              <a:t>Source code style guidelines</a:t>
            </a:r>
          </a:p>
          <a:p>
            <a:r>
              <a:rPr lang="en-AU" dirty="0"/>
              <a:t>Declarations</a:t>
            </a:r>
          </a:p>
          <a:p>
            <a:r>
              <a:rPr lang="en-AU" dirty="0"/>
              <a:t>Standards for Statements</a:t>
            </a:r>
          </a:p>
          <a:p>
            <a:r>
              <a:rPr lang="en-AU" dirty="0"/>
              <a:t>Naming Convention standards</a:t>
            </a:r>
          </a:p>
          <a:p>
            <a:r>
              <a:rPr lang="en-AU" dirty="0"/>
              <a:t>Variable Assignments</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5</a:t>
            </a:fld>
            <a:endParaRPr lang="en-US" dirty="0"/>
          </a:p>
        </p:txBody>
      </p:sp>
    </p:spTree>
    <p:extLst>
      <p:ext uri="{BB962C8B-B14F-4D97-AF65-F5344CB8AC3E}">
        <p14:creationId xmlns:p14="http://schemas.microsoft.com/office/powerpoint/2010/main" val="14173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organization Standards</a:t>
            </a:r>
            <a:br>
              <a:rPr lang="en-AU" dirty="0"/>
            </a:br>
            <a:endParaRPr lang="en-AU" dirty="0"/>
          </a:p>
        </p:txBody>
      </p:sp>
      <p:sp>
        <p:nvSpPr>
          <p:cNvPr id="3" name="Content Placeholder 2"/>
          <p:cNvSpPr>
            <a:spLocks noGrp="1"/>
          </p:cNvSpPr>
          <p:nvPr>
            <p:ph idx="1"/>
          </p:nvPr>
        </p:nvSpPr>
        <p:spPr/>
        <p:txBody>
          <a:bodyPr/>
          <a:lstStyle/>
          <a:p>
            <a:r>
              <a:rPr lang="en-AU" dirty="0"/>
              <a:t>Java source are named as *. java </a:t>
            </a:r>
          </a:p>
          <a:p>
            <a:r>
              <a:rPr lang="en-AU" dirty="0"/>
              <a:t>The compiled Java byte code is named as *.class file</a:t>
            </a:r>
          </a:p>
          <a:p>
            <a:r>
              <a:rPr lang="en-AU" dirty="0"/>
              <a:t> Each Java source file contains a single public class or interface. </a:t>
            </a:r>
          </a:p>
          <a:p>
            <a:r>
              <a:rPr lang="en-AU" dirty="0"/>
              <a:t>Each class must be placed in a separate file.  </a:t>
            </a:r>
          </a:p>
          <a:p>
            <a:r>
              <a:rPr lang="en-AU" dirty="0"/>
              <a:t>Java classes should be packaged in a new java package for each self-contained project or group of related functionality.</a:t>
            </a:r>
          </a:p>
          <a:p>
            <a:endParaRPr lang="en-AU" dirty="0"/>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6</a:t>
            </a:fld>
            <a:endParaRPr lang="en-US" dirty="0"/>
          </a:p>
        </p:txBody>
      </p:sp>
    </p:spTree>
    <p:extLst>
      <p:ext uri="{BB962C8B-B14F-4D97-AF65-F5344CB8AC3E}">
        <p14:creationId xmlns:p14="http://schemas.microsoft.com/office/powerpoint/2010/main" val="244805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organization Standards</a:t>
            </a:r>
          </a:p>
        </p:txBody>
      </p:sp>
      <p:sp>
        <p:nvSpPr>
          <p:cNvPr id="3" name="Content Placeholder 2"/>
          <p:cNvSpPr>
            <a:spLocks noGrp="1"/>
          </p:cNvSpPr>
          <p:nvPr>
            <p:ph idx="1"/>
          </p:nvPr>
        </p:nvSpPr>
        <p:spPr/>
        <p:txBody>
          <a:bodyPr/>
          <a:lstStyle/>
          <a:p>
            <a:r>
              <a:rPr lang="en-AU" dirty="0"/>
              <a:t>Java Source files should have the following ordering: Package and Import statements, beginning comments, Class and Interface Declarations.</a:t>
            </a:r>
          </a:p>
          <a:p>
            <a:r>
              <a:rPr lang="en-AU" dirty="0"/>
              <a:t> There should not be any duplicate import statement.</a:t>
            </a:r>
          </a:p>
          <a:p>
            <a:r>
              <a:rPr lang="en-AU" dirty="0"/>
              <a:t>Files longer than 2000 lines should be avoided.</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7</a:t>
            </a:fld>
            <a:endParaRPr lang="en-US" dirty="0"/>
          </a:p>
        </p:txBody>
      </p:sp>
    </p:spTree>
    <p:extLst>
      <p:ext uri="{BB962C8B-B14F-4D97-AF65-F5344CB8AC3E}">
        <p14:creationId xmlns:p14="http://schemas.microsoft.com/office/powerpoint/2010/main" val="273706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410" y="457200"/>
            <a:ext cx="8229600" cy="1143000"/>
          </a:xfrm>
        </p:spPr>
        <p:txBody>
          <a:bodyPr>
            <a:normAutofit fontScale="90000"/>
          </a:bodyPr>
          <a:lstStyle/>
          <a:p>
            <a:r>
              <a:rPr lang="en-AU" dirty="0"/>
              <a:t>Source code style guidelines</a:t>
            </a:r>
            <a:br>
              <a:rPr lang="en-AU" dirty="0"/>
            </a:br>
            <a:endParaRPr lang="en-AU" dirty="0"/>
          </a:p>
        </p:txBody>
      </p:sp>
      <p:sp>
        <p:nvSpPr>
          <p:cNvPr id="3" name="Content Placeholder 2"/>
          <p:cNvSpPr>
            <a:spLocks noGrp="1"/>
          </p:cNvSpPr>
          <p:nvPr>
            <p:ph idx="1"/>
          </p:nvPr>
        </p:nvSpPr>
        <p:spPr/>
        <p:txBody>
          <a:bodyPr/>
          <a:lstStyle/>
          <a:p>
            <a:r>
              <a:rPr lang="en-AU" dirty="0"/>
              <a:t>Beginning Comments </a:t>
            </a:r>
          </a:p>
          <a:p>
            <a:pPr marL="0" indent="0">
              <a:buNone/>
            </a:pPr>
            <a:r>
              <a:rPr lang="en-AU" dirty="0"/>
              <a:t>-All source files should begin with header as follows carrying the Title, Version, Date in mm/</a:t>
            </a:r>
            <a:r>
              <a:rPr lang="en-AU" dirty="0" err="1"/>
              <a:t>dd</a:t>
            </a:r>
            <a:r>
              <a:rPr lang="en-AU" dirty="0"/>
              <a:t>/</a:t>
            </a:r>
            <a:r>
              <a:rPr lang="en-AU" dirty="0" err="1"/>
              <a:t>yy</a:t>
            </a:r>
            <a:r>
              <a:rPr lang="en-AU" dirty="0"/>
              <a:t> format and the copyright information. </a:t>
            </a:r>
          </a:p>
          <a:p>
            <a:pPr marL="0" indent="0">
              <a:buNone/>
            </a:pPr>
            <a:endParaRPr lang="en-AU" dirty="0"/>
          </a:p>
          <a:p>
            <a:pPr marL="0" indent="0">
              <a:buNone/>
            </a:pPr>
            <a:r>
              <a:rPr lang="en-AU" dirty="0"/>
              <a:t>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8</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505200"/>
            <a:ext cx="7969541" cy="1447800"/>
          </a:xfrm>
          <a:prstGeom prst="rect">
            <a:avLst/>
          </a:prstGeom>
        </p:spPr>
      </p:pic>
    </p:spTree>
    <p:extLst>
      <p:ext uri="{BB962C8B-B14F-4D97-AF65-F5344CB8AC3E}">
        <p14:creationId xmlns:p14="http://schemas.microsoft.com/office/powerpoint/2010/main" val="60688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Source code style guidelines</a:t>
            </a:r>
          </a:p>
        </p:txBody>
      </p:sp>
      <p:sp>
        <p:nvSpPr>
          <p:cNvPr id="3" name="Content Placeholder 2"/>
          <p:cNvSpPr>
            <a:spLocks noGrp="1"/>
          </p:cNvSpPr>
          <p:nvPr>
            <p:ph idx="1"/>
          </p:nvPr>
        </p:nvSpPr>
        <p:spPr/>
        <p:txBody>
          <a:bodyPr/>
          <a:lstStyle/>
          <a:p>
            <a:r>
              <a:rPr lang="en-AU" dirty="0"/>
              <a:t>Indentation</a:t>
            </a:r>
          </a:p>
          <a:p>
            <a:pPr>
              <a:buFontTx/>
              <a:buChar char="-"/>
            </a:pPr>
            <a:r>
              <a:rPr lang="en-AU" dirty="0"/>
              <a:t>Four spaces should be used as the unit of indentation.</a:t>
            </a:r>
          </a:p>
          <a:p>
            <a:pPr>
              <a:buFontTx/>
              <a:buChar char="-"/>
            </a:pPr>
            <a:r>
              <a:rPr lang="en-AU" dirty="0"/>
              <a:t>The indentation pattern should be consistently followed throughout. </a:t>
            </a:r>
          </a:p>
        </p:txBody>
      </p:sp>
      <p:sp>
        <p:nvSpPr>
          <p:cNvPr id="4" name="Slide Number Placeholder 3"/>
          <p:cNvSpPr>
            <a:spLocks noGrp="1"/>
          </p:cNvSpPr>
          <p:nvPr>
            <p:ph type="sldNum" sz="quarter" idx="10"/>
          </p:nvPr>
        </p:nvSpPr>
        <p:spPr/>
        <p:txBody>
          <a:bodyPr/>
          <a:lstStyle/>
          <a:p>
            <a:pPr>
              <a:defRPr/>
            </a:pPr>
            <a:fld id="{E4FE538A-6A57-45CA-B5D1-53B03305943A}" type="slidenum">
              <a:rPr lang="en-US" smtClean="0"/>
              <a:pPr>
                <a:defRPr/>
              </a:pPr>
              <a:t>9</a:t>
            </a:fld>
            <a:endParaRPr lang="en-US" dirty="0"/>
          </a:p>
        </p:txBody>
      </p:sp>
    </p:spTree>
    <p:extLst>
      <p:ext uri="{BB962C8B-B14F-4D97-AF65-F5344CB8AC3E}">
        <p14:creationId xmlns:p14="http://schemas.microsoft.com/office/powerpoint/2010/main" val="353177969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451</TotalTime>
  <Words>2429</Words>
  <Application>Microsoft Office PowerPoint</Application>
  <PresentationFormat>Widescreen</PresentationFormat>
  <Paragraphs>254</Paragraphs>
  <Slides>41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Rounded MT Bold</vt:lpstr>
      <vt:lpstr>Calibri</vt:lpstr>
      <vt:lpstr>Calibri Light</vt:lpstr>
      <vt:lpstr>Kent Powerpoint Template (final)</vt:lpstr>
      <vt:lpstr>PowerPoint Presentation</vt:lpstr>
      <vt:lpstr>SLIDE TITLE</vt:lpstr>
      <vt:lpstr>Programming Logic and Design Ninth Edition</vt:lpstr>
      <vt:lpstr>Introduction</vt:lpstr>
      <vt:lpstr>Standards</vt:lpstr>
      <vt:lpstr>File organization Standards </vt:lpstr>
      <vt:lpstr>File organization Standards</vt:lpstr>
      <vt:lpstr>Source code style guidelines </vt:lpstr>
      <vt:lpstr>Source code style guidelines</vt:lpstr>
      <vt:lpstr>Source code style guidelines</vt:lpstr>
      <vt:lpstr>Source code style guidelines</vt:lpstr>
      <vt:lpstr>Source code style guidelines</vt:lpstr>
      <vt:lpstr>Source code style guidelines</vt:lpstr>
      <vt:lpstr>Source code style guidelines</vt:lpstr>
      <vt:lpstr>Source code style guidelines</vt:lpstr>
      <vt:lpstr>Declarations </vt:lpstr>
      <vt:lpstr>Declarations </vt:lpstr>
      <vt:lpstr> Standards for Statements  </vt:lpstr>
      <vt:lpstr>   Naming Convention standards    </vt:lpstr>
      <vt:lpstr>   Naming Convention standards    </vt:lpstr>
      <vt:lpstr>   Naming Convention standards    </vt:lpstr>
      <vt:lpstr>   Naming Convention standards    </vt:lpstr>
      <vt:lpstr>   Standards for classes    </vt:lpstr>
      <vt:lpstr>   Summary    </vt:lpstr>
      <vt:lpstr>Object Oriented Design and Programming  </vt:lpstr>
      <vt:lpstr>Testing</vt:lpstr>
      <vt:lpstr>Testing</vt:lpstr>
      <vt:lpstr>More about Testing</vt:lpstr>
      <vt:lpstr>More about Testing</vt:lpstr>
      <vt:lpstr>More about Testing</vt:lpstr>
      <vt:lpstr>More about Testing</vt:lpstr>
      <vt:lpstr>More about Testing</vt:lpstr>
      <vt:lpstr>Designing Test Cases</vt:lpstr>
      <vt:lpstr>Designing Test Cases</vt:lpstr>
      <vt:lpstr>Designing Test cases</vt:lpstr>
      <vt:lpstr>Writing good Test Cases</vt:lpstr>
      <vt:lpstr>Writing good Test Cases</vt:lpstr>
      <vt:lpstr>Advantages of writing Test Cases</vt:lpstr>
      <vt:lpstr>Importance of Software Testing</vt:lpstr>
      <vt:lpstr>Examples</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Hanspreet Kaur</cp:lastModifiedBy>
  <cp:revision>80</cp:revision>
  <cp:lastPrinted>2014-02-24T09:06:00Z</cp:lastPrinted>
  <dcterms:created xsi:type="dcterms:W3CDTF">2014-05-07T06:36:05Z</dcterms:created>
  <dcterms:modified xsi:type="dcterms:W3CDTF">2021-08-16T03:04:46Z</dcterms:modified>
</cp:coreProperties>
</file>