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273" r:id="rId33"/>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76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91" d="100"/>
          <a:sy n="91" d="100"/>
        </p:scale>
        <p:origin x="30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3167B381-2549-48F4-8711-F15467D10553}" type="datetimeFigureOut">
              <a:rPr lang="en-US" smtClean="0"/>
              <a:pPr/>
              <a:t>7/28/2020</a:t>
            </a:fld>
            <a:endParaRPr lang="en-US" dirty="0"/>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DEE88633-BA02-4BE1-B7A4-245090FE7571}" type="slidenum">
              <a:rPr lang="en-US" smtClean="0"/>
              <a:pPr/>
              <a:t>‹#›</a:t>
            </a:fld>
            <a:endParaRPr lang="en-US" dirty="0"/>
          </a:p>
        </p:txBody>
      </p:sp>
    </p:spTree>
    <p:extLst>
      <p:ext uri="{BB962C8B-B14F-4D97-AF65-F5344CB8AC3E}">
        <p14:creationId xmlns:p14="http://schemas.microsoft.com/office/powerpoint/2010/main" val="2636464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475"/>
          </a:xfrm>
          <a:prstGeom prst="rect">
            <a:avLst/>
          </a:prstGeom>
        </p:spPr>
        <p:txBody>
          <a:bodyPr vert="horz" lIns="91434" tIns="45717" rIns="91434" bIns="45717" rtlCol="0"/>
          <a:lstStyle>
            <a:lvl1pPr algn="l">
              <a:defRPr sz="1200"/>
            </a:lvl1pPr>
          </a:lstStyle>
          <a:p>
            <a:endParaRPr lang="en-AU" dirty="0"/>
          </a:p>
        </p:txBody>
      </p:sp>
      <p:sp>
        <p:nvSpPr>
          <p:cNvPr id="3" name="Date Placeholder 2"/>
          <p:cNvSpPr>
            <a:spLocks noGrp="1"/>
          </p:cNvSpPr>
          <p:nvPr>
            <p:ph type="dt" idx="1"/>
          </p:nvPr>
        </p:nvSpPr>
        <p:spPr>
          <a:xfrm>
            <a:off x="3884613" y="0"/>
            <a:ext cx="2971800" cy="498475"/>
          </a:xfrm>
          <a:prstGeom prst="rect">
            <a:avLst/>
          </a:prstGeom>
        </p:spPr>
        <p:txBody>
          <a:bodyPr vert="horz" lIns="91434" tIns="45717" rIns="91434" bIns="45717" rtlCol="0"/>
          <a:lstStyle>
            <a:lvl1pPr algn="r">
              <a:defRPr sz="1200"/>
            </a:lvl1pPr>
          </a:lstStyle>
          <a:p>
            <a:fld id="{9D3FBAC9-CFCC-4023-89A7-5749D0192C0F}" type="datetimeFigureOut">
              <a:rPr lang="en-AU" smtClean="0"/>
              <a:pPr/>
              <a:t>28/07/2020</a:t>
            </a:fld>
            <a:endParaRPr lang="en-AU" dirty="0"/>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34" tIns="45717" rIns="91434" bIns="45717" rtlCol="0" anchor="ctr"/>
          <a:lstStyle/>
          <a:p>
            <a:endParaRPr lang="en-AU" dirty="0"/>
          </a:p>
        </p:txBody>
      </p:sp>
      <p:sp>
        <p:nvSpPr>
          <p:cNvPr id="5" name="Notes Placeholder 4"/>
          <p:cNvSpPr>
            <a:spLocks noGrp="1"/>
          </p:cNvSpPr>
          <p:nvPr>
            <p:ph type="body" sz="quarter" idx="3"/>
          </p:nvPr>
        </p:nvSpPr>
        <p:spPr>
          <a:xfrm>
            <a:off x="685800" y="4786314"/>
            <a:ext cx="5486400" cy="3916362"/>
          </a:xfrm>
          <a:prstGeom prst="rect">
            <a:avLst/>
          </a:prstGeom>
        </p:spPr>
        <p:txBody>
          <a:bodyPr vert="horz" lIns="91434" tIns="45717" rIns="91434" bIns="4571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447214"/>
            <a:ext cx="2971800" cy="498475"/>
          </a:xfrm>
          <a:prstGeom prst="rect">
            <a:avLst/>
          </a:prstGeom>
        </p:spPr>
        <p:txBody>
          <a:bodyPr vert="horz" lIns="91434" tIns="45717" rIns="91434" bIns="45717"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9447214"/>
            <a:ext cx="2971800" cy="498475"/>
          </a:xfrm>
          <a:prstGeom prst="rect">
            <a:avLst/>
          </a:prstGeom>
        </p:spPr>
        <p:txBody>
          <a:bodyPr vert="horz" lIns="91434" tIns="45717" rIns="91434" bIns="45717" rtlCol="0" anchor="b"/>
          <a:lstStyle>
            <a:lvl1pPr algn="r">
              <a:defRPr sz="1200"/>
            </a:lvl1pPr>
          </a:lstStyle>
          <a:p>
            <a:fld id="{A04D994D-9358-4AF5-8166-377E36F359B3}" type="slidenum">
              <a:rPr lang="en-AU" smtClean="0"/>
              <a:pPr/>
              <a:t>‹#›</a:t>
            </a:fld>
            <a:endParaRPr lang="en-AU" dirty="0"/>
          </a:p>
        </p:txBody>
      </p:sp>
    </p:spTree>
    <p:extLst>
      <p:ext uri="{BB962C8B-B14F-4D97-AF65-F5344CB8AC3E}">
        <p14:creationId xmlns:p14="http://schemas.microsoft.com/office/powerpoint/2010/main" val="42652325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1</a:t>
            </a:fld>
            <a:endParaRPr lang="en-AU" dirty="0"/>
          </a:p>
        </p:txBody>
      </p:sp>
    </p:spTree>
    <p:extLst>
      <p:ext uri="{BB962C8B-B14F-4D97-AF65-F5344CB8AC3E}">
        <p14:creationId xmlns:p14="http://schemas.microsoft.com/office/powerpoint/2010/main" val="1803461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04D994D-9358-4AF5-8166-377E36F359B3}" type="slidenum">
              <a:rPr lang="en-AU" smtClean="0"/>
              <a:pPr/>
              <a:t>2</a:t>
            </a:fld>
            <a:endParaRPr lang="en-AU" dirty="0"/>
          </a:p>
        </p:txBody>
      </p:sp>
    </p:spTree>
    <p:extLst>
      <p:ext uri="{BB962C8B-B14F-4D97-AF65-F5344CB8AC3E}">
        <p14:creationId xmlns:p14="http://schemas.microsoft.com/office/powerpoint/2010/main" val="2444977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32</a:t>
            </a:fld>
            <a:endParaRPr lang="en-AU" dirty="0"/>
          </a:p>
        </p:txBody>
      </p:sp>
    </p:spTree>
    <p:extLst>
      <p:ext uri="{BB962C8B-B14F-4D97-AF65-F5344CB8AC3E}">
        <p14:creationId xmlns:p14="http://schemas.microsoft.com/office/powerpoint/2010/main" val="4258719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a:xfrm>
            <a:off x="262550" y="6356350"/>
            <a:ext cx="3318850" cy="365125"/>
          </a:xfrm>
        </p:spPr>
        <p:txBody>
          <a:bodyPr/>
          <a:lstStyle/>
          <a:p>
            <a:r>
              <a:rPr lang="en-AU" dirty="0" smtClean="0"/>
              <a:t>Version 2 – 18</a:t>
            </a:r>
            <a:r>
              <a:rPr lang="en-AU" baseline="30000" dirty="0" smtClean="0"/>
              <a:t>th</a:t>
            </a:r>
            <a:r>
              <a:rPr lang="en-AU" dirty="0" smtClean="0"/>
              <a:t> December 2015</a:t>
            </a:r>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126920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9C8793D-DBA7-4A8F-846C-01F1021D9C65}" type="datetime1">
              <a:rPr lang="en-AU" smtClean="0"/>
              <a:t>28/07/2020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412816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9CE28F1-FEFC-4EE5-A54C-C5AD95E03F3C}" type="datetime1">
              <a:rPr lang="en-AU" smtClean="0"/>
              <a:t>28/07/2020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24967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40E0D84-6247-431F-AFCA-113F4EE39346}" type="datetime1">
              <a:rPr lang="en-AU" smtClean="0"/>
              <a:t>28/07/2020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27728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9A24A7-E0D0-4BD2-8EBB-7E8FF95D7C57}" type="datetime1">
              <a:rPr lang="en-AU" smtClean="0"/>
              <a:t>28/07/2020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40385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69A33247-0532-4294-AAF9-44D3CCAEBDA1}" type="slidenum">
              <a:rPr lang="en-AU" smtClean="0"/>
              <a:pPr/>
              <a:t>‹#›</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437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B6FA2929-F721-4DEC-A111-2242BC722A49}" type="datetime1">
              <a:rPr lang="en-AU" smtClean="0"/>
              <a:t>28/07/2020</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07309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BF91B49-4D56-4BC2-B95B-69098DE600CD}" type="datetime1">
              <a:rPr lang="en-AU" smtClean="0"/>
              <a:t>28/07/2020</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38084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89B46-1CF9-4EE7-8FB6-DC61E422AE3F}" type="datetime1">
              <a:rPr lang="en-AU" smtClean="0"/>
              <a:t>28/07/2020</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66354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B667BA-8757-48F2-AF1C-31C9B01669C7}" type="datetime1">
              <a:rPr lang="en-AU" smtClean="0"/>
              <a:t>28/07/2020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95813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22260A-25C5-4CED-A8EB-9804556707CD}" type="datetime1">
              <a:rPr lang="en-AU" smtClean="0"/>
              <a:t>28/07/2020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24465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CD844-23EE-4977-BC46-B90A110D249C}" type="datetime1">
              <a:rPr lang="en-AU" smtClean="0"/>
              <a:t>28/07/2020</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233132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1"/>
            <a:ext cx="12192000" cy="359228"/>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14" name="TextBox 13"/>
          <p:cNvSpPr txBox="1"/>
          <p:nvPr/>
        </p:nvSpPr>
        <p:spPr>
          <a:xfrm>
            <a:off x="2990754" y="4652367"/>
            <a:ext cx="6096000" cy="369332"/>
          </a:xfrm>
          <a:prstGeom prst="rect">
            <a:avLst/>
          </a:prstGeom>
          <a:noFill/>
        </p:spPr>
        <p:txBody>
          <a:bodyPr wrap="square" rtlCol="0">
            <a:spAutoFit/>
          </a:bodyPr>
          <a:lstStyle/>
          <a:p>
            <a:pPr algn="ctr"/>
            <a:r>
              <a:rPr lang="en-US" b="1" dirty="0"/>
              <a:t>Chapter 10 – </a:t>
            </a:r>
            <a:r>
              <a:rPr lang="en-US" b="1"/>
              <a:t>System </a:t>
            </a:r>
            <a:r>
              <a:rPr lang="en-US" b="1" smtClean="0"/>
              <a:t>Architecture</a:t>
            </a:r>
            <a:endParaRPr lang="en-US" b="1" dirty="0"/>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488" y="1067420"/>
            <a:ext cx="5982532" cy="360369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a:xfrm>
            <a:off x="8077200" y="5929745"/>
            <a:ext cx="3816927" cy="761567"/>
          </a:xfrm>
        </p:spPr>
        <p:txBody>
          <a:bodyPr/>
          <a:lstStyle/>
          <a:p>
            <a:pPr algn="r"/>
            <a:r>
              <a:rPr lang="en-AU" b="1" dirty="0" smtClean="0"/>
              <a:t>Kent Institute Australia Pty. Ltd</a:t>
            </a:r>
            <a:r>
              <a:rPr lang="en-AU" dirty="0" smtClean="0"/>
              <a:t>.</a:t>
            </a:r>
          </a:p>
          <a:p>
            <a:pPr algn="r"/>
            <a:r>
              <a:rPr lang="en-AU" dirty="0" smtClean="0"/>
              <a:t>ABN 49 003 577 302  CRICOS Code: 00161E</a:t>
            </a:r>
            <a:br>
              <a:rPr lang="en-AU" dirty="0" smtClean="0"/>
            </a:br>
            <a:r>
              <a:rPr lang="en-AU" dirty="0" smtClean="0"/>
              <a:t>RTO Code: 90458  TEQSA Provider Number: PRV12051</a:t>
            </a:r>
            <a:endParaRPr lang="en-AU" dirty="0"/>
          </a:p>
        </p:txBody>
      </p:sp>
      <p:sp>
        <p:nvSpPr>
          <p:cNvPr id="15" name="Date Placeholder 1"/>
          <p:cNvSpPr txBox="1">
            <a:spLocks/>
          </p:cNvSpPr>
          <p:nvPr/>
        </p:nvSpPr>
        <p:spPr>
          <a:xfrm>
            <a:off x="414950" y="6508750"/>
            <a:ext cx="331885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smtClean="0"/>
              <a:t>Version 2 – 18</a:t>
            </a:r>
            <a:r>
              <a:rPr lang="en-AU" baseline="30000" smtClean="0"/>
              <a:t>th</a:t>
            </a:r>
            <a:r>
              <a:rPr lang="en-AU" smtClean="0"/>
              <a:t> December 2015</a:t>
            </a:r>
            <a:endParaRPr lang="en-AU" dirty="0"/>
          </a:p>
        </p:txBody>
      </p:sp>
    </p:spTree>
    <p:extLst>
      <p:ext uri="{BB962C8B-B14F-4D97-AF65-F5344CB8AC3E}">
        <p14:creationId xmlns:p14="http://schemas.microsoft.com/office/powerpoint/2010/main" val="3247258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System Architecture: Then and Now</a:t>
            </a:r>
            <a:endParaRPr lang="en-AU" sz="3200" b="1" dirty="0">
              <a:solidFill>
                <a:srgbClr val="0B76BC"/>
              </a:solidFill>
              <a:latin typeface="+mn-lt"/>
            </a:endParaRPr>
          </a:p>
        </p:txBody>
      </p:sp>
      <p:sp>
        <p:nvSpPr>
          <p:cNvPr id="4" name="Content Placeholder 3"/>
          <p:cNvSpPr>
            <a:spLocks noGrp="1"/>
          </p:cNvSpPr>
          <p:nvPr>
            <p:ph sz="half" idx="2"/>
          </p:nvPr>
        </p:nvSpPr>
        <p:spPr/>
        <p:txBody>
          <a:bodyPr>
            <a:normAutofit/>
          </a:bodyPr>
          <a:lstStyle/>
          <a:p>
            <a:pPr>
              <a:buFont typeface="Wingdings" panose="05000000000000000000" pitchFamily="2" charset="2"/>
              <a:buChar char="§"/>
            </a:pPr>
            <a:r>
              <a:rPr lang="en-US" sz="2200" b="1" dirty="0"/>
              <a:t>Mainframe Architecture</a:t>
            </a:r>
          </a:p>
          <a:p>
            <a:pPr lvl="1">
              <a:buFont typeface="Wingdings" panose="05000000000000000000" pitchFamily="2" charset="2"/>
              <a:buChar char="§"/>
            </a:pPr>
            <a:r>
              <a:rPr lang="en-US" sz="2200" b="1" dirty="0"/>
              <a:t>Server</a:t>
            </a:r>
            <a:r>
              <a:rPr lang="en-US" sz="2200" dirty="0"/>
              <a:t>: A computer that supplies data, processing services or other support to one or more computers called </a:t>
            </a:r>
            <a:r>
              <a:rPr lang="en-US" sz="2200" b="1" dirty="0"/>
              <a:t>clients</a:t>
            </a:r>
          </a:p>
          <a:p>
            <a:pPr lvl="1">
              <a:buFont typeface="Wingdings" panose="05000000000000000000" pitchFamily="2" charset="2"/>
              <a:buChar char="§"/>
            </a:pPr>
            <a:r>
              <a:rPr lang="en-US" sz="2200" dirty="0"/>
              <a:t>Earliest servers - Mainframe </a:t>
            </a:r>
            <a:r>
              <a:rPr lang="en-US" sz="2200" dirty="0" smtClean="0"/>
              <a:t>computers</a:t>
            </a:r>
          </a:p>
          <a:p>
            <a:pPr lvl="2">
              <a:buFont typeface="Wingdings" panose="05000000000000000000" pitchFamily="2" charset="2"/>
              <a:buChar char="§"/>
            </a:pPr>
            <a:r>
              <a:rPr lang="en-US" sz="1800" dirty="0" smtClean="0"/>
              <a:t>All </a:t>
            </a:r>
            <a:r>
              <a:rPr lang="en-US" sz="1800" dirty="0"/>
              <a:t>data input and output occurred at a central location</a:t>
            </a:r>
          </a:p>
          <a:p>
            <a:pPr lvl="1">
              <a:buFont typeface="Wingdings" panose="05000000000000000000" pitchFamily="2" charset="2"/>
              <a:buChar char="§"/>
            </a:pPr>
            <a:r>
              <a:rPr lang="en-US" sz="2200" dirty="0"/>
              <a:t>Advances in </a:t>
            </a:r>
            <a:r>
              <a:rPr lang="en-US" sz="2200" dirty="0" smtClean="0"/>
              <a:t>technology enabled </a:t>
            </a:r>
            <a:r>
              <a:rPr lang="en-US" sz="2200" dirty="0"/>
              <a:t>installation of </a:t>
            </a:r>
            <a:r>
              <a:rPr lang="en-US" sz="2200" dirty="0" smtClean="0"/>
              <a:t>terminals </a:t>
            </a:r>
            <a:r>
              <a:rPr lang="en-US" sz="2200" dirty="0"/>
              <a:t>at remote </a:t>
            </a:r>
            <a:r>
              <a:rPr lang="en-US" sz="2200" dirty="0" smtClean="0"/>
              <a:t>locations</a:t>
            </a:r>
            <a:endParaRPr lang="en-IN" sz="2200"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10</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5" name="Picture 2" descr="The figure contains an illustration of a mainframe computer on the top-left corner. Two arrows extend from it and point to two illustrations of personal computers placed next to each other. Under the illustrations of personal computers, there is a flower bracket that is labeled terminals. " title="FIGURE 10-3 In a centralized design, the remote user’s keystrokes are transmitted to the mainframe, which responds by sending screen output back to the user’s screen."/>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794531" y="2275072"/>
            <a:ext cx="2188283" cy="1341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838199" y="4488142"/>
            <a:ext cx="4955771" cy="738664"/>
          </a:xfrm>
          <a:prstGeom prst="rect">
            <a:avLst/>
          </a:prstGeom>
        </p:spPr>
        <p:txBody>
          <a:bodyPr wrap="square">
            <a:spAutoFit/>
          </a:bodyPr>
          <a:lstStyle/>
          <a:p>
            <a:r>
              <a:rPr lang="en-US" sz="1400" b="1" dirty="0"/>
              <a:t>FIGURE 10-3 </a:t>
            </a:r>
            <a:r>
              <a:rPr lang="en-US" sz="1400" dirty="0"/>
              <a:t>In a centralized design, the remote user’s keystrokes are transmitted to the mainframe, which responds by sending screen output back to the user’s screen.</a:t>
            </a:r>
          </a:p>
        </p:txBody>
      </p:sp>
    </p:spTree>
    <p:extLst>
      <p:ext uri="{BB962C8B-B14F-4D97-AF65-F5344CB8AC3E}">
        <p14:creationId xmlns:p14="http://schemas.microsoft.com/office/powerpoint/2010/main" val="802151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System Architecture: Then and Now</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pPr>
              <a:buFont typeface="Wingdings" panose="05000000000000000000" pitchFamily="2" charset="2"/>
              <a:buChar char="§"/>
            </a:pPr>
            <a:r>
              <a:rPr lang="en-US" sz="2200" b="1" dirty="0"/>
              <a:t>Impact of the Personal Computer</a:t>
            </a:r>
          </a:p>
          <a:p>
            <a:pPr lvl="1">
              <a:buFont typeface="Wingdings" panose="05000000000000000000" pitchFamily="2" charset="2"/>
              <a:buChar char="§"/>
            </a:pPr>
            <a:r>
              <a:rPr lang="en-US" sz="2200" dirty="0"/>
              <a:t>Individuals could work in </a:t>
            </a:r>
            <a:r>
              <a:rPr lang="en-US" sz="2200" b="1" dirty="0"/>
              <a:t>stand-alone</a:t>
            </a:r>
            <a:r>
              <a:rPr lang="en-US" sz="2200" dirty="0"/>
              <a:t> </a:t>
            </a:r>
            <a:r>
              <a:rPr lang="en-US" sz="2200" dirty="0" smtClean="0"/>
              <a:t>mode</a:t>
            </a:r>
          </a:p>
          <a:p>
            <a:pPr lvl="2">
              <a:buFont typeface="Wingdings" panose="05000000000000000000" pitchFamily="2" charset="2"/>
              <a:buChar char="§"/>
            </a:pPr>
            <a:r>
              <a:rPr lang="en-US" sz="1800" dirty="0" smtClean="0"/>
              <a:t>The </a:t>
            </a:r>
            <a:r>
              <a:rPr lang="en-US" sz="1800" dirty="0"/>
              <a:t>workstation performed all the functions of a server</a:t>
            </a:r>
          </a:p>
          <a:p>
            <a:pPr lvl="1">
              <a:buFont typeface="Wingdings" panose="05000000000000000000" pitchFamily="2" charset="2"/>
              <a:buChar char="§"/>
            </a:pPr>
            <a:r>
              <a:rPr lang="en-US" sz="2200" dirty="0"/>
              <a:t>Lesser IT assistance resulted in increased productivity in certain </a:t>
            </a:r>
            <a:r>
              <a:rPr lang="en-US" sz="2200" dirty="0" smtClean="0"/>
              <a:t>tasks</a:t>
            </a:r>
          </a:p>
          <a:p>
            <a:pPr lvl="2">
              <a:buFont typeface="Wingdings" panose="05000000000000000000" pitchFamily="2" charset="2"/>
              <a:buChar char="§"/>
            </a:pPr>
            <a:r>
              <a:rPr lang="en-US" sz="1800" dirty="0" smtClean="0"/>
              <a:t>Absence </a:t>
            </a:r>
            <a:r>
              <a:rPr lang="en-US" sz="1800" dirty="0"/>
              <a:t>of a central storage location raised concerns about data security, integrity, and consistency</a:t>
            </a:r>
          </a:p>
          <a:p>
            <a:pPr>
              <a:buFont typeface="Wingdings" panose="05000000000000000000" pitchFamily="2" charset="2"/>
              <a:buChar char="§"/>
            </a:pPr>
            <a:r>
              <a:rPr lang="en-US" sz="2200" b="1" dirty="0"/>
              <a:t>Network Evolution</a:t>
            </a:r>
          </a:p>
          <a:p>
            <a:pPr lvl="1">
              <a:buFont typeface="Wingdings" panose="05000000000000000000" pitchFamily="2" charset="2"/>
              <a:buChar char="§"/>
            </a:pPr>
            <a:r>
              <a:rPr lang="en-US" sz="2200" b="1" dirty="0"/>
              <a:t>Local area network (LAN)</a:t>
            </a:r>
            <a:r>
              <a:rPr lang="en-US" sz="2200" dirty="0"/>
              <a:t>:</a:t>
            </a:r>
            <a:r>
              <a:rPr lang="en-US" sz="2200" b="1" dirty="0"/>
              <a:t> </a:t>
            </a:r>
            <a:r>
              <a:rPr lang="en-US" sz="2200" dirty="0"/>
              <a:t>Allows sharing of data and hardware resources</a:t>
            </a:r>
          </a:p>
          <a:p>
            <a:pPr lvl="1">
              <a:buFont typeface="Wingdings" panose="05000000000000000000" pitchFamily="2" charset="2"/>
              <a:buChar char="§"/>
            </a:pPr>
            <a:r>
              <a:rPr lang="en-US" sz="2200" b="1" dirty="0"/>
              <a:t>Wide area network (WAN)</a:t>
            </a:r>
            <a:r>
              <a:rPr lang="en-US" sz="2200" dirty="0"/>
              <a:t>: Spans long distances and can connect LANs that are continents apart</a:t>
            </a:r>
          </a:p>
        </p:txBody>
      </p:sp>
      <p:sp>
        <p:nvSpPr>
          <p:cNvPr id="5" name="Slide Number Placeholder 4"/>
          <p:cNvSpPr>
            <a:spLocks noGrp="1"/>
          </p:cNvSpPr>
          <p:nvPr>
            <p:ph type="sldNum" sz="quarter" idx="12"/>
          </p:nvPr>
        </p:nvSpPr>
        <p:spPr/>
        <p:txBody>
          <a:bodyPr/>
          <a:lstStyle/>
          <a:p>
            <a:fld id="{69A33247-0532-4294-AAF9-44D3CCAEBDA1}" type="slidenum">
              <a:rPr lang="en-AU" smtClean="0"/>
              <a:pPr/>
              <a:t>11</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92210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System Architecture: Then and Now</a:t>
            </a:r>
            <a:endParaRPr lang="en-AU" sz="3200" b="1" dirty="0">
              <a:solidFill>
                <a:srgbClr val="0B76BC"/>
              </a:solidFill>
              <a:latin typeface="+mn-lt"/>
            </a:endParaRPr>
          </a:p>
        </p:txBody>
      </p:sp>
      <p:sp>
        <p:nvSpPr>
          <p:cNvPr id="5" name="Slide Number Placeholder 4"/>
          <p:cNvSpPr>
            <a:spLocks noGrp="1"/>
          </p:cNvSpPr>
          <p:nvPr>
            <p:ph type="sldNum" sz="quarter" idx="12"/>
          </p:nvPr>
        </p:nvSpPr>
        <p:spPr/>
        <p:txBody>
          <a:bodyPr/>
          <a:lstStyle/>
          <a:p>
            <a:fld id="{69A33247-0532-4294-AAF9-44D3CCAEBDA1}" type="slidenum">
              <a:rPr lang="en-AU" smtClean="0"/>
              <a:pPr/>
              <a:t>12</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5" name="Picture 2" descr="In the figure, there are three clouds overlapping each other at the center. The clouds are labeled LAN. Six double-ended arrows point out from the clouds and are placed in a circular manner. Each arrow points to an illustration. In clockwise direction, the first illustration is of a scanner and is labeled scanner. The second, third, and fourth illustrations are of personal computers, which are all labeled client. The fifth illustration is of two servers and are labeled server. The last illustration is of a printer and is labeled printer. " title="FIGURE 10-4 A LAN allows sharing of data and hardware, such as printers and scanners."/>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380038" y="2071185"/>
            <a:ext cx="3017270" cy="2596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1054128" y="5240436"/>
            <a:ext cx="4642616" cy="523220"/>
          </a:xfrm>
          <a:prstGeom prst="rect">
            <a:avLst/>
          </a:prstGeom>
        </p:spPr>
        <p:txBody>
          <a:bodyPr wrap="square">
            <a:spAutoFit/>
          </a:bodyPr>
          <a:lstStyle/>
          <a:p>
            <a:r>
              <a:rPr lang="en-US" sz="1400" b="1" dirty="0"/>
              <a:t>FIGURE 10-4 </a:t>
            </a:r>
            <a:r>
              <a:rPr lang="en-US" sz="1400" dirty="0"/>
              <a:t>A LAN allows sharing of data and hardware, such as printers and scanners.</a:t>
            </a:r>
          </a:p>
        </p:txBody>
      </p:sp>
      <p:pic>
        <p:nvPicPr>
          <p:cNvPr id="17" name="Picture 3" descr="In the figure, there are three clouds overlapping each other at the center. The clouds are labeled WAN. Six arrows point out from the clouds and are placed in a circular manner. Each of the arrows point to an illustration. All the six illustrations are the same but are labeled differently. Each of the illustrations consist of 5 buildings of different sizes and a satellite dish. In clockwise direction, the first illustration is labeled LAN Toronto, the second illustration is labeled LAN London, the third illustration is labeled LAN Johannesburg, the fourth illustration is labeled LAN Brisbane, the fifth illustration is labeled LAN Tokyo and the last illustration is labeled LAN Los Angeles. " title="FIGURE 10-5 A WAN can connect many LANs and link users who are continents apart."/>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7323640" y="1880281"/>
            <a:ext cx="3078225" cy="3053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a:xfrm>
            <a:off x="6766560" y="5240436"/>
            <a:ext cx="4337069" cy="523220"/>
          </a:xfrm>
          <a:prstGeom prst="rect">
            <a:avLst/>
          </a:prstGeom>
        </p:spPr>
        <p:txBody>
          <a:bodyPr wrap="square">
            <a:spAutoFit/>
          </a:bodyPr>
          <a:lstStyle/>
          <a:p>
            <a:r>
              <a:rPr lang="en-US" sz="1400" b="1" dirty="0"/>
              <a:t>FIGURE 10-5 </a:t>
            </a:r>
            <a:r>
              <a:rPr lang="en-US" sz="1400" dirty="0"/>
              <a:t>A WAN can connect many LANs and link users who are continents apart.</a:t>
            </a:r>
          </a:p>
        </p:txBody>
      </p:sp>
    </p:spTree>
    <p:extLst>
      <p:ext uri="{BB962C8B-B14F-4D97-AF65-F5344CB8AC3E}">
        <p14:creationId xmlns:p14="http://schemas.microsoft.com/office/powerpoint/2010/main" val="236800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Client/Server Designs</a:t>
            </a:r>
            <a:endParaRPr lang="en-AU" sz="3200" b="1" dirty="0">
              <a:solidFill>
                <a:srgbClr val="0B76BC"/>
              </a:solidFill>
              <a:latin typeface="+mn-lt"/>
            </a:endParaRPr>
          </a:p>
        </p:txBody>
      </p:sp>
      <p:sp>
        <p:nvSpPr>
          <p:cNvPr id="4" name="Content Placeholder 3"/>
          <p:cNvSpPr>
            <a:spLocks noGrp="1"/>
          </p:cNvSpPr>
          <p:nvPr>
            <p:ph sz="half" idx="2"/>
          </p:nvPr>
        </p:nvSpPr>
        <p:spPr/>
        <p:txBody>
          <a:bodyPr>
            <a:normAutofit/>
          </a:bodyPr>
          <a:lstStyle/>
          <a:p>
            <a:pPr fontAlgn="auto">
              <a:buFont typeface="Wingdings" panose="05000000000000000000" pitchFamily="2" charset="2"/>
              <a:buChar char="§"/>
            </a:pPr>
            <a:r>
              <a:rPr lang="en-US" sz="2200" b="1" dirty="0"/>
              <a:t>Client/Server Architecture </a:t>
            </a:r>
          </a:p>
          <a:p>
            <a:pPr lvl="1" fontAlgn="auto">
              <a:buFont typeface="Wingdings" panose="05000000000000000000" pitchFamily="2" charset="2"/>
              <a:buChar char="§"/>
            </a:pPr>
            <a:r>
              <a:rPr lang="en-US" sz="2200" dirty="0"/>
              <a:t>Includes systems that divide processing between one or more networked clients and a central </a:t>
            </a:r>
            <a:r>
              <a:rPr lang="en-US" sz="2200" dirty="0" smtClean="0"/>
              <a:t>server</a:t>
            </a:r>
          </a:p>
          <a:p>
            <a:pPr lvl="2">
              <a:buFont typeface="Wingdings" panose="05000000000000000000" pitchFamily="2" charset="2"/>
              <a:buChar char="§"/>
            </a:pPr>
            <a:r>
              <a:rPr lang="en-US" sz="1800" dirty="0" smtClean="0"/>
              <a:t>Client </a:t>
            </a:r>
            <a:r>
              <a:rPr lang="en-US" sz="1800" dirty="0"/>
              <a:t>handles the entire user interface</a:t>
            </a:r>
          </a:p>
          <a:p>
            <a:pPr lvl="2" fontAlgn="auto">
              <a:buFont typeface="Wingdings" panose="05000000000000000000" pitchFamily="2" charset="2"/>
              <a:buChar char="§"/>
            </a:pPr>
            <a:r>
              <a:rPr lang="en-US" sz="1800" dirty="0"/>
              <a:t>Server stores data and provides data access and database management </a:t>
            </a:r>
            <a:r>
              <a:rPr lang="en-US" sz="1800" dirty="0" smtClean="0"/>
              <a:t>functions</a:t>
            </a:r>
            <a:endParaRPr lang="en-US" sz="1800"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13</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5" name="Picture 2" descr="The left side of the figure consists of an illustration of two servers, and is labeled server. On the right, there are two illustrations of personal computers placed one below the other. They are each labeled client. An arrow extends from the client to the server, which is labeled client submits data query to server.  An arrow extends from the server to the client, which is labeled server transmits only the results of the client query. " title="FIGURE 10-6 In a client/server design, data is stored and usually processed on the server."/>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039558" y="2133505"/>
            <a:ext cx="4596004" cy="1956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1330036" y="4716676"/>
            <a:ext cx="4015047" cy="523220"/>
          </a:xfrm>
          <a:prstGeom prst="rect">
            <a:avLst/>
          </a:prstGeom>
        </p:spPr>
        <p:txBody>
          <a:bodyPr wrap="square">
            <a:spAutoFit/>
          </a:bodyPr>
          <a:lstStyle/>
          <a:p>
            <a:r>
              <a:rPr lang="en-US" sz="1400" b="1" dirty="0"/>
              <a:t>FIGURE 10-6 </a:t>
            </a:r>
            <a:r>
              <a:rPr lang="en-US" sz="1400" dirty="0"/>
              <a:t>In a client/server design, data is stored and usually processed on the server.</a:t>
            </a:r>
          </a:p>
        </p:txBody>
      </p:sp>
    </p:spTree>
    <p:extLst>
      <p:ext uri="{BB962C8B-B14F-4D97-AF65-F5344CB8AC3E}">
        <p14:creationId xmlns:p14="http://schemas.microsoft.com/office/powerpoint/2010/main" val="1398361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Client/Server Designs</a:t>
            </a:r>
            <a:endParaRPr lang="en-AU" sz="3200" b="1" dirty="0">
              <a:solidFill>
                <a:srgbClr val="0B76BC"/>
              </a:solidFill>
              <a:latin typeface="+mn-lt"/>
            </a:endParaRPr>
          </a:p>
        </p:txBody>
      </p:sp>
      <p:sp>
        <p:nvSpPr>
          <p:cNvPr id="5" name="Slide Number Placeholder 4"/>
          <p:cNvSpPr>
            <a:spLocks noGrp="1"/>
          </p:cNvSpPr>
          <p:nvPr>
            <p:ph type="sldNum" sz="quarter" idx="12"/>
          </p:nvPr>
        </p:nvSpPr>
        <p:spPr/>
        <p:txBody>
          <a:bodyPr/>
          <a:lstStyle/>
          <a:p>
            <a:fld id="{69A33247-0532-4294-AAF9-44D3CCAEBDA1}" type="slidenum">
              <a:rPr lang="en-AU" smtClean="0"/>
              <a:pPr/>
              <a:t>14</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5" name="Content Placeholder 14" descr="The figure consists of a table. The table is titled comparison of client/server and mainframe systems and it consists of 3 columns and 8 rows. The header of column 1 reads characteristics, the header of column 2 reads client/server, and the header of column 3 reads mainframe. In row 2, column 1 reads basic architecture, column 2 reads very flexible, and column 3 reads very rigid. In row 3, column 1 reads application development, column 2 reads flexible, fast, object oriented, and column 3 reads highly structured, slow, and traditional. In row 4, column 1 reads user environment, column 2 reads PC-based, GUI, empowers the user, improves productivity, and column 3 reads user terminals, text interface, constrains the user, and limited options. In row 5, column 1 reads security and control features, column 2 reads decentralized and difficult to control, and column 3 reads centralized and easier to control. In row 6, column 1 reads processing options, column 2 reads can be shared and configured in any form, and column 3 reads extensive and programmable. In row 7, column 1 reads data storage options, column 2 reads can be distributed to place data closer to users, and column 3 reads all data is stored centrally. In row 8, column 1 reads hardware/software integration, column 2 reads very flexible and multivendor model, and column 3 reads very rigid and single proprietary vendor. " title="FIGURE 10-7 Comparison of the characteristics of client/server and mainframe systems."/>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27324" y="1337859"/>
            <a:ext cx="5888840" cy="4594225"/>
          </a:xfrm>
          <a:prstGeom prst="rect">
            <a:avLst/>
          </a:prstGeom>
        </p:spPr>
      </p:pic>
      <p:sp>
        <p:nvSpPr>
          <p:cNvPr id="16" name="Rectangle 15"/>
          <p:cNvSpPr/>
          <p:nvPr/>
        </p:nvSpPr>
        <p:spPr>
          <a:xfrm>
            <a:off x="7620256" y="5408864"/>
            <a:ext cx="3564211" cy="523220"/>
          </a:xfrm>
          <a:prstGeom prst="rect">
            <a:avLst/>
          </a:prstGeom>
        </p:spPr>
        <p:txBody>
          <a:bodyPr wrap="square">
            <a:spAutoFit/>
          </a:bodyPr>
          <a:lstStyle/>
          <a:p>
            <a:r>
              <a:rPr lang="en-US" sz="1400" b="1" dirty="0"/>
              <a:t>FIGURE 10-7 </a:t>
            </a:r>
            <a:r>
              <a:rPr lang="en-US" sz="1400" dirty="0"/>
              <a:t>Comparison of the characteristics of client/server and mainframe systems.</a:t>
            </a:r>
          </a:p>
        </p:txBody>
      </p:sp>
    </p:spTree>
    <p:extLst>
      <p:ext uri="{BB962C8B-B14F-4D97-AF65-F5344CB8AC3E}">
        <p14:creationId xmlns:p14="http://schemas.microsoft.com/office/powerpoint/2010/main" val="3506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Client/Server Designs</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pPr>
              <a:buFont typeface="Wingdings" panose="05000000000000000000" pitchFamily="2" charset="2"/>
              <a:buChar char="§"/>
            </a:pPr>
            <a:r>
              <a:rPr lang="en-US" sz="2200" b="1" dirty="0"/>
              <a:t>The Client’s Role</a:t>
            </a:r>
          </a:p>
          <a:p>
            <a:pPr lvl="1">
              <a:buFont typeface="Wingdings" panose="05000000000000000000" pitchFamily="2" charset="2"/>
              <a:buChar char="§"/>
            </a:pPr>
            <a:r>
              <a:rPr lang="en-US" sz="2200" dirty="0"/>
              <a:t>Client/server relationship must specify how the processing will be divided between the client and the server</a:t>
            </a:r>
          </a:p>
          <a:p>
            <a:pPr lvl="1">
              <a:buFont typeface="Wingdings" panose="05000000000000000000" pitchFamily="2" charset="2"/>
              <a:buChar char="§"/>
            </a:pPr>
            <a:r>
              <a:rPr lang="en-US" sz="2200" b="1" dirty="0"/>
              <a:t>Fat client (thick client) </a:t>
            </a:r>
            <a:r>
              <a:rPr lang="en-US" sz="2200" dirty="0"/>
              <a:t>design: Locates all or most of the application processing logic at the client</a:t>
            </a:r>
          </a:p>
          <a:p>
            <a:pPr lvl="1">
              <a:buFont typeface="Wingdings" panose="05000000000000000000" pitchFamily="2" charset="2"/>
              <a:buChar char="§"/>
            </a:pPr>
            <a:r>
              <a:rPr lang="en-US" sz="2200" b="1" dirty="0"/>
              <a:t>Thin client </a:t>
            </a:r>
            <a:r>
              <a:rPr lang="en-US" sz="2200" dirty="0"/>
              <a:t>design: Locates all or most of the processing logic at the server</a:t>
            </a:r>
          </a:p>
          <a:p>
            <a:pPr lvl="2">
              <a:buFont typeface="Wingdings" panose="05000000000000000000" pitchFamily="2" charset="2"/>
              <a:buChar char="§"/>
            </a:pPr>
            <a:r>
              <a:rPr lang="en-US" sz="1800" dirty="0"/>
              <a:t>Provides better performance as the program code resides on the server</a:t>
            </a:r>
          </a:p>
        </p:txBody>
      </p:sp>
      <p:sp>
        <p:nvSpPr>
          <p:cNvPr id="5" name="Slide Number Placeholder 4"/>
          <p:cNvSpPr>
            <a:spLocks noGrp="1"/>
          </p:cNvSpPr>
          <p:nvPr>
            <p:ph type="sldNum" sz="quarter" idx="12"/>
          </p:nvPr>
        </p:nvSpPr>
        <p:spPr/>
        <p:txBody>
          <a:bodyPr/>
          <a:lstStyle/>
          <a:p>
            <a:fld id="{69A33247-0532-4294-AAF9-44D3CCAEBDA1}" type="slidenum">
              <a:rPr lang="en-AU" smtClean="0"/>
              <a:pPr/>
              <a:t>15</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121215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Client/Server Designs</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pPr>
              <a:buFont typeface="Wingdings" panose="05000000000000000000" pitchFamily="2" charset="2"/>
              <a:buChar char="§"/>
            </a:pPr>
            <a:r>
              <a:rPr lang="en-US" sz="2200" b="1" dirty="0"/>
              <a:t>Client/Server Tiers</a:t>
            </a:r>
          </a:p>
          <a:p>
            <a:pPr lvl="1">
              <a:buFont typeface="Wingdings" panose="05000000000000000000" pitchFamily="2" charset="2"/>
              <a:buChar char="§"/>
            </a:pPr>
            <a:r>
              <a:rPr lang="en-US" sz="2200" b="1" dirty="0"/>
              <a:t>Two-tier design</a:t>
            </a:r>
          </a:p>
          <a:p>
            <a:pPr lvl="2">
              <a:buFont typeface="Wingdings" panose="05000000000000000000" pitchFamily="2" charset="2"/>
              <a:buChar char="§"/>
            </a:pPr>
            <a:r>
              <a:rPr lang="en-US" sz="2200" dirty="0"/>
              <a:t>User interface resides on the client</a:t>
            </a:r>
          </a:p>
          <a:p>
            <a:pPr lvl="2">
              <a:buFont typeface="Wingdings" panose="05000000000000000000" pitchFamily="2" charset="2"/>
              <a:buChar char="§"/>
            </a:pPr>
            <a:r>
              <a:rPr lang="en-US" sz="2200" dirty="0"/>
              <a:t>Data resides on the server </a:t>
            </a:r>
          </a:p>
          <a:p>
            <a:pPr lvl="2">
              <a:buFont typeface="Wingdings" panose="05000000000000000000" pitchFamily="2" charset="2"/>
              <a:buChar char="§"/>
            </a:pPr>
            <a:r>
              <a:rPr lang="en-US" sz="2200" dirty="0"/>
              <a:t>Application logic can run either on the server or on the client, or be divided between the client and the server</a:t>
            </a:r>
          </a:p>
          <a:p>
            <a:pPr lvl="1">
              <a:buFont typeface="Wingdings" panose="05000000000000000000" pitchFamily="2" charset="2"/>
              <a:buChar char="§"/>
            </a:pPr>
            <a:r>
              <a:rPr lang="en-US" sz="2200" b="1" dirty="0"/>
              <a:t>Three-tier (</a:t>
            </a:r>
            <a:r>
              <a:rPr lang="en-US" sz="2200" b="1" i="1" dirty="0"/>
              <a:t>n</a:t>
            </a:r>
            <a:r>
              <a:rPr lang="en-US" sz="2200" b="1" dirty="0"/>
              <a:t>-tier) design</a:t>
            </a:r>
          </a:p>
          <a:p>
            <a:pPr lvl="2">
              <a:buFont typeface="Wingdings" panose="05000000000000000000" pitchFamily="2" charset="2"/>
              <a:buChar char="§"/>
            </a:pPr>
            <a:r>
              <a:rPr lang="en-US" sz="2200" dirty="0"/>
              <a:t>User interface runs on the client </a:t>
            </a:r>
          </a:p>
          <a:p>
            <a:pPr lvl="2">
              <a:buFont typeface="Wingdings" panose="05000000000000000000" pitchFamily="2" charset="2"/>
              <a:buChar char="§"/>
            </a:pPr>
            <a:r>
              <a:rPr lang="en-US" sz="2200" dirty="0"/>
              <a:t>Data is stored on the server</a:t>
            </a:r>
          </a:p>
          <a:p>
            <a:pPr lvl="2">
              <a:buFont typeface="Wingdings" panose="05000000000000000000" pitchFamily="2" charset="2"/>
              <a:buChar char="§"/>
            </a:pPr>
            <a:r>
              <a:rPr lang="en-US" sz="2200" dirty="0"/>
              <a:t>Has a middle layer between the client and server</a:t>
            </a:r>
          </a:p>
          <a:p>
            <a:pPr lvl="3">
              <a:buFont typeface="Wingdings" panose="05000000000000000000" pitchFamily="2" charset="2"/>
              <a:buChar char="§"/>
            </a:pPr>
            <a:r>
              <a:rPr lang="en-US" sz="2200" dirty="0"/>
              <a:t>Processes the client requests and translates them into data access commands </a:t>
            </a:r>
          </a:p>
          <a:p>
            <a:pPr lvl="2">
              <a:buFont typeface="Wingdings" panose="05000000000000000000" pitchFamily="2" charset="2"/>
              <a:buChar char="§"/>
            </a:pPr>
            <a:r>
              <a:rPr lang="en-US" sz="2200" dirty="0"/>
              <a:t>Considered an </a:t>
            </a:r>
            <a:r>
              <a:rPr lang="en-US" sz="2200" b="1" dirty="0"/>
              <a:t>application</a:t>
            </a:r>
            <a:r>
              <a:rPr lang="en-US" sz="2200" dirty="0"/>
              <a:t> </a:t>
            </a:r>
            <a:r>
              <a:rPr lang="en-US" sz="2200" b="1" dirty="0"/>
              <a:t>server</a:t>
            </a:r>
          </a:p>
        </p:txBody>
      </p:sp>
      <p:sp>
        <p:nvSpPr>
          <p:cNvPr id="5" name="Slide Number Placeholder 4"/>
          <p:cNvSpPr>
            <a:spLocks noGrp="1"/>
          </p:cNvSpPr>
          <p:nvPr>
            <p:ph type="sldNum" sz="quarter" idx="12"/>
          </p:nvPr>
        </p:nvSpPr>
        <p:spPr/>
        <p:txBody>
          <a:bodyPr/>
          <a:lstStyle/>
          <a:p>
            <a:fld id="{69A33247-0532-4294-AAF9-44D3CCAEBDA1}" type="slidenum">
              <a:rPr lang="en-AU" smtClean="0"/>
              <a:pPr/>
              <a:t>16</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576394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Client/Server Designs</a:t>
            </a:r>
            <a:endParaRPr lang="en-AU" sz="3200" b="1" dirty="0">
              <a:solidFill>
                <a:srgbClr val="0B76BC"/>
              </a:solidFill>
              <a:latin typeface="+mn-lt"/>
            </a:endParaRPr>
          </a:p>
        </p:txBody>
      </p:sp>
      <p:sp>
        <p:nvSpPr>
          <p:cNvPr id="5" name="Slide Number Placeholder 4"/>
          <p:cNvSpPr>
            <a:spLocks noGrp="1"/>
          </p:cNvSpPr>
          <p:nvPr>
            <p:ph type="sldNum" sz="quarter" idx="12"/>
          </p:nvPr>
        </p:nvSpPr>
        <p:spPr/>
        <p:txBody>
          <a:bodyPr/>
          <a:lstStyle/>
          <a:p>
            <a:fld id="{69A33247-0532-4294-AAF9-44D3CCAEBDA1}" type="slidenum">
              <a:rPr lang="en-AU" smtClean="0"/>
              <a:pPr/>
              <a:t>17</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5" name="Picture 2" descr="Starting from the top, the figure consists of three rectangular box with sharp edges placed in a row. The first rectangle is labeled data. The second rectangle is labeled application logic. The third rectangle is labeled user interface. Three arrows extend from the box labeled application logic. The arrow on the left side, labeled (shared), points to an oval labeled server. The arrow on the right, labeled (shared), points to an oval labeled client, and the arrow in the center points to an oval labeled application server.  A double headed arrow, formed by a dotted line, connect the ovals labeled server and client. There is a flower bracket labeled two-tier on the left side of the oval labeled server. There are ovals on either side of the oval labeled application server. The oval on the left is labeled data server and the oval on the right is labeled client. Both the ovals are connected to the oval labeled application server by double headed arrows formed by dotted lines. There is a flower bracket labeled three-tier on the left side of the oval labeled data server." title="FIGURE 10-8 Characteristics of two-tier versus three-tier client/server design."/>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3047488" y="2197523"/>
            <a:ext cx="4852015" cy="2426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2921578" y="5233342"/>
            <a:ext cx="6909385" cy="307777"/>
          </a:xfrm>
          <a:prstGeom prst="rect">
            <a:avLst/>
          </a:prstGeom>
        </p:spPr>
        <p:txBody>
          <a:bodyPr wrap="square">
            <a:spAutoFit/>
          </a:bodyPr>
          <a:lstStyle/>
          <a:p>
            <a:r>
              <a:rPr lang="en-US" sz="1400" b="1" dirty="0"/>
              <a:t>FIGURE 10-8 </a:t>
            </a:r>
            <a:r>
              <a:rPr lang="en-US" sz="1400" dirty="0"/>
              <a:t>Characteristics of two-tier versus three-tier client/server design.</a:t>
            </a:r>
          </a:p>
        </p:txBody>
      </p:sp>
    </p:spTree>
    <p:extLst>
      <p:ext uri="{BB962C8B-B14F-4D97-AF65-F5344CB8AC3E}">
        <p14:creationId xmlns:p14="http://schemas.microsoft.com/office/powerpoint/2010/main" val="1501177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Client/Server Designs</a:t>
            </a:r>
            <a:endParaRPr lang="en-AU" sz="3200" b="1" dirty="0">
              <a:solidFill>
                <a:srgbClr val="0B76BC"/>
              </a:solidFill>
              <a:latin typeface="+mn-lt"/>
            </a:endParaRPr>
          </a:p>
        </p:txBody>
      </p:sp>
      <p:sp>
        <p:nvSpPr>
          <p:cNvPr id="5" name="Slide Number Placeholder 4"/>
          <p:cNvSpPr>
            <a:spLocks noGrp="1"/>
          </p:cNvSpPr>
          <p:nvPr>
            <p:ph type="sldNum" sz="quarter" idx="12"/>
          </p:nvPr>
        </p:nvSpPr>
        <p:spPr/>
        <p:txBody>
          <a:bodyPr/>
          <a:lstStyle/>
          <a:p>
            <a:fld id="{69A33247-0532-4294-AAF9-44D3CCAEBDA1}" type="slidenum">
              <a:rPr lang="en-AU" smtClean="0"/>
              <a:pPr/>
              <a:t>18</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5" name="Picture 2" descr="The figure contains a table. The table consists of 5 columns and 6 rows. The headers of the columns 1 and 2 are merged and the header reads architecture. The header of the column 3 reads data, the header of the column 4 reads application logic, and the column 5 reads user interface. &#10;In row 2, column 1 reads central data processing center. Columns 2 to 5 are divided into two sub rows. In column 2, sub row 1 reads server and sub row 2 reads client. In sub row 1, columns 3, 4, and 5 are marked X. Columns 3, 4, and 5 in sub row 2 are empty. &#10;In row 3, column 1 reads central server with remote terminals. Columns 2 to 5 are divided into two sub rows. In column 2, sub row 1 reads server and sub row 2 reads client. In sub row 1, columns 3 and 4 are marked X and column 5 is empty. In sub row 2, column 5 is marked X and columns 3 and 4 are empty. &#10;In row 4, column 1 reads stand-alone client. Columns 2 to 5 are divided into two sub rows. In column 2, sub row 1 reads server and sub row 2 reads client. Columns 3, 4, and 5 in sub row 1 are empty. In sub row 2, columns 3, 4, and 5 are marked X. &#10;In row 5, column 1 reads two-tier client/server. Columns 2 to 5 are divided into two sub rows. In column 2, sub row 1 reads server and sub row 2 reads client. In sub row 1, columns 3 and 4 are marked X and column 5 is empty. In sub row 2, column 3 is empty and columns 4 and 5 are marked X. &#10;In row 6, column 1 reads three-tier client/server. Columns 2 to 5 are divided into three sub rows. In column 2, sub row 1 reads data server, sub row 2 reads application server, and sub row 3 reads client. In sub row 1, column 3 is marked X and columns 4 and 5 are empty. In sub row 2, column 4 is marked X and columns 3 and 5 are empty. In sub row 3, column 5 is marked X and columns 3 and 4 are empty.&#10;The X denotes where the data, the application logic, and the user interface are located in various architectures.&#10;" title="FIGURE 10-9 The location of the data, the application logic, and the user interface depend on the type of architecture."/>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3899916" y="2327198"/>
            <a:ext cx="4065696" cy="231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2818888" y="5273004"/>
            <a:ext cx="6324600" cy="523220"/>
          </a:xfrm>
          <a:prstGeom prst="rect">
            <a:avLst/>
          </a:prstGeom>
        </p:spPr>
        <p:txBody>
          <a:bodyPr wrap="square">
            <a:spAutoFit/>
          </a:bodyPr>
          <a:lstStyle/>
          <a:p>
            <a:r>
              <a:rPr lang="en-US" sz="1400" b="1" dirty="0"/>
              <a:t>FIGURE 10-9 </a:t>
            </a:r>
            <a:r>
              <a:rPr lang="en-US" sz="1400" dirty="0"/>
              <a:t>The location of the data, the application logic, and the user interface depend on the type of architecture.</a:t>
            </a:r>
          </a:p>
        </p:txBody>
      </p:sp>
    </p:spTree>
    <p:extLst>
      <p:ext uri="{BB962C8B-B14F-4D97-AF65-F5344CB8AC3E}">
        <p14:creationId xmlns:p14="http://schemas.microsoft.com/office/powerpoint/2010/main" val="2760951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Client/Server Designs</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pPr>
              <a:buFont typeface="Wingdings" panose="05000000000000000000" pitchFamily="2" charset="2"/>
              <a:buChar char="§"/>
            </a:pPr>
            <a:r>
              <a:rPr lang="en-US" sz="2200" b="1" dirty="0"/>
              <a:t>Middleware</a:t>
            </a:r>
          </a:p>
          <a:p>
            <a:pPr lvl="1">
              <a:buFont typeface="Wingdings" panose="05000000000000000000" pitchFamily="2" charset="2"/>
              <a:buChar char="§"/>
            </a:pPr>
            <a:r>
              <a:rPr lang="en-US" sz="2200" dirty="0"/>
              <a:t>Enables communication between the tiers</a:t>
            </a:r>
          </a:p>
          <a:p>
            <a:pPr lvl="1">
              <a:buFont typeface="Wingdings" panose="05000000000000000000" pitchFamily="2" charset="2"/>
              <a:buChar char="§"/>
            </a:pPr>
            <a:r>
              <a:rPr lang="en-US" sz="2200" dirty="0"/>
              <a:t>Referred to as </a:t>
            </a:r>
            <a:r>
              <a:rPr lang="en-US" sz="2200" b="1" dirty="0" err="1"/>
              <a:t>glueware</a:t>
            </a:r>
            <a:endParaRPr lang="en-US" sz="2200" b="1" dirty="0"/>
          </a:p>
          <a:p>
            <a:pPr lvl="2">
              <a:buFont typeface="Wingdings" panose="05000000000000000000" pitchFamily="2" charset="2"/>
              <a:buChar char="§"/>
            </a:pPr>
            <a:r>
              <a:rPr lang="en-US" sz="2200" dirty="0"/>
              <a:t>Used to connect two or more software components in a federated system architecture</a:t>
            </a:r>
          </a:p>
          <a:p>
            <a:pPr lvl="1">
              <a:buFont typeface="Wingdings" panose="05000000000000000000" pitchFamily="2" charset="2"/>
              <a:buChar char="§"/>
            </a:pPr>
            <a:r>
              <a:rPr lang="en-US" sz="2200" dirty="0"/>
              <a:t>Integrates legacy systems and Web-based and/or cloud applications</a:t>
            </a:r>
          </a:p>
          <a:p>
            <a:pPr lvl="1">
              <a:buFont typeface="Wingdings" panose="05000000000000000000" pitchFamily="2" charset="2"/>
              <a:buChar char="§"/>
            </a:pPr>
            <a:r>
              <a:rPr lang="en-US" sz="2200" dirty="0"/>
              <a:t>Represents the slash in the term client/server</a:t>
            </a:r>
          </a:p>
          <a:p>
            <a:pPr>
              <a:buFont typeface="Wingdings" panose="05000000000000000000" pitchFamily="2" charset="2"/>
              <a:buChar char="§"/>
            </a:pPr>
            <a:r>
              <a:rPr lang="en-US" sz="2200" b="1" dirty="0"/>
              <a:t>Cost-Benefit Issues</a:t>
            </a:r>
          </a:p>
          <a:p>
            <a:pPr lvl="1">
              <a:buFont typeface="Wingdings" panose="05000000000000000000" pitchFamily="2" charset="2"/>
              <a:buChar char="§"/>
            </a:pPr>
            <a:r>
              <a:rPr lang="en-US" sz="2200" dirty="0"/>
              <a:t>Client/server systems offer the best combination of features to meet information system requirements </a:t>
            </a:r>
          </a:p>
        </p:txBody>
      </p:sp>
      <p:sp>
        <p:nvSpPr>
          <p:cNvPr id="5" name="Slide Number Placeholder 4"/>
          <p:cNvSpPr>
            <a:spLocks noGrp="1"/>
          </p:cNvSpPr>
          <p:nvPr>
            <p:ph type="sldNum" sz="quarter" idx="12"/>
          </p:nvPr>
        </p:nvSpPr>
        <p:spPr/>
        <p:txBody>
          <a:bodyPr/>
          <a:lstStyle/>
          <a:p>
            <a:fld id="{69A33247-0532-4294-AAF9-44D3CCAEBDA1}" type="slidenum">
              <a:rPr lang="en-AU" smtClean="0"/>
              <a:pPr/>
              <a:t>19</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044208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60" y="444617"/>
            <a:ext cx="11266414" cy="671119"/>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AU" sz="3200" dirty="0"/>
              <a:t>Prescribed </a:t>
            </a:r>
            <a:r>
              <a:rPr lang="en-AU" sz="3200" dirty="0" smtClean="0"/>
              <a:t>Text and </a:t>
            </a:r>
            <a:r>
              <a:rPr lang="en-AU" sz="3200" dirty="0"/>
              <a:t>recommended readings</a:t>
            </a:r>
            <a:endParaRPr lang="en-AU" sz="3200" b="1" dirty="0">
              <a:solidFill>
                <a:srgbClr val="0B76BC"/>
              </a:solidFill>
              <a:latin typeface="+mn-lt"/>
            </a:endParaRPr>
          </a:p>
        </p:txBody>
      </p:sp>
      <p:sp>
        <p:nvSpPr>
          <p:cNvPr id="3" name="Content Placeholder 2"/>
          <p:cNvSpPr>
            <a:spLocks noGrp="1"/>
          </p:cNvSpPr>
          <p:nvPr>
            <p:ph sz="half" idx="1"/>
          </p:nvPr>
        </p:nvSpPr>
        <p:spPr>
          <a:xfrm>
            <a:off x="419450" y="1300294"/>
            <a:ext cx="5600350" cy="4876669"/>
          </a:xfrm>
        </p:spPr>
        <p:txBody>
          <a:bodyPr>
            <a:normAutofit/>
          </a:bodyPr>
          <a:lstStyle/>
          <a:p>
            <a:pPr>
              <a:buFont typeface="Wingdings" panose="05000000000000000000" pitchFamily="2" charset="2"/>
              <a:buChar char="§"/>
            </a:pPr>
            <a:r>
              <a:rPr lang="en-US" sz="2200" dirty="0" smtClean="0"/>
              <a:t>Prescribed text</a:t>
            </a:r>
          </a:p>
          <a:p>
            <a:pPr lvl="1">
              <a:buFont typeface="Wingdings" panose="05000000000000000000" pitchFamily="2" charset="2"/>
              <a:buChar char="§"/>
            </a:pPr>
            <a:r>
              <a:rPr lang="en-US" sz="1800" dirty="0" smtClean="0"/>
              <a:t>Rosenblatt</a:t>
            </a:r>
            <a:r>
              <a:rPr lang="en-US" sz="1800" dirty="0"/>
              <a:t>, H. J. (2016), Systems Analysis and Design.11th Edition, Cengage Learning, Boston </a:t>
            </a:r>
            <a:r>
              <a:rPr lang="en-US" sz="1800" dirty="0" smtClean="0"/>
              <a:t>MA</a:t>
            </a:r>
          </a:p>
          <a:p>
            <a:pPr>
              <a:buFont typeface="Wingdings" panose="05000000000000000000" pitchFamily="2" charset="2"/>
              <a:buChar char="§"/>
            </a:pPr>
            <a:r>
              <a:rPr lang="en-US" sz="2200" dirty="0" smtClean="0"/>
              <a:t>Prescribed reading</a:t>
            </a:r>
          </a:p>
          <a:p>
            <a:pPr lvl="1">
              <a:buFont typeface="Wingdings" panose="05000000000000000000" pitchFamily="2" charset="2"/>
              <a:buChar char="§"/>
            </a:pPr>
            <a:r>
              <a:rPr lang="en-US" sz="1800" dirty="0" smtClean="0"/>
              <a:t>Robertson</a:t>
            </a:r>
            <a:r>
              <a:rPr lang="en-US" sz="1800" dirty="0"/>
              <a:t>, S. and Robertson, J. (2013), Mastering the Requirements Process: Getting Requirements Right, 3rd Edition, Addison Wesley, Upper Saddle River, </a:t>
            </a:r>
            <a:r>
              <a:rPr lang="en-US" sz="1800" dirty="0" smtClean="0"/>
              <a:t>NJ</a:t>
            </a:r>
          </a:p>
          <a:p>
            <a:pPr lvl="1">
              <a:buFont typeface="Wingdings" panose="05000000000000000000" pitchFamily="2" charset="2"/>
              <a:buChar char="§"/>
            </a:pPr>
            <a:r>
              <a:rPr lang="en-US" sz="1800" dirty="0" smtClean="0"/>
              <a:t>IIBA </a:t>
            </a:r>
            <a:r>
              <a:rPr lang="en-US" sz="1800" dirty="0"/>
              <a:t>(2015), Guide to the Business Analysis Body of Knowledge, BABOK Version 3.0, International Institute of Business Analysis, http://www.iiba.org/BABOKGuide.aspx</a:t>
            </a:r>
            <a:endParaRPr lang="en-AU" sz="1800" dirty="0">
              <a:solidFill>
                <a:srgbClr val="0B76BC"/>
              </a:solidFill>
            </a:endParaRPr>
          </a:p>
        </p:txBody>
      </p:sp>
      <p:sp>
        <p:nvSpPr>
          <p:cNvPr id="5" name="Slide Number Placeholder 4"/>
          <p:cNvSpPr>
            <a:spLocks noGrp="1"/>
          </p:cNvSpPr>
          <p:nvPr>
            <p:ph type="sldNum" sz="quarter" idx="12"/>
          </p:nvPr>
        </p:nvSpPr>
        <p:spPr/>
        <p:txBody>
          <a:bodyPr/>
          <a:lstStyle/>
          <a:p>
            <a:fld id="{69A33247-0532-4294-AAF9-44D3CCAEBDA1}" type="slidenum">
              <a:rPr lang="en-AU" smtClean="0"/>
              <a:pPr/>
              <a:t>2</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026" name="Picture 2" descr="https://cdn.shopify.com/s/files/1/0063/4899/6690/products/Systems-Analysis-and-Design-11th-11E_f0c023c6-37b4-4e5f-9cf6-7b870ecf5e24.jpg?v=1569711840"/>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211088" y="1560374"/>
            <a:ext cx="340539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833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Client/Server Designs</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pPr lvl="2">
              <a:buFont typeface="Wingdings" panose="05000000000000000000" pitchFamily="2" charset="2"/>
              <a:buChar char="§"/>
            </a:pPr>
            <a:r>
              <a:rPr lang="en-US" dirty="0"/>
              <a:t>Enable firms to scale the system according to the environment</a:t>
            </a:r>
          </a:p>
          <a:p>
            <a:pPr lvl="2">
              <a:buFont typeface="Wingdings" panose="05000000000000000000" pitchFamily="2" charset="2"/>
              <a:buChar char="§"/>
            </a:pPr>
            <a:r>
              <a:rPr lang="en-US" dirty="0"/>
              <a:t>Enable transfer of applications from expensive mainframes to less-expensive client platforms</a:t>
            </a:r>
          </a:p>
          <a:p>
            <a:pPr lvl="2">
              <a:buFont typeface="Wingdings" panose="05000000000000000000" pitchFamily="2" charset="2"/>
              <a:buChar char="§"/>
            </a:pPr>
            <a:r>
              <a:rPr lang="en-US" dirty="0"/>
              <a:t>Reduce workload and improve response times</a:t>
            </a:r>
          </a:p>
          <a:p>
            <a:pPr>
              <a:buFont typeface="Wingdings" panose="05000000000000000000" pitchFamily="2" charset="2"/>
              <a:buChar char="§"/>
            </a:pPr>
            <a:r>
              <a:rPr lang="en-US" b="1" dirty="0"/>
              <a:t>Performance Issues</a:t>
            </a:r>
          </a:p>
          <a:p>
            <a:pPr lvl="1">
              <a:buFont typeface="Wingdings" panose="05000000000000000000" pitchFamily="2" charset="2"/>
              <a:buChar char="§"/>
            </a:pPr>
            <a:r>
              <a:rPr lang="en-US" b="1" dirty="0"/>
              <a:t>Knee of the curve</a:t>
            </a:r>
          </a:p>
          <a:p>
            <a:pPr lvl="2">
              <a:buFont typeface="Wingdings" panose="05000000000000000000" pitchFamily="2" charset="2"/>
              <a:buChar char="§"/>
            </a:pPr>
            <a:r>
              <a:rPr lang="en-US" dirty="0"/>
              <a:t>Response time to requests increases significantly as the system nears its capacity</a:t>
            </a:r>
          </a:p>
          <a:p>
            <a:pPr lvl="1">
              <a:buFont typeface="Wingdings" panose="05000000000000000000" pitchFamily="2" charset="2"/>
              <a:buChar char="§"/>
            </a:pPr>
            <a:r>
              <a:rPr lang="en-US" dirty="0"/>
              <a:t>Client should contact the server only when necessary in a client/server system</a:t>
            </a:r>
          </a:p>
          <a:p>
            <a:pPr lvl="1">
              <a:buFont typeface="Wingdings" panose="05000000000000000000" pitchFamily="2" charset="2"/>
              <a:buChar char="§"/>
            </a:pPr>
            <a:r>
              <a:rPr lang="en-US" b="1" dirty="0"/>
              <a:t>Distributed database management system (DDBMS) </a:t>
            </a:r>
            <a:r>
              <a:rPr lang="en-US" dirty="0"/>
              <a:t>helps improve client/server performance</a:t>
            </a:r>
          </a:p>
        </p:txBody>
      </p:sp>
      <p:sp>
        <p:nvSpPr>
          <p:cNvPr id="5" name="Slide Number Placeholder 4"/>
          <p:cNvSpPr>
            <a:spLocks noGrp="1"/>
          </p:cNvSpPr>
          <p:nvPr>
            <p:ph type="sldNum" sz="quarter" idx="12"/>
          </p:nvPr>
        </p:nvSpPr>
        <p:spPr/>
        <p:txBody>
          <a:bodyPr/>
          <a:lstStyle/>
          <a:p>
            <a:fld id="{69A33247-0532-4294-AAF9-44D3CCAEBDA1}" type="slidenum">
              <a:rPr lang="en-AU" smtClean="0"/>
              <a:pPr/>
              <a:t>20</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493324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The Impact of the Internet</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pPr fontAlgn="auto"/>
            <a:r>
              <a:rPr lang="en-US" sz="2200" dirty="0"/>
              <a:t>In an Internet-based architecture, the entire user interface is provided by the web server in the form of HTML documents</a:t>
            </a:r>
          </a:p>
          <a:p>
            <a:pPr lvl="1" fontAlgn="auto"/>
            <a:r>
              <a:rPr lang="en-US" sz="2200" dirty="0"/>
              <a:t>Shifting the responsibility for the interface from the client to the server simplifies data transmission and results in lower hardware cost and complexity</a:t>
            </a:r>
          </a:p>
        </p:txBody>
      </p:sp>
      <p:sp>
        <p:nvSpPr>
          <p:cNvPr id="5" name="Slide Number Placeholder 4"/>
          <p:cNvSpPr>
            <a:spLocks noGrp="1"/>
          </p:cNvSpPr>
          <p:nvPr>
            <p:ph type="sldNum" sz="quarter" idx="12"/>
          </p:nvPr>
        </p:nvSpPr>
        <p:spPr/>
        <p:txBody>
          <a:bodyPr/>
          <a:lstStyle/>
          <a:p>
            <a:fld id="{69A33247-0532-4294-AAF9-44D3CCAEBDA1}" type="slidenum">
              <a:rPr lang="en-AU" smtClean="0"/>
              <a:pPr/>
              <a:t>21</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73716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The Impact of the Internet</a:t>
            </a:r>
            <a:endParaRPr lang="en-AU" sz="3200" b="1" dirty="0">
              <a:solidFill>
                <a:srgbClr val="0B76BC"/>
              </a:solidFill>
              <a:latin typeface="+mn-lt"/>
            </a:endParaRPr>
          </a:p>
        </p:txBody>
      </p:sp>
      <p:sp>
        <p:nvSpPr>
          <p:cNvPr id="4" name="Content Placeholder 3"/>
          <p:cNvSpPr>
            <a:spLocks noGrp="1"/>
          </p:cNvSpPr>
          <p:nvPr>
            <p:ph sz="half" idx="2"/>
          </p:nvPr>
        </p:nvSpPr>
        <p:spPr/>
        <p:txBody>
          <a:bodyPr>
            <a:normAutofit/>
          </a:bodyPr>
          <a:lstStyle/>
          <a:p>
            <a:r>
              <a:rPr lang="en-US" sz="2200" b="1" dirty="0"/>
              <a:t>Cloud Computing</a:t>
            </a:r>
          </a:p>
          <a:p>
            <a:pPr lvl="1"/>
            <a:r>
              <a:rPr lang="en-US" sz="2200" dirty="0"/>
              <a:t>The concept envisions a cloud of remote computers providing a total online software and data 	         environment that is hosted by </a:t>
            </a:r>
            <a:r>
              <a:rPr lang="en-US" sz="2200" dirty="0" smtClean="0"/>
              <a:t>third </a:t>
            </a:r>
            <a:r>
              <a:rPr lang="en-US" sz="2200" dirty="0"/>
              <a:t>parties</a:t>
            </a:r>
          </a:p>
          <a:p>
            <a:pPr lvl="1"/>
            <a:r>
              <a:rPr lang="en-US" sz="2200" dirty="0"/>
              <a:t>Eliminates compatibility issues </a:t>
            </a:r>
            <a:r>
              <a:rPr lang="en-US" sz="2200" dirty="0" smtClean="0"/>
              <a:t>and provides </a:t>
            </a:r>
            <a:r>
              <a:rPr lang="en-US" sz="2200" b="1" dirty="0"/>
              <a:t>scaling on </a:t>
            </a:r>
            <a:r>
              <a:rPr lang="en-US" sz="2200" b="1" dirty="0" smtClean="0"/>
              <a:t>demand</a:t>
            </a:r>
            <a:endParaRPr lang="en-IN" sz="2200" b="1"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22</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5" name="Content Placeholder 14" descr="This figure illustrates the process of cloud computing. Starting from the top, there is an icon of cloud followed by a lightening symbol. Below the lightening symbol, there is an icon of a server, which is labeled web server. Lines extend from either sides of the icon. The line on the left side connects the icon of the web server to an icon of a router. Below the router, there are two lightening symbols. Below the lightening symbol on the left side, there is an icon of a computer screen and below the lightening symbol on the right side, there is an icon of a cell phone. Below these icons there are illustrations of two persons. The line that extends from the right side of the web server icon connects two other icons. The first icon is of a personal computer and the second icon is of a laptop. Below the personal computer and the laptop icons, there are illustrations of two persons. " title="FIGURE 10-10 Cloud computing "/>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016117" y="1825625"/>
            <a:ext cx="4709387" cy="3375130"/>
          </a:xfrm>
          <a:prstGeom prst="rect">
            <a:avLst/>
          </a:prstGeom>
        </p:spPr>
      </p:pic>
      <p:sp>
        <p:nvSpPr>
          <p:cNvPr id="16" name="Rectangle 15"/>
          <p:cNvSpPr/>
          <p:nvPr/>
        </p:nvSpPr>
        <p:spPr>
          <a:xfrm>
            <a:off x="2237686" y="5667579"/>
            <a:ext cx="3024921" cy="307777"/>
          </a:xfrm>
          <a:prstGeom prst="rect">
            <a:avLst/>
          </a:prstGeom>
        </p:spPr>
        <p:txBody>
          <a:bodyPr wrap="square">
            <a:spAutoFit/>
          </a:bodyPr>
          <a:lstStyle/>
          <a:p>
            <a:r>
              <a:rPr lang="en-US" sz="1400" b="1" dirty="0"/>
              <a:t>FIGURE 10-10 </a:t>
            </a:r>
            <a:r>
              <a:rPr lang="en-US" sz="1400" dirty="0"/>
              <a:t>Cloud computing </a:t>
            </a:r>
          </a:p>
        </p:txBody>
      </p:sp>
    </p:spTree>
    <p:extLst>
      <p:ext uri="{BB962C8B-B14F-4D97-AF65-F5344CB8AC3E}">
        <p14:creationId xmlns:p14="http://schemas.microsoft.com/office/powerpoint/2010/main" val="1244718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The Impact of the Internet</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pPr>
              <a:buFont typeface="Wingdings" panose="05000000000000000000" pitchFamily="2" charset="2"/>
              <a:buChar char="§"/>
            </a:pPr>
            <a:r>
              <a:rPr lang="en-US" sz="2200" b="1" dirty="0"/>
              <a:t>Web 2.0</a:t>
            </a:r>
          </a:p>
          <a:p>
            <a:pPr lvl="1">
              <a:buFont typeface="Wingdings" panose="05000000000000000000" pitchFamily="2" charset="2"/>
              <a:buChar char="§"/>
            </a:pPr>
            <a:r>
              <a:rPr lang="en-US" sz="2200" dirty="0"/>
              <a:t>Second generation of the web</a:t>
            </a:r>
          </a:p>
          <a:p>
            <a:pPr lvl="2">
              <a:buFont typeface="Wingdings" panose="05000000000000000000" pitchFamily="2" charset="2"/>
              <a:buChar char="§"/>
            </a:pPr>
            <a:r>
              <a:rPr lang="en-US" sz="2200" dirty="0"/>
              <a:t>Enables people to collaborate, interact, and share information more dynamically</a:t>
            </a:r>
          </a:p>
          <a:p>
            <a:pPr lvl="1">
              <a:buFont typeface="Wingdings" panose="05000000000000000000" pitchFamily="2" charset="2"/>
              <a:buChar char="§"/>
            </a:pPr>
            <a:r>
              <a:rPr lang="en-US" sz="2200" dirty="0"/>
              <a:t>Considered a step towards the </a:t>
            </a:r>
            <a:r>
              <a:rPr lang="en-US" sz="2200" b="1" dirty="0"/>
              <a:t>semantic</a:t>
            </a:r>
            <a:r>
              <a:rPr lang="en-US" sz="2200" dirty="0"/>
              <a:t> </a:t>
            </a:r>
            <a:r>
              <a:rPr lang="en-US" sz="2200" b="1" dirty="0"/>
              <a:t>web</a:t>
            </a:r>
          </a:p>
          <a:p>
            <a:pPr lvl="1">
              <a:buFont typeface="Wingdings" panose="05000000000000000000" pitchFamily="2" charset="2"/>
              <a:buChar char="§"/>
            </a:pPr>
            <a:r>
              <a:rPr lang="en-US" sz="2200" b="1" dirty="0"/>
              <a:t>Wiki</a:t>
            </a:r>
            <a:r>
              <a:rPr lang="en-US" sz="2200" dirty="0"/>
              <a:t>: Web-based repository of information</a:t>
            </a:r>
          </a:p>
          <a:p>
            <a:pPr lvl="2">
              <a:buFont typeface="Wingdings" panose="05000000000000000000" pitchFamily="2" charset="2"/>
              <a:buChar char="§"/>
            </a:pPr>
            <a:r>
              <a:rPr lang="en-US" sz="2200" dirty="0"/>
              <a:t>Run by social collaboration</a:t>
            </a:r>
          </a:p>
          <a:p>
            <a:pPr lvl="1">
              <a:buFont typeface="Wingdings" panose="05000000000000000000" pitchFamily="2" charset="2"/>
              <a:buChar char="§"/>
            </a:pPr>
            <a:r>
              <a:rPr lang="en-US" sz="2200" dirty="0"/>
              <a:t>Users collaborate and add new layers of information to the </a:t>
            </a:r>
            <a:r>
              <a:rPr lang="en-US" sz="2200" b="1" dirty="0"/>
              <a:t>Internet operating system</a:t>
            </a:r>
            <a:endParaRPr lang="en-US" sz="2200"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23</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838454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Ecommerce Architecture</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pPr fontAlgn="auto">
              <a:buFont typeface="Wingdings" panose="05000000000000000000" pitchFamily="2" charset="2"/>
              <a:buChar char="§"/>
            </a:pPr>
            <a:r>
              <a:rPr lang="en-US" sz="2200" b="1" dirty="0"/>
              <a:t>In-House Solutions</a:t>
            </a:r>
          </a:p>
          <a:p>
            <a:pPr lvl="1" fontAlgn="auto">
              <a:buFont typeface="Wingdings" panose="05000000000000000000" pitchFamily="2" charset="2"/>
              <a:buChar char="§"/>
            </a:pPr>
            <a:r>
              <a:rPr lang="en-US" sz="2200" dirty="0"/>
              <a:t>Benefits</a:t>
            </a:r>
          </a:p>
          <a:p>
            <a:pPr lvl="2" fontAlgn="auto">
              <a:spcAft>
                <a:spcPts val="0"/>
              </a:spcAft>
              <a:buFont typeface="Wingdings" panose="05000000000000000000" pitchFamily="2" charset="2"/>
              <a:buChar char="§"/>
            </a:pPr>
            <a:r>
              <a:rPr lang="en-US" sz="1800" dirty="0"/>
              <a:t>A unique website, with a look and feel consistent with the company’s other marketing efforts</a:t>
            </a:r>
          </a:p>
          <a:p>
            <a:pPr lvl="2" fontAlgn="auto">
              <a:spcAft>
                <a:spcPts val="0"/>
              </a:spcAft>
              <a:buFont typeface="Wingdings" panose="05000000000000000000" pitchFamily="2" charset="2"/>
              <a:buChar char="§"/>
            </a:pPr>
            <a:r>
              <a:rPr lang="en-US" sz="1800" dirty="0"/>
              <a:t>Complete control over the organization of the site</a:t>
            </a:r>
          </a:p>
          <a:p>
            <a:pPr lvl="2" fontAlgn="auto">
              <a:spcAft>
                <a:spcPts val="0"/>
              </a:spcAft>
              <a:buFont typeface="Wingdings" panose="05000000000000000000" pitchFamily="2" charset="2"/>
              <a:buChar char="§"/>
            </a:pPr>
            <a:r>
              <a:rPr lang="en-US" sz="1800" dirty="0"/>
              <a:t>A scalable structure to handle increases in sales and product offerings in the future </a:t>
            </a:r>
          </a:p>
          <a:p>
            <a:pPr lvl="2" fontAlgn="auto">
              <a:spcAft>
                <a:spcPts val="0"/>
              </a:spcAft>
              <a:buFont typeface="Wingdings" panose="05000000000000000000" pitchFamily="2" charset="2"/>
              <a:buChar char="§"/>
            </a:pPr>
            <a:r>
              <a:rPr lang="en-US" sz="1800" dirty="0"/>
              <a:t>More flexibility to modify and manage the site</a:t>
            </a:r>
          </a:p>
          <a:p>
            <a:pPr lvl="2" fontAlgn="auto">
              <a:spcAft>
                <a:spcPts val="0"/>
              </a:spcAft>
              <a:buFont typeface="Wingdings" panose="05000000000000000000" pitchFamily="2" charset="2"/>
              <a:buChar char="§"/>
            </a:pPr>
            <a:r>
              <a:rPr lang="en-US" sz="1800" dirty="0"/>
              <a:t>The opportunity to integrate the firm’s web-based business systems with its other information systems</a:t>
            </a:r>
          </a:p>
        </p:txBody>
      </p:sp>
      <p:sp>
        <p:nvSpPr>
          <p:cNvPr id="5" name="Slide Number Placeholder 4"/>
          <p:cNvSpPr>
            <a:spLocks noGrp="1"/>
          </p:cNvSpPr>
          <p:nvPr>
            <p:ph type="sldNum" sz="quarter" idx="12"/>
          </p:nvPr>
        </p:nvSpPr>
        <p:spPr/>
        <p:txBody>
          <a:bodyPr/>
          <a:lstStyle/>
          <a:p>
            <a:fld id="{69A33247-0532-4294-AAF9-44D3CCAEBDA1}" type="slidenum">
              <a:rPr lang="en-AU" smtClean="0"/>
              <a:pPr/>
              <a:t>24</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788228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Ecommerce Architecture</a:t>
            </a:r>
            <a:endParaRPr lang="en-AU" sz="3200" b="1" dirty="0">
              <a:solidFill>
                <a:srgbClr val="0B76BC"/>
              </a:solidFill>
              <a:latin typeface="+mn-lt"/>
            </a:endParaRPr>
          </a:p>
        </p:txBody>
      </p:sp>
      <p:sp>
        <p:nvSpPr>
          <p:cNvPr id="5" name="Slide Number Placeholder 4"/>
          <p:cNvSpPr>
            <a:spLocks noGrp="1"/>
          </p:cNvSpPr>
          <p:nvPr>
            <p:ph type="sldNum" sz="quarter" idx="12"/>
          </p:nvPr>
        </p:nvSpPr>
        <p:spPr/>
        <p:txBody>
          <a:bodyPr/>
          <a:lstStyle/>
          <a:p>
            <a:fld id="{69A33247-0532-4294-AAF9-44D3CCAEBDA1}" type="slidenum">
              <a:rPr lang="en-AU" smtClean="0"/>
              <a:pPr/>
              <a:t>25</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5" name="Content Placeholder 14" descr="The figure lists the guidelines for companies developing ecommerce strategies. The figure is titled guidelines for in-house ecommerce site development. The figure consists of 7 guidelines which are listed one below the other in seven rows. The following content are present in the rows:&#10;Row 1: Analyze the company’s business needs and develop a clear statement of your goals. Consider the experience of other companies with similar projects. &#10;Row 2: Obtain input from users who understand the business and technology issues involved in the project. Plan for future growth, but aim for ease of use. &#10;Row 3: Determine whether the IT staff has the necessary skills and experience to implement the project. Consider training, additional resources, and the use of consultants if necessary. &#10;Row 4: Consider integration requirements for existing legacy systems or enterprise resource planning. Select a physical infrastructure carefully, so it will support the application, now and later. &#10;Row 5: Develop the project in modular form so users can test and approve the functional elements as you go along. &#10;Row 6: Connect the application to existing in-house systems and verify interactivity. &#10;Row 7: Test every aspect of the site exhaustively. Consider a preliminary rollout to a pilot group to obtain feedback before a full launch.&#10;" title="FIGURE 10-11 Guidelines for companies developing e-commerce strategies. "/>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60316" y="1337859"/>
            <a:ext cx="5096936" cy="4594225"/>
          </a:xfrm>
          <a:prstGeom prst="rect">
            <a:avLst/>
          </a:prstGeom>
        </p:spPr>
      </p:pic>
      <p:sp>
        <p:nvSpPr>
          <p:cNvPr id="16" name="Rectangle 15"/>
          <p:cNvSpPr/>
          <p:nvPr/>
        </p:nvSpPr>
        <p:spPr>
          <a:xfrm>
            <a:off x="6913417" y="5279509"/>
            <a:ext cx="4233949" cy="523220"/>
          </a:xfrm>
          <a:prstGeom prst="rect">
            <a:avLst/>
          </a:prstGeom>
        </p:spPr>
        <p:txBody>
          <a:bodyPr wrap="square">
            <a:spAutoFit/>
          </a:bodyPr>
          <a:lstStyle/>
          <a:p>
            <a:r>
              <a:rPr lang="en-US" sz="1400" b="1" dirty="0"/>
              <a:t>FIGURE 10-11 </a:t>
            </a:r>
            <a:r>
              <a:rPr lang="en-US" sz="1400" dirty="0"/>
              <a:t>Guidelines for companies developing ecommerce strategies. </a:t>
            </a:r>
          </a:p>
        </p:txBody>
      </p:sp>
    </p:spTree>
    <p:extLst>
      <p:ext uri="{BB962C8B-B14F-4D97-AF65-F5344CB8AC3E}">
        <p14:creationId xmlns:p14="http://schemas.microsoft.com/office/powerpoint/2010/main" val="3600233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Ecommerce Architecture</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pPr>
              <a:buFont typeface="Wingdings" panose="05000000000000000000" pitchFamily="2" charset="2"/>
              <a:buChar char="§"/>
            </a:pPr>
            <a:r>
              <a:rPr lang="en-US" sz="2200" b="1" dirty="0"/>
              <a:t>Packaged Solutions</a:t>
            </a:r>
          </a:p>
          <a:p>
            <a:pPr lvl="1">
              <a:buFont typeface="Wingdings" panose="05000000000000000000" pitchFamily="2" charset="2"/>
              <a:buChar char="§"/>
            </a:pPr>
            <a:r>
              <a:rPr lang="en-US" sz="2200" dirty="0"/>
              <a:t>Viable alternative for medium- to large-sized firms</a:t>
            </a:r>
          </a:p>
          <a:p>
            <a:pPr lvl="1">
              <a:buFont typeface="Wingdings" panose="05000000000000000000" pitchFamily="2" charset="2"/>
              <a:buChar char="§"/>
            </a:pPr>
            <a:r>
              <a:rPr lang="en-US" sz="2200" dirty="0"/>
              <a:t>Less complex than an in-house effort</a:t>
            </a:r>
          </a:p>
          <a:p>
            <a:pPr>
              <a:buFont typeface="Wingdings" panose="05000000000000000000" pitchFamily="2" charset="2"/>
              <a:buChar char="§"/>
            </a:pPr>
            <a:r>
              <a:rPr lang="en-US" sz="2200" b="1" dirty="0"/>
              <a:t>Service Providers</a:t>
            </a:r>
          </a:p>
          <a:p>
            <a:pPr lvl="1">
              <a:buFont typeface="Wingdings" panose="05000000000000000000" pitchFamily="2" charset="2"/>
              <a:buChar char="§"/>
            </a:pPr>
            <a:r>
              <a:rPr lang="en-US" sz="2200" dirty="0"/>
              <a:t>Application service provider (ASP) - Provides applications or access to applications by charging a fee</a:t>
            </a:r>
          </a:p>
          <a:p>
            <a:pPr lvl="2">
              <a:buFont typeface="Wingdings" panose="05000000000000000000" pitchFamily="2" charset="2"/>
              <a:buChar char="§"/>
            </a:pPr>
            <a:r>
              <a:rPr lang="en-US" sz="1800" dirty="0"/>
              <a:t>Many ASPs offer full-scale Internet business services for companies that decide to outsource functions</a:t>
            </a:r>
          </a:p>
        </p:txBody>
      </p:sp>
      <p:sp>
        <p:nvSpPr>
          <p:cNvPr id="5" name="Slide Number Placeholder 4"/>
          <p:cNvSpPr>
            <a:spLocks noGrp="1"/>
          </p:cNvSpPr>
          <p:nvPr>
            <p:ph type="sldNum" sz="quarter" idx="12"/>
          </p:nvPr>
        </p:nvSpPr>
        <p:spPr/>
        <p:txBody>
          <a:bodyPr/>
          <a:lstStyle/>
          <a:p>
            <a:fld id="{69A33247-0532-4294-AAF9-44D3CCAEBDA1}" type="slidenum">
              <a:rPr lang="en-AU" smtClean="0"/>
              <a:pPr/>
              <a:t>26</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060328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Network Models</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pPr fontAlgn="auto">
              <a:buFont typeface="Wingdings" panose="05000000000000000000" pitchFamily="2" charset="2"/>
              <a:buChar char="§"/>
            </a:pPr>
            <a:r>
              <a:rPr lang="en-US" sz="2200" b="1" dirty="0"/>
              <a:t>The Open Systems Interconnection (OSI) Model </a:t>
            </a:r>
          </a:p>
          <a:p>
            <a:pPr lvl="1" fontAlgn="auto">
              <a:buFont typeface="Wingdings" panose="05000000000000000000" pitchFamily="2" charset="2"/>
              <a:buChar char="§"/>
            </a:pPr>
            <a:r>
              <a:rPr lang="en-US" sz="2200" dirty="0"/>
              <a:t>Describes how data moves from an application on one computer to an application on another networked computer</a:t>
            </a:r>
            <a:endParaRPr lang="en-US" sz="2200" dirty="0">
              <a:solidFill>
                <a:schemeClr val="tx2">
                  <a:lumMod val="90000"/>
                </a:schemeClr>
              </a:solidFill>
            </a:endParaRPr>
          </a:p>
          <a:p>
            <a:pPr lvl="1" fontAlgn="auto">
              <a:spcAft>
                <a:spcPts val="0"/>
              </a:spcAft>
              <a:buFont typeface="Wingdings" panose="05000000000000000000" pitchFamily="2" charset="2"/>
              <a:buChar char="§"/>
            </a:pPr>
            <a:r>
              <a:rPr lang="en-US" sz="2200" dirty="0"/>
              <a:t>Provides physical design standards that assure seamless network connectivity, regardless of the specific hardware environment</a:t>
            </a:r>
          </a:p>
        </p:txBody>
      </p:sp>
      <p:sp>
        <p:nvSpPr>
          <p:cNvPr id="5" name="Slide Number Placeholder 4"/>
          <p:cNvSpPr>
            <a:spLocks noGrp="1"/>
          </p:cNvSpPr>
          <p:nvPr>
            <p:ph type="sldNum" sz="quarter" idx="12"/>
          </p:nvPr>
        </p:nvSpPr>
        <p:spPr/>
        <p:txBody>
          <a:bodyPr/>
          <a:lstStyle/>
          <a:p>
            <a:fld id="{69A33247-0532-4294-AAF9-44D3CCAEBDA1}" type="slidenum">
              <a:rPr lang="en-AU" smtClean="0"/>
              <a:pPr/>
              <a:t>27</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190972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Network Models</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pPr>
              <a:buFont typeface="Wingdings" panose="05000000000000000000" pitchFamily="2" charset="2"/>
              <a:buChar char="§"/>
            </a:pPr>
            <a:r>
              <a:rPr lang="en-US" sz="2200" b="1" dirty="0"/>
              <a:t>Network Topology</a:t>
            </a:r>
          </a:p>
          <a:p>
            <a:pPr lvl="1">
              <a:buFont typeface="Wingdings" panose="05000000000000000000" pitchFamily="2" charset="2"/>
              <a:buChar char="§"/>
            </a:pPr>
            <a:r>
              <a:rPr lang="en-US" sz="2200" dirty="0"/>
              <a:t>Topology - Physical or logical view of the network</a:t>
            </a:r>
          </a:p>
          <a:p>
            <a:pPr lvl="2">
              <a:buFont typeface="Wingdings" panose="05000000000000000000" pitchFamily="2" charset="2"/>
              <a:buChar char="§"/>
            </a:pPr>
            <a:r>
              <a:rPr lang="en-US" sz="2200" b="1" dirty="0"/>
              <a:t>Physical</a:t>
            </a:r>
            <a:r>
              <a:rPr lang="en-US" sz="2200" dirty="0"/>
              <a:t> </a:t>
            </a:r>
            <a:r>
              <a:rPr lang="en-US" sz="2200" b="1" dirty="0"/>
              <a:t>topology</a:t>
            </a:r>
            <a:r>
              <a:rPr lang="en-US" sz="2200" dirty="0"/>
              <a:t>: Actual network cabling and connections</a:t>
            </a:r>
          </a:p>
          <a:p>
            <a:pPr lvl="2">
              <a:buFont typeface="Wingdings" panose="05000000000000000000" pitchFamily="2" charset="2"/>
              <a:buChar char="§"/>
            </a:pPr>
            <a:r>
              <a:rPr lang="en-US" sz="2200" b="1" dirty="0"/>
              <a:t>Logical</a:t>
            </a:r>
            <a:r>
              <a:rPr lang="en-US" sz="2200" dirty="0"/>
              <a:t> </a:t>
            </a:r>
            <a:r>
              <a:rPr lang="en-US" sz="2200" b="1" dirty="0"/>
              <a:t>topology</a:t>
            </a:r>
            <a:r>
              <a:rPr lang="en-US" sz="2200" dirty="0"/>
              <a:t>: Describes the way the components interact</a:t>
            </a:r>
          </a:p>
          <a:p>
            <a:pPr lvl="1">
              <a:buFont typeface="Wingdings" panose="05000000000000000000" pitchFamily="2" charset="2"/>
              <a:buChar char="§"/>
            </a:pPr>
            <a:r>
              <a:rPr lang="en-US" sz="2200" b="1" dirty="0"/>
              <a:t>Hierarchical network</a:t>
            </a:r>
            <a:endParaRPr lang="en-US" sz="2200" dirty="0"/>
          </a:p>
          <a:p>
            <a:pPr lvl="2">
              <a:buFont typeface="Wingdings" panose="05000000000000000000" pitchFamily="2" charset="2"/>
              <a:buChar char="§"/>
            </a:pPr>
            <a:r>
              <a:rPr lang="en-US" sz="2200" dirty="0"/>
              <a:t>Departmental servers control lower levels of processing and network devices</a:t>
            </a:r>
          </a:p>
          <a:p>
            <a:pPr lvl="1">
              <a:buFont typeface="Wingdings" panose="05000000000000000000" pitchFamily="2" charset="2"/>
              <a:buChar char="§"/>
            </a:pPr>
            <a:r>
              <a:rPr lang="en-US" sz="2200" b="1" dirty="0"/>
              <a:t>Bus network</a:t>
            </a:r>
            <a:endParaRPr lang="en-US" sz="2200" dirty="0"/>
          </a:p>
          <a:p>
            <a:pPr lvl="2">
              <a:buFont typeface="Wingdings" panose="05000000000000000000" pitchFamily="2" charset="2"/>
              <a:buChar char="§"/>
            </a:pPr>
            <a:r>
              <a:rPr lang="en-US" sz="2200" dirty="0"/>
              <a:t>A single communication path connects the central server, departmental servers, workstations, and peripheral devices</a:t>
            </a:r>
            <a:endParaRPr lang="en-IN" sz="2200"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28</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723932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Network Models</a:t>
            </a:r>
            <a:endParaRPr lang="en-AU" sz="3200" b="1" dirty="0">
              <a:solidFill>
                <a:srgbClr val="0B76BC"/>
              </a:solidFill>
              <a:latin typeface="+mn-lt"/>
            </a:endParaRPr>
          </a:p>
        </p:txBody>
      </p:sp>
      <p:sp>
        <p:nvSpPr>
          <p:cNvPr id="4" name="Content Placeholder 3"/>
          <p:cNvSpPr>
            <a:spLocks noGrp="1"/>
          </p:cNvSpPr>
          <p:nvPr>
            <p:ph sz="half" idx="2"/>
          </p:nvPr>
        </p:nvSpPr>
        <p:spPr/>
        <p:txBody>
          <a:bodyPr>
            <a:noAutofit/>
          </a:bodyPr>
          <a:lstStyle/>
          <a:p>
            <a:pPr>
              <a:buFont typeface="Wingdings" panose="05000000000000000000" pitchFamily="2" charset="2"/>
              <a:buChar char="§"/>
            </a:pPr>
            <a:r>
              <a:rPr lang="en-US" sz="2200" b="1" dirty="0"/>
              <a:t>Ring network </a:t>
            </a:r>
          </a:p>
          <a:p>
            <a:pPr lvl="1">
              <a:buFont typeface="Wingdings" panose="05000000000000000000" pitchFamily="2" charset="2"/>
              <a:buChar char="§"/>
            </a:pPr>
            <a:r>
              <a:rPr lang="en-US" sz="2200" dirty="0"/>
              <a:t>Resembles a circle where the data flows in only one direction from one device to the next</a:t>
            </a:r>
          </a:p>
          <a:p>
            <a:pPr>
              <a:buFont typeface="Wingdings" panose="05000000000000000000" pitchFamily="2" charset="2"/>
              <a:buChar char="§"/>
            </a:pPr>
            <a:r>
              <a:rPr lang="en-US" sz="2200" b="1" dirty="0"/>
              <a:t>Star network </a:t>
            </a:r>
          </a:p>
          <a:p>
            <a:pPr lvl="1">
              <a:buFont typeface="Wingdings" panose="05000000000000000000" pitchFamily="2" charset="2"/>
              <a:buChar char="§"/>
            </a:pPr>
            <a:r>
              <a:rPr lang="en-US" sz="2200" dirty="0"/>
              <a:t>Has a central networking device called a </a:t>
            </a:r>
            <a:r>
              <a:rPr lang="en-US" sz="2200" b="1" dirty="0"/>
              <a:t>switch</a:t>
            </a:r>
            <a:r>
              <a:rPr lang="en-US" sz="2200" dirty="0"/>
              <a:t> which manages the network and acts as a communications conduit for all network traffic</a:t>
            </a:r>
          </a:p>
          <a:p>
            <a:pPr>
              <a:buFont typeface="Wingdings" panose="05000000000000000000" pitchFamily="2" charset="2"/>
              <a:buChar char="§"/>
            </a:pPr>
            <a:r>
              <a:rPr lang="en-US" sz="2200" b="1" dirty="0"/>
              <a:t>Mesh</a:t>
            </a:r>
            <a:r>
              <a:rPr lang="en-US" sz="2200" dirty="0"/>
              <a:t> </a:t>
            </a:r>
            <a:r>
              <a:rPr lang="en-US" sz="2200" b="1" dirty="0"/>
              <a:t>network</a:t>
            </a:r>
            <a:endParaRPr lang="en-US" sz="2200" dirty="0"/>
          </a:p>
          <a:p>
            <a:pPr lvl="1">
              <a:buFont typeface="Wingdings" panose="05000000000000000000" pitchFamily="2" charset="2"/>
              <a:buChar char="§"/>
            </a:pPr>
            <a:r>
              <a:rPr lang="en-US" sz="2200" dirty="0"/>
              <a:t>Each node connects to every </a:t>
            </a:r>
            <a:r>
              <a:rPr lang="en-US" sz="2200" dirty="0" smtClean="0"/>
              <a:t>other node</a:t>
            </a:r>
            <a:endParaRPr lang="en-IN" sz="2200"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29</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5" name="Content Placeholder 14" descr="This image shows six people seated at their work stations, working on computers. The work stations surround a large pole." title="Figure 10-15 Although these computers form a physical circle, the physical layout has no bearing on the network topology, which might be a bus, ring, star, or other logical design."/>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658303" y="1825625"/>
            <a:ext cx="3558019" cy="2381711"/>
          </a:xfrm>
          <a:prstGeom prst="rect">
            <a:avLst/>
          </a:prstGeom>
        </p:spPr>
      </p:pic>
      <p:sp>
        <p:nvSpPr>
          <p:cNvPr id="16" name="TextBox 15" title="Figure 10-15 Although these computers form a physical circle, the physical layout has no bearing on the network topology, which might be a bus, ring, star, or other logical design."/>
          <p:cNvSpPr txBox="1"/>
          <p:nvPr/>
        </p:nvSpPr>
        <p:spPr>
          <a:xfrm>
            <a:off x="838200" y="4673005"/>
            <a:ext cx="5105399" cy="738664"/>
          </a:xfrm>
          <a:prstGeom prst="rect">
            <a:avLst/>
          </a:prstGeom>
          <a:noFill/>
        </p:spPr>
        <p:txBody>
          <a:bodyPr wrap="square" rtlCol="0">
            <a:spAutoFit/>
          </a:bodyPr>
          <a:lstStyle/>
          <a:p>
            <a:r>
              <a:rPr lang="en-US" sz="1400" b="1" dirty="0"/>
              <a:t>Figure 10-15 </a:t>
            </a:r>
            <a:r>
              <a:rPr lang="en-US" sz="1400" dirty="0"/>
              <a:t>Although these computers form a physical circle, the physical layout has no bearing on the network topology, which might be a bus, ring, star, or other logical design.</a:t>
            </a:r>
          </a:p>
        </p:txBody>
      </p:sp>
    </p:spTree>
    <p:extLst>
      <p:ext uri="{BB962C8B-B14F-4D97-AF65-F5344CB8AC3E}">
        <p14:creationId xmlns:p14="http://schemas.microsoft.com/office/powerpoint/2010/main" val="143584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Chapter </a:t>
            </a:r>
            <a:r>
              <a:rPr lang="en-US" sz="3200" dirty="0" smtClean="0"/>
              <a:t>Objectives</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pPr>
              <a:buFont typeface="Wingdings" panose="05000000000000000000" pitchFamily="2" charset="2"/>
              <a:buChar char="§"/>
            </a:pPr>
            <a:r>
              <a:rPr lang="en-US" sz="2400" dirty="0"/>
              <a:t>Provide a checklist of issues to consider when selecting a system architecture</a:t>
            </a:r>
          </a:p>
          <a:p>
            <a:pPr>
              <a:buFont typeface="Wingdings" panose="05000000000000000000" pitchFamily="2" charset="2"/>
              <a:buChar char="§"/>
            </a:pPr>
            <a:r>
              <a:rPr lang="en-US" sz="2400" dirty="0"/>
              <a:t>Trace the evolution of system architecture from mainframes to current designs</a:t>
            </a:r>
          </a:p>
          <a:p>
            <a:pPr>
              <a:buFont typeface="Wingdings" panose="05000000000000000000" pitchFamily="2" charset="2"/>
              <a:buChar char="§"/>
            </a:pPr>
            <a:r>
              <a:rPr lang="en-US" sz="2400" dirty="0"/>
              <a:t>Explain client/server architecture, including tiers, cost-benefit issues, and performance</a:t>
            </a:r>
          </a:p>
          <a:p>
            <a:pPr>
              <a:buFont typeface="Wingdings" panose="05000000000000000000" pitchFamily="2" charset="2"/>
              <a:buChar char="§"/>
            </a:pPr>
            <a:r>
              <a:rPr lang="en-US" sz="2400" dirty="0"/>
              <a:t>Compare in-house ecommerce development with packaged solutions and service providers</a:t>
            </a:r>
          </a:p>
        </p:txBody>
      </p:sp>
      <p:sp>
        <p:nvSpPr>
          <p:cNvPr id="5" name="Slide Number Placeholder 4"/>
          <p:cNvSpPr>
            <a:spLocks noGrp="1"/>
          </p:cNvSpPr>
          <p:nvPr>
            <p:ph type="sldNum" sz="quarter" idx="12"/>
          </p:nvPr>
        </p:nvSpPr>
        <p:spPr/>
        <p:txBody>
          <a:bodyPr/>
          <a:lstStyle/>
          <a:p>
            <a:fld id="{69A33247-0532-4294-AAF9-44D3CCAEBDA1}" type="slidenum">
              <a:rPr lang="en-AU" smtClean="0"/>
              <a:pPr/>
              <a:t>3</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4152683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Network Models</a:t>
            </a:r>
            <a:endParaRPr lang="en-AU" sz="3200" b="1" dirty="0">
              <a:solidFill>
                <a:srgbClr val="0B76BC"/>
              </a:solidFill>
              <a:latin typeface="+mn-lt"/>
            </a:endParaRPr>
          </a:p>
        </p:txBody>
      </p:sp>
      <p:sp>
        <p:nvSpPr>
          <p:cNvPr id="5" name="Slide Number Placeholder 4"/>
          <p:cNvSpPr>
            <a:spLocks noGrp="1"/>
          </p:cNvSpPr>
          <p:nvPr>
            <p:ph type="sldNum" sz="quarter" idx="12"/>
          </p:nvPr>
        </p:nvSpPr>
        <p:spPr/>
        <p:txBody>
          <a:bodyPr/>
          <a:lstStyle/>
          <a:p>
            <a:fld id="{69A33247-0532-4294-AAF9-44D3CCAEBDA1}" type="slidenum">
              <a:rPr lang="en-AU" smtClean="0"/>
              <a:pPr/>
              <a:t>30</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5" name="Picture 2" descr="Starting from the top, the figure consists of an icon of two servers, which is labeled network server. From the network server, 6 double headed arrows extend to six other icons. The first arrow points to an icon of a personal computer, which is labeled PC. The second, fourth, and fifth arrows point to icons of smaller personal computers, which are all labeled terminal. The third and sixth arrows point to icons of servers. Both the icons are labeled departmental server. From the icon labeled departmental server below the third arrow, 4 double headed arrows extend. The first and third arrows point to icons of personal computers. Both the icons are labeled PC. The second and fourth arrows point to icons of smaller personal computers. Both the icons are labeled terminal. From the icon labeled departmental server below the sixth arrow, 4 double headed arrows extend. The first and fourth arrows point to icons of personal computers. Both the icons are labeled PC. The second and third arrows point to icons of smaller personal computers. Both the icons are labeled terminal. " title="FIGURE 10-16 A hierarchical network with a single server that controls the network. "/>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270260" y="1615976"/>
            <a:ext cx="5876058" cy="4004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7620255" y="4666610"/>
            <a:ext cx="3460609" cy="523220"/>
          </a:xfrm>
          <a:prstGeom prst="rect">
            <a:avLst/>
          </a:prstGeom>
        </p:spPr>
        <p:txBody>
          <a:bodyPr wrap="square">
            <a:spAutoFit/>
          </a:bodyPr>
          <a:lstStyle/>
          <a:p>
            <a:r>
              <a:rPr lang="en-US" sz="1400" b="1" dirty="0"/>
              <a:t>FIGURE 10-16 </a:t>
            </a:r>
            <a:r>
              <a:rPr lang="en-US" sz="1400" dirty="0"/>
              <a:t>A hierarchical network with a single server that controls the network. </a:t>
            </a:r>
          </a:p>
        </p:txBody>
      </p:sp>
    </p:spTree>
    <p:extLst>
      <p:ext uri="{BB962C8B-B14F-4D97-AF65-F5344CB8AC3E}">
        <p14:creationId xmlns:p14="http://schemas.microsoft.com/office/powerpoint/2010/main" val="1632654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Network Models</a:t>
            </a:r>
            <a:endParaRPr lang="en-AU" sz="3200" b="1" dirty="0">
              <a:solidFill>
                <a:srgbClr val="0B76BC"/>
              </a:solidFill>
              <a:latin typeface="+mn-lt"/>
            </a:endParaRPr>
          </a:p>
        </p:txBody>
      </p:sp>
      <p:sp>
        <p:nvSpPr>
          <p:cNvPr id="5" name="Slide Number Placeholder 4"/>
          <p:cNvSpPr>
            <a:spLocks noGrp="1"/>
          </p:cNvSpPr>
          <p:nvPr>
            <p:ph type="sldNum" sz="quarter" idx="12"/>
          </p:nvPr>
        </p:nvSpPr>
        <p:spPr/>
        <p:txBody>
          <a:bodyPr/>
          <a:lstStyle/>
          <a:p>
            <a:fld id="{69A33247-0532-4294-AAF9-44D3CCAEBDA1}" type="slidenum">
              <a:rPr lang="en-AU" smtClean="0"/>
              <a:pPr/>
              <a:t>31</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8" name="Picture 3" descr="In the figure, 5 icons are placed in a circular order. There are curved arrows between the icons. In clockwise direction, the first icon is of a scanner and is labeled scanner. The second icon is of a personal computer and is labeled PC. The third icon is of a server and is labeled departmental server. The fourth icon is of a personal computer and is labeled PC. The fifth icon is of a printer and is labeled printer." title="FIGURE 10-18 A ring network with a set of computers that send and receive data flowing in one direction. "/>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224313" y="2012738"/>
            <a:ext cx="3029461" cy="3029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1030240" y="5364249"/>
            <a:ext cx="4572000" cy="523220"/>
          </a:xfrm>
          <a:prstGeom prst="rect">
            <a:avLst/>
          </a:prstGeom>
        </p:spPr>
        <p:txBody>
          <a:bodyPr wrap="square">
            <a:spAutoFit/>
          </a:bodyPr>
          <a:lstStyle/>
          <a:p>
            <a:r>
              <a:rPr lang="en-US" sz="1400" b="1" dirty="0"/>
              <a:t>FIGURE 10-18 </a:t>
            </a:r>
            <a:r>
              <a:rPr lang="en-US" sz="1400" dirty="0"/>
              <a:t>A ring network with a set of computers that send and receive data flowing in one direction. </a:t>
            </a:r>
          </a:p>
        </p:txBody>
      </p:sp>
      <p:pic>
        <p:nvPicPr>
          <p:cNvPr id="20" name="Picture 2" descr="Starting from the top, the figure consists of an icon of a personal computer, which is labeled PC. A long double headed arrow extends down to point to an icon of a server, which is labeled departmental server. On the left side of the long double headed arrow, there are 4 icons placed one below the other. Double headed arrows point from the first three icons to the long double headed arrow in the middle. The first icon is of a printer and is labeled printer. The second icon is of a small personal computer, which is labeled terminals. The third icon is of a personal computer, which is labeled PC. A line extends from the icon labeled departmental server to the fourth icon. This is an icon of a small personal computer. &#10;On the right of the long double headed arrow, there are 4 icons placed one below the other. Double headed arrows point from the first three icons to the long double headed arrow in the middle. The word BUS is written vertically along the middle arrow. The first and second icons are of personal computers. Both the icons are labeled PC. The third icon is of a small personal computer, which is labeled terminals. A line extends from the icon labeled departmental server to the fourth icon. This is an icon of a small personal computer.&#10;" title="FIGURE 10-17 A bus network with all devices connected to a single communication path. "/>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7826865" y="1825625"/>
            <a:ext cx="2430476" cy="3538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p:nvSpPr>
        <p:spPr>
          <a:xfrm>
            <a:off x="6474962" y="5499186"/>
            <a:ext cx="4751895" cy="523220"/>
          </a:xfrm>
          <a:prstGeom prst="rect">
            <a:avLst/>
          </a:prstGeom>
        </p:spPr>
        <p:txBody>
          <a:bodyPr wrap="square">
            <a:spAutoFit/>
          </a:bodyPr>
          <a:lstStyle/>
          <a:p>
            <a:r>
              <a:rPr lang="en-US" sz="1400" b="1" dirty="0"/>
              <a:t>FIGURE 10-17 </a:t>
            </a:r>
            <a:r>
              <a:rPr lang="en-US" sz="1400" dirty="0"/>
              <a:t>A bus network with all devices connected to a single communication path. </a:t>
            </a:r>
          </a:p>
        </p:txBody>
      </p:sp>
    </p:spTree>
    <p:extLst>
      <p:ext uri="{BB962C8B-B14F-4D97-AF65-F5344CB8AC3E}">
        <p14:creationId xmlns:p14="http://schemas.microsoft.com/office/powerpoint/2010/main" val="1974884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327171" y="4405746"/>
            <a:ext cx="11417416" cy="2095722"/>
          </a:xfrm>
        </p:spPr>
        <p:txBody>
          <a:bodyPr anchor="ctr">
            <a:normAutofit/>
          </a:bodyPr>
          <a:lstStyle/>
          <a:p>
            <a:pPr algn="ctr"/>
            <a:r>
              <a:rPr lang="en-AU" dirty="0" smtClean="0">
                <a:solidFill>
                  <a:schemeClr val="bg1"/>
                </a:solidFill>
                <a:latin typeface="Arial Rounded MT Bold" panose="020F0704030504030204" pitchFamily="34" charset="0"/>
              </a:rPr>
              <a:t>kent.edu.au</a:t>
            </a:r>
            <a:r>
              <a:rPr lang="en-AU" sz="1600" dirty="0" smtClean="0">
                <a:solidFill>
                  <a:schemeClr val="bg1"/>
                </a:solidFill>
                <a:latin typeface="Arial Rounded MT Bold" panose="020F0704030504030204" pitchFamily="34" charset="0"/>
              </a:rPr>
              <a:t/>
            </a:r>
            <a:br>
              <a:rPr lang="en-AU" sz="1600" dirty="0" smtClean="0">
                <a:solidFill>
                  <a:schemeClr val="bg1"/>
                </a:solidFill>
                <a:latin typeface="Arial Rounded MT Bold" panose="020F0704030504030204" pitchFamily="34" charset="0"/>
              </a:rPr>
            </a:br>
            <a:r>
              <a:rPr lang="en-AU" sz="1600" dirty="0" smtClean="0">
                <a:solidFill>
                  <a:schemeClr val="bg1"/>
                </a:solidFill>
                <a:latin typeface="Arial Rounded MT Bold" panose="020F0704030504030204" pitchFamily="34" charset="0"/>
              </a:rPr>
              <a:t/>
            </a:r>
            <a:br>
              <a:rPr lang="en-AU" sz="1600" dirty="0" smtClean="0">
                <a:solidFill>
                  <a:schemeClr val="bg1"/>
                </a:solidFill>
                <a:latin typeface="Arial Rounded MT Bold" panose="020F0704030504030204" pitchFamily="34" charset="0"/>
              </a:rPr>
            </a:br>
            <a:r>
              <a:rPr lang="en-AU" sz="1600" dirty="0" smtClean="0">
                <a:solidFill>
                  <a:schemeClr val="bg1"/>
                </a:solidFill>
                <a:latin typeface="Arial Rounded MT Bold" panose="020F0704030504030204" pitchFamily="34" charset="0"/>
              </a:rPr>
              <a:t>Kent </a:t>
            </a:r>
            <a:r>
              <a:rPr lang="en-AU" sz="1600" dirty="0">
                <a:solidFill>
                  <a:schemeClr val="bg1"/>
                </a:solidFill>
                <a:latin typeface="Arial Rounded MT Bold" panose="020F0704030504030204" pitchFamily="34" charset="0"/>
              </a:rPr>
              <a:t>Institute </a:t>
            </a:r>
            <a:r>
              <a:rPr lang="en-AU" sz="1600" dirty="0" smtClean="0">
                <a:solidFill>
                  <a:schemeClr val="bg1"/>
                </a:solidFill>
                <a:latin typeface="Arial Rounded MT Bold" panose="020F0704030504030204" pitchFamily="34" charset="0"/>
              </a:rPr>
              <a:t>Australia Pty. Ltd.</a:t>
            </a:r>
            <a:br>
              <a:rPr lang="en-AU" sz="1600" dirty="0" smtClean="0">
                <a:solidFill>
                  <a:schemeClr val="bg1"/>
                </a:solidFill>
                <a:latin typeface="Arial Rounded MT Bold" panose="020F0704030504030204" pitchFamily="34" charset="0"/>
              </a:rPr>
            </a:br>
            <a:r>
              <a:rPr lang="en-AU" sz="1600" dirty="0" smtClean="0">
                <a:solidFill>
                  <a:schemeClr val="bg1"/>
                </a:solidFill>
                <a:latin typeface="Arial Rounded MT Bold" panose="020F0704030504030204" pitchFamily="34" charset="0"/>
              </a:rPr>
              <a:t>ABN </a:t>
            </a:r>
            <a:r>
              <a:rPr lang="en-AU" sz="1600" dirty="0">
                <a:solidFill>
                  <a:schemeClr val="bg1"/>
                </a:solidFill>
                <a:latin typeface="Arial Rounded MT Bold" panose="020F0704030504030204" pitchFamily="34" charset="0"/>
              </a:rPr>
              <a:t>49 003 577 302 </a:t>
            </a:r>
            <a:r>
              <a:rPr lang="en-AU" sz="1600" dirty="0" smtClean="0">
                <a:solidFill>
                  <a:schemeClr val="bg1"/>
                </a:solidFill>
                <a:latin typeface="Calibri"/>
              </a:rPr>
              <a:t>●</a:t>
            </a:r>
            <a:r>
              <a:rPr lang="en-AU" sz="1600" dirty="0" smtClean="0">
                <a:solidFill>
                  <a:schemeClr val="bg1"/>
                </a:solidFill>
                <a:latin typeface="Arial Rounded MT Bold" panose="020F0704030504030204" pitchFamily="34" charset="0"/>
              </a:rPr>
              <a:t> </a:t>
            </a:r>
            <a:r>
              <a:rPr lang="en-AU" sz="1600" dirty="0">
                <a:solidFill>
                  <a:schemeClr val="bg1"/>
                </a:solidFill>
                <a:latin typeface="Arial Rounded MT Bold" panose="020F0704030504030204" pitchFamily="34" charset="0"/>
              </a:rPr>
              <a:t>CRICOS Code: 00161E </a:t>
            </a:r>
            <a:r>
              <a:rPr lang="en-AU" sz="1600" dirty="0" smtClean="0">
                <a:solidFill>
                  <a:schemeClr val="bg1"/>
                </a:solidFill>
                <a:latin typeface="Calibri"/>
              </a:rPr>
              <a:t>●</a:t>
            </a:r>
            <a:r>
              <a:rPr lang="en-AU" sz="1600" dirty="0" smtClean="0">
                <a:solidFill>
                  <a:schemeClr val="bg1"/>
                </a:solidFill>
                <a:latin typeface="Arial Rounded MT Bold" panose="020F0704030504030204" pitchFamily="34" charset="0"/>
              </a:rPr>
              <a:t> RTO </a:t>
            </a:r>
            <a:r>
              <a:rPr lang="en-AU" sz="1600" dirty="0">
                <a:solidFill>
                  <a:schemeClr val="bg1"/>
                </a:solidFill>
                <a:latin typeface="Arial Rounded MT Bold" panose="020F0704030504030204" pitchFamily="34" charset="0"/>
              </a:rPr>
              <a:t>Code: </a:t>
            </a:r>
            <a:r>
              <a:rPr lang="en-AU" sz="1600" dirty="0" smtClean="0">
                <a:solidFill>
                  <a:schemeClr val="bg1"/>
                </a:solidFill>
                <a:latin typeface="Arial Rounded MT Bold" panose="020F0704030504030204" pitchFamily="34" charset="0"/>
              </a:rPr>
              <a:t>90458 </a:t>
            </a:r>
            <a:r>
              <a:rPr lang="en-AU" sz="1600" dirty="0" smtClean="0">
                <a:solidFill>
                  <a:schemeClr val="bg1"/>
                </a:solidFill>
                <a:latin typeface="Calibri"/>
              </a:rPr>
              <a:t>●</a:t>
            </a:r>
            <a:r>
              <a:rPr lang="en-AU" sz="1600" dirty="0" smtClean="0">
                <a:solidFill>
                  <a:schemeClr val="bg1"/>
                </a:solidFill>
                <a:latin typeface="Arial Rounded MT Bold" panose="020F0704030504030204" pitchFamily="34" charset="0"/>
              </a:rPr>
              <a:t> </a:t>
            </a:r>
            <a:r>
              <a:rPr lang="en-AU" sz="1600" dirty="0">
                <a:solidFill>
                  <a:schemeClr val="bg1"/>
                </a:solidFill>
                <a:latin typeface="Arial Rounded MT Bold" panose="020F0704030504030204" pitchFamily="34" charset="0"/>
              </a:rPr>
              <a:t>TEQSA Provider Number: </a:t>
            </a:r>
            <a:r>
              <a:rPr lang="en-AU" sz="1600" dirty="0" smtClean="0">
                <a:solidFill>
                  <a:schemeClr val="bg1"/>
                </a:solidFill>
                <a:latin typeface="Arial Rounded MT Bold" panose="020F0704030504030204" pitchFamily="34" charset="0"/>
              </a:rPr>
              <a:t>PRV12051</a:t>
            </a:r>
            <a:endParaRPr lang="en-AU" sz="1600" dirty="0">
              <a:solidFill>
                <a:schemeClr val="bg1"/>
              </a:solidFill>
              <a:latin typeface="Arial Rounded MT Bold" panose="020F0704030504030204" pitchFamily="34" charset="0"/>
            </a:endParaRPr>
          </a:p>
        </p:txBody>
      </p:sp>
      <p:sp>
        <p:nvSpPr>
          <p:cNvPr id="14" name="Slide Number Placeholder 13"/>
          <p:cNvSpPr>
            <a:spLocks noGrp="1"/>
          </p:cNvSpPr>
          <p:nvPr>
            <p:ph type="sldNum" sz="quarter" idx="12"/>
          </p:nvPr>
        </p:nvSpPr>
        <p:spPr/>
        <p:txBody>
          <a:bodyPr/>
          <a:lstStyle/>
          <a:p>
            <a:pPr algn="l"/>
            <a:fld id="{69A33247-0532-4294-AAF9-44D3CCAEBDA1}" type="slidenum">
              <a:rPr lang="en-AU" smtClean="0"/>
              <a:pPr algn="l"/>
              <a:t>32</a:t>
            </a:fld>
            <a:r>
              <a:rPr lang="en-AU" dirty="0" smtClean="0"/>
              <a:t>  </a:t>
            </a:r>
            <a:endParaRPr lang="en-AU" dirty="0"/>
          </a:p>
        </p:txBody>
      </p:sp>
      <p:sp>
        <p:nvSpPr>
          <p:cNvPr id="18" name="Content Placeholder 24"/>
          <p:cNvSpPr txBox="1">
            <a:spLocks/>
          </p:cNvSpPr>
          <p:nvPr/>
        </p:nvSpPr>
        <p:spPr>
          <a:xfrm>
            <a:off x="6248400" y="1978025"/>
            <a:ext cx="5181600" cy="435133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AU" sz="2200" b="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780" y="874229"/>
            <a:ext cx="5569527" cy="335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522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Chapter </a:t>
            </a:r>
            <a:r>
              <a:rPr lang="en-US" sz="3200" dirty="0" smtClean="0"/>
              <a:t>Objectives cont.….</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pPr>
              <a:buFont typeface="Wingdings" panose="05000000000000000000" pitchFamily="2" charset="2"/>
              <a:buChar char="§"/>
            </a:pPr>
            <a:r>
              <a:rPr lang="en-US" sz="2400" dirty="0"/>
              <a:t>Discuss the impact of cloud computing and Web 2.0</a:t>
            </a:r>
          </a:p>
          <a:p>
            <a:pPr>
              <a:buFont typeface="Wingdings" panose="05000000000000000000" pitchFamily="2" charset="2"/>
              <a:buChar char="§"/>
            </a:pPr>
            <a:r>
              <a:rPr lang="en-US" sz="2400" dirty="0"/>
              <a:t>Define network topology, including hierarchical, bus, ring, star, and mesh models</a:t>
            </a:r>
          </a:p>
          <a:p>
            <a:pPr>
              <a:buFont typeface="Wingdings" panose="05000000000000000000" pitchFamily="2" charset="2"/>
              <a:buChar char="§"/>
            </a:pPr>
            <a:r>
              <a:rPr lang="en-US" sz="2400" dirty="0"/>
              <a:t>Describe wireless networking, including wireless standards, topologies, and trends</a:t>
            </a:r>
          </a:p>
          <a:p>
            <a:pPr>
              <a:buFont typeface="Wingdings" panose="05000000000000000000" pitchFamily="2" charset="2"/>
              <a:buChar char="§"/>
            </a:pPr>
            <a:r>
              <a:rPr lang="en-US" sz="2400" dirty="0"/>
              <a:t>Describe the system design specification</a:t>
            </a:r>
          </a:p>
        </p:txBody>
      </p:sp>
      <p:sp>
        <p:nvSpPr>
          <p:cNvPr id="5" name="Slide Number Placeholder 4"/>
          <p:cNvSpPr>
            <a:spLocks noGrp="1"/>
          </p:cNvSpPr>
          <p:nvPr>
            <p:ph type="sldNum" sz="quarter" idx="12"/>
          </p:nvPr>
        </p:nvSpPr>
        <p:spPr/>
        <p:txBody>
          <a:bodyPr/>
          <a:lstStyle/>
          <a:p>
            <a:fld id="{69A33247-0532-4294-AAF9-44D3CCAEBDA1}" type="slidenum">
              <a:rPr lang="en-AU" smtClean="0"/>
              <a:pPr/>
              <a:t>4</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365052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Architecture Checklist</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pPr>
              <a:buFont typeface="Wingdings" panose="05000000000000000000" pitchFamily="2" charset="2"/>
              <a:buChar char="§"/>
            </a:pPr>
            <a:r>
              <a:rPr lang="en-US" sz="2200" dirty="0"/>
              <a:t>Issues that influence the architecture choice</a:t>
            </a:r>
          </a:p>
          <a:p>
            <a:pPr lvl="1">
              <a:buFont typeface="Wingdings" panose="05000000000000000000" pitchFamily="2" charset="2"/>
              <a:buChar char="§"/>
            </a:pPr>
            <a:r>
              <a:rPr lang="en-US" sz="2200" dirty="0"/>
              <a:t>Corporate organization and culture</a:t>
            </a:r>
          </a:p>
          <a:p>
            <a:pPr lvl="1">
              <a:buFont typeface="Wingdings" panose="05000000000000000000" pitchFamily="2" charset="2"/>
              <a:buChar char="§"/>
            </a:pPr>
            <a:r>
              <a:rPr lang="en-US" sz="2200" dirty="0"/>
              <a:t>Enterprise resource planning (ERP)</a:t>
            </a:r>
          </a:p>
          <a:p>
            <a:pPr lvl="1">
              <a:buFont typeface="Wingdings" panose="05000000000000000000" pitchFamily="2" charset="2"/>
              <a:buChar char="§"/>
            </a:pPr>
            <a:r>
              <a:rPr lang="en-US" sz="2200" dirty="0"/>
              <a:t>Initial and total cost of ownership (TCO)</a:t>
            </a:r>
          </a:p>
          <a:p>
            <a:pPr lvl="1">
              <a:buFont typeface="Wingdings" panose="05000000000000000000" pitchFamily="2" charset="2"/>
              <a:buChar char="§"/>
            </a:pPr>
            <a:r>
              <a:rPr lang="en-US" sz="2200" dirty="0"/>
              <a:t>Scalability</a:t>
            </a:r>
          </a:p>
          <a:p>
            <a:pPr lvl="1">
              <a:buFont typeface="Wingdings" panose="05000000000000000000" pitchFamily="2" charset="2"/>
              <a:buChar char="§"/>
            </a:pPr>
            <a:r>
              <a:rPr lang="en-US" sz="2200" dirty="0"/>
              <a:t>Web integration</a:t>
            </a:r>
          </a:p>
          <a:p>
            <a:pPr lvl="1">
              <a:buFont typeface="Wingdings" panose="05000000000000000000" pitchFamily="2" charset="2"/>
              <a:buChar char="§"/>
            </a:pPr>
            <a:r>
              <a:rPr lang="en-US" sz="2200" dirty="0"/>
              <a:t>Legacy system interface requirements</a:t>
            </a:r>
          </a:p>
          <a:p>
            <a:pPr lvl="1">
              <a:buFont typeface="Wingdings" panose="05000000000000000000" pitchFamily="2" charset="2"/>
              <a:buChar char="§"/>
            </a:pPr>
            <a:r>
              <a:rPr lang="en-US" sz="2200" dirty="0"/>
              <a:t>Processing options</a:t>
            </a:r>
          </a:p>
          <a:p>
            <a:pPr lvl="1">
              <a:buFont typeface="Wingdings" panose="05000000000000000000" pitchFamily="2" charset="2"/>
              <a:buChar char="§"/>
            </a:pPr>
            <a:r>
              <a:rPr lang="en-US" sz="2200" dirty="0"/>
              <a:t>Security issues</a:t>
            </a:r>
          </a:p>
          <a:p>
            <a:pPr lvl="1">
              <a:buFont typeface="Wingdings" panose="05000000000000000000" pitchFamily="2" charset="2"/>
              <a:buChar char="§"/>
            </a:pPr>
            <a:r>
              <a:rPr lang="en-US" sz="2200" dirty="0"/>
              <a:t>Corporate portals</a:t>
            </a:r>
          </a:p>
        </p:txBody>
      </p:sp>
      <p:sp>
        <p:nvSpPr>
          <p:cNvPr id="5" name="Slide Number Placeholder 4"/>
          <p:cNvSpPr>
            <a:spLocks noGrp="1"/>
          </p:cNvSpPr>
          <p:nvPr>
            <p:ph type="sldNum" sz="quarter" idx="12"/>
          </p:nvPr>
        </p:nvSpPr>
        <p:spPr/>
        <p:txBody>
          <a:bodyPr/>
          <a:lstStyle/>
          <a:p>
            <a:fld id="{69A33247-0532-4294-AAF9-44D3CCAEBDA1}" type="slidenum">
              <a:rPr lang="en-AU" smtClean="0"/>
              <a:pPr/>
              <a:t>5</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87954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Architecture Checklist</a:t>
            </a:r>
            <a:endParaRPr lang="en-AU" sz="3200" b="1" dirty="0">
              <a:solidFill>
                <a:srgbClr val="0B76BC"/>
              </a:solidFill>
              <a:latin typeface="+mn-lt"/>
            </a:endParaRPr>
          </a:p>
        </p:txBody>
      </p:sp>
      <p:sp>
        <p:nvSpPr>
          <p:cNvPr id="4" name="Content Placeholder 3"/>
          <p:cNvSpPr>
            <a:spLocks noGrp="1"/>
          </p:cNvSpPr>
          <p:nvPr>
            <p:ph sz="half" idx="2"/>
          </p:nvPr>
        </p:nvSpPr>
        <p:spPr/>
        <p:txBody>
          <a:bodyPr>
            <a:normAutofit/>
          </a:bodyPr>
          <a:lstStyle/>
          <a:p>
            <a:pPr>
              <a:buFont typeface="Wingdings" panose="05000000000000000000" pitchFamily="2" charset="2"/>
              <a:buChar char="§"/>
            </a:pPr>
            <a:r>
              <a:rPr lang="en-US" sz="2200" b="1" dirty="0"/>
              <a:t>Corporate Organization and Culture</a:t>
            </a:r>
          </a:p>
          <a:p>
            <a:pPr lvl="1">
              <a:buFont typeface="Wingdings" panose="05000000000000000000" pitchFamily="2" charset="2"/>
              <a:buChar char="§"/>
            </a:pPr>
            <a:r>
              <a:rPr lang="en-US" sz="2200" dirty="0"/>
              <a:t>A successful system performs well in a company’s organization and culture</a:t>
            </a:r>
          </a:p>
          <a:p>
            <a:pPr>
              <a:buFont typeface="Wingdings" panose="05000000000000000000" pitchFamily="2" charset="2"/>
              <a:buChar char="§"/>
            </a:pPr>
            <a:r>
              <a:rPr lang="en-US" sz="2200" b="1" dirty="0"/>
              <a:t>Enterprise resource planning (ERP)</a:t>
            </a:r>
          </a:p>
          <a:p>
            <a:pPr lvl="1">
              <a:buFont typeface="Wingdings" panose="05000000000000000000" pitchFamily="2" charset="2"/>
              <a:buChar char="§"/>
            </a:pPr>
            <a:r>
              <a:rPr lang="en-US" sz="2200" dirty="0"/>
              <a:t>Objective – To establish a company-wide strategy for using IT that </a:t>
            </a:r>
            <a:r>
              <a:rPr lang="en-US" sz="2200" dirty="0" smtClean="0"/>
              <a:t>includes:</a:t>
            </a:r>
          </a:p>
          <a:p>
            <a:pPr lvl="2">
              <a:buFont typeface="Wingdings" panose="05000000000000000000" pitchFamily="2" charset="2"/>
              <a:buChar char="§"/>
            </a:pPr>
            <a:r>
              <a:rPr lang="en-US" sz="1800" dirty="0" smtClean="0"/>
              <a:t>a </a:t>
            </a:r>
            <a:r>
              <a:rPr lang="en-US" sz="1800" dirty="0"/>
              <a:t>specific </a:t>
            </a:r>
            <a:r>
              <a:rPr lang="en-US" sz="1800" dirty="0" smtClean="0"/>
              <a:t>architecture</a:t>
            </a:r>
          </a:p>
          <a:p>
            <a:pPr lvl="2">
              <a:buFont typeface="Wingdings" panose="05000000000000000000" pitchFamily="2" charset="2"/>
              <a:buChar char="§"/>
            </a:pPr>
            <a:r>
              <a:rPr lang="en-US" sz="1800" dirty="0" smtClean="0"/>
              <a:t>standards </a:t>
            </a:r>
            <a:r>
              <a:rPr lang="en-US" sz="1800" dirty="0"/>
              <a:t>for </a:t>
            </a:r>
            <a:r>
              <a:rPr lang="en-US" sz="1800" dirty="0" smtClean="0"/>
              <a:t>data</a:t>
            </a:r>
          </a:p>
          <a:p>
            <a:pPr lvl="2">
              <a:buFont typeface="Wingdings" panose="05000000000000000000" pitchFamily="2" charset="2"/>
              <a:buChar char="§"/>
            </a:pPr>
            <a:r>
              <a:rPr lang="en-US" sz="1800" dirty="0" smtClean="0"/>
              <a:t>Processing</a:t>
            </a:r>
          </a:p>
          <a:p>
            <a:pPr lvl="2">
              <a:buFont typeface="Wingdings" panose="05000000000000000000" pitchFamily="2" charset="2"/>
              <a:buChar char="§"/>
            </a:pPr>
            <a:r>
              <a:rPr lang="en-US" sz="1800" dirty="0" smtClean="0"/>
              <a:t>network</a:t>
            </a:r>
            <a:r>
              <a:rPr lang="en-US" sz="1800" dirty="0"/>
              <a:t>, </a:t>
            </a:r>
            <a:r>
              <a:rPr lang="en-US" sz="1800" dirty="0" smtClean="0"/>
              <a:t>and</a:t>
            </a:r>
          </a:p>
          <a:p>
            <a:pPr lvl="2">
              <a:buFont typeface="Wingdings" panose="05000000000000000000" pitchFamily="2" charset="2"/>
              <a:buChar char="§"/>
            </a:pPr>
            <a:r>
              <a:rPr lang="en-US" sz="1800" dirty="0" smtClean="0"/>
              <a:t>user </a:t>
            </a:r>
            <a:r>
              <a:rPr lang="en-US" sz="1800" dirty="0"/>
              <a:t>interface </a:t>
            </a:r>
            <a:r>
              <a:rPr lang="en-US" sz="1800" dirty="0" smtClean="0"/>
              <a:t>design</a:t>
            </a:r>
            <a:endParaRPr lang="en-US" sz="1800"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6</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5" name="Content Placeholder 14" descr="It is an image of a web page titled modern ERP cloud solutions. The content below the title reads empower your people with a modern cloud. The content below this statement reads equip your workforce with a modern ERP and empower them toward higher levels of productivity. Below this, there is a tab that is labeled watch the video. On the right side of the web page, there is an image of three people talking in the background. The foreground of the image consists of a circle at the center. Within the circle, three people are illustrated. There are two smaller circles in the image which consist of the letter i. One of the small circles is placed above the large circle and the other is placed on the right side of the large circle. A callout box is placed on the left side of the large circle. Within the box, there is an illustration of a mobile phone on the right side. The left side of the box is titled mobile and the content below it reads empower your people to get work done anytime and anywhere. Increasing their productivity and improving their satisfaction. " title="FIGURE 10-1 Oracle offers ERP solutions as a cloud-based service."/>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911793"/>
            <a:ext cx="5181600" cy="2179001"/>
          </a:xfrm>
          <a:prstGeom prst="rect">
            <a:avLst/>
          </a:prstGeom>
        </p:spPr>
      </p:pic>
      <p:sp>
        <p:nvSpPr>
          <p:cNvPr id="16" name="Rectangle 15"/>
          <p:cNvSpPr/>
          <p:nvPr/>
        </p:nvSpPr>
        <p:spPr>
          <a:xfrm>
            <a:off x="838199" y="5225731"/>
            <a:ext cx="5181601" cy="523220"/>
          </a:xfrm>
          <a:prstGeom prst="rect">
            <a:avLst/>
          </a:prstGeom>
        </p:spPr>
        <p:txBody>
          <a:bodyPr wrap="square">
            <a:spAutoFit/>
          </a:bodyPr>
          <a:lstStyle/>
          <a:p>
            <a:r>
              <a:rPr lang="en-US" sz="1400" b="1" dirty="0"/>
              <a:t>FIGURE 10-1 </a:t>
            </a:r>
            <a:r>
              <a:rPr lang="en-US" sz="1400" dirty="0"/>
              <a:t>Oracle offers ERP solutions as a cloud-based service.</a:t>
            </a:r>
          </a:p>
          <a:p>
            <a:r>
              <a:rPr lang="en-US" sz="800" b="1" dirty="0">
                <a:solidFill>
                  <a:prstClr val="black"/>
                </a:solidFill>
              </a:rPr>
              <a:t>Source: Oracle</a:t>
            </a:r>
            <a:r>
              <a:rPr lang="en-US" sz="800" dirty="0">
                <a:solidFill>
                  <a:prstClr val="black"/>
                </a:solidFill>
              </a:rPr>
              <a:t> </a:t>
            </a:r>
            <a:r>
              <a:rPr lang="en-US" sz="1400" dirty="0"/>
              <a:t> </a:t>
            </a:r>
          </a:p>
        </p:txBody>
      </p:sp>
    </p:spTree>
    <p:extLst>
      <p:ext uri="{BB962C8B-B14F-4D97-AF65-F5344CB8AC3E}">
        <p14:creationId xmlns:p14="http://schemas.microsoft.com/office/powerpoint/2010/main" val="1166583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Architecture Checklist</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pPr lvl="1">
              <a:buFont typeface="Wingdings" panose="05000000000000000000" pitchFamily="2" charset="2"/>
              <a:buChar char="§"/>
            </a:pPr>
            <a:r>
              <a:rPr lang="en-US" sz="2200" dirty="0"/>
              <a:t>Companies are extending internal ERP systems to their suppliers and customers, using </a:t>
            </a:r>
            <a:r>
              <a:rPr lang="en-US" sz="2200" b="1" dirty="0"/>
              <a:t>supply chain management (SCM)</a:t>
            </a:r>
          </a:p>
          <a:p>
            <a:pPr>
              <a:buFont typeface="Wingdings" panose="05000000000000000000" pitchFamily="2" charset="2"/>
              <a:buChar char="§"/>
            </a:pPr>
            <a:r>
              <a:rPr lang="en-US" sz="2200" b="1" dirty="0"/>
              <a:t>Initial Cost and TCO</a:t>
            </a:r>
          </a:p>
          <a:p>
            <a:pPr lvl="1">
              <a:buFont typeface="Wingdings" panose="05000000000000000000" pitchFamily="2" charset="2"/>
              <a:buChar char="§"/>
            </a:pPr>
            <a:r>
              <a:rPr lang="en-US" sz="2200" dirty="0"/>
              <a:t>TCO includes tangible purchases, fees, and contracts called hard costs</a:t>
            </a:r>
          </a:p>
          <a:p>
            <a:pPr lvl="1">
              <a:buFont typeface="Wingdings" panose="05000000000000000000" pitchFamily="2" charset="2"/>
              <a:buChar char="§"/>
            </a:pPr>
            <a:r>
              <a:rPr lang="en-US" sz="2200" dirty="0"/>
              <a:t>TCO analysis answers questions about the validity, effectiveness, and new trends in systems </a:t>
            </a:r>
            <a:r>
              <a:rPr lang="en-US" sz="2200" dirty="0" smtClean="0"/>
              <a:t>planning</a:t>
            </a:r>
          </a:p>
          <a:p>
            <a:pPr lvl="2">
              <a:buFont typeface="Wingdings" panose="05000000000000000000" pitchFamily="2" charset="2"/>
              <a:buChar char="§"/>
            </a:pPr>
            <a:r>
              <a:rPr lang="en-US" sz="1800" dirty="0" smtClean="0"/>
              <a:t>May </a:t>
            </a:r>
            <a:r>
              <a:rPr lang="en-US" sz="1800" dirty="0"/>
              <a:t>affect the initial cost and TCO for a proposed system</a:t>
            </a:r>
          </a:p>
        </p:txBody>
      </p:sp>
      <p:sp>
        <p:nvSpPr>
          <p:cNvPr id="5" name="Slide Number Placeholder 4"/>
          <p:cNvSpPr>
            <a:spLocks noGrp="1"/>
          </p:cNvSpPr>
          <p:nvPr>
            <p:ph type="sldNum" sz="quarter" idx="12"/>
          </p:nvPr>
        </p:nvSpPr>
        <p:spPr/>
        <p:txBody>
          <a:bodyPr/>
          <a:lstStyle/>
          <a:p>
            <a:fld id="{69A33247-0532-4294-AAF9-44D3CCAEBDA1}" type="slidenum">
              <a:rPr lang="en-AU" smtClean="0"/>
              <a:pPr/>
              <a:t>7</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900381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Architecture Checklist</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pPr>
              <a:buFont typeface="Wingdings" panose="05000000000000000000" pitchFamily="2" charset="2"/>
              <a:buChar char="§"/>
            </a:pPr>
            <a:r>
              <a:rPr lang="en-US" sz="2200" b="1" dirty="0"/>
              <a:t>Scalability </a:t>
            </a:r>
            <a:r>
              <a:rPr lang="en-US" sz="2200" dirty="0"/>
              <a:t>(</a:t>
            </a:r>
            <a:r>
              <a:rPr lang="en-US" sz="2200" b="1" dirty="0"/>
              <a:t>Extensibility</a:t>
            </a:r>
            <a:r>
              <a:rPr lang="en-US" sz="2200" dirty="0"/>
              <a:t>)</a:t>
            </a:r>
          </a:p>
          <a:p>
            <a:pPr lvl="1">
              <a:buFont typeface="Wingdings" panose="05000000000000000000" pitchFamily="2" charset="2"/>
              <a:buChar char="§"/>
            </a:pPr>
            <a:r>
              <a:rPr lang="en-US" sz="2200" dirty="0"/>
              <a:t>A system’s ability to expand, change, or downsize easily to meet the changing needs of a business enterprise</a:t>
            </a:r>
          </a:p>
          <a:p>
            <a:pPr>
              <a:buFont typeface="Wingdings" panose="05000000000000000000" pitchFamily="2" charset="2"/>
              <a:buChar char="§"/>
            </a:pPr>
            <a:r>
              <a:rPr lang="en-US" sz="2200" b="1" dirty="0"/>
              <a:t>Web</a:t>
            </a:r>
            <a:r>
              <a:rPr lang="en-US" sz="2200" dirty="0"/>
              <a:t> </a:t>
            </a:r>
            <a:r>
              <a:rPr lang="en-US" sz="2200" b="1" dirty="0"/>
              <a:t>Integration</a:t>
            </a:r>
          </a:p>
          <a:p>
            <a:pPr lvl="1">
              <a:buFont typeface="Wingdings" panose="05000000000000000000" pitchFamily="2" charset="2"/>
              <a:buChar char="§"/>
            </a:pPr>
            <a:r>
              <a:rPr lang="en-US" sz="2200" dirty="0"/>
              <a:t>A </a:t>
            </a:r>
            <a:r>
              <a:rPr lang="en-US" sz="2200" b="1" dirty="0"/>
              <a:t>web-centric</a:t>
            </a:r>
            <a:r>
              <a:rPr lang="en-US" sz="2200" dirty="0"/>
              <a:t> architecture enables a company to integrate new </a:t>
            </a:r>
            <a:r>
              <a:rPr lang="en-US" sz="2200" b="1" dirty="0"/>
              <a:t>applications</a:t>
            </a:r>
            <a:r>
              <a:rPr lang="en-US" sz="2200" dirty="0"/>
              <a:t> into its ecommerce strategy</a:t>
            </a:r>
          </a:p>
          <a:p>
            <a:pPr>
              <a:buFont typeface="Wingdings" panose="05000000000000000000" pitchFamily="2" charset="2"/>
              <a:buChar char="§"/>
            </a:pPr>
            <a:r>
              <a:rPr lang="en-US" sz="2200" b="1" dirty="0"/>
              <a:t>Legacy</a:t>
            </a:r>
            <a:r>
              <a:rPr lang="en-US" sz="2200" dirty="0"/>
              <a:t> </a:t>
            </a:r>
            <a:r>
              <a:rPr lang="en-US" sz="2200" b="1" dirty="0"/>
              <a:t>Systems</a:t>
            </a:r>
          </a:p>
          <a:p>
            <a:pPr lvl="1">
              <a:buFont typeface="Wingdings" panose="05000000000000000000" pitchFamily="2" charset="2"/>
              <a:buChar char="§"/>
            </a:pPr>
            <a:r>
              <a:rPr lang="en-US" sz="2200" dirty="0"/>
              <a:t>A new system might have to interface with legacy </a:t>
            </a:r>
            <a:r>
              <a:rPr lang="en-US" sz="2200" dirty="0" smtClean="0"/>
              <a:t>systems</a:t>
            </a:r>
          </a:p>
          <a:p>
            <a:pPr lvl="2">
              <a:buFont typeface="Wingdings" panose="05000000000000000000" pitchFamily="2" charset="2"/>
              <a:buChar char="§"/>
            </a:pPr>
            <a:r>
              <a:rPr lang="en-US" sz="1800" dirty="0" smtClean="0"/>
              <a:t>Involves </a:t>
            </a:r>
            <a:r>
              <a:rPr lang="en-US" sz="1800" dirty="0"/>
              <a:t>analysis of data formats and compatibility</a:t>
            </a:r>
          </a:p>
        </p:txBody>
      </p:sp>
      <p:sp>
        <p:nvSpPr>
          <p:cNvPr id="5" name="Slide Number Placeholder 4"/>
          <p:cNvSpPr>
            <a:spLocks noGrp="1"/>
          </p:cNvSpPr>
          <p:nvPr>
            <p:ph type="sldNum" sz="quarter" idx="12"/>
          </p:nvPr>
        </p:nvSpPr>
        <p:spPr/>
        <p:txBody>
          <a:bodyPr/>
          <a:lstStyle/>
          <a:p>
            <a:fld id="{69A33247-0532-4294-AAF9-44D3CCAEBDA1}" type="slidenum">
              <a:rPr lang="en-AU" smtClean="0"/>
              <a:pPr/>
              <a:t>8</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533018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System Architecture: Then and Now</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pPr>
              <a:buFont typeface="Wingdings" panose="05000000000000000000" pitchFamily="2" charset="2"/>
              <a:buChar char="§"/>
            </a:pPr>
            <a:r>
              <a:rPr lang="en-US" dirty="0"/>
              <a:t>Functions of a business information system </a:t>
            </a:r>
          </a:p>
          <a:p>
            <a:pPr lvl="1">
              <a:buFont typeface="Wingdings" panose="05000000000000000000" pitchFamily="2" charset="2"/>
              <a:buChar char="§"/>
            </a:pPr>
            <a:r>
              <a:rPr lang="en-US" dirty="0"/>
              <a:t>Manage applications that perform the processing logic</a:t>
            </a:r>
          </a:p>
          <a:p>
            <a:pPr lvl="1">
              <a:buFont typeface="Wingdings" panose="05000000000000000000" pitchFamily="2" charset="2"/>
              <a:buChar char="§"/>
            </a:pPr>
            <a:r>
              <a:rPr lang="en-US" dirty="0"/>
              <a:t>Handle data storage and access</a:t>
            </a:r>
          </a:p>
          <a:p>
            <a:pPr lvl="1">
              <a:buFont typeface="Wingdings" panose="05000000000000000000" pitchFamily="2" charset="2"/>
              <a:buChar char="§"/>
            </a:pPr>
            <a:r>
              <a:rPr lang="en-US" dirty="0"/>
              <a:t>Provide an interface that allows users to interact with the system</a:t>
            </a:r>
          </a:p>
          <a:p>
            <a:pPr>
              <a:buFont typeface="Wingdings" panose="05000000000000000000" pitchFamily="2" charset="2"/>
              <a:buChar char="§"/>
            </a:pPr>
            <a:r>
              <a:rPr lang="en-US" dirty="0"/>
              <a:t>While planning system design:</a:t>
            </a:r>
          </a:p>
          <a:p>
            <a:pPr lvl="1">
              <a:buFont typeface="Wingdings" panose="05000000000000000000" pitchFamily="2" charset="2"/>
              <a:buChar char="§"/>
            </a:pPr>
            <a:r>
              <a:rPr lang="en-US" dirty="0"/>
              <a:t>Determine where the functions will be carried out</a:t>
            </a:r>
          </a:p>
          <a:p>
            <a:pPr lvl="1">
              <a:buFont typeface="Wingdings" panose="05000000000000000000" pitchFamily="2" charset="2"/>
              <a:buChar char="§"/>
            </a:pPr>
            <a:r>
              <a:rPr lang="en-US" dirty="0"/>
              <a:t>Identify the advantages and disadvantages of each design approach</a:t>
            </a:r>
          </a:p>
        </p:txBody>
      </p:sp>
      <p:sp>
        <p:nvSpPr>
          <p:cNvPr id="5" name="Slide Number Placeholder 4"/>
          <p:cNvSpPr>
            <a:spLocks noGrp="1"/>
          </p:cNvSpPr>
          <p:nvPr>
            <p:ph type="sldNum" sz="quarter" idx="12"/>
          </p:nvPr>
        </p:nvSpPr>
        <p:spPr/>
        <p:txBody>
          <a:bodyPr/>
          <a:lstStyle/>
          <a:p>
            <a:fld id="{69A33247-0532-4294-AAF9-44D3CCAEBDA1}" type="slidenum">
              <a:rPr lang="en-AU" smtClean="0"/>
              <a:pPr/>
              <a:t>9</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200963536"/>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Kent Powerpoint Template (final)</Template>
  <TotalTime>858</TotalTime>
  <Words>1610</Words>
  <Application>Microsoft Office PowerPoint</Application>
  <PresentationFormat>Widescreen</PresentationFormat>
  <Paragraphs>226</Paragraphs>
  <Slides>32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Rounded MT Bold</vt:lpstr>
      <vt:lpstr>Calibri</vt:lpstr>
      <vt:lpstr>Calibri Light</vt:lpstr>
      <vt:lpstr>Wingdings</vt:lpstr>
      <vt:lpstr>Kent Powerpoint Template (final)</vt:lpstr>
      <vt:lpstr>PowerPoint Presentation</vt:lpstr>
      <vt:lpstr>Prescribed Text and recommended readings</vt:lpstr>
      <vt:lpstr>Chapter Objectives</vt:lpstr>
      <vt:lpstr>Chapter Objectives cont.….</vt:lpstr>
      <vt:lpstr>Architecture Checklist</vt:lpstr>
      <vt:lpstr>Architecture Checklist</vt:lpstr>
      <vt:lpstr>Architecture Checklist</vt:lpstr>
      <vt:lpstr>Architecture Checklist</vt:lpstr>
      <vt:lpstr>System Architecture: Then and Now</vt:lpstr>
      <vt:lpstr>System Architecture: Then and Now</vt:lpstr>
      <vt:lpstr>System Architecture: Then and Now</vt:lpstr>
      <vt:lpstr>System Architecture: Then and Now</vt:lpstr>
      <vt:lpstr>Client/Server Designs</vt:lpstr>
      <vt:lpstr>Client/Server Designs</vt:lpstr>
      <vt:lpstr>Client/Server Designs</vt:lpstr>
      <vt:lpstr>Client/Server Designs</vt:lpstr>
      <vt:lpstr>Client/Server Designs</vt:lpstr>
      <vt:lpstr>Client/Server Designs</vt:lpstr>
      <vt:lpstr>Client/Server Designs</vt:lpstr>
      <vt:lpstr>Client/Server Designs</vt:lpstr>
      <vt:lpstr>The Impact of the Internet</vt:lpstr>
      <vt:lpstr>The Impact of the Internet</vt:lpstr>
      <vt:lpstr>The Impact of the Internet</vt:lpstr>
      <vt:lpstr>Ecommerce Architecture</vt:lpstr>
      <vt:lpstr>Ecommerce Architecture</vt:lpstr>
      <vt:lpstr>Ecommerce Architecture</vt:lpstr>
      <vt:lpstr>Network Models</vt:lpstr>
      <vt:lpstr>Network Models</vt:lpstr>
      <vt:lpstr>Network Models</vt:lpstr>
      <vt:lpstr>Network Models</vt:lpstr>
      <vt:lpstr>Network Models</vt:lpstr>
      <vt:lpstr>kent.edu.au  Kent Institute Australia Pty. Ltd. ABN 49 003 577 302 ● CRICOS Code: 00161E ● RTO Code: 90458 ● TEQSA Provider Number: PRV12051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Kent Institute Australia</dc:creator>
  <cp:lastModifiedBy>Rajesh Ampani</cp:lastModifiedBy>
  <cp:revision>106</cp:revision>
  <cp:lastPrinted>2014-02-24T09:06:00Z</cp:lastPrinted>
  <dcterms:created xsi:type="dcterms:W3CDTF">2014-05-07T06:36:05Z</dcterms:created>
  <dcterms:modified xsi:type="dcterms:W3CDTF">2020-07-28T12:17:08Z</dcterms:modified>
</cp:coreProperties>
</file>