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1" r:id="rId1"/>
    <p:sldMasterId id="2147483734" r:id="rId2"/>
  </p:sldMasterIdLst>
  <p:notesMasterIdLst>
    <p:notesMasterId r:id="rId23"/>
  </p:notesMasterIdLst>
  <p:handoutMasterIdLst>
    <p:handoutMasterId r:id="rId24"/>
  </p:handoutMasterIdLst>
  <p:sldIdLst>
    <p:sldId id="325" r:id="rId3"/>
    <p:sldId id="319" r:id="rId4"/>
    <p:sldId id="256" r:id="rId5"/>
    <p:sldId id="259" r:id="rId6"/>
    <p:sldId id="323" r:id="rId7"/>
    <p:sldId id="324" r:id="rId8"/>
    <p:sldId id="260" r:id="rId9"/>
    <p:sldId id="261" r:id="rId10"/>
    <p:sldId id="262" r:id="rId11"/>
    <p:sldId id="266" r:id="rId12"/>
    <p:sldId id="267" r:id="rId13"/>
    <p:sldId id="268" r:id="rId14"/>
    <p:sldId id="315" r:id="rId15"/>
    <p:sldId id="269" r:id="rId16"/>
    <p:sldId id="317" r:id="rId17"/>
    <p:sldId id="283" r:id="rId18"/>
    <p:sldId id="320" r:id="rId19"/>
    <p:sldId id="321" r:id="rId20"/>
    <p:sldId id="322" r:id="rId21"/>
    <p:sldId id="326" r:id="rId22"/>
  </p:sldIdLst>
  <p:sldSz cx="9144000" cy="6858000" type="screen4x3"/>
  <p:notesSz cx="6629400" cy="97536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E00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05" d="100"/>
          <a:sy n="105" d="100"/>
        </p:scale>
        <p:origin x="14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0100" y="46355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notes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850900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D994D-9358-4AF5-8166-377E36F359B3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72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D994D-9358-4AF5-8166-377E36F359B3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22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8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1BA7-4187-488E-9E42-DEBD9072495B}" type="datetime1">
              <a:rPr lang="en-AU" smtClean="0"/>
              <a:t>25/10/2019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916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9B68-AD7A-438F-9D1D-3DB3D6ABCFB0}" type="datetime1">
              <a:rPr lang="en-AU" smtClean="0"/>
              <a:t>25/10/2019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416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E56F-0407-419F-9E5E-869F663477AC}" type="datetime1">
              <a:rPr lang="en-AU" smtClean="0"/>
              <a:t>25/10/2019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472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7A53-BC4F-40B7-8C9A-C53F13553151}" type="datetime1">
              <a:rPr lang="en-AU" smtClean="0"/>
              <a:t>25/10/2019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4573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8051"/>
            <a:ext cx="78867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431"/>
            <a:ext cx="9144793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89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6912" y="6356351"/>
            <a:ext cx="2489138" cy="365125"/>
          </a:xfrm>
        </p:spPr>
        <p:txBody>
          <a:bodyPr/>
          <a:lstStyle/>
          <a:p>
            <a:fld id="{0B7BFBD5-ADEF-409A-8496-1C199FD86A25}" type="datetime1">
              <a:rPr lang="en-AU" smtClean="0"/>
              <a:t>25/10/2019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813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ACBD-4E48-4D63-B331-940BE5A8216D}" type="datetime1">
              <a:rPr lang="en-AU" smtClean="0"/>
              <a:t>25/10/2019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72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7CA-4BA3-4495-99CB-21D30A274AF2}" type="datetime1">
              <a:rPr lang="en-AU" smtClean="0"/>
              <a:t>25/10/2019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8440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C6C7-015B-415C-9580-A51F4B0DD460}" type="datetime1">
              <a:rPr lang="en-AU" smtClean="0"/>
              <a:t>25/10/2019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630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F249-7AAA-440E-9A94-2519FA17C0A0}" type="datetime1">
              <a:rPr lang="en-AU" smtClean="0"/>
              <a:t>25/10/2019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052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AB67-BE92-4A5F-B3CB-248AC6737EBC}" type="datetime1">
              <a:rPr lang="en-AU" smtClean="0"/>
              <a:t>25/10/2019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371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0BC5-6149-45B8-B367-B9B0D66BE27E}" type="datetime1">
              <a:rPr lang="en-AU" smtClean="0"/>
              <a:t>25/10/2019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99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306243-C70C-45D1-8356-394DC7D7A48D}" type="datetime1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25/10/2019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A33247-0532-4294-AAF9-44D3CCAEBDA1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81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6243-C70C-45D1-8356-394DC7D7A48D}" type="datetime1">
              <a:rPr lang="en-AU" smtClean="0"/>
              <a:t>25/10/2019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46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com/search?q=silberschatz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0"/>
            <a:ext cx="9144000" cy="269421"/>
            <a:chOff x="0" y="-506"/>
            <a:chExt cx="11906" cy="1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243066" y="45454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WPDD202: Webpage Design &amp; Development 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pic>
        <p:nvPicPr>
          <p:cNvPr id="1026" name="Picture 2" descr="C:\Users\Trent\Documents\M&amp;R\Kent Master Logos\KENT LOGO 2015 v2\RGB\JPG\RGB-WHIT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616" y="1657816"/>
            <a:ext cx="4486899" cy="27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ate Placeholder 1"/>
          <p:cNvSpPr txBox="1">
            <a:spLocks/>
          </p:cNvSpPr>
          <p:nvPr/>
        </p:nvSpPr>
        <p:spPr>
          <a:xfrm>
            <a:off x="939670" y="6584156"/>
            <a:ext cx="2489138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Version 2 – 18</a:t>
            </a:r>
            <a:r>
              <a:rPr kumimoji="0" lang="en-AU" sz="900" b="0" i="0" u="none" strike="noStrike" kern="1200" cap="none" spc="0" normalizeH="0" baseline="3000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December 2015</a:t>
            </a:r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10"/>
          </p:nvPr>
        </p:nvSpPr>
        <p:spPr>
          <a:xfrm>
            <a:off x="6250825" y="6261425"/>
            <a:ext cx="2862695" cy="571175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Kent Institute Australia Pty. Ltd</a:t>
            </a: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ABN 49 003 577 302  CRICOS Code: 00161E</a:t>
            </a:r>
            <a:b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RTO Code: 90458  TEQSA Provider Number: PRV12051</a:t>
            </a:r>
          </a:p>
        </p:txBody>
      </p:sp>
    </p:spTree>
    <p:extLst>
      <p:ext uri="{BB962C8B-B14F-4D97-AF65-F5344CB8AC3E}">
        <p14:creationId xmlns:p14="http://schemas.microsoft.com/office/powerpoint/2010/main" val="20860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7772400" cy="762000"/>
          </a:xfrm>
        </p:spPr>
        <p:txBody>
          <a:bodyPr/>
          <a:lstStyle/>
          <a:p>
            <a:r>
              <a:rPr lang="en-US" altLang="en-US" dirty="0" smtClean="0"/>
              <a:t>Sample HTML Source Text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412776"/>
            <a:ext cx="8857109" cy="432038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pPr fontAlgn="auto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fontAlgn="auto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&lt;table border&gt;</a:t>
            </a:r>
            <a:br>
              <a:rPr lang="en-US" altLang="en-US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&gt;ID&lt;/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&gt;Name&lt;/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&gt;Department&lt;/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&lt;/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&lt;td&gt;00128&lt;/td&gt; &lt;td&gt;Zhang&lt;/td&gt; &lt;td&gt;Comp. Sci.&lt;/td&gt; &lt;/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pPr fontAlgn="auto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&lt;/table&gt;</a:t>
            </a:r>
          </a:p>
          <a:p>
            <a:pPr fontAlgn="auto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&lt;form action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PersonQuery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 method=get</a:t>
            </a:r>
            <a:r>
              <a:rPr lang="en-US" alt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 for: 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&lt;select name="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persontype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&lt;option value="student" selected&gt;Student &lt;/option&gt;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&lt;option value="instructor"&gt; Instructor &lt;/option&gt;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&lt;/select&gt; &lt;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Name: &lt;input type=text size=20 name="name"&gt;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&lt;input type=submit value="submit"&gt;</a:t>
            </a:r>
          </a:p>
          <a:p>
            <a:pPr fontAlgn="auto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  <a:p>
            <a:pPr fontAlgn="auto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&lt;/body&gt; &lt;/html&gt;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80" y="476672"/>
            <a:ext cx="882015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Display of Sample HTML Source</a:t>
            </a:r>
          </a:p>
        </p:txBody>
      </p:sp>
      <p:pic>
        <p:nvPicPr>
          <p:cNvPr id="3481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4786312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364038"/>
            <a:ext cx="5383212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48680"/>
            <a:ext cx="7772400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Servers</a:t>
            </a:r>
          </a:p>
        </p:txBody>
      </p:sp>
      <p:sp>
        <p:nvSpPr>
          <p:cNvPr id="35843" name="Rectangle 3"/>
          <p:cNvSpPr txBox="1">
            <a:spLocks noChangeArrowheads="1"/>
          </p:cNvSpPr>
          <p:nvPr/>
        </p:nvSpPr>
        <p:spPr bwMode="auto">
          <a:xfrm>
            <a:off x="395537" y="1265238"/>
            <a:ext cx="8348414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 Web server can easily serve as a front end to a variety of information services.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document name in a URL may identify an executable program, that, when run, generates a HTML document.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When an HTTP server receives a request for such a document, it executes the program, and sends back the HTML document that is generated.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The Web client can pass extra arguments with the name of the document.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To install a new service on the Web, one simply needs to create and install an executable that provides that service.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The Web browser provides a graphical user interface to the information service.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Common Gateway Interface (CGI): a standard interface between web and application server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80772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Server-Side Scripting</a:t>
            </a:r>
          </a:p>
        </p:txBody>
      </p:sp>
      <p:sp>
        <p:nvSpPr>
          <p:cNvPr id="37891" name="Rectangle 3"/>
          <p:cNvSpPr txBox="1">
            <a:spLocks noChangeArrowheads="1"/>
          </p:cNvSpPr>
          <p:nvPr/>
        </p:nvSpPr>
        <p:spPr bwMode="auto">
          <a:xfrm>
            <a:off x="323528" y="1125538"/>
            <a:ext cx="8596635" cy="374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Server-side scripting simplifies the task of connecting a database to the Web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Define an HTML document with embedded executable code/SQL queries.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Input values from HTML forms can be used directly in the embedded code/SQL queries.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When the document is requested, the Web server executes the embedded code/SQL queries to generate the actual HTML document.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Numerous server-side scripting languages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JSP, PHP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General purpose scripting languages: VBScript, Perl, Python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76672"/>
            <a:ext cx="80772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Client Side Scripting</a:t>
            </a:r>
          </a:p>
        </p:txBody>
      </p:sp>
      <p:sp>
        <p:nvSpPr>
          <p:cNvPr id="38915" name="Rectangle 3"/>
          <p:cNvSpPr txBox="1">
            <a:spLocks noChangeArrowheads="1"/>
          </p:cNvSpPr>
          <p:nvPr/>
        </p:nvSpPr>
        <p:spPr bwMode="auto">
          <a:xfrm>
            <a:off x="179512" y="1228725"/>
            <a:ext cx="8308851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Browsers can fetch certain scripts (</a:t>
            </a:r>
            <a:r>
              <a:rPr lang="en-US" altLang="en-US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client-side scripts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 or programs along with documents, and execute them in “</a:t>
            </a:r>
            <a:r>
              <a:rPr lang="en-US" altLang="en-US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 mode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” at the client site</a:t>
            </a:r>
          </a:p>
          <a:p>
            <a:pPr lvl="1" eaLnBrk="1" hangingPunct="1"/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Javascript</a:t>
            </a:r>
            <a:endParaRPr lang="en-US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Macromedia Flash and Shockwave for animation/games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VRML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Applets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Client-side scripts/programs allow documents to be active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E.g., animation by executing programs at the local site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E.g., ensure that values entered by users satisfy some correctness checks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Permit flexible interaction with the user.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Executing programs at the client site speeds up interaction by avoiding many round trips to server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548680"/>
            <a:ext cx="7772400" cy="457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Client Side Scripting and Security</a:t>
            </a:r>
          </a:p>
        </p:txBody>
      </p:sp>
      <p:sp>
        <p:nvSpPr>
          <p:cNvPr id="39939" name="Rectangle 3"/>
          <p:cNvSpPr txBox="1">
            <a:spLocks noChangeArrowheads="1"/>
          </p:cNvSpPr>
          <p:nvPr/>
        </p:nvSpPr>
        <p:spPr bwMode="auto">
          <a:xfrm>
            <a:off x="107504" y="1196752"/>
            <a:ext cx="8928992" cy="342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Security mechanisms needed to ensure that malicious scripts do not cause damage to the client machine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Easy for limited capability scripting languages, harder for general purpose programming languages like Java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E.g., Java’s security system ensures that the Java applet code does not make any system calls directly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Disallows dangerous actions such as file writes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Notifies the user about potentially dangerous actions, and allows the option to abort the program or to continue execution.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76672"/>
            <a:ext cx="4392613" cy="609600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endParaRPr lang="en-US" alt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963" name="Rectangle 3"/>
          <p:cNvSpPr txBox="1">
            <a:spLocks noChangeArrowheads="1"/>
          </p:cNvSpPr>
          <p:nvPr/>
        </p:nvSpPr>
        <p:spPr bwMode="auto">
          <a:xfrm>
            <a:off x="251520" y="1340768"/>
            <a:ext cx="864096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very widely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forms basis of new generation of Web applications (called Web 2.0 applications) offering rich user interfaces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functions can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check input for validity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modify the displayed Web page, by altering the underling </a:t>
            </a:r>
            <a:r>
              <a:rPr lang="en-US" altLang="en-US" b="1" dirty="0">
                <a:solidFill>
                  <a:srgbClr val="000099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document object model (DOM)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tree representation of the displayed HTML 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communicate with a Web server to fetch data and modify the current page using fetched data, without needing to reload/refresh the page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forms basis of AJAX technology used widely in Web 2.0 applications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E.g. on selecting a country in a drop-down menu, the list of states in that country is automatically populated in a linked drop-down menu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784976" cy="1279525"/>
          </a:xfrm>
        </p:spPr>
        <p:txBody>
          <a:bodyPr>
            <a:normAutofit fontScale="90000"/>
          </a:bodyPr>
          <a:lstStyle/>
          <a:p>
            <a:r>
              <a:rPr lang="en-AU" altLang="en-US" dirty="0" smtClean="0"/>
              <a:t>Interface design and Security: </a:t>
            </a:r>
            <a:r>
              <a:rPr lang="en-AU" altLang="en-US" dirty="0" smtClean="0"/>
              <a:t/>
            </a:r>
            <a:br>
              <a:rPr lang="en-AU" altLang="en-US" dirty="0" smtClean="0"/>
            </a:br>
            <a:r>
              <a:rPr lang="en-US" altLang="en-US" dirty="0" smtClean="0"/>
              <a:t>SQL </a:t>
            </a:r>
            <a:r>
              <a:rPr lang="en-US" altLang="en-US" dirty="0" smtClean="0"/>
              <a:t>Injection</a:t>
            </a:r>
            <a:endParaRPr lang="en-AU" alt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323528" y="1772816"/>
            <a:ext cx="8210872" cy="3024188"/>
          </a:xfrm>
        </p:spPr>
        <p:txBody>
          <a:bodyPr>
            <a:normAutofit/>
          </a:bodyPr>
          <a:lstStyle/>
          <a:p>
            <a:r>
              <a:rPr lang="en-AU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en-AU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Injection (</a:t>
            </a:r>
            <a:r>
              <a:rPr lang="en-AU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SQLi</a:t>
            </a:r>
            <a:r>
              <a:rPr lang="en-AU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refers to an injection attack wherein an attacker can execute malicious SQL statements (also commonly referred to as a malicious </a:t>
            </a:r>
            <a:r>
              <a:rPr lang="en-AU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r>
              <a:rPr lang="en-AU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that control a web application’s database server (also commonly referred to as a </a:t>
            </a:r>
            <a:r>
              <a:rPr lang="en-AU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Relational Database Management System – RDBMS</a:t>
            </a:r>
            <a:r>
              <a:rPr lang="en-AU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 Since an SQL Injection vulnerability could possibly affect any website or web application that makes use of an SQL-based database, the vulnerability is one of the oldest, most prevalent and most dangerous of web application vulnerabilities.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Password Leakage</a:t>
            </a:r>
            <a:endParaRPr lang="en-AU" alt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628650" y="2133600"/>
            <a:ext cx="7905750" cy="3167063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Never store passwords, such as database passwords, in clear text in scripts that may be accessible to users</a:t>
            </a:r>
          </a:p>
          <a:p>
            <a:pPr lvl="1"/>
            <a:r>
              <a:rPr lang="en-US" altLang="en-US" dirty="0" smtClean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E.g. in files in a directory accessible to a web server</a:t>
            </a:r>
          </a:p>
          <a:p>
            <a:pPr lvl="2"/>
            <a:r>
              <a:rPr lang="en-US" altLang="en-US" dirty="0" smtClean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Normally, web server will execute, but not provide source of script files such as </a:t>
            </a:r>
            <a:r>
              <a:rPr lang="en-US" altLang="en-US" dirty="0" err="1" smtClean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file.jsp</a:t>
            </a:r>
            <a:r>
              <a:rPr lang="en-US" altLang="en-US" dirty="0" smtClean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or </a:t>
            </a:r>
            <a:r>
              <a:rPr lang="en-US" altLang="en-US" dirty="0" err="1" smtClean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file.php</a:t>
            </a:r>
            <a:r>
              <a:rPr lang="en-US" altLang="en-US" dirty="0" smtClean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, but source of editor backup files such as </a:t>
            </a:r>
            <a:r>
              <a:rPr lang="en-US" altLang="en-US" dirty="0" err="1" smtClean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file.jsp</a:t>
            </a:r>
            <a:r>
              <a:rPr lang="en-US" altLang="en-US" dirty="0" smtClean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~, or .</a:t>
            </a:r>
            <a:r>
              <a:rPr lang="en-US" altLang="en-US" dirty="0" err="1" smtClean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file.jsp.swp</a:t>
            </a:r>
            <a:r>
              <a:rPr lang="en-US" altLang="en-US" dirty="0" smtClean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may be served 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Restrict access to database server from IPs of machines running application servers</a:t>
            </a:r>
          </a:p>
          <a:p>
            <a:pPr lvl="1"/>
            <a:r>
              <a:rPr lang="en-US" altLang="en-US" dirty="0" smtClean="0">
                <a:latin typeface="Arial" panose="020B0604020202020204" pitchFamily="34" charset="0"/>
                <a:ea typeface="MS PGothic" panose="020B0600070205080204" pitchFamily="34" charset="-128"/>
              </a:rPr>
              <a:t>Most databases allow restriction of access by source IP address</a:t>
            </a:r>
          </a:p>
          <a:p>
            <a:endParaRPr lang="en-AU" alt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Audit Trails</a:t>
            </a:r>
            <a:endParaRPr lang="en-AU" altLang="en-US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79512" y="1892300"/>
            <a:ext cx="8364413" cy="3552825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must log actions to an audit trail, to detect who carried out an update, or accessed some sensitive data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Audit trails used after-the-fact to </a:t>
            </a:r>
          </a:p>
          <a:p>
            <a:pPr lvl="1"/>
            <a:r>
              <a:rPr lang="en-US" altLang="en-US" dirty="0" smtClean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detect security breaches</a:t>
            </a:r>
          </a:p>
          <a:p>
            <a:pPr lvl="1"/>
            <a:r>
              <a:rPr lang="en-US" altLang="en-US" dirty="0" smtClean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repair damage caused by security breach</a:t>
            </a:r>
          </a:p>
          <a:p>
            <a:pPr lvl="1"/>
            <a:r>
              <a:rPr lang="en-US" altLang="en-US" dirty="0" smtClean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trace who carried out the breach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Audit trails needed at</a:t>
            </a:r>
          </a:p>
          <a:p>
            <a:pPr lvl="1"/>
            <a:r>
              <a:rPr lang="en-US" altLang="en-US" dirty="0" smtClean="0">
                <a:latin typeface="Arial" panose="020B0604020202020204" pitchFamily="34" charset="0"/>
                <a:ea typeface="MS PGothic" panose="020B0600070205080204" pitchFamily="34" charset="-128"/>
              </a:rPr>
              <a:t>Database level, and at</a:t>
            </a:r>
          </a:p>
          <a:p>
            <a:pPr lvl="1"/>
            <a:r>
              <a:rPr lang="en-US" altLang="en-US" dirty="0" smtClean="0">
                <a:latin typeface="Arial" panose="020B0604020202020204" pitchFamily="34" charset="0"/>
                <a:ea typeface="MS PGothic" panose="020B0600070205080204" pitchFamily="34" charset="-128"/>
              </a:rPr>
              <a:t>Application level</a:t>
            </a:r>
          </a:p>
          <a:p>
            <a:endParaRPr lang="en-AU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276872"/>
            <a:ext cx="7772400" cy="1143000"/>
          </a:xfrm>
        </p:spPr>
        <p:txBody>
          <a:bodyPr lIns="87271" tIns="43636" rIns="87271" bIns="43636" rtlCol="0" anchor="t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400" dirty="0">
                <a:latin typeface="+mn-lt"/>
              </a:rPr>
              <a:t>Chapter 6E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3212976"/>
            <a:ext cx="5976937" cy="1420812"/>
          </a:xfrm>
        </p:spPr>
        <p:txBody>
          <a:bodyPr lIns="87271" tIns="43636" rIns="87271" bIns="43636" rtlCol="0">
            <a:normAutofit/>
          </a:bodyPr>
          <a:lstStyle/>
          <a:p>
            <a:pPr fontAlgn="auto">
              <a:spcBef>
                <a:spcPct val="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en-AU" altLang="en-US" sz="3600" kern="1800" dirty="0">
                <a:solidFill>
                  <a:prstClr val="black"/>
                </a:solidFill>
                <a:latin typeface="Calibri" panose="020F0502020204030204" pitchFamily="34" charset="0"/>
                <a:ea typeface="Times" panose="02020603050405020304" pitchFamily="18" charset="0"/>
                <a:cs typeface="Arial" panose="020B0604020202020204" pitchFamily="34" charset="0"/>
              </a:rPr>
              <a:t>Interface design, security</a:t>
            </a:r>
            <a:endParaRPr lang="en-US" altLang="en-US" sz="3600" kern="1800" dirty="0">
              <a:solidFill>
                <a:prstClr val="black"/>
              </a:solidFill>
              <a:latin typeface="Calibri" panose="020F0502020204030204" pitchFamily="34" charset="0"/>
              <a:ea typeface="Times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7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5378" y="4161559"/>
            <a:ext cx="8563062" cy="1571792"/>
          </a:xfrm>
        </p:spPr>
        <p:txBody>
          <a:bodyPr anchor="ctr">
            <a:norm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kent.edu.au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/>
            </a:r>
            <a:b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/>
            </a:r>
            <a:b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 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Institute 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Australia Pty. Ltd.</a:t>
            </a:r>
            <a:b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ABN 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49 003 577 302 </a:t>
            </a:r>
            <a:r>
              <a:rPr lang="en-AU" sz="12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CRICOS Code: 00161E </a:t>
            </a:r>
            <a:r>
              <a:rPr lang="en-AU" sz="12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RTO 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Code: 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90458 </a:t>
            </a:r>
            <a:r>
              <a:rPr lang="en-AU" sz="12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TEQSA Provider Number: 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PRV12051</a:t>
            </a:r>
            <a:endParaRPr lang="en-AU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33247-0532-4294-AAF9-44D3CCAEBDA1}" type="slidenum"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</p:txBody>
      </p:sp>
      <p:sp>
        <p:nvSpPr>
          <p:cNvPr id="18" name="Content Placeholder 24"/>
          <p:cNvSpPr txBox="1">
            <a:spLocks/>
          </p:cNvSpPr>
          <p:nvPr/>
        </p:nvSpPr>
        <p:spPr>
          <a:xfrm>
            <a:off x="4686300" y="2340769"/>
            <a:ext cx="3886200" cy="32635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1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3074" name="Picture 2" descr="C:\Users\Trent\Documents\M&amp;R\Kent Master Logos\KENT LOGO 2015 v2\RGB\JPG\RGB-DarkBLU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36" y="1512922"/>
            <a:ext cx="4177145" cy="251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3446" y="463550"/>
            <a:ext cx="8282880" cy="717550"/>
          </a:xfrm>
          <a:noFill/>
        </p:spPr>
        <p:txBody>
          <a:bodyPr>
            <a:normAutofit fontScale="90000"/>
          </a:bodyPr>
          <a:lstStyle/>
          <a:p>
            <a:r>
              <a:rPr lang="en-AU" altLang="en-US" dirty="0" smtClean="0">
                <a:solidFill>
                  <a:srgbClr val="3B3835"/>
                </a:solidFill>
                <a:latin typeface="Helvetica Neue"/>
              </a:rPr>
              <a:t>What Is a User Interface?</a:t>
            </a:r>
            <a:endParaRPr lang="en-GB" altLang="en-US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95536" y="1628775"/>
            <a:ext cx="824998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AU" altLang="en-US" dirty="0">
                <a:solidFill>
                  <a:srgbClr val="545454"/>
                </a:solidFill>
                <a:latin typeface="Arial" panose="020B0604020202020204" pitchFamily="34" charset="0"/>
              </a:rPr>
              <a:t>The </a:t>
            </a:r>
            <a:r>
              <a:rPr lang="en-AU" altLang="en-US" b="1" dirty="0">
                <a:solidFill>
                  <a:srgbClr val="6A6A6A"/>
                </a:solidFill>
                <a:latin typeface="Arial" panose="020B0604020202020204" pitchFamily="34" charset="0"/>
              </a:rPr>
              <a:t>user interface</a:t>
            </a:r>
            <a:r>
              <a:rPr lang="en-AU" altLang="en-US" dirty="0">
                <a:solidFill>
                  <a:srgbClr val="545454"/>
                </a:solidFill>
                <a:latin typeface="Arial" panose="020B0604020202020204" pitchFamily="34" charset="0"/>
              </a:rPr>
              <a:t> (UI) is everything designed into an information device with which a person may interact. This can include display screens, keyboards, a mouse and the appearance of a desktop. It is also the way through which a </a:t>
            </a:r>
            <a:r>
              <a:rPr lang="en-AU" altLang="en-US" b="1" dirty="0">
                <a:solidFill>
                  <a:srgbClr val="6A6A6A"/>
                </a:solidFill>
                <a:latin typeface="Arial" panose="020B0604020202020204" pitchFamily="34" charset="0"/>
              </a:rPr>
              <a:t>user</a:t>
            </a:r>
            <a:r>
              <a:rPr lang="en-AU" altLang="en-US" dirty="0">
                <a:solidFill>
                  <a:srgbClr val="545454"/>
                </a:solidFill>
                <a:latin typeface="Arial" panose="020B0604020202020204" pitchFamily="34" charset="0"/>
              </a:rPr>
              <a:t> interacts with an application or a website.</a:t>
            </a:r>
            <a:endParaRPr lang="en-AU" altLang="en-US" dirty="0"/>
          </a:p>
        </p:txBody>
      </p:sp>
      <p:sp>
        <p:nvSpPr>
          <p:cNvPr id="20484" name="Rectangle 2"/>
          <p:cNvSpPr txBox="1">
            <a:spLocks noChangeArrowheads="1"/>
          </p:cNvSpPr>
          <p:nvPr/>
        </p:nvSpPr>
        <p:spPr bwMode="auto">
          <a:xfrm>
            <a:off x="395536" y="3284538"/>
            <a:ext cx="8027739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3600" dirty="0">
                <a:solidFill>
                  <a:srgbClr val="3B3835"/>
                </a:solidFill>
                <a:latin typeface="Helvetica Neue"/>
              </a:rPr>
              <a:t>What Is a Web Interface?</a:t>
            </a:r>
            <a:endParaRPr lang="en-GB" altLang="en-US" sz="3600" dirty="0">
              <a:solidFill>
                <a:srgbClr val="262626"/>
              </a:solidFill>
            </a:endParaRP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395536" y="4216400"/>
            <a:ext cx="794995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AU" altLang="en-US" dirty="0">
                <a:solidFill>
                  <a:srgbClr val="545454"/>
                </a:solidFill>
                <a:latin typeface="Arial" panose="020B0604020202020204" pitchFamily="34" charset="0"/>
              </a:rPr>
              <a:t>A user interface that is implemented in the form of a Web page and can be navigated using a standard Web browser. </a:t>
            </a:r>
            <a:endParaRPr lang="en-AU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76672"/>
            <a:ext cx="7886700" cy="922717"/>
          </a:xfrm>
          <a:noFill/>
        </p:spPr>
        <p:txBody>
          <a:bodyPr/>
          <a:lstStyle/>
          <a:p>
            <a:r>
              <a:rPr lang="en-GB" altLang="en-US" dirty="0" smtClean="0"/>
              <a:t>The user interface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628775"/>
            <a:ext cx="8031485" cy="377825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 browsers have become the de-facto standard user interface to databases</a:t>
            </a:r>
          </a:p>
          <a:p>
            <a:pPr marL="800100" lvl="1" indent="-342900"/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Enable large numbers of users to access databases from anywhere</a:t>
            </a:r>
          </a:p>
          <a:p>
            <a:pPr marL="800100" lvl="1" indent="-342900"/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Avoid the need for downloading/installing specialized code, while providing a good graphical user interface</a:t>
            </a:r>
          </a:p>
          <a:p>
            <a:pPr marL="1200150" lvl="2" indent="-342900"/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JavaScript,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Flash and other scripting languages run in browser, but are downloaded transparently</a:t>
            </a:r>
          </a:p>
          <a:p>
            <a:pPr marL="800100" lvl="1" indent="-342900"/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Examples: banks, airline and rental car reservations, university course registration and grading, an so on.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altLang="en-US" smtClean="0"/>
          </a:p>
        </p:txBody>
      </p:sp>
      <p:pic>
        <p:nvPicPr>
          <p:cNvPr id="2457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5513" y="2133600"/>
            <a:ext cx="5729287" cy="24685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altLang="en-US" smtClean="0"/>
          </a:p>
        </p:txBody>
      </p:sp>
      <p:pic>
        <p:nvPicPr>
          <p:cNvPr id="2560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1196975"/>
            <a:ext cx="5678488" cy="48291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The World Wide Web</a:t>
            </a:r>
          </a:p>
        </p:txBody>
      </p:sp>
      <p:sp>
        <p:nvSpPr>
          <p:cNvPr id="26627" name="Rectangle 3"/>
          <p:cNvSpPr txBox="1">
            <a:spLocks noChangeArrowheads="1"/>
          </p:cNvSpPr>
          <p:nvPr/>
        </p:nvSpPr>
        <p:spPr bwMode="auto">
          <a:xfrm>
            <a:off x="467545" y="1439863"/>
            <a:ext cx="8568506" cy="499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The Web is a distributed information system based on hypertext.</a:t>
            </a:r>
          </a:p>
          <a:p>
            <a:pPr eaLnBrk="1" hangingPunct="1"/>
            <a:r>
              <a:rPr lang="en-US" altLang="en-US" dirty="0"/>
              <a:t>Most Web documents are hypertext documents formatted via the </a:t>
            </a:r>
            <a:r>
              <a:rPr lang="en-US" altLang="en-US" dirty="0" err="1"/>
              <a:t>HyperText</a:t>
            </a:r>
            <a:r>
              <a:rPr lang="en-US" altLang="en-US" dirty="0"/>
              <a:t> Markup Language (HTML)</a:t>
            </a:r>
          </a:p>
          <a:p>
            <a:pPr eaLnBrk="1" hangingPunct="1"/>
            <a:r>
              <a:rPr lang="en-US" altLang="en-US" dirty="0"/>
              <a:t>HTML documents contain</a:t>
            </a:r>
          </a:p>
          <a:p>
            <a:pPr lvl="1" eaLnBrk="1" hangingPunct="1"/>
            <a:r>
              <a:rPr lang="en-US" altLang="en-US" dirty="0">
                <a:ea typeface="MS PGothic" panose="020B0600070205080204" pitchFamily="34" charset="-128"/>
              </a:rPr>
              <a:t>text along with font specifications, and other formatting instructions</a:t>
            </a:r>
          </a:p>
          <a:p>
            <a:pPr lvl="1" eaLnBrk="1" hangingPunct="1"/>
            <a:r>
              <a:rPr lang="en-US" altLang="en-US" dirty="0">
                <a:ea typeface="MS PGothic" panose="020B0600070205080204" pitchFamily="34" charset="-128"/>
              </a:rPr>
              <a:t>hypertext links to other documents, which can be associated with regions of the text.</a:t>
            </a:r>
          </a:p>
          <a:p>
            <a:pPr lvl="1" eaLnBrk="1" hangingPunct="1"/>
            <a:r>
              <a:rPr lang="en-US" altLang="en-US" dirty="0">
                <a:solidFill>
                  <a:srgbClr val="000099"/>
                </a:solidFill>
                <a:ea typeface="MS PGothic" panose="020B0600070205080204" pitchFamily="34" charset="-128"/>
              </a:rPr>
              <a:t>forms</a:t>
            </a:r>
            <a:r>
              <a:rPr lang="en-US" altLang="en-US" dirty="0">
                <a:ea typeface="MS PGothic" panose="020B0600070205080204" pitchFamily="34" charset="-128"/>
              </a:rPr>
              <a:t>, enabling users to enter data which can then be sent back to the Web server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76672"/>
            <a:ext cx="7010400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Uniform Resources Locators</a:t>
            </a:r>
          </a:p>
        </p:txBody>
      </p:sp>
      <p:sp>
        <p:nvSpPr>
          <p:cNvPr id="28675" name="Rectangle 3"/>
          <p:cNvSpPr txBox="1">
            <a:spLocks noChangeArrowheads="1"/>
          </p:cNvSpPr>
          <p:nvPr/>
        </p:nvSpPr>
        <p:spPr bwMode="auto">
          <a:xfrm>
            <a:off x="323528" y="1225550"/>
            <a:ext cx="8280722" cy="4435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 the Web, functionality of pointers is provided by Uniform Resource Locators (URLs).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URL example: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http://www.acm.org/sigmod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The first part indicates how the document is to be accessed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“http” indicates that the document is to be accessed using the Hyper Text Transfer Protocol.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The second part gives the unique name of a machine on the Internet.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The rest of the URL identifies the document within the machine.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local identification can be: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The path name of a file on the machine, 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An identifier (path name) of a program, plus arguments to be passed to the program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E.g.,  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hlinkClick r:id="rId4"/>
              </a:rPr>
              <a:t>http://www.google.com/search?q=silberschatz</a:t>
            </a:r>
            <a:endParaRPr lang="en-US" altLang="en-US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332656"/>
            <a:ext cx="7104063" cy="6858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HTML and HTTP</a:t>
            </a:r>
          </a:p>
        </p:txBody>
      </p:sp>
      <p:sp>
        <p:nvSpPr>
          <p:cNvPr id="30723" name="Rectangle 3"/>
          <p:cNvSpPr txBox="1">
            <a:spLocks noChangeArrowheads="1"/>
          </p:cNvSpPr>
          <p:nvPr/>
        </p:nvSpPr>
        <p:spPr bwMode="auto">
          <a:xfrm>
            <a:off x="251520" y="1196975"/>
            <a:ext cx="826700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HTML provides formatting, hypertext link, and image display features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including tables, stylesheets (to alter default formatting), etc.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HTML also provides input features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Select from a set of options</a:t>
            </a:r>
          </a:p>
          <a:p>
            <a:pPr lvl="3"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Pop-up menus, radio buttons, check lists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Enter values</a:t>
            </a:r>
          </a:p>
          <a:p>
            <a:pPr lvl="3"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Text boxes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Filled in input sent back to the server, to be acted upon by an executable at the server</a:t>
            </a:r>
          </a:p>
          <a:p>
            <a:pPr eaLnBrk="1" hangingPunct="1"/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HyperText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Transfer Protocol (HTTP) used for communication with the Web server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Pages>57</Pages>
  <Words>1020</Words>
  <Application>Microsoft Office PowerPoint</Application>
  <PresentationFormat>On-screen Show (4:3)</PresentationFormat>
  <Paragraphs>117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MS PGothic</vt:lpstr>
      <vt:lpstr>Arial</vt:lpstr>
      <vt:lpstr>Arial Rounded MT Bold</vt:lpstr>
      <vt:lpstr>Calibri</vt:lpstr>
      <vt:lpstr>Calibri Light</vt:lpstr>
      <vt:lpstr>Century Gothic</vt:lpstr>
      <vt:lpstr>Helvetica Neue</vt:lpstr>
      <vt:lpstr>Monotype Sorts</vt:lpstr>
      <vt:lpstr>Times</vt:lpstr>
      <vt:lpstr>Wingdings 3</vt:lpstr>
      <vt:lpstr>Kent Powerpoint Template (final)</vt:lpstr>
      <vt:lpstr>1_Kent Powerpoint Template (final)</vt:lpstr>
      <vt:lpstr>PowerPoint Presentation</vt:lpstr>
      <vt:lpstr>Chapter 6E</vt:lpstr>
      <vt:lpstr>What Is a User Interface?</vt:lpstr>
      <vt:lpstr>The user interface</vt:lpstr>
      <vt:lpstr>PowerPoint Presentation</vt:lpstr>
      <vt:lpstr>PowerPoint Presentation</vt:lpstr>
      <vt:lpstr>The World Wide Web</vt:lpstr>
      <vt:lpstr>Uniform Resources Locators</vt:lpstr>
      <vt:lpstr>HTML and HTTP</vt:lpstr>
      <vt:lpstr>Sample HTML Source Text</vt:lpstr>
      <vt:lpstr>Display of Sample HTML Source</vt:lpstr>
      <vt:lpstr>Web Servers</vt:lpstr>
      <vt:lpstr>Server-Side Scripting</vt:lpstr>
      <vt:lpstr>Client Side Scripting</vt:lpstr>
      <vt:lpstr>Client Side Scripting and Security</vt:lpstr>
      <vt:lpstr>JavaScript</vt:lpstr>
      <vt:lpstr>Interface design and Security:  SQL Injection</vt:lpstr>
      <vt:lpstr>Password Leakage</vt:lpstr>
      <vt:lpstr>Audit Trails</vt:lpstr>
      <vt:lpstr>kent.edu.au  Kent Institute Australia Pty. Ltd. ABN 49 003 577 302 ● CRICOS Code: 00161E ● RTO Code: 90458 ● TEQSA Provider Number: PRV12051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design</dc:title>
  <dc:subject/>
  <dc:creator>Syed Altaf</dc:creator>
  <cp:keywords/>
  <dc:description/>
  <cp:lastModifiedBy>Syed Altaf</cp:lastModifiedBy>
  <cp:revision>38</cp:revision>
  <cp:lastPrinted>2001-08-10T23:08:47Z</cp:lastPrinted>
  <dcterms:created xsi:type="dcterms:W3CDTF">1995-12-29T13:55:48Z</dcterms:created>
  <dcterms:modified xsi:type="dcterms:W3CDTF">2019-10-25T01:39:48Z</dcterms:modified>
</cp:coreProperties>
</file>