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 id="2147483707" r:id="rId2"/>
  </p:sldMasterIdLst>
  <p:notesMasterIdLst>
    <p:notesMasterId r:id="rId58"/>
  </p:notesMasterIdLst>
  <p:handoutMasterIdLst>
    <p:handoutMasterId r:id="rId59"/>
  </p:handoutMasterIdLst>
  <p:sldIdLst>
    <p:sldId id="312" r:id="rId3"/>
    <p:sldId id="313" r:id="rId4"/>
    <p:sldId id="256" r:id="rId5"/>
    <p:sldId id="257" r:id="rId6"/>
    <p:sldId id="258" r:id="rId7"/>
    <p:sldId id="259" r:id="rId8"/>
    <p:sldId id="260" r:id="rId9"/>
    <p:sldId id="261" r:id="rId10"/>
    <p:sldId id="262" r:id="rId11"/>
    <p:sldId id="263" r:id="rId12"/>
    <p:sldId id="264" r:id="rId13"/>
    <p:sldId id="265" r:id="rId14"/>
    <p:sldId id="308" r:id="rId15"/>
    <p:sldId id="307" r:id="rId16"/>
    <p:sldId id="266" r:id="rId17"/>
    <p:sldId id="267" r:id="rId18"/>
    <p:sldId id="268" r:id="rId19"/>
    <p:sldId id="306"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4" r:id="rId55"/>
    <p:sldId id="305" r:id="rId56"/>
    <p:sldId id="311"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84" autoAdjust="0"/>
    <p:restoredTop sz="94651" autoAdjust="0"/>
  </p:normalViewPr>
  <p:slideViewPr>
    <p:cSldViewPr>
      <p:cViewPr varScale="1">
        <p:scale>
          <a:sx n="109" d="100"/>
          <a:sy n="109" d="100"/>
        </p:scale>
        <p:origin x="1476" y="102"/>
      </p:cViewPr>
      <p:guideLst>
        <p:guide orient="horz" pos="2160"/>
        <p:guide pos="2880"/>
      </p:guideLst>
    </p:cSldViewPr>
  </p:slideViewPr>
  <p:notesTextViewPr>
    <p:cViewPr>
      <p:scale>
        <a:sx n="200" d="100"/>
        <a:sy n="200" d="100"/>
      </p:scale>
      <p:origin x="0" y="0"/>
    </p:cViewPr>
  </p:notesTextViewPr>
  <p:sorterViewPr>
    <p:cViewPr>
      <p:scale>
        <a:sx n="100" d="100"/>
        <a:sy n="100" d="100"/>
      </p:scale>
      <p:origin x="0" y="0"/>
    </p:cViewPr>
  </p:sorterViewPr>
  <p:notesViewPr>
    <p:cSldViewPr>
      <p:cViewPr varScale="1">
        <p:scale>
          <a:sx n="54" d="100"/>
          <a:sy n="54" d="100"/>
        </p:scale>
        <p:origin x="282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D12F04-4B99-4233-8C73-62A62AA4F2F6}" type="datetimeFigureOut">
              <a:rPr lang="en-US" smtClean="0"/>
              <a:t>10/25/2019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8B08F4-3197-4E3A-B8B2-39152A933E7B}" type="slidenum">
              <a:rPr lang="en-US" smtClean="0"/>
              <a:t>‹#›</a:t>
            </a:fld>
            <a:endParaRPr lang="en-US"/>
          </a:p>
        </p:txBody>
      </p:sp>
    </p:spTree>
    <p:extLst>
      <p:ext uri="{BB962C8B-B14F-4D97-AF65-F5344CB8AC3E}">
        <p14:creationId xmlns:p14="http://schemas.microsoft.com/office/powerpoint/2010/main" val="2953226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99DEE6F-E6F6-4E5E-A7A7-86E4A508527E}" type="slidenum">
              <a:rPr lang="en-US"/>
              <a:pPr>
                <a:defRPr/>
              </a:pPr>
              <a:t>‹#›</a:t>
            </a:fld>
            <a:endParaRPr lang="en-US"/>
          </a:p>
        </p:txBody>
      </p:sp>
    </p:spTree>
    <p:extLst>
      <p:ext uri="{BB962C8B-B14F-4D97-AF65-F5344CB8AC3E}">
        <p14:creationId xmlns:p14="http://schemas.microsoft.com/office/powerpoint/2010/main" val="21771535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0259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21</a:t>
            </a:fld>
            <a:endParaRPr lang="en-US"/>
          </a:p>
        </p:txBody>
      </p:sp>
    </p:spTree>
    <p:extLst>
      <p:ext uri="{BB962C8B-B14F-4D97-AF65-F5344CB8AC3E}">
        <p14:creationId xmlns:p14="http://schemas.microsoft.com/office/powerpoint/2010/main" val="903774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22</a:t>
            </a:fld>
            <a:endParaRPr lang="en-US"/>
          </a:p>
        </p:txBody>
      </p:sp>
    </p:spTree>
    <p:extLst>
      <p:ext uri="{BB962C8B-B14F-4D97-AF65-F5344CB8AC3E}">
        <p14:creationId xmlns:p14="http://schemas.microsoft.com/office/powerpoint/2010/main" val="665306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24</a:t>
            </a:fld>
            <a:endParaRPr lang="en-US"/>
          </a:p>
        </p:txBody>
      </p:sp>
    </p:spTree>
    <p:extLst>
      <p:ext uri="{BB962C8B-B14F-4D97-AF65-F5344CB8AC3E}">
        <p14:creationId xmlns:p14="http://schemas.microsoft.com/office/powerpoint/2010/main" val="4256196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26</a:t>
            </a:fld>
            <a:endParaRPr lang="en-US"/>
          </a:p>
        </p:txBody>
      </p:sp>
    </p:spTree>
    <p:extLst>
      <p:ext uri="{BB962C8B-B14F-4D97-AF65-F5344CB8AC3E}">
        <p14:creationId xmlns:p14="http://schemas.microsoft.com/office/powerpoint/2010/main" val="3243936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28</a:t>
            </a:fld>
            <a:endParaRPr lang="en-US"/>
          </a:p>
        </p:txBody>
      </p:sp>
    </p:spTree>
    <p:extLst>
      <p:ext uri="{BB962C8B-B14F-4D97-AF65-F5344CB8AC3E}">
        <p14:creationId xmlns:p14="http://schemas.microsoft.com/office/powerpoint/2010/main" val="1904353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33</a:t>
            </a:fld>
            <a:endParaRPr lang="en-US"/>
          </a:p>
        </p:txBody>
      </p:sp>
    </p:spTree>
    <p:extLst>
      <p:ext uri="{BB962C8B-B14F-4D97-AF65-F5344CB8AC3E}">
        <p14:creationId xmlns:p14="http://schemas.microsoft.com/office/powerpoint/2010/main" val="3897478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40</a:t>
            </a:fld>
            <a:endParaRPr lang="en-US"/>
          </a:p>
        </p:txBody>
      </p:sp>
    </p:spTree>
    <p:extLst>
      <p:ext uri="{BB962C8B-B14F-4D97-AF65-F5344CB8AC3E}">
        <p14:creationId xmlns:p14="http://schemas.microsoft.com/office/powerpoint/2010/main" val="1086313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41</a:t>
            </a:fld>
            <a:endParaRPr lang="en-US"/>
          </a:p>
        </p:txBody>
      </p:sp>
    </p:spTree>
    <p:extLst>
      <p:ext uri="{BB962C8B-B14F-4D97-AF65-F5344CB8AC3E}">
        <p14:creationId xmlns:p14="http://schemas.microsoft.com/office/powerpoint/2010/main" val="98808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42</a:t>
            </a:fld>
            <a:endParaRPr lang="en-US"/>
          </a:p>
        </p:txBody>
      </p:sp>
    </p:spTree>
    <p:extLst>
      <p:ext uri="{BB962C8B-B14F-4D97-AF65-F5344CB8AC3E}">
        <p14:creationId xmlns:p14="http://schemas.microsoft.com/office/powerpoint/2010/main" val="2742717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43</a:t>
            </a:fld>
            <a:endParaRPr lang="en-US"/>
          </a:p>
        </p:txBody>
      </p:sp>
    </p:spTree>
    <p:extLst>
      <p:ext uri="{BB962C8B-B14F-4D97-AF65-F5344CB8AC3E}">
        <p14:creationId xmlns:p14="http://schemas.microsoft.com/office/powerpoint/2010/main" val="2995867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7864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52</a:t>
            </a:fld>
            <a:endParaRPr lang="en-US"/>
          </a:p>
        </p:txBody>
      </p:sp>
    </p:spTree>
    <p:extLst>
      <p:ext uri="{BB962C8B-B14F-4D97-AF65-F5344CB8AC3E}">
        <p14:creationId xmlns:p14="http://schemas.microsoft.com/office/powerpoint/2010/main" val="754457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54</a:t>
            </a:fld>
            <a:endParaRPr lang="en-US"/>
          </a:p>
        </p:txBody>
      </p:sp>
    </p:spTree>
    <p:extLst>
      <p:ext uri="{BB962C8B-B14F-4D97-AF65-F5344CB8AC3E}">
        <p14:creationId xmlns:p14="http://schemas.microsoft.com/office/powerpoint/2010/main" val="26290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6897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C269D78-8260-48EB-80CF-AF189488C67A}" type="slidenum">
              <a:rPr lang="en-US" smtClean="0"/>
              <a:pPr eaLnBrk="1" hangingPunct="1"/>
              <a:t>3</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98468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8</a:t>
            </a:fld>
            <a:endParaRPr lang="en-US"/>
          </a:p>
        </p:txBody>
      </p:sp>
    </p:spTree>
    <p:extLst>
      <p:ext uri="{BB962C8B-B14F-4D97-AF65-F5344CB8AC3E}">
        <p14:creationId xmlns:p14="http://schemas.microsoft.com/office/powerpoint/2010/main" val="3443983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9</a:t>
            </a:fld>
            <a:endParaRPr lang="en-US"/>
          </a:p>
        </p:txBody>
      </p:sp>
    </p:spTree>
    <p:extLst>
      <p:ext uri="{BB962C8B-B14F-4D97-AF65-F5344CB8AC3E}">
        <p14:creationId xmlns:p14="http://schemas.microsoft.com/office/powerpoint/2010/main" val="1762127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11</a:t>
            </a:fld>
            <a:endParaRPr lang="en-US"/>
          </a:p>
        </p:txBody>
      </p:sp>
    </p:spTree>
    <p:extLst>
      <p:ext uri="{BB962C8B-B14F-4D97-AF65-F5344CB8AC3E}">
        <p14:creationId xmlns:p14="http://schemas.microsoft.com/office/powerpoint/2010/main" val="3008481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15</a:t>
            </a:fld>
            <a:endParaRPr lang="en-US"/>
          </a:p>
        </p:txBody>
      </p:sp>
    </p:spTree>
    <p:extLst>
      <p:ext uri="{BB962C8B-B14F-4D97-AF65-F5344CB8AC3E}">
        <p14:creationId xmlns:p14="http://schemas.microsoft.com/office/powerpoint/2010/main" val="42603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19</a:t>
            </a:fld>
            <a:endParaRPr lang="en-US"/>
          </a:p>
        </p:txBody>
      </p:sp>
    </p:spTree>
    <p:extLst>
      <p:ext uri="{BB962C8B-B14F-4D97-AF65-F5344CB8AC3E}">
        <p14:creationId xmlns:p14="http://schemas.microsoft.com/office/powerpoint/2010/main" val="1557108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20</a:t>
            </a:fld>
            <a:endParaRPr lang="en-US"/>
          </a:p>
        </p:txBody>
      </p:sp>
    </p:spTree>
    <p:extLst>
      <p:ext uri="{BB962C8B-B14F-4D97-AF65-F5344CB8AC3E}">
        <p14:creationId xmlns:p14="http://schemas.microsoft.com/office/powerpoint/2010/main" val="26055285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9463803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25/10/2019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2986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25/10/2019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1638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7473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48268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1325563"/>
          </a:xfrm>
        </p:spPr>
        <p:txBody>
          <a:bodyPr>
            <a:normAutofit/>
          </a:bodyPr>
          <a:lstStyle>
            <a:lvl1pPr>
              <a:defRPr sz="4800"/>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2631054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40759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8324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6055429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25/10/2019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5136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25/10/2019</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31884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25/10/2019</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3542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25/10/2019</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28961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25/10/2019</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202064921"/>
      </p:ext>
    </p:extLst>
  </p:cSld>
  <p:clrMap bg1="lt1" tx1="dk1" bg2="lt2" tx2="dk2" accent1="accent1" accent2="accent2" accent3="accent3" accent4="accent4" accent5="accent5" accent6="accent6" hlink="hlink" folHlink="folHlink"/>
  <p:sldLayoutIdLst>
    <p:sldLayoutId id="2147483705" r:id="rId1"/>
    <p:sldLayoutId id="2147483706" r:id="rId2"/>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25/10/2019</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43742501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itchFamily="34" charset="0"/>
                <a:ea typeface="+mn-ea"/>
                <a:cs typeface="Arial" pitchFamily="34" charset="0"/>
              </a:rPr>
              <a:t>WPDD202: Webpage Design &amp; Development </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dirty="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December 2015</a:t>
            </a:r>
          </a:p>
        </p:txBody>
      </p:sp>
      <p:sp>
        <p:nvSpPr>
          <p:cNvPr id="16" name="Date Placeholder 1"/>
          <p:cNvSpPr>
            <a:spLocks noGrp="1"/>
          </p:cNvSpPr>
          <p:nvPr>
            <p:ph type="dt" sz="half" idx="10"/>
          </p:nvPr>
        </p:nvSpPr>
        <p:spPr>
          <a:xfrm>
            <a:off x="6250825" y="6261425"/>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402366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0" dirty="0" smtClean="0">
                <a:latin typeface="Franklin Gothic Medium" panose="020B0603020102020204" pitchFamily="34" charset="0"/>
              </a:rPr>
              <a:t>External Style Sheets</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normAutofit/>
          </a:bodyPr>
          <a:lstStyle/>
          <a:p>
            <a:r>
              <a:rPr lang="en-IN" dirty="0" smtClean="0"/>
              <a:t>An </a:t>
            </a:r>
            <a:r>
              <a:rPr lang="en-IN" b="1" dirty="0" smtClean="0"/>
              <a:t>external style sheet </a:t>
            </a:r>
            <a:r>
              <a:rPr lang="en-IN" dirty="0" smtClean="0"/>
              <a:t>– It is a CSS file that contains all of the styles that can be applied to more than one page in a website</a:t>
            </a:r>
          </a:p>
          <a:p>
            <a:r>
              <a:rPr lang="en-IN" b="1" dirty="0" smtClean="0"/>
              <a:t>External </a:t>
            </a:r>
            <a:r>
              <a:rPr lang="en-IN" b="1" dirty="0"/>
              <a:t>style </a:t>
            </a:r>
            <a:r>
              <a:rPr lang="en-IN" b="1" dirty="0" smtClean="0"/>
              <a:t>sheets</a:t>
            </a:r>
            <a:r>
              <a:rPr lang="en-IN" dirty="0" smtClean="0"/>
              <a:t> are </a:t>
            </a:r>
            <a:r>
              <a:rPr lang="en-IN" dirty="0"/>
              <a:t>also </a:t>
            </a:r>
            <a:r>
              <a:rPr lang="en-IN" dirty="0" smtClean="0"/>
              <a:t>called </a:t>
            </a:r>
            <a:r>
              <a:rPr lang="en-IN" b="1" dirty="0"/>
              <a:t>linked style </a:t>
            </a:r>
            <a:r>
              <a:rPr lang="en-IN" b="1" dirty="0" smtClean="0"/>
              <a:t>sheets</a:t>
            </a:r>
            <a:endParaRPr lang="en-IN" dirty="0" smtClean="0"/>
          </a:p>
          <a:p>
            <a:r>
              <a:rPr lang="en-IN" dirty="0" smtClean="0"/>
              <a:t>An external style sheet is a text file with the </a:t>
            </a:r>
            <a:r>
              <a:rPr lang="en-IN" b="1" dirty="0" smtClean="0"/>
              <a:t>.</a:t>
            </a:r>
            <a:r>
              <a:rPr lang="en-IN" b="1" dirty="0" err="1" smtClean="0"/>
              <a:t>css</a:t>
            </a:r>
            <a:r>
              <a:rPr lang="en-IN" dirty="0" smtClean="0"/>
              <a:t> extension</a:t>
            </a:r>
          </a:p>
          <a:p>
            <a:r>
              <a:rPr lang="en-IN" dirty="0" smtClean="0"/>
              <a:t>To apply an external style sheet, link it (or attach it) to a webpage using a link in the head section of the webpage</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10</a:t>
            </a:fld>
            <a:endParaRPr lang="en-US"/>
          </a:p>
        </p:txBody>
      </p:sp>
    </p:spTree>
    <p:extLst>
      <p:ext uri="{BB962C8B-B14F-4D97-AF65-F5344CB8AC3E}">
        <p14:creationId xmlns:p14="http://schemas.microsoft.com/office/powerpoint/2010/main" val="3448773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b="0" dirty="0">
                <a:latin typeface="Franklin Gothic Medium" panose="020B0603020102020204" pitchFamily="34" charset="0"/>
              </a:rPr>
              <a:t>External Style </a:t>
            </a:r>
            <a:r>
              <a:rPr lang="en-IN" b="0" dirty="0" smtClean="0">
                <a:latin typeface="Franklin Gothic Medium" panose="020B0603020102020204" pitchFamily="34" charset="0"/>
              </a:rPr>
              <a:t>Sheets (continued)</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lstStyle/>
          <a:p>
            <a:r>
              <a:rPr lang="en-IN" dirty="0" smtClean="0"/>
              <a:t>External </a:t>
            </a:r>
            <a:r>
              <a:rPr lang="en-IN" dirty="0"/>
              <a:t>style sheet </a:t>
            </a:r>
            <a:r>
              <a:rPr lang="en-IN" dirty="0" smtClean="0"/>
              <a:t>provides flexibility to quickly change webpage formats because the styles used in it are applied to every page linked to it</a:t>
            </a:r>
          </a:p>
          <a:p>
            <a:r>
              <a:rPr lang="en-IN" dirty="0" smtClean="0"/>
              <a:t>Changing the look of an entire website is sometimes called </a:t>
            </a:r>
            <a:r>
              <a:rPr lang="en-IN" b="1" dirty="0" smtClean="0"/>
              <a:t>reskinning</a:t>
            </a:r>
            <a:r>
              <a:rPr lang="en-IN" dirty="0" smtClean="0"/>
              <a:t> the website</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11</a:t>
            </a:fld>
            <a:endParaRPr lang="en-US"/>
          </a:p>
        </p:txBody>
      </p:sp>
      <p:pic>
        <p:nvPicPr>
          <p:cNvPr id="7" name="Picture 6" descr="This figure shows an example of a style rule for an external style sheet.&#10;The first line of the code reads “body {”, the second line reads “background-color: green;”, and the third line reads “}”. A rectangular box labeled “style rule” is positioned to the left of the code. An arrow originating from the rectangular box points to these three lines of the code." title="External Style Sheets"/>
          <p:cNvPicPr>
            <a:picLocks noChangeAspect="1"/>
          </p:cNvPicPr>
          <p:nvPr/>
        </p:nvPicPr>
        <p:blipFill>
          <a:blip r:embed="rId3"/>
          <a:stretch>
            <a:fillRect/>
          </a:stretch>
        </p:blipFill>
        <p:spPr>
          <a:xfrm>
            <a:off x="257173" y="4367007"/>
            <a:ext cx="8734425" cy="1847850"/>
          </a:xfrm>
          <a:prstGeom prst="rect">
            <a:avLst/>
          </a:prstGeom>
        </p:spPr>
      </p:pic>
    </p:spTree>
    <p:extLst>
      <p:ext uri="{BB962C8B-B14F-4D97-AF65-F5344CB8AC3E}">
        <p14:creationId xmlns:p14="http://schemas.microsoft.com/office/powerpoint/2010/main" val="1320743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0" dirty="0" smtClean="0">
                <a:latin typeface="Franklin Gothic Medium" panose="020B0603020102020204" pitchFamily="34" charset="0"/>
              </a:rPr>
              <a:t>Style Sheet Precedence</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normAutofit/>
          </a:bodyPr>
          <a:lstStyle/>
          <a:p>
            <a:r>
              <a:rPr lang="en-IN" dirty="0" smtClean="0"/>
              <a:t>Style sheets are said to “cascade” because each type of style has a specified level of precedence (or priority) in relationship to the others</a:t>
            </a:r>
          </a:p>
          <a:p>
            <a:r>
              <a:rPr lang="en-IN" dirty="0"/>
              <a:t>CSS properties can be inherited from a parent </a:t>
            </a:r>
            <a:r>
              <a:rPr lang="en-IN" dirty="0" smtClean="0"/>
              <a:t>element through a principle called </a:t>
            </a:r>
            <a:r>
              <a:rPr lang="en-IN" b="1" dirty="0" smtClean="0"/>
              <a:t>inheritance</a:t>
            </a:r>
            <a:endParaRPr lang="en-IN" dirty="0" smtClean="0"/>
          </a:p>
          <a:p>
            <a:r>
              <a:rPr lang="en-IN" dirty="0" smtClean="0"/>
              <a:t>If a selector has more than one CSS rule, </a:t>
            </a:r>
            <a:r>
              <a:rPr lang="en-IN" b="1" dirty="0" smtClean="0"/>
              <a:t>specificity</a:t>
            </a:r>
            <a:r>
              <a:rPr lang="en-IN" dirty="0" smtClean="0"/>
              <a:t> determines which CSS rule to apply</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12</a:t>
            </a:fld>
            <a:endParaRPr lang="en-US"/>
          </a:p>
        </p:txBody>
      </p:sp>
    </p:spTree>
    <p:extLst>
      <p:ext uri="{BB962C8B-B14F-4D97-AF65-F5344CB8AC3E}">
        <p14:creationId xmlns:p14="http://schemas.microsoft.com/office/powerpoint/2010/main" val="4457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0" dirty="0" smtClean="0">
                <a:latin typeface="Franklin Gothic Medium" panose="020B0603020102020204" pitchFamily="34" charset="0"/>
              </a:rPr>
              <a:t>Style Sheet Precedence</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normAutofit/>
          </a:bodyPr>
          <a:lstStyle/>
          <a:p>
            <a:pPr marL="0" indent="0">
              <a:buNone/>
            </a:pPr>
            <a:r>
              <a:rPr lang="en-AU" dirty="0"/>
              <a:t>A typical example of an inherited property is the </a:t>
            </a:r>
            <a:r>
              <a:rPr lang="en-AU" dirty="0" err="1"/>
              <a:t>color</a:t>
            </a:r>
            <a:r>
              <a:rPr lang="en-AU" dirty="0"/>
              <a:t> property. Given the style rules</a:t>
            </a:r>
            <a:r>
              <a:rPr lang="en-AU" dirty="0" smtClean="0"/>
              <a:t>:</a:t>
            </a:r>
          </a:p>
          <a:p>
            <a:pPr marL="0" indent="0">
              <a:buNone/>
            </a:pPr>
            <a:endParaRPr lang="en-IN" dirty="0" smtClean="0"/>
          </a:p>
        </p:txBody>
      </p:sp>
      <p:sp>
        <p:nvSpPr>
          <p:cNvPr id="3" name="Footer Placeholder 2"/>
          <p:cNvSpPr>
            <a:spLocks noGrp="1"/>
          </p:cNvSpPr>
          <p:nvPr>
            <p:ph type="ftr" sz="quarter" idx="4294967295"/>
          </p:nvPr>
        </p:nvSpPr>
        <p:spPr>
          <a:xfrm>
            <a:off x="0" y="6340475"/>
            <a:ext cx="8382000" cy="365125"/>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Arial" charset="0"/>
                <a:ea typeface="+mn-ea"/>
                <a:cs typeface="+mn-cs"/>
              </a:rPr>
              <a:t>Chapter 4: Applying CSS Styles to Webpages</a:t>
            </a:r>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4" name="Slide Number Placeholder 3"/>
          <p:cNvSpPr>
            <a:spLocks noGrp="1"/>
          </p:cNvSpPr>
          <p:nvPr>
            <p:ph type="sldNum" sz="quarter" idx="4294967295"/>
          </p:nvPr>
        </p:nvSpPr>
        <p:spPr>
          <a:xfrm>
            <a:off x="8686800" y="6340475"/>
            <a:ext cx="4572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B34AAC8-7DED-4D31-B60E-C98A0293005C}"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pic>
        <p:nvPicPr>
          <p:cNvPr id="6" name="Picture 5"/>
          <p:cNvPicPr>
            <a:picLocks noChangeAspect="1"/>
          </p:cNvPicPr>
          <p:nvPr/>
        </p:nvPicPr>
        <p:blipFill>
          <a:blip r:embed="rId2"/>
          <a:stretch>
            <a:fillRect/>
          </a:stretch>
        </p:blipFill>
        <p:spPr>
          <a:xfrm>
            <a:off x="5589241" y="696191"/>
            <a:ext cx="2737341" cy="853514"/>
          </a:xfrm>
          <a:prstGeom prst="rect">
            <a:avLst/>
          </a:prstGeom>
        </p:spPr>
      </p:pic>
      <p:pic>
        <p:nvPicPr>
          <p:cNvPr id="7" name="Picture 6"/>
          <p:cNvPicPr>
            <a:picLocks noChangeAspect="1"/>
          </p:cNvPicPr>
          <p:nvPr/>
        </p:nvPicPr>
        <p:blipFill>
          <a:blip r:embed="rId3"/>
          <a:stretch>
            <a:fillRect/>
          </a:stretch>
        </p:blipFill>
        <p:spPr>
          <a:xfrm>
            <a:off x="381000" y="2590800"/>
            <a:ext cx="3457575" cy="647700"/>
          </a:xfrm>
          <a:prstGeom prst="rect">
            <a:avLst/>
          </a:prstGeom>
        </p:spPr>
      </p:pic>
      <p:pic>
        <p:nvPicPr>
          <p:cNvPr id="8" name="Picture 7"/>
          <p:cNvPicPr>
            <a:picLocks noChangeAspect="1"/>
          </p:cNvPicPr>
          <p:nvPr/>
        </p:nvPicPr>
        <p:blipFill>
          <a:blip r:embed="rId4"/>
          <a:stretch>
            <a:fillRect/>
          </a:stretch>
        </p:blipFill>
        <p:spPr>
          <a:xfrm>
            <a:off x="342900" y="3355319"/>
            <a:ext cx="5981700" cy="619125"/>
          </a:xfrm>
          <a:prstGeom prst="rect">
            <a:avLst/>
          </a:prstGeom>
        </p:spPr>
      </p:pic>
    </p:spTree>
    <p:extLst>
      <p:ext uri="{BB962C8B-B14F-4D97-AF65-F5344CB8AC3E}">
        <p14:creationId xmlns:p14="http://schemas.microsoft.com/office/powerpoint/2010/main" val="3768560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0" dirty="0" smtClean="0">
                <a:latin typeface="Franklin Gothic Medium" panose="020B0603020102020204" pitchFamily="34" charset="0"/>
              </a:rPr>
              <a:t>Style Sheet Precedence</a:t>
            </a:r>
            <a:endParaRPr lang="en-US" b="0" dirty="0">
              <a:latin typeface="Franklin Gothic Medium" panose="020B0603020102020204" pitchFamily="34" charset="0"/>
            </a:endParaRPr>
          </a:p>
        </p:txBody>
      </p:sp>
      <p:pic>
        <p:nvPicPr>
          <p:cNvPr id="6" name="Content Placeholder 5"/>
          <p:cNvPicPr>
            <a:picLocks noGrp="1" noChangeAspect="1"/>
          </p:cNvPicPr>
          <p:nvPr>
            <p:ph idx="1"/>
          </p:nvPr>
        </p:nvPicPr>
        <p:blipFill>
          <a:blip r:embed="rId2"/>
          <a:stretch>
            <a:fillRect/>
          </a:stretch>
        </p:blipFill>
        <p:spPr>
          <a:xfrm>
            <a:off x="148936" y="1375064"/>
            <a:ext cx="6200775" cy="800100"/>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Arial" charset="0"/>
                <a:ea typeface="+mn-ea"/>
                <a:cs typeface="+mn-cs"/>
              </a:rPr>
              <a:t>Chapter 4: Applying CSS Styles to Webpages</a:t>
            </a:r>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4" name="Slide Number Placeholder 3"/>
          <p:cNvSpPr>
            <a:spLocks noGrp="1"/>
          </p:cNvSpPr>
          <p:nvPr>
            <p:ph type="sldNum" sz="quarter" idx="4294967295"/>
          </p:nvPr>
        </p:nvSpPr>
        <p:spPr>
          <a:xfrm>
            <a:off x="8686800" y="6340475"/>
            <a:ext cx="4572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B34AAC8-7DED-4D31-B60E-C98A0293005C}"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pic>
        <p:nvPicPr>
          <p:cNvPr id="7" name="Picture 6"/>
          <p:cNvPicPr>
            <a:picLocks noChangeAspect="1"/>
          </p:cNvPicPr>
          <p:nvPr/>
        </p:nvPicPr>
        <p:blipFill>
          <a:blip r:embed="rId3"/>
          <a:stretch>
            <a:fillRect/>
          </a:stretch>
        </p:blipFill>
        <p:spPr>
          <a:xfrm>
            <a:off x="148936" y="2175164"/>
            <a:ext cx="3562350" cy="3800475"/>
          </a:xfrm>
          <a:prstGeom prst="rect">
            <a:avLst/>
          </a:prstGeom>
        </p:spPr>
      </p:pic>
      <p:pic>
        <p:nvPicPr>
          <p:cNvPr id="8" name="Picture 7"/>
          <p:cNvPicPr>
            <a:picLocks noChangeAspect="1"/>
          </p:cNvPicPr>
          <p:nvPr/>
        </p:nvPicPr>
        <p:blipFill>
          <a:blip r:embed="rId4"/>
          <a:stretch>
            <a:fillRect/>
          </a:stretch>
        </p:blipFill>
        <p:spPr>
          <a:xfrm>
            <a:off x="3276600" y="3256534"/>
            <a:ext cx="5638800" cy="1122806"/>
          </a:xfrm>
          <a:prstGeom prst="rect">
            <a:avLst/>
          </a:prstGeom>
        </p:spPr>
      </p:pic>
      <p:pic>
        <p:nvPicPr>
          <p:cNvPr id="9" name="Picture 8"/>
          <p:cNvPicPr>
            <a:picLocks noChangeAspect="1"/>
          </p:cNvPicPr>
          <p:nvPr/>
        </p:nvPicPr>
        <p:blipFill>
          <a:blip r:embed="rId5"/>
          <a:stretch>
            <a:fillRect/>
          </a:stretch>
        </p:blipFill>
        <p:spPr>
          <a:xfrm>
            <a:off x="5768954" y="586987"/>
            <a:ext cx="2505673" cy="853514"/>
          </a:xfrm>
          <a:prstGeom prst="rect">
            <a:avLst/>
          </a:prstGeom>
        </p:spPr>
      </p:pic>
    </p:spTree>
    <p:extLst>
      <p:ext uri="{BB962C8B-B14F-4D97-AF65-F5344CB8AC3E}">
        <p14:creationId xmlns:p14="http://schemas.microsoft.com/office/powerpoint/2010/main" val="2241924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0" dirty="0" smtClean="0">
                <a:latin typeface="Franklin Gothic Medium" panose="020B0603020102020204" pitchFamily="34" charset="0"/>
              </a:rPr>
              <a:t>CSS Basics</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lstStyle/>
          <a:p>
            <a:r>
              <a:rPr lang="en-IN" dirty="0" smtClean="0"/>
              <a:t>Each CSS rule consists of a selector and a declaration</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15</a:t>
            </a:fld>
            <a:endParaRPr lang="en-US"/>
          </a:p>
        </p:txBody>
      </p:sp>
      <p:pic>
        <p:nvPicPr>
          <p:cNvPr id="6" name="Picture 5" descr="This figure explains a style rule for an external style sheet.&#10;The first line of the code reads “body {”. A rectangular box labeled “selector” is positioned above the code. An arrow originating from the rectangular box points to “body” in the first line of the code.&#10;The second line reads “background-color: green;”. A rectangular box labeled “declaration” is positioned below the code. An arrow originating from this rectangular box points to the second line of the code. The third line reads “}”." title="CSS Basics"/>
          <p:cNvPicPr>
            <a:picLocks noChangeAspect="1"/>
          </p:cNvPicPr>
          <p:nvPr/>
        </p:nvPicPr>
        <p:blipFill>
          <a:blip r:embed="rId3"/>
          <a:stretch>
            <a:fillRect/>
          </a:stretch>
        </p:blipFill>
        <p:spPr>
          <a:xfrm>
            <a:off x="269873" y="3352800"/>
            <a:ext cx="8696325" cy="2171700"/>
          </a:xfrm>
          <a:prstGeom prst="rect">
            <a:avLst/>
          </a:prstGeom>
        </p:spPr>
      </p:pic>
    </p:spTree>
    <p:extLst>
      <p:ext uri="{BB962C8B-B14F-4D97-AF65-F5344CB8AC3E}">
        <p14:creationId xmlns:p14="http://schemas.microsoft.com/office/powerpoint/2010/main" val="3988491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0" dirty="0">
                <a:latin typeface="Franklin Gothic Medium" panose="020B0603020102020204" pitchFamily="34" charset="0"/>
              </a:rPr>
              <a:t>CSS </a:t>
            </a:r>
            <a:r>
              <a:rPr lang="en-IN" b="0" dirty="0" smtClean="0">
                <a:latin typeface="Franklin Gothic Medium" panose="020B0603020102020204" pitchFamily="34" charset="0"/>
              </a:rPr>
              <a:t>Basics (continued)</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lstStyle/>
          <a:p>
            <a:r>
              <a:rPr lang="en-IN" b="1" dirty="0" smtClean="0"/>
              <a:t>Selector</a:t>
            </a:r>
            <a:r>
              <a:rPr lang="en-IN" dirty="0" smtClean="0"/>
              <a:t> – It is the part of the statement that identifies what to style</a:t>
            </a:r>
          </a:p>
          <a:p>
            <a:r>
              <a:rPr lang="en-IN" dirty="0" smtClean="0"/>
              <a:t>Any HTML5 element such as body, header, </a:t>
            </a:r>
            <a:r>
              <a:rPr lang="en-IN" dirty="0" err="1" smtClean="0"/>
              <a:t>nav</a:t>
            </a:r>
            <a:r>
              <a:rPr lang="en-IN" dirty="0" smtClean="0"/>
              <a:t>, main, or footer may be a selector</a:t>
            </a:r>
          </a:p>
          <a:p>
            <a:r>
              <a:rPr lang="en-IN" dirty="0" smtClean="0"/>
              <a:t>A selector may also be the value of an id or class attribute</a:t>
            </a:r>
          </a:p>
          <a:p>
            <a:r>
              <a:rPr lang="en-IN" dirty="0" smtClean="0"/>
              <a:t>The</a:t>
            </a:r>
            <a:r>
              <a:rPr lang="en-IN" b="1" dirty="0" smtClean="0"/>
              <a:t> declaration</a:t>
            </a:r>
            <a:r>
              <a:rPr lang="en-IN" dirty="0" smtClean="0"/>
              <a:t> defines the exact formatting of the style</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16</a:t>
            </a:fld>
            <a:endParaRPr lang="en-US"/>
          </a:p>
        </p:txBody>
      </p:sp>
    </p:spTree>
    <p:extLst>
      <p:ext uri="{BB962C8B-B14F-4D97-AF65-F5344CB8AC3E}">
        <p14:creationId xmlns:p14="http://schemas.microsoft.com/office/powerpoint/2010/main" val="415725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104036"/>
            <a:ext cx="8153400" cy="1219200"/>
          </a:xfrm>
        </p:spPr>
        <p:txBody>
          <a:bodyPr/>
          <a:lstStyle/>
          <a:p>
            <a:r>
              <a:rPr lang="en-IN" b="0" dirty="0">
                <a:latin typeface="Franklin Gothic Medium" panose="020B0603020102020204" pitchFamily="34" charset="0"/>
              </a:rPr>
              <a:t>CSS </a:t>
            </a:r>
            <a:r>
              <a:rPr lang="en-IN" b="0" dirty="0" smtClean="0">
                <a:latin typeface="Franklin Gothic Medium" panose="020B0603020102020204" pitchFamily="34" charset="0"/>
              </a:rPr>
              <a:t>Basics </a:t>
            </a:r>
            <a:r>
              <a:rPr lang="en-IN" b="0" dirty="0">
                <a:latin typeface="Franklin Gothic Medium" panose="020B0603020102020204" pitchFamily="34" charset="0"/>
              </a:rPr>
              <a:t>(</a:t>
            </a:r>
            <a:r>
              <a:rPr lang="en-IN" b="0" dirty="0" smtClean="0">
                <a:latin typeface="Franklin Gothic Medium" panose="020B0603020102020204" pitchFamily="34" charset="0"/>
              </a:rPr>
              <a:t>continued 1)</a:t>
            </a:r>
            <a:endParaRPr lang="en-US" b="0" dirty="0">
              <a:latin typeface="Franklin Gothic Medium" panose="020B0603020102020204" pitchFamily="34" charset="0"/>
            </a:endParaRPr>
          </a:p>
        </p:txBody>
      </p:sp>
      <p:sp>
        <p:nvSpPr>
          <p:cNvPr id="2" name="Content Placeholder 1"/>
          <p:cNvSpPr>
            <a:spLocks noGrp="1"/>
          </p:cNvSpPr>
          <p:nvPr>
            <p:ph idx="1"/>
          </p:nvPr>
        </p:nvSpPr>
        <p:spPr>
          <a:xfrm>
            <a:off x="152400" y="1285872"/>
            <a:ext cx="8839198" cy="4865911"/>
          </a:xfrm>
        </p:spPr>
        <p:txBody>
          <a:bodyPr>
            <a:noAutofit/>
          </a:bodyPr>
          <a:lstStyle/>
          <a:p>
            <a:r>
              <a:rPr lang="en-US" dirty="0"/>
              <a:t>A declaration </a:t>
            </a:r>
            <a:r>
              <a:rPr lang="en-US" dirty="0" smtClean="0"/>
              <a:t>consists </a:t>
            </a:r>
            <a:r>
              <a:rPr lang="en-IN" dirty="0" smtClean="0"/>
              <a:t>of </a:t>
            </a:r>
            <a:r>
              <a:rPr lang="en-IN" dirty="0"/>
              <a:t>a property and a value, separated by a colon and followed by a semicolon </a:t>
            </a:r>
            <a:endParaRPr lang="en-IN" dirty="0" smtClean="0"/>
          </a:p>
          <a:p>
            <a:r>
              <a:rPr lang="en-IN" dirty="0" smtClean="0"/>
              <a:t>The </a:t>
            </a:r>
            <a:r>
              <a:rPr lang="en-IN" b="1" dirty="0" smtClean="0"/>
              <a:t>property </a:t>
            </a:r>
            <a:r>
              <a:rPr lang="en-IN" dirty="0"/>
              <a:t>identifies the style quality </a:t>
            </a:r>
            <a:r>
              <a:rPr lang="en-IN" dirty="0" smtClean="0"/>
              <a:t>or characteristic </a:t>
            </a:r>
            <a:r>
              <a:rPr lang="en-IN" dirty="0"/>
              <a:t>to apply, such as </a:t>
            </a:r>
          </a:p>
          <a:p>
            <a:pPr lvl="1"/>
            <a:r>
              <a:rPr lang="en-IN" dirty="0" err="1" smtClean="0"/>
              <a:t>color</a:t>
            </a:r>
            <a:r>
              <a:rPr lang="en-IN" dirty="0" smtClean="0"/>
              <a:t> </a:t>
            </a:r>
            <a:r>
              <a:rPr lang="en-IN" dirty="0"/>
              <a:t>(text </a:t>
            </a:r>
            <a:r>
              <a:rPr lang="en-IN" dirty="0" err="1" smtClean="0"/>
              <a:t>color</a:t>
            </a:r>
            <a:r>
              <a:rPr lang="en-IN" dirty="0" smtClean="0"/>
              <a:t>)</a:t>
            </a:r>
          </a:p>
          <a:p>
            <a:pPr lvl="1"/>
            <a:r>
              <a:rPr lang="en-IN" dirty="0" smtClean="0"/>
              <a:t>background-</a:t>
            </a:r>
            <a:r>
              <a:rPr lang="en-IN" dirty="0" err="1" smtClean="0"/>
              <a:t>color</a:t>
            </a:r>
            <a:endParaRPr lang="en-IN" dirty="0" smtClean="0"/>
          </a:p>
          <a:p>
            <a:pPr lvl="1"/>
            <a:r>
              <a:rPr lang="en-IN" dirty="0" smtClean="0"/>
              <a:t>text-indent</a:t>
            </a:r>
          </a:p>
          <a:p>
            <a:pPr lvl="1"/>
            <a:r>
              <a:rPr lang="en-IN" dirty="0" smtClean="0"/>
              <a:t>border-width</a:t>
            </a:r>
          </a:p>
          <a:p>
            <a:pPr lvl="1"/>
            <a:r>
              <a:rPr lang="en-IN" dirty="0" smtClean="0"/>
              <a:t>font-style</a:t>
            </a:r>
          </a:p>
          <a:p>
            <a:endParaRPr lang="en-IN" dirty="0" smtClean="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17</a:t>
            </a:fld>
            <a:endParaRPr lang="en-US"/>
          </a:p>
        </p:txBody>
      </p:sp>
    </p:spTree>
    <p:extLst>
      <p:ext uri="{BB962C8B-B14F-4D97-AF65-F5344CB8AC3E}">
        <p14:creationId xmlns:p14="http://schemas.microsoft.com/office/powerpoint/2010/main" val="1443892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0" dirty="0">
                <a:latin typeface="Franklin Gothic Medium" panose="020B0603020102020204" pitchFamily="34" charset="0"/>
              </a:rPr>
              <a:t>CSS </a:t>
            </a:r>
            <a:r>
              <a:rPr lang="en-IN" b="0" dirty="0" smtClean="0">
                <a:latin typeface="Franklin Gothic Medium" panose="020B0603020102020204" pitchFamily="34" charset="0"/>
              </a:rPr>
              <a:t>Basics (continued 2)</a:t>
            </a:r>
            <a:endParaRPr lang="en-IN" b="0" dirty="0"/>
          </a:p>
        </p:txBody>
      </p:sp>
      <p:sp>
        <p:nvSpPr>
          <p:cNvPr id="2" name="Content Placeholder 1"/>
          <p:cNvSpPr>
            <a:spLocks noGrp="1"/>
          </p:cNvSpPr>
          <p:nvPr>
            <p:ph idx="1"/>
          </p:nvPr>
        </p:nvSpPr>
        <p:spPr/>
        <p:txBody>
          <a:bodyPr/>
          <a:lstStyle/>
          <a:p>
            <a:r>
              <a:rPr lang="en-IN" dirty="0"/>
              <a:t>For each property, the declaration includes a related </a:t>
            </a:r>
            <a:r>
              <a:rPr lang="en-IN" b="1" dirty="0"/>
              <a:t>value </a:t>
            </a:r>
            <a:r>
              <a:rPr lang="en-IN" dirty="0"/>
              <a:t>that identifies the particular property value to apply</a:t>
            </a:r>
            <a:endParaRPr lang="en-US" dirty="0"/>
          </a:p>
          <a:p>
            <a:endParaRPr lang="en-IN"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18</a:t>
            </a:fld>
            <a:endParaRPr lang="en-US"/>
          </a:p>
        </p:txBody>
      </p:sp>
    </p:spTree>
    <p:extLst>
      <p:ext uri="{BB962C8B-B14F-4D97-AF65-F5344CB8AC3E}">
        <p14:creationId xmlns:p14="http://schemas.microsoft.com/office/powerpoint/2010/main" val="4206670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0" dirty="0">
                <a:latin typeface="Franklin Gothic Medium" panose="020B0603020102020204" pitchFamily="34" charset="0"/>
              </a:rPr>
              <a:t>CSS </a:t>
            </a:r>
            <a:r>
              <a:rPr lang="en-IN" b="0" dirty="0" smtClean="0">
                <a:latin typeface="Franklin Gothic Medium" panose="020B0603020102020204" pitchFamily="34" charset="0"/>
              </a:rPr>
              <a:t>Basics (continued 3)</a:t>
            </a:r>
            <a:endParaRPr lang="en-US" b="0" dirty="0">
              <a:latin typeface="Franklin Gothic Medium" panose="020B0603020102020204" pitchFamily="34" charset="0"/>
            </a:endParaRPr>
          </a:p>
        </p:txBody>
      </p:sp>
      <p:pic>
        <p:nvPicPr>
          <p:cNvPr id="6" name="Content Placeholder 5" descr="This figure explains the syntax for the style rule shown in Figure 4−4 in slide 7.&#10;The first line of the code reads “body {”. There are eight rectangular boxes in this figure. The rectangular box labeled “selector” is positioned to the left of the code. An arrow originating from the first rectangular box points to “body” in the first line of the code. The second rectangular box labeled “opening brace” is positioned above the code. An arrow originating from the second rectangular box points to “{” in the first line of the code.&#10;The second line reads “background-color: green;”. The third rectangular box labeled “property” is positioned to the right of the second rectangular box. An arrow originating from the third rectangular box points to “background-property” in the second line of the code. The fourth rectangular box labeled “colon” is positioned to the right of the third rectangular box. An arrow originating from the fourth rectangular box points to “:” in the second line of the code. The fifth rectangular box labeled “value” is positioned to the right of the fourth rectangular box. An arrow originating from the fifth rectangular box points to “green” in the second line of the code. The sixth rectangular box labeled “semicolon” is positioned to the right of the image. An arrow originating from the sixth rectangular box points to “;” in the second line of the code. The seventh rectangular box labeled “declaration” is positioned below the code. An arrow originating from the seventh rectangular box of the code points to the second line of the code.&#10;The third line reads “}”. The eighth rectangular box labeled “closing brace” is positioned below the first rectangular box. An arrow originating from the eighth rectangular box points to the third line of the code." title="CSS Basics"/>
          <p:cNvPicPr>
            <a:picLocks noGrp="1" noChangeAspect="1"/>
          </p:cNvPicPr>
          <p:nvPr>
            <p:ph idx="1"/>
          </p:nvPr>
        </p:nvPicPr>
        <p:blipFill>
          <a:blip r:embed="rId3"/>
          <a:stretch>
            <a:fillRect/>
          </a:stretch>
        </p:blipFill>
        <p:spPr>
          <a:xfrm>
            <a:off x="628650" y="2877606"/>
            <a:ext cx="7886700" cy="2247375"/>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19</a:t>
            </a:fld>
            <a:endParaRPr lang="en-US"/>
          </a:p>
        </p:txBody>
      </p:sp>
    </p:spTree>
    <p:extLst>
      <p:ext uri="{BB962C8B-B14F-4D97-AF65-F5344CB8AC3E}">
        <p14:creationId xmlns:p14="http://schemas.microsoft.com/office/powerpoint/2010/main" val="3691253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endParaRPr lang="en-AU" sz="2400" b="1" dirty="0">
              <a:solidFill>
                <a:srgbClr val="0B76BC"/>
              </a:solidFill>
              <a:latin typeface="+mn-lt"/>
            </a:endParaRPr>
          </a:p>
        </p:txBody>
      </p:sp>
      <p:sp>
        <p:nvSpPr>
          <p:cNvPr id="3" name="Content Placeholder 2"/>
          <p:cNvSpPr>
            <a:spLocks noGrp="1"/>
          </p:cNvSpPr>
          <p:nvPr>
            <p:ph sz="half" idx="1"/>
          </p:nvPr>
        </p:nvSpPr>
        <p:spPr>
          <a:xfrm>
            <a:off x="314587" y="1832471"/>
            <a:ext cx="4200263" cy="3657502"/>
          </a:xfrm>
        </p:spPr>
        <p:txBody>
          <a:bodyPr/>
          <a:lstStyle/>
          <a:p>
            <a:pPr marL="0" indent="0">
              <a:buNone/>
            </a:pPr>
            <a:r>
              <a:rPr lang="en-AU" dirty="0"/>
              <a:t>Web Design with HTML &amp; CSS3: Comprehensive, 8th Edition</a:t>
            </a:r>
          </a:p>
          <a:p>
            <a:pPr marL="0" indent="0">
              <a:buNone/>
            </a:pPr>
            <a:r>
              <a:rPr lang="en-AU" dirty="0"/>
              <a:t>Jessica Minnick; Lisa Friedrichsen</a:t>
            </a:r>
          </a:p>
          <a:p>
            <a:pPr marL="0" indent="0">
              <a:buNone/>
            </a:pPr>
            <a:r>
              <a:rPr lang="en-AU" dirty="0"/>
              <a:t>ISBN-10: 1305578163 | ISBN-13: </a:t>
            </a:r>
            <a:r>
              <a:rPr lang="en-AU" dirty="0" smtClean="0"/>
              <a:t>9781305578166  © </a:t>
            </a:r>
            <a:r>
              <a:rPr lang="en-AU" dirty="0"/>
              <a:t>2017</a:t>
            </a:r>
          </a:p>
          <a:p>
            <a:pPr marL="0" indent="0">
              <a:buNone/>
            </a:pPr>
            <a:r>
              <a:rPr lang="en-AU" dirty="0" smtClean="0"/>
              <a:t>Cengage </a:t>
            </a:r>
            <a:r>
              <a:rPr lang="en-AU" dirty="0" smtClean="0"/>
              <a:t>Learning Australia </a:t>
            </a:r>
            <a:endParaRPr lang="en-AU" dirty="0">
              <a:solidFill>
                <a:srgbClr val="0B76BC"/>
              </a:solidFill>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Tree>
    <p:extLst>
      <p:ext uri="{BB962C8B-B14F-4D97-AF65-F5344CB8AC3E}">
        <p14:creationId xmlns:p14="http://schemas.microsoft.com/office/powerpoint/2010/main" val="3546712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0" dirty="0" smtClean="0">
                <a:latin typeface="Franklin Gothic Medium" panose="020B0603020102020204" pitchFamily="34" charset="0"/>
              </a:rPr>
              <a:t>CSS Text Properties</a:t>
            </a:r>
            <a:endParaRPr lang="en-US" b="0" dirty="0">
              <a:latin typeface="Franklin Gothic Medium" panose="020B0603020102020204" pitchFamily="34" charset="0"/>
            </a:endParaRPr>
          </a:p>
        </p:txBody>
      </p:sp>
      <p:pic>
        <p:nvPicPr>
          <p:cNvPr id="6" name="Content Placeholder 5" descr="This table provides data about the common text properties and values. It has 3 columns and 7 rows. The header of column 1 reads “Property”, the header of column 2 reads “Description”, and the header of column 3 reads “Common Values”.&#10;In row 2, column 1 reads “font-family”, column 2 reads “Specific and general font names”, and column 3 reads “font-family: Cambria, “Times New Roman”, serif; font-family: Verdana, Arial, sans-serif; font-family: Georgia, “Times New Roman”, serif;””.&#10;In row 3, column 1 reads “font-size”, column 2 reads “Absolute or relative size of a font”, and column 3 reads “font-size: 1.5em; font-size: 50%; font-size: x-large; font-size: 14pt;”.&#10;In row 4, column 1 reads “font-weight”, column 2 reads “Weight of a font”, and column 3 reads “font-weight: bold; font-weight: bolder; font-weight: lighter;”.&#10;In row 5, column 1 reads “font-style”, column 2 reads “Style of a font”, and column 3 reads “font-style: normal; font-style: italic; font-style: oblique;”.&#10;In row 6, column 1 reads “text-align”, column 2 reads “Alignment of text”, and column 3 reads “text-align: center; text-align: right; text-align: justify;”.&#10;In row 7, column 1 reads “color”, column 2 reads “Color of text”, and column 3 reads “color: red; color: blue; color: green;”." title="CSS Text Properties"/>
          <p:cNvPicPr>
            <a:picLocks noGrp="1" noChangeAspect="1"/>
          </p:cNvPicPr>
          <p:nvPr>
            <p:ph idx="1"/>
          </p:nvPr>
        </p:nvPicPr>
        <p:blipFill>
          <a:blip r:embed="rId3"/>
          <a:stretch>
            <a:fillRect/>
          </a:stretch>
        </p:blipFill>
        <p:spPr>
          <a:xfrm>
            <a:off x="1509548" y="1825625"/>
            <a:ext cx="6124903" cy="4351338"/>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20</a:t>
            </a:fld>
            <a:endParaRPr lang="en-US"/>
          </a:p>
        </p:txBody>
      </p:sp>
    </p:spTree>
    <p:extLst>
      <p:ext uri="{BB962C8B-B14F-4D97-AF65-F5344CB8AC3E}">
        <p14:creationId xmlns:p14="http://schemas.microsoft.com/office/powerpoint/2010/main" val="2093295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b="0" dirty="0">
                <a:latin typeface="Franklin Gothic Medium" panose="020B0603020102020204" pitchFamily="34" charset="0"/>
              </a:rPr>
              <a:t>CSS Text </a:t>
            </a:r>
            <a:r>
              <a:rPr lang="en-IN" b="0" dirty="0" smtClean="0">
                <a:latin typeface="Franklin Gothic Medium" panose="020B0603020102020204" pitchFamily="34" charset="0"/>
              </a:rPr>
              <a:t>Properties (continued)</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lstStyle/>
          <a:p>
            <a:r>
              <a:rPr lang="en-IN" b="1" dirty="0" err="1" smtClean="0"/>
              <a:t>Fallback</a:t>
            </a:r>
            <a:r>
              <a:rPr lang="en-IN" b="1" dirty="0" smtClean="0"/>
              <a:t> values</a:t>
            </a:r>
            <a:r>
              <a:rPr lang="en-IN" dirty="0" smtClean="0"/>
              <a:t> – They are the additional values provided for the font-family property in case the browser does not support the primary font</a:t>
            </a:r>
          </a:p>
          <a:p>
            <a:r>
              <a:rPr lang="en-IN" dirty="0" smtClean="0"/>
              <a:t>CSS measures font sizes using many measurement units, including pixels, points, and ems, and by keyword or percentage</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21</a:t>
            </a:fld>
            <a:endParaRPr lang="en-US"/>
          </a:p>
        </p:txBody>
      </p:sp>
    </p:spTree>
    <p:extLst>
      <p:ext uri="{BB962C8B-B14F-4D97-AF65-F5344CB8AC3E}">
        <p14:creationId xmlns:p14="http://schemas.microsoft.com/office/powerpoint/2010/main" val="1090295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CSS Text </a:t>
            </a:r>
            <a:r>
              <a:rPr lang="en-IN" b="0" dirty="0" smtClean="0">
                <a:latin typeface="Franklin Gothic Medium" panose="020B0603020102020204" pitchFamily="34" charset="0"/>
              </a:rPr>
              <a:t>Properties (continued 1)</a:t>
            </a:r>
            <a:endParaRPr lang="en-US" b="0" dirty="0">
              <a:latin typeface="Franklin Gothic Medium" panose="020B0603020102020204" pitchFamily="34" charset="0"/>
            </a:endParaRPr>
          </a:p>
        </p:txBody>
      </p:sp>
      <p:pic>
        <p:nvPicPr>
          <p:cNvPr id="6" name="Content Placeholder 5" descr="This table provides data about the units for measuring font size. It has 4 columns and 6 rows. The header of column 1 reads “Unit”, the header of column 2 reads “Definition”, the header of column 3 reads “Example”, and the header of column 4 reads “Comments”.&#10;In row 2, column 1 reads “em”, column 2 reads “Relative to the default font size of the element”, column 3 reads “font-size: 1.25em;”, and column 4 reads “Recommended by W3C; sizes are relative to the browser’s default font size”.&#10;In row 3, column 1 reads “%”, column 2 reads “Relative to the default font size of the element”, column 3 reads “font-size: 50%;”, and column 4 reads “Recommended by W3C; sizes are relative to the browser’s default font size”.&#10;In row 4, column 1 reads “px”, column 2 reads “Number of pixels”, column 3 reads “font-size: 25px;”, and column 4 reads “Depends on screen resolution”.&#10;In row 5, column 1 reads “pt”, column 2 reads “Number of points”, column 3 reads “font-size: 12pt;”, and column 4 reads “Use for printing webpages”.&#10;In row 6, column 1 reads “keyword”, column 2 reads “Relative to a limited range of sizes”, column 3 reads “font-size: xx-small;”, and column 4 reads “Sizes are relative to the browser’s default font size, but size options are limited”." title="CSS Text Properties"/>
          <p:cNvPicPr>
            <a:picLocks noGrp="1" noChangeAspect="1"/>
          </p:cNvPicPr>
          <p:nvPr>
            <p:ph idx="1"/>
          </p:nvPr>
        </p:nvPicPr>
        <p:blipFill>
          <a:blip r:embed="rId3"/>
          <a:stretch>
            <a:fillRect/>
          </a:stretch>
        </p:blipFill>
        <p:spPr>
          <a:xfrm>
            <a:off x="247648" y="2057400"/>
            <a:ext cx="8624874" cy="3151981"/>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22</a:t>
            </a:fld>
            <a:endParaRPr lang="en-US"/>
          </a:p>
        </p:txBody>
      </p:sp>
    </p:spTree>
    <p:extLst>
      <p:ext uri="{BB962C8B-B14F-4D97-AF65-F5344CB8AC3E}">
        <p14:creationId xmlns:p14="http://schemas.microsoft.com/office/powerpoint/2010/main" val="2301385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0" dirty="0" smtClean="0">
                <a:latin typeface="Franklin Gothic Medium" panose="020B0603020102020204" pitchFamily="34" charset="0"/>
              </a:rPr>
              <a:t>CSS </a:t>
            </a:r>
            <a:r>
              <a:rPr lang="en-IN" b="0" dirty="0" err="1" smtClean="0">
                <a:latin typeface="Franklin Gothic Medium" panose="020B0603020102020204" pitchFamily="34" charset="0"/>
              </a:rPr>
              <a:t>Colors</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lstStyle/>
          <a:p>
            <a:r>
              <a:rPr lang="en-US" dirty="0" smtClean="0"/>
              <a:t>HTML uses color names or codes to designate color values</a:t>
            </a:r>
          </a:p>
          <a:p>
            <a:r>
              <a:rPr lang="en-IN" dirty="0" smtClean="0"/>
              <a:t>Two </a:t>
            </a:r>
            <a:r>
              <a:rPr lang="en-US" dirty="0" smtClean="0"/>
              <a:t>types</a:t>
            </a:r>
            <a:r>
              <a:rPr lang="en-IN" dirty="0" smtClean="0"/>
              <a:t> of </a:t>
            </a:r>
            <a:r>
              <a:rPr lang="en-US" dirty="0" smtClean="0"/>
              <a:t>color</a:t>
            </a:r>
            <a:r>
              <a:rPr lang="en-IN" dirty="0" smtClean="0"/>
              <a:t> codes can be used with CSS:</a:t>
            </a:r>
          </a:p>
          <a:p>
            <a:pPr lvl="1"/>
            <a:r>
              <a:rPr lang="en-IN" dirty="0" smtClean="0"/>
              <a:t>Hexadecimal</a:t>
            </a:r>
          </a:p>
          <a:p>
            <a:pPr lvl="1"/>
            <a:r>
              <a:rPr lang="en-IN" dirty="0" smtClean="0"/>
              <a:t>RGB</a:t>
            </a:r>
          </a:p>
          <a:p>
            <a:r>
              <a:rPr lang="en-IN" b="1" dirty="0" smtClean="0"/>
              <a:t>Hexadecimal</a:t>
            </a:r>
            <a:r>
              <a:rPr lang="en-IN" dirty="0" smtClean="0"/>
              <a:t> values consist of a six-digit number code that </a:t>
            </a:r>
            <a:r>
              <a:rPr lang="en-US" dirty="0"/>
              <a:t>corresponds to </a:t>
            </a:r>
            <a:r>
              <a:rPr lang="en-US" b="1" dirty="0" smtClean="0"/>
              <a:t>RGB </a:t>
            </a:r>
            <a:r>
              <a:rPr lang="en-IN" b="1" dirty="0" smtClean="0"/>
              <a:t>(</a:t>
            </a:r>
            <a:r>
              <a:rPr lang="en-IN" b="1" dirty="0"/>
              <a:t>Red, Green, Blue) </a:t>
            </a:r>
            <a:r>
              <a:rPr lang="en-US" dirty="0" smtClean="0"/>
              <a:t>color</a:t>
            </a:r>
            <a:r>
              <a:rPr lang="en-IN" dirty="0" smtClean="0"/>
              <a:t> </a:t>
            </a:r>
            <a:r>
              <a:rPr lang="en-IN" dirty="0"/>
              <a:t>values</a:t>
            </a:r>
            <a:endParaRPr lang="en-US" b="1"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23</a:t>
            </a:fld>
            <a:endParaRPr lang="en-US"/>
          </a:p>
        </p:txBody>
      </p:sp>
    </p:spTree>
    <p:extLst>
      <p:ext uri="{BB962C8B-B14F-4D97-AF65-F5344CB8AC3E}">
        <p14:creationId xmlns:p14="http://schemas.microsoft.com/office/powerpoint/2010/main" val="1643359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0" dirty="0">
                <a:latin typeface="Franklin Gothic Medium" panose="020B0603020102020204" pitchFamily="34" charset="0"/>
              </a:rPr>
              <a:t>CSS </a:t>
            </a:r>
            <a:r>
              <a:rPr lang="en-IN" b="0" dirty="0" err="1" smtClean="0">
                <a:latin typeface="Franklin Gothic Medium" panose="020B0603020102020204" pitchFamily="34" charset="0"/>
              </a:rPr>
              <a:t>Colors</a:t>
            </a:r>
            <a:r>
              <a:rPr lang="en-IN" b="0" dirty="0" smtClean="0">
                <a:latin typeface="Franklin Gothic Medium" panose="020B0603020102020204" pitchFamily="34" charset="0"/>
              </a:rPr>
              <a:t> (continued)</a:t>
            </a:r>
            <a:endParaRPr lang="en-US" b="0" dirty="0">
              <a:latin typeface="Franklin Gothic Medium" panose="020B0603020102020204" pitchFamily="34" charset="0"/>
            </a:endParaRPr>
          </a:p>
        </p:txBody>
      </p:sp>
      <p:sp>
        <p:nvSpPr>
          <p:cNvPr id="7" name="Content Placeholder 6"/>
          <p:cNvSpPr>
            <a:spLocks noGrp="1"/>
          </p:cNvSpPr>
          <p:nvPr>
            <p:ph idx="1"/>
          </p:nvPr>
        </p:nvSpPr>
        <p:spPr/>
        <p:txBody>
          <a:bodyPr/>
          <a:lstStyle/>
          <a:p>
            <a:r>
              <a:rPr lang="en-IN" dirty="0" smtClean="0"/>
              <a:t>To use a </a:t>
            </a:r>
            <a:r>
              <a:rPr lang="en-IN" dirty="0" err="1" smtClean="0"/>
              <a:t>color</a:t>
            </a:r>
            <a:r>
              <a:rPr lang="en-IN" dirty="0" smtClean="0"/>
              <a:t> in a style rule declaration, use the </a:t>
            </a:r>
            <a:r>
              <a:rPr lang="en-IN" dirty="0" err="1" smtClean="0"/>
              <a:t>color</a:t>
            </a:r>
            <a:r>
              <a:rPr lang="en-IN" dirty="0" smtClean="0"/>
              <a:t> value as the property value</a:t>
            </a:r>
          </a:p>
          <a:p>
            <a:r>
              <a:rPr lang="en-IN" dirty="0" smtClean="0"/>
              <a:t>For example, to style a background </a:t>
            </a:r>
            <a:r>
              <a:rPr lang="en-IN" dirty="0" err="1" smtClean="0"/>
              <a:t>color</a:t>
            </a:r>
            <a:r>
              <a:rPr lang="en-IN" dirty="0" smtClean="0"/>
              <a:t> as </a:t>
            </a:r>
            <a:r>
              <a:rPr lang="en-IN" dirty="0" err="1" smtClean="0"/>
              <a:t>gray</a:t>
            </a:r>
            <a:r>
              <a:rPr lang="en-IN" dirty="0"/>
              <a:t> </a:t>
            </a:r>
            <a:r>
              <a:rPr lang="en-IN" dirty="0" smtClean="0"/>
              <a:t>use, </a:t>
            </a:r>
            <a:r>
              <a:rPr lang="en-IN" sz="2600" dirty="0" smtClean="0">
                <a:latin typeface="Courier New" panose="02070309020205020404" pitchFamily="49" charset="0"/>
                <a:cs typeface="Courier New" panose="02070309020205020404" pitchFamily="49" charset="0"/>
              </a:rPr>
              <a:t>background-</a:t>
            </a:r>
            <a:r>
              <a:rPr lang="en-IN" sz="2600" dirty="0" err="1" smtClean="0">
                <a:latin typeface="Courier New" panose="02070309020205020404" pitchFamily="49" charset="0"/>
                <a:cs typeface="Courier New" panose="02070309020205020404" pitchFamily="49" charset="0"/>
              </a:rPr>
              <a:t>color</a:t>
            </a:r>
            <a:r>
              <a:rPr lang="en-IN" sz="2600" dirty="0" smtClean="0">
                <a:latin typeface="Courier New" panose="02070309020205020404" pitchFamily="49" charset="0"/>
                <a:cs typeface="Courier New" panose="02070309020205020404" pitchFamily="49" charset="0"/>
              </a:rPr>
              <a:t>: #808080;</a:t>
            </a:r>
          </a:p>
          <a:p>
            <a:pPr marL="914400" lvl="2" indent="0">
              <a:buNone/>
            </a:pPr>
            <a:endParaRPr lang="en-US" sz="26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24</a:t>
            </a:fld>
            <a:endParaRPr lang="en-US"/>
          </a:p>
        </p:txBody>
      </p:sp>
      <p:pic>
        <p:nvPicPr>
          <p:cNvPr id="9" name="Content Placeholder 5" descr="This table provides data about the color values. It has 3 columns and 9 rows. The header of column 1 reads “Color”, the header of column 2 reads “Hexadecimal”, and the header of column 3 reads “RGB”.&#10;In row 2, column 1 reads “Black”, column 2 reads “#000000”, and column 3 reads “rgb(0,0,0)”.&#10;In row 3, column 1 reads “White”, column 2 reads “#FFFFFF”, and column 3 reads “rgb(255,255,255)”.&#10;In row 4, column 1 reads “Red”, column 2 reads “#FF0000”, and column 3 reads “rgb(255,0,0)”.&#10;In row 5, column 1 reads “Green”, column 2 reads “#008000”, and column 3 reads “rgb(0,128,0)”.&#10;In row 6, column 1 reads “Blue”, column 2 reads “#0000FF”, and column 3 reads “rgb(0,0,255)”.&#10;In row 7, column 1 reads “Yellow”, column 2 reads “#FFFF00”, and column 3 reads “rgb(255,255,0)”.&#10;In row 8, column 1 reads “Orange”, column 2 reads “#FFA500”, and column 3 reads “rgb(255,165,0)”.&#10;In row 9, column 1 reads “Gray”, column 2 reads “#808080”, and column 3 reads “rgb(128,128,128)”." title="CSS Colors"/>
          <p:cNvPicPr>
            <a:picLocks noChangeAspect="1"/>
          </p:cNvPicPr>
          <p:nvPr/>
        </p:nvPicPr>
        <p:blipFill>
          <a:blip r:embed="rId3"/>
          <a:stretch>
            <a:fillRect/>
          </a:stretch>
        </p:blipFill>
        <p:spPr>
          <a:xfrm>
            <a:off x="1345406" y="3506459"/>
            <a:ext cx="5767387" cy="2731052"/>
          </a:xfrm>
          <a:prstGeom prst="rect">
            <a:avLst/>
          </a:prstGeom>
          <a:solidFill>
            <a:schemeClr val="bg1"/>
          </a:solidFill>
        </p:spPr>
      </p:pic>
    </p:spTree>
    <p:extLst>
      <p:ext uri="{BB962C8B-B14F-4D97-AF65-F5344CB8AC3E}">
        <p14:creationId xmlns:p14="http://schemas.microsoft.com/office/powerpoint/2010/main" val="2030042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3415" y="446575"/>
            <a:ext cx="8763000" cy="1325563"/>
          </a:xfrm>
        </p:spPr>
        <p:txBody>
          <a:bodyPr>
            <a:noAutofit/>
          </a:bodyPr>
          <a:lstStyle/>
          <a:p>
            <a:r>
              <a:rPr lang="en-US" b="0" dirty="0" smtClean="0">
                <a:latin typeface="Franklin Gothic Medium" panose="020B0603020102020204" pitchFamily="34" charset="0"/>
              </a:rPr>
              <a:t>Understanding </a:t>
            </a:r>
            <a:r>
              <a:rPr lang="en-US" b="0" dirty="0">
                <a:latin typeface="Franklin Gothic Medium" panose="020B0603020102020204" pitchFamily="34" charset="0"/>
              </a:rPr>
              <a:t>Inline Elements </a:t>
            </a:r>
            <a:r>
              <a:rPr lang="en-US" b="0" dirty="0" smtClean="0">
                <a:latin typeface="Franklin Gothic Medium" panose="020B0603020102020204" pitchFamily="34" charset="0"/>
              </a:rPr>
              <a:t>and Block </a:t>
            </a:r>
            <a:r>
              <a:rPr lang="en-US" b="0" dirty="0">
                <a:latin typeface="Franklin Gothic Medium" panose="020B0603020102020204" pitchFamily="34" charset="0"/>
              </a:rPr>
              <a:t>Elements</a:t>
            </a:r>
          </a:p>
        </p:txBody>
      </p:sp>
      <p:sp>
        <p:nvSpPr>
          <p:cNvPr id="2" name="Content Placeholder 1"/>
          <p:cNvSpPr>
            <a:spLocks noGrp="1"/>
          </p:cNvSpPr>
          <p:nvPr>
            <p:ph idx="1"/>
          </p:nvPr>
        </p:nvSpPr>
        <p:spPr>
          <a:xfrm>
            <a:off x="495300" y="2057400"/>
            <a:ext cx="7886700" cy="2746375"/>
          </a:xfrm>
        </p:spPr>
        <p:txBody>
          <a:bodyPr>
            <a:normAutofit/>
          </a:bodyPr>
          <a:lstStyle/>
          <a:p>
            <a:r>
              <a:rPr lang="en-IN" dirty="0"/>
              <a:t>HTML elements are positioned on the webpage as a block or as inline </a:t>
            </a:r>
            <a:r>
              <a:rPr lang="en-IN" dirty="0" smtClean="0"/>
              <a:t>content</a:t>
            </a:r>
          </a:p>
          <a:p>
            <a:r>
              <a:rPr lang="en-IN" dirty="0"/>
              <a:t>A </a:t>
            </a:r>
            <a:r>
              <a:rPr lang="en-IN" b="1" dirty="0"/>
              <a:t>block element </a:t>
            </a:r>
            <a:r>
              <a:rPr lang="en-IN" dirty="0"/>
              <a:t>appears as a block because it starts and ends with a new line, </a:t>
            </a:r>
            <a:r>
              <a:rPr lang="en-IN" dirty="0" smtClean="0"/>
              <a:t>such as </a:t>
            </a:r>
            <a:r>
              <a:rPr lang="en-IN" dirty="0"/>
              <a:t>the main element or a paragraph </a:t>
            </a:r>
            <a:r>
              <a:rPr lang="en-IN" dirty="0" smtClean="0"/>
              <a:t>element</a:t>
            </a:r>
          </a:p>
          <a:p>
            <a:r>
              <a:rPr lang="en-IN" b="1" dirty="0"/>
              <a:t>Inline elements </a:t>
            </a:r>
            <a:r>
              <a:rPr lang="en-IN" dirty="0"/>
              <a:t>are displayed </a:t>
            </a:r>
            <a:r>
              <a:rPr lang="en-IN" dirty="0" smtClean="0"/>
              <a:t>without line </a:t>
            </a:r>
            <a:r>
              <a:rPr lang="en-IN" dirty="0"/>
              <a:t>breaks so they flow within the same </a:t>
            </a:r>
            <a:r>
              <a:rPr lang="en-IN" dirty="0" smtClean="0"/>
              <a:t>line</a:t>
            </a:r>
          </a:p>
          <a:p>
            <a:r>
              <a:rPr lang="en-IN" dirty="0"/>
              <a:t>Inline content always appears </a:t>
            </a:r>
            <a:r>
              <a:rPr lang="en-IN" dirty="0" smtClean="0"/>
              <a:t>within </a:t>
            </a:r>
            <a:r>
              <a:rPr lang="en-US" dirty="0" smtClean="0"/>
              <a:t>block </a:t>
            </a:r>
            <a:r>
              <a:rPr lang="en-US" dirty="0"/>
              <a:t>elements</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25</a:t>
            </a:fld>
            <a:endParaRPr lang="en-US"/>
          </a:p>
        </p:txBody>
      </p:sp>
    </p:spTree>
    <p:extLst>
      <p:ext uri="{BB962C8B-B14F-4D97-AF65-F5344CB8AC3E}">
        <p14:creationId xmlns:p14="http://schemas.microsoft.com/office/powerpoint/2010/main" val="1842429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latin typeface="Franklin Gothic Medium" panose="020B0603020102020204" pitchFamily="34" charset="0"/>
              </a:rPr>
              <a:t>CSS Box Model</a:t>
            </a:r>
          </a:p>
        </p:txBody>
      </p:sp>
      <p:sp>
        <p:nvSpPr>
          <p:cNvPr id="2" name="Content Placeholder 1"/>
          <p:cNvSpPr>
            <a:spLocks noGrp="1"/>
          </p:cNvSpPr>
          <p:nvPr>
            <p:ph idx="1"/>
          </p:nvPr>
        </p:nvSpPr>
        <p:spPr/>
        <p:txBody>
          <a:bodyPr/>
          <a:lstStyle/>
          <a:p>
            <a:r>
              <a:rPr lang="en-US" dirty="0"/>
              <a:t>Each block </a:t>
            </a:r>
            <a:r>
              <a:rPr lang="en-US" dirty="0" smtClean="0"/>
              <a:t>element </a:t>
            </a:r>
            <a:r>
              <a:rPr lang="en-IN" dirty="0"/>
              <a:t>such as a header, </a:t>
            </a:r>
            <a:r>
              <a:rPr lang="en-IN" dirty="0" err="1"/>
              <a:t>nav</a:t>
            </a:r>
            <a:r>
              <a:rPr lang="en-IN" dirty="0"/>
              <a:t>, main, and footer </a:t>
            </a:r>
            <a:r>
              <a:rPr lang="en-IN" dirty="0" smtClean="0"/>
              <a:t>element </a:t>
            </a:r>
            <a:r>
              <a:rPr lang="en-IN" dirty="0"/>
              <a:t>is displayed in a browser as </a:t>
            </a:r>
            <a:r>
              <a:rPr lang="en-IN" dirty="0" smtClean="0"/>
              <a:t>a </a:t>
            </a:r>
            <a:r>
              <a:rPr lang="en-US" dirty="0" smtClean="0"/>
              <a:t>box </a:t>
            </a:r>
            <a:r>
              <a:rPr lang="en-US" dirty="0"/>
              <a:t>with </a:t>
            </a:r>
            <a:r>
              <a:rPr lang="en-US" dirty="0" smtClean="0"/>
              <a:t>content</a:t>
            </a:r>
          </a:p>
          <a:p>
            <a:r>
              <a:rPr lang="en-IN" dirty="0"/>
              <a:t>The </a:t>
            </a:r>
            <a:r>
              <a:rPr lang="en-IN" b="1" dirty="0"/>
              <a:t>CSS box model </a:t>
            </a:r>
            <a:r>
              <a:rPr lang="en-IN" dirty="0"/>
              <a:t>describes </a:t>
            </a:r>
            <a:r>
              <a:rPr lang="en-IN" dirty="0" smtClean="0"/>
              <a:t>content boxes on </a:t>
            </a:r>
            <a:r>
              <a:rPr lang="en-IN" dirty="0"/>
              <a:t>a </a:t>
            </a:r>
            <a:r>
              <a:rPr lang="en-IN" dirty="0" smtClean="0"/>
              <a:t>webpage</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26</a:t>
            </a:fld>
            <a:endParaRPr lang="en-US"/>
          </a:p>
        </p:txBody>
      </p:sp>
      <p:pic>
        <p:nvPicPr>
          <p:cNvPr id="7" name="Picture 6" descr="This figure describes a content box.&#10;There are three rectangular boxes in this figure. The first rectangular box is a dashed rectangular box. The top of the first rectangular box is labeled “Top”, left side of the first rectangular box is labeled “Left”, bottom of the first rectangular box is labeled “Bottom”, and right side of the rectangular box is labeled “Right”.&#10;The second rectangular box is one with a thick dashed outline positioned at the center of the first rectangular box. The space between the top of the first rectangular box and the top of the second rectangular box is labeled “Margin”.  A text that reads “Border” is positioned at the top of the second rectangular box. An arrow originating from the text points to the second rectangular box.&#10;The third rectangular box has “CONTENT” written within it, is positioned at the center of the second rectangular box. The space between the top of the second rectangular box and the top of the third rectangular box is marked “Padding”." title="CSS Box Model"/>
          <p:cNvPicPr>
            <a:picLocks noChangeAspect="1"/>
          </p:cNvPicPr>
          <p:nvPr/>
        </p:nvPicPr>
        <p:blipFill>
          <a:blip r:embed="rId3"/>
          <a:stretch>
            <a:fillRect/>
          </a:stretch>
        </p:blipFill>
        <p:spPr>
          <a:xfrm>
            <a:off x="2209800" y="3445132"/>
            <a:ext cx="5051681" cy="2775173"/>
          </a:xfrm>
          <a:prstGeom prst="rect">
            <a:avLst/>
          </a:prstGeom>
        </p:spPr>
      </p:pic>
    </p:spTree>
    <p:extLst>
      <p:ext uri="{BB962C8B-B14F-4D97-AF65-F5344CB8AC3E}">
        <p14:creationId xmlns:p14="http://schemas.microsoft.com/office/powerpoint/2010/main" val="1747786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latin typeface="Franklin Gothic Medium" panose="020B0603020102020204" pitchFamily="34" charset="0"/>
              </a:rPr>
              <a:t>CSS Box </a:t>
            </a:r>
            <a:r>
              <a:rPr lang="en-US" b="0" dirty="0" smtClean="0">
                <a:latin typeface="Franklin Gothic Medium" panose="020B0603020102020204" pitchFamily="34" charset="0"/>
              </a:rPr>
              <a:t>Model (continued)</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normAutofit/>
          </a:bodyPr>
          <a:lstStyle/>
          <a:p>
            <a:r>
              <a:rPr lang="en-IN" dirty="0"/>
              <a:t>Each content box can have margins, borders, and </a:t>
            </a:r>
            <a:r>
              <a:rPr lang="en-IN" dirty="0" smtClean="0"/>
              <a:t>padding</a:t>
            </a:r>
          </a:p>
          <a:p>
            <a:r>
              <a:rPr lang="en-IN" dirty="0"/>
              <a:t>The </a:t>
            </a:r>
            <a:r>
              <a:rPr lang="en-IN" b="1" dirty="0"/>
              <a:t>margin </a:t>
            </a:r>
            <a:r>
              <a:rPr lang="en-IN" dirty="0"/>
              <a:t>provides passive white space between block elements or between </a:t>
            </a:r>
            <a:r>
              <a:rPr lang="en-IN" dirty="0" smtClean="0"/>
              <a:t>the top </a:t>
            </a:r>
            <a:r>
              <a:rPr lang="en-IN" dirty="0"/>
              <a:t>or bottom of a </a:t>
            </a:r>
            <a:r>
              <a:rPr lang="en-IN" dirty="0" smtClean="0"/>
              <a:t>webpage</a:t>
            </a:r>
          </a:p>
          <a:p>
            <a:r>
              <a:rPr lang="en-IN" dirty="0"/>
              <a:t>The </a:t>
            </a:r>
            <a:r>
              <a:rPr lang="en-IN" b="1" dirty="0"/>
              <a:t>border </a:t>
            </a:r>
            <a:r>
              <a:rPr lang="en-IN" dirty="0"/>
              <a:t>separates the padding and the margin of the block </a:t>
            </a:r>
            <a:r>
              <a:rPr lang="en-IN" dirty="0" smtClean="0"/>
              <a:t>element</a:t>
            </a:r>
          </a:p>
          <a:p>
            <a:r>
              <a:rPr lang="en-IN" b="1" dirty="0"/>
              <a:t>Padding </a:t>
            </a:r>
            <a:r>
              <a:rPr lang="en-IN" dirty="0"/>
              <a:t>is the passive white space between the content and the border of a </a:t>
            </a:r>
            <a:r>
              <a:rPr lang="en-IN" dirty="0" smtClean="0"/>
              <a:t>block </a:t>
            </a:r>
            <a:r>
              <a:rPr lang="en-US" dirty="0" smtClean="0"/>
              <a:t>element</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27</a:t>
            </a:fld>
            <a:endParaRPr lang="en-US"/>
          </a:p>
        </p:txBody>
      </p:sp>
    </p:spTree>
    <p:extLst>
      <p:ext uri="{BB962C8B-B14F-4D97-AF65-F5344CB8AC3E}">
        <p14:creationId xmlns:p14="http://schemas.microsoft.com/office/powerpoint/2010/main" val="35594884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latin typeface="Franklin Gothic Medium" panose="020B0603020102020204" pitchFamily="34" charset="0"/>
              </a:rPr>
              <a:t>CSS Box Model (</a:t>
            </a:r>
            <a:r>
              <a:rPr lang="en-US" b="0" dirty="0" smtClean="0">
                <a:latin typeface="Franklin Gothic Medium" panose="020B0603020102020204" pitchFamily="34" charset="0"/>
              </a:rPr>
              <a:t>continued 1)</a:t>
            </a:r>
            <a:endParaRPr lang="en-US" b="0" dirty="0">
              <a:latin typeface="Franklin Gothic Medium" panose="020B0603020102020204" pitchFamily="34" charset="0"/>
            </a:endParaRPr>
          </a:p>
        </p:txBody>
      </p:sp>
      <p:pic>
        <p:nvPicPr>
          <p:cNvPr id="6" name="Content Placeholder 5" descr="This table provides data about the common CSS box model properties used to style block elements. It has 3 columns and 9 rows. The header of column 1 reads “Property”, the header of column 2 reads “Description”, and the header of column 3 reads “Examples”.&#10;In row 2, column 1 reads “margin”, column 2 reads “Sets the amount of space around the block element (top, right, bottom, left)”, and column 3 reads “margin: 20px; margin-top: 2em; margin-bottom: 150%;”.&#10;In row 3, column 1 reads “padding”, column 2 reads “Sets the amount of space between content and the border of its block element”, and column 3 reads ”padding: 10px; padding-left: 1.5em; padding-right: 125%;”&#10;In row 4, column 1 reads “border”, column 2 reads “Sets the format of the block element’s border”, and column 3 reads “border: solid 1px #000000;”.&#10;In row 5, column 1 reads “border-style”, column 2 reads “Designates the style of a border”, and column 3 reads “border-top-style: solid; border-top-style: dotted;”.&#10;In row 6, column 1 reads “border-width”, column 2 reads “Designates the width of a border”, and column 3 reads “border-top-width: 1px; border-bottom-width: thick;”.&#10;In row 7, column 1 reads “border-color”, column 2 reads “Designates the border color”, and column 3 reads “border-top-color: #000000; border-bottom-color: gray;”.&#10;In row 8, column 1 reads “border-radius”, column 2 reads “Rounds the corners of a block element’s border”, and column 3 reads “border-radius: 10px;”.&#10;In row 9, column 1 reads “box-shadow”, column 2 reads “Adds a shadow to a block element’s border”, and column 3 read “box-shadow: 8px 8px 8px #000000;”.&#10;" title="CSS Box Model"/>
          <p:cNvPicPr>
            <a:picLocks noGrp="1" noChangeAspect="1"/>
          </p:cNvPicPr>
          <p:nvPr>
            <p:ph idx="1"/>
          </p:nvPr>
        </p:nvPicPr>
        <p:blipFill>
          <a:blip r:embed="rId3"/>
          <a:stretch>
            <a:fillRect/>
          </a:stretch>
        </p:blipFill>
        <p:spPr>
          <a:xfrm>
            <a:off x="873787" y="1825625"/>
            <a:ext cx="7396426" cy="4351338"/>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28</a:t>
            </a:fld>
            <a:endParaRPr lang="en-US"/>
          </a:p>
        </p:txBody>
      </p:sp>
    </p:spTree>
    <p:extLst>
      <p:ext uri="{BB962C8B-B14F-4D97-AF65-F5344CB8AC3E}">
        <p14:creationId xmlns:p14="http://schemas.microsoft.com/office/powerpoint/2010/main" val="451302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smtClean="0">
                <a:latin typeface="Franklin Gothic Medium" panose="020B0603020102020204" pitchFamily="34" charset="0"/>
              </a:rPr>
              <a:t>Selectors</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lstStyle/>
          <a:p>
            <a:r>
              <a:rPr lang="en-IN" dirty="0" smtClean="0"/>
              <a:t>A </a:t>
            </a:r>
            <a:r>
              <a:rPr lang="en-IN" dirty="0"/>
              <a:t>style rule begins with a selector, which specifies </a:t>
            </a:r>
            <a:r>
              <a:rPr lang="en-IN" dirty="0" smtClean="0"/>
              <a:t>the </a:t>
            </a:r>
            <a:r>
              <a:rPr lang="en-IN" dirty="0"/>
              <a:t>element </a:t>
            </a:r>
            <a:r>
              <a:rPr lang="en-IN" dirty="0" smtClean="0"/>
              <a:t>to </a:t>
            </a:r>
            <a:r>
              <a:rPr lang="en-US" dirty="0" smtClean="0"/>
              <a:t>style</a:t>
            </a:r>
          </a:p>
          <a:p>
            <a:r>
              <a:rPr lang="en-IN" dirty="0"/>
              <a:t>A selector can be </a:t>
            </a:r>
            <a:endParaRPr lang="en-IN" dirty="0" smtClean="0"/>
          </a:p>
          <a:p>
            <a:pPr lvl="1"/>
            <a:r>
              <a:rPr lang="en-IN" dirty="0" smtClean="0"/>
              <a:t>an </a:t>
            </a:r>
            <a:r>
              <a:rPr lang="en-IN" dirty="0"/>
              <a:t>HTML element </a:t>
            </a:r>
            <a:r>
              <a:rPr lang="en-IN" dirty="0" smtClean="0"/>
              <a:t>name</a:t>
            </a:r>
          </a:p>
          <a:p>
            <a:pPr lvl="1"/>
            <a:r>
              <a:rPr lang="en-IN" dirty="0" smtClean="0"/>
              <a:t>an </a:t>
            </a:r>
            <a:r>
              <a:rPr lang="en-IN" dirty="0"/>
              <a:t>id attribute </a:t>
            </a:r>
            <a:r>
              <a:rPr lang="en-IN" dirty="0" smtClean="0"/>
              <a:t>value</a:t>
            </a:r>
          </a:p>
          <a:p>
            <a:pPr lvl="1"/>
            <a:r>
              <a:rPr lang="en-IN" dirty="0" smtClean="0"/>
              <a:t>a class </a:t>
            </a:r>
            <a:r>
              <a:rPr lang="en-US" dirty="0" smtClean="0"/>
              <a:t>attribute value</a:t>
            </a:r>
          </a:p>
          <a:p>
            <a:r>
              <a:rPr lang="en-IN" dirty="0"/>
              <a:t>A</a:t>
            </a:r>
            <a:r>
              <a:rPr lang="en-IN" dirty="0" smtClean="0"/>
              <a:t>n </a:t>
            </a:r>
            <a:r>
              <a:rPr lang="en-IN" b="1" dirty="0"/>
              <a:t>id</a:t>
            </a:r>
            <a:r>
              <a:rPr lang="en-IN" dirty="0"/>
              <a:t> or a </a:t>
            </a:r>
            <a:r>
              <a:rPr lang="en-IN" b="1" dirty="0"/>
              <a:t>class</a:t>
            </a:r>
            <a:r>
              <a:rPr lang="en-IN" dirty="0"/>
              <a:t> </a:t>
            </a:r>
            <a:r>
              <a:rPr lang="en-IN" b="1" dirty="0" smtClean="0"/>
              <a:t>selector</a:t>
            </a:r>
            <a:r>
              <a:rPr lang="en-IN" dirty="0" smtClean="0"/>
              <a:t> is used to apply </a:t>
            </a:r>
            <a:r>
              <a:rPr lang="en-IN" dirty="0"/>
              <a:t>styles to </a:t>
            </a:r>
            <a:r>
              <a:rPr lang="en-IN" dirty="0" smtClean="0"/>
              <a:t>p elements</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29</a:t>
            </a:fld>
            <a:endParaRPr lang="en-US"/>
          </a:p>
        </p:txBody>
      </p:sp>
    </p:spTree>
    <p:extLst>
      <p:ext uri="{BB962C8B-B14F-4D97-AF65-F5344CB8AC3E}">
        <p14:creationId xmlns:p14="http://schemas.microsoft.com/office/powerpoint/2010/main" val="303703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828800" y="2514600"/>
            <a:ext cx="6019800" cy="1447800"/>
          </a:xfrm>
          <a:ln>
            <a:miter lim="800000"/>
            <a:headEnd/>
            <a:tailEnd/>
          </a:ln>
        </p:spPr>
        <p:txBody>
          <a:bodyPr/>
          <a:lstStyle/>
          <a:p>
            <a:r>
              <a:rPr lang="en-US" sz="4900" b="1" dirty="0">
                <a:solidFill>
                  <a:prstClr val="black"/>
                </a:solidFill>
                <a:ea typeface="+mj-ea"/>
                <a:cs typeface="+mj-cs"/>
              </a:rPr>
              <a:t>Chapter </a:t>
            </a:r>
            <a:r>
              <a:rPr lang="en-US" sz="4900" b="1" dirty="0" smtClean="0">
                <a:solidFill>
                  <a:prstClr val="black"/>
                </a:solidFill>
                <a:ea typeface="+mj-ea"/>
                <a:cs typeface="+mj-cs"/>
              </a:rPr>
              <a:t>4</a:t>
            </a:r>
            <a:endParaRPr lang="en-US" dirty="0" smtClean="0"/>
          </a:p>
          <a:p>
            <a:pPr eaLnBrk="1" hangingPunct="1"/>
            <a:r>
              <a:rPr lang="en-US" sz="2800" b="1" dirty="0"/>
              <a:t>Applying CSS Styles to Webpages</a:t>
            </a:r>
            <a:r>
              <a:rPr lang="en-US" dirty="0"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smtClean="0">
                <a:latin typeface="Franklin Gothic Medium" panose="020B0603020102020204" pitchFamily="34" charset="0"/>
              </a:rPr>
              <a:t>Selectors (continued)</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normAutofit/>
          </a:bodyPr>
          <a:lstStyle/>
          <a:p>
            <a:r>
              <a:rPr lang="en-IN" dirty="0"/>
              <a:t>An </a:t>
            </a:r>
            <a:r>
              <a:rPr lang="en-IN" b="1" dirty="0"/>
              <a:t>id selector </a:t>
            </a:r>
            <a:r>
              <a:rPr lang="en-IN" dirty="0"/>
              <a:t>uses the id attribute value of an HTML element to select a single element</a:t>
            </a:r>
            <a:endParaRPr lang="en-US" b="1" dirty="0"/>
          </a:p>
          <a:p>
            <a:r>
              <a:rPr lang="en-IN" dirty="0" smtClean="0"/>
              <a:t>For </a:t>
            </a:r>
            <a:r>
              <a:rPr lang="en-IN" dirty="0"/>
              <a:t>example, to style </a:t>
            </a:r>
            <a:r>
              <a:rPr lang="en-IN" dirty="0" smtClean="0"/>
              <a:t>the </a:t>
            </a:r>
            <a:r>
              <a:rPr lang="en-IN" sz="2600" b="1" dirty="0" smtClean="0">
                <a:latin typeface="Courier New" panose="02070309020205020404" pitchFamily="49" charset="0"/>
                <a:cs typeface="Courier New" panose="02070309020205020404" pitchFamily="49" charset="0"/>
              </a:rPr>
              <a:t>div </a:t>
            </a:r>
            <a:r>
              <a:rPr lang="en-IN" sz="2600" b="1" dirty="0">
                <a:latin typeface="Courier New" panose="02070309020205020404" pitchFamily="49" charset="0"/>
                <a:cs typeface="Courier New" panose="02070309020205020404" pitchFamily="49" charset="0"/>
              </a:rPr>
              <a:t>id="container"</a:t>
            </a:r>
            <a:r>
              <a:rPr lang="en-IN" b="1" dirty="0"/>
              <a:t> </a:t>
            </a:r>
            <a:r>
              <a:rPr lang="en-IN" dirty="0"/>
              <a:t>element, use </a:t>
            </a:r>
            <a:r>
              <a:rPr lang="en-IN" sz="2600" b="1" dirty="0">
                <a:latin typeface="Courier New" panose="02070309020205020404" pitchFamily="49" charset="0"/>
                <a:cs typeface="Courier New" panose="02070309020205020404" pitchFamily="49" charset="0"/>
              </a:rPr>
              <a:t>#container</a:t>
            </a:r>
            <a:r>
              <a:rPr lang="en-IN" b="1" dirty="0"/>
              <a:t> </a:t>
            </a:r>
            <a:r>
              <a:rPr lang="en-IN" dirty="0"/>
              <a:t>as the </a:t>
            </a:r>
            <a:r>
              <a:rPr lang="en-IN" dirty="0" smtClean="0"/>
              <a:t>selector</a:t>
            </a:r>
          </a:p>
          <a:p>
            <a:pPr marL="1371600" lvl="3" indent="0">
              <a:buNone/>
            </a:pPr>
            <a:r>
              <a:rPr lang="en-US" sz="2600" dirty="0" smtClean="0">
                <a:latin typeface="Courier New" panose="02070309020205020404" pitchFamily="49" charset="0"/>
                <a:cs typeface="Courier New" panose="02070309020205020404" pitchFamily="49" charset="0"/>
              </a:rPr>
              <a:t>#container {</a:t>
            </a:r>
          </a:p>
          <a:p>
            <a:pPr marL="1371600" lvl="3" indent="0">
              <a:buNone/>
            </a:pPr>
            <a:r>
              <a:rPr lang="en-US" sz="2600" dirty="0" smtClean="0">
                <a:latin typeface="Courier New" panose="02070309020205020404" pitchFamily="49" charset="0"/>
                <a:cs typeface="Courier New" panose="02070309020205020404" pitchFamily="49" charset="0"/>
              </a:rPr>
              <a:t>	border</a:t>
            </a:r>
            <a:r>
              <a:rPr lang="en-US" sz="2600" dirty="0">
                <a:latin typeface="Courier New" panose="02070309020205020404" pitchFamily="49" charset="0"/>
                <a:cs typeface="Courier New" panose="02070309020205020404" pitchFamily="49" charset="0"/>
              </a:rPr>
              <a:t>: solid 2px</a:t>
            </a:r>
            <a:r>
              <a:rPr lang="en-US" sz="2600" dirty="0" smtClean="0">
                <a:latin typeface="Courier New" panose="02070309020205020404" pitchFamily="49" charset="0"/>
                <a:cs typeface="Courier New" panose="02070309020205020404" pitchFamily="49" charset="0"/>
              </a:rPr>
              <a:t>;</a:t>
            </a:r>
          </a:p>
          <a:p>
            <a:pPr marL="1371600" lvl="3" indent="0">
              <a:buNone/>
            </a:pPr>
            <a:r>
              <a:rPr lang="en-US" sz="2600" dirty="0" smtClean="0">
                <a:latin typeface="Courier New" panose="02070309020205020404" pitchFamily="49" charset="0"/>
                <a:cs typeface="Courier New" panose="02070309020205020404" pitchFamily="49" charset="0"/>
              </a:rPr>
              <a:t>}</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30</a:t>
            </a:fld>
            <a:endParaRPr lang="en-US"/>
          </a:p>
        </p:txBody>
      </p:sp>
    </p:spTree>
    <p:extLst>
      <p:ext uri="{BB962C8B-B14F-4D97-AF65-F5344CB8AC3E}">
        <p14:creationId xmlns:p14="http://schemas.microsoft.com/office/powerpoint/2010/main" val="2158234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smtClean="0">
                <a:latin typeface="Franklin Gothic Medium" panose="020B0603020102020204" pitchFamily="34" charset="0"/>
              </a:rPr>
              <a:t>Selectors (continued 1)</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lstStyle/>
          <a:p>
            <a:r>
              <a:rPr lang="en-IN" dirty="0">
                <a:cs typeface="Courier New" panose="02070309020205020404" pitchFamily="49" charset="0"/>
              </a:rPr>
              <a:t>A </a:t>
            </a:r>
            <a:r>
              <a:rPr lang="en-IN" b="1" dirty="0"/>
              <a:t>class selector</a:t>
            </a:r>
            <a:r>
              <a:rPr lang="en-IN" dirty="0"/>
              <a:t> is used</a:t>
            </a:r>
            <a:r>
              <a:rPr lang="en-IN" b="1" dirty="0"/>
              <a:t> </a:t>
            </a:r>
            <a:r>
              <a:rPr lang="en-IN" dirty="0"/>
              <a:t>to select elements that include a certain class attribute</a:t>
            </a:r>
          </a:p>
          <a:p>
            <a:r>
              <a:rPr lang="en-IN" dirty="0"/>
              <a:t>For example, to style class="mobile", use </a:t>
            </a:r>
            <a:r>
              <a:rPr lang="en-IN" sz="2600" b="1" dirty="0">
                <a:latin typeface="Courier New" panose="02070309020205020404" pitchFamily="49" charset="0"/>
                <a:cs typeface="Courier New" panose="02070309020205020404" pitchFamily="49" charset="0"/>
              </a:rPr>
              <a:t>.mobile </a:t>
            </a:r>
            <a:r>
              <a:rPr lang="en-IN" dirty="0"/>
              <a:t>as the selector</a:t>
            </a:r>
          </a:p>
          <a:p>
            <a:pPr marL="914400" lvl="2" indent="0">
              <a:buNone/>
            </a:pPr>
            <a:r>
              <a:rPr lang="en-US" sz="2600" dirty="0">
                <a:latin typeface="Courier New" panose="02070309020205020404" pitchFamily="49" charset="0"/>
                <a:cs typeface="Courier New" panose="02070309020205020404" pitchFamily="49" charset="0"/>
              </a:rPr>
              <a:t>.mobile {</a:t>
            </a:r>
          </a:p>
          <a:p>
            <a:pPr marL="914400" lvl="2" indent="0">
              <a:buNone/>
            </a:pPr>
            <a:r>
              <a:rPr lang="en-US" sz="2600" dirty="0">
                <a:latin typeface="Courier New" panose="02070309020205020404" pitchFamily="49" charset="0"/>
                <a:cs typeface="Courier New" panose="02070309020205020404" pitchFamily="49" charset="0"/>
              </a:rPr>
              <a:t>	font-size: 10pt;</a:t>
            </a:r>
          </a:p>
          <a:p>
            <a:pPr marL="914400" lvl="2" indent="0">
              <a:buNone/>
            </a:pPr>
            <a:r>
              <a:rPr lang="en-US" sz="2600" dirty="0" smtClean="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31</a:t>
            </a:fld>
            <a:endParaRPr lang="en-US"/>
          </a:p>
        </p:txBody>
      </p:sp>
    </p:spTree>
    <p:extLst>
      <p:ext uri="{BB962C8B-B14F-4D97-AF65-F5344CB8AC3E}">
        <p14:creationId xmlns:p14="http://schemas.microsoft.com/office/powerpoint/2010/main" val="2748534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smtClean="0">
                <a:latin typeface="Franklin Gothic Medium" panose="020B0603020102020204" pitchFamily="34" charset="0"/>
              </a:rPr>
              <a:t>Selectors (continued 2)</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normAutofit/>
          </a:bodyPr>
          <a:lstStyle/>
          <a:p>
            <a:r>
              <a:rPr lang="en-US" dirty="0" smtClean="0"/>
              <a:t>A </a:t>
            </a:r>
            <a:r>
              <a:rPr lang="en-US" b="1" dirty="0" smtClean="0"/>
              <a:t>descendant selector</a:t>
            </a:r>
            <a:r>
              <a:rPr lang="en-US" dirty="0" smtClean="0"/>
              <a:t> is used to create style </a:t>
            </a:r>
            <a:r>
              <a:rPr lang="en-IN" dirty="0"/>
              <a:t>that applies to an element contained within </a:t>
            </a:r>
            <a:r>
              <a:rPr lang="en-IN" dirty="0" smtClean="0"/>
              <a:t>another </a:t>
            </a:r>
            <a:r>
              <a:rPr lang="en-US" dirty="0" smtClean="0"/>
              <a:t>element</a:t>
            </a:r>
          </a:p>
          <a:p>
            <a:r>
              <a:rPr lang="en-US" dirty="0" smtClean="0"/>
              <a:t>For example, the </a:t>
            </a:r>
            <a:r>
              <a:rPr lang="en-IN" dirty="0" smtClean="0"/>
              <a:t>following style rule sets the list-style property to none for list items in an unordered list included in the navigation area:</a:t>
            </a:r>
          </a:p>
          <a:p>
            <a:pPr marL="914400" lvl="2" indent="0">
              <a:buNone/>
            </a:pPr>
            <a:r>
              <a:rPr lang="en-US" sz="2600" dirty="0" err="1" smtClean="0">
                <a:latin typeface="Courier New" panose="02070309020205020404" pitchFamily="49" charset="0"/>
                <a:cs typeface="Courier New" panose="02070309020205020404" pitchFamily="49" charset="0"/>
              </a:rPr>
              <a:t>nav</a:t>
            </a:r>
            <a:r>
              <a:rPr lang="en-US" sz="2600" dirty="0" smtClean="0">
                <a:latin typeface="Courier New" panose="02070309020205020404" pitchFamily="49" charset="0"/>
                <a:cs typeface="Courier New" panose="02070309020205020404" pitchFamily="49" charset="0"/>
              </a:rPr>
              <a:t> </a:t>
            </a:r>
            <a:r>
              <a:rPr lang="en-US" sz="2600" dirty="0" err="1" smtClean="0">
                <a:latin typeface="Courier New" panose="02070309020205020404" pitchFamily="49" charset="0"/>
                <a:cs typeface="Courier New" panose="02070309020205020404" pitchFamily="49" charset="0"/>
              </a:rPr>
              <a:t>ul</a:t>
            </a:r>
            <a:r>
              <a:rPr lang="en-US" sz="2600" dirty="0" smtClean="0">
                <a:latin typeface="Courier New" panose="02070309020205020404" pitchFamily="49" charset="0"/>
                <a:cs typeface="Courier New" panose="02070309020205020404" pitchFamily="49" charset="0"/>
              </a:rPr>
              <a:t> li {</a:t>
            </a:r>
          </a:p>
          <a:p>
            <a:pPr marL="914400" lvl="2" indent="0">
              <a:buNone/>
            </a:pPr>
            <a:r>
              <a:rPr lang="en-US" sz="2600" dirty="0" smtClean="0">
                <a:latin typeface="Courier New" panose="02070309020205020404" pitchFamily="49" charset="0"/>
                <a:cs typeface="Courier New" panose="02070309020205020404" pitchFamily="49" charset="0"/>
              </a:rPr>
              <a:t>	list-style: none;</a:t>
            </a:r>
          </a:p>
          <a:p>
            <a:pPr marL="914400" lvl="2" indent="0">
              <a:buNone/>
            </a:pPr>
            <a:r>
              <a:rPr lang="en-US" sz="2600" dirty="0" smtClean="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32</a:t>
            </a:fld>
            <a:endParaRPr lang="en-US"/>
          </a:p>
        </p:txBody>
      </p:sp>
    </p:spTree>
    <p:extLst>
      <p:ext uri="{BB962C8B-B14F-4D97-AF65-F5344CB8AC3E}">
        <p14:creationId xmlns:p14="http://schemas.microsoft.com/office/powerpoint/2010/main" val="4059321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1515" y="368788"/>
            <a:ext cx="8742485" cy="1325563"/>
          </a:xfrm>
        </p:spPr>
        <p:txBody>
          <a:bodyPr>
            <a:noAutofit/>
          </a:bodyPr>
          <a:lstStyle/>
          <a:p>
            <a:r>
              <a:rPr lang="en-IN" b="0" dirty="0">
                <a:latin typeface="Franklin Gothic Medium" panose="020B0603020102020204" pitchFamily="34" charset="0"/>
              </a:rPr>
              <a:t>To Create a CSS File and a Style </a:t>
            </a:r>
            <a:r>
              <a:rPr lang="en-IN" b="0" dirty="0" smtClean="0">
                <a:latin typeface="Franklin Gothic Medium" panose="020B0603020102020204" pitchFamily="34" charset="0"/>
              </a:rPr>
              <a:t>Rule </a:t>
            </a:r>
            <a:r>
              <a:rPr lang="en-US" b="0" dirty="0" smtClean="0">
                <a:latin typeface="Franklin Gothic Medium" panose="020B0603020102020204" pitchFamily="34" charset="0"/>
              </a:rPr>
              <a:t>for </a:t>
            </a:r>
            <a:r>
              <a:rPr lang="en-US" b="0" dirty="0">
                <a:latin typeface="Franklin Gothic Medium" panose="020B0603020102020204" pitchFamily="34" charset="0"/>
              </a:rPr>
              <a:t>the Body Element</a:t>
            </a:r>
          </a:p>
        </p:txBody>
      </p:sp>
      <p:pic>
        <p:nvPicPr>
          <p:cNvPr id="6" name="Content Placeholder 5" descr="This figure explains how to create a style rule for a body element in the CSS file.&#10;The first line of the code reads “1 body {”. The second line reads “2 background-color: #FFFF99;”. There are eight rectangular boxes in this figure. The first rectangular box labeled “Line 2” is positioned to the left of the code. An arrow originating from the first rectangular box points to “2” in the second line of the code. The second rectangular box labeled “background-color property” is positioned above the code. An arrow originating from the second rectangular box points to “background-color” in the second line of the code. The third rectangular box labeled “colon” is positioned to the right of the second rectangular box. An arrow originating from the third rectangular box points to “:” in the second line of the code. The fourth rectangular box labeled “background color value” is positioned to the right of the third rectangular box. An arrow originating from the fourth rectangular box points to “#FFFF99” in the second line of the code. The fifth rectangular box labeled “semicolon” is positioned to the right of the code. An arrow originating from the fifth rectangular box points to “;” in the second line of the code. The sixth rectangular box labeled “declaration” is positioned below the code. An arrow originating from the sixth rectangular box points to the entire second line of the code.&#10;The third line reads “3 }”. The seventh rectangular box labeled “Line 3” is positioned below the first rectangular box. An arrow originating from the seventh rectangular box points to “3” in the third line of the code. The eighth rectangular box labeled “closing brace” is positioned below the code. An arrow originating from the eighth rectangular box points to “}” in the third line of the code." title="To Create a CSS File and a Style Rule for the Body Element"/>
          <p:cNvPicPr>
            <a:picLocks noGrp="1" noChangeAspect="1"/>
          </p:cNvPicPr>
          <p:nvPr>
            <p:ph idx="1"/>
          </p:nvPr>
        </p:nvPicPr>
        <p:blipFill>
          <a:blip r:embed="rId3"/>
          <a:stretch>
            <a:fillRect/>
          </a:stretch>
        </p:blipFill>
        <p:spPr>
          <a:xfrm>
            <a:off x="933450" y="2610644"/>
            <a:ext cx="7277100" cy="2781300"/>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33</a:t>
            </a:fld>
            <a:endParaRPr lang="en-US"/>
          </a:p>
        </p:txBody>
      </p:sp>
    </p:spTree>
    <p:extLst>
      <p:ext uri="{BB962C8B-B14F-4D97-AF65-F5344CB8AC3E}">
        <p14:creationId xmlns:p14="http://schemas.microsoft.com/office/powerpoint/2010/main" val="1032273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Linking an HTML Document to a CSS File</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normAutofit/>
          </a:bodyPr>
          <a:lstStyle/>
          <a:p>
            <a:r>
              <a:rPr lang="en-IN" dirty="0"/>
              <a:t>After creating a CSS file, link it to all the webpages that will use its </a:t>
            </a:r>
            <a:r>
              <a:rPr lang="en-IN" dirty="0" smtClean="0"/>
              <a:t>styles</a:t>
            </a:r>
          </a:p>
          <a:p>
            <a:r>
              <a:rPr lang="en-US" dirty="0"/>
              <a:t>Insert a </a:t>
            </a:r>
            <a:r>
              <a:rPr lang="en-US" sz="2600" dirty="0" smtClean="0">
                <a:latin typeface="Courier New" panose="02070309020205020404" pitchFamily="49" charset="0"/>
                <a:cs typeface="Courier New" panose="02070309020205020404" pitchFamily="49" charset="0"/>
              </a:rPr>
              <a:t>link</a:t>
            </a:r>
            <a:r>
              <a:rPr lang="en-US" b="1" dirty="0" smtClean="0"/>
              <a:t> </a:t>
            </a:r>
            <a:r>
              <a:rPr lang="en-IN" dirty="0" smtClean="0"/>
              <a:t>element </a:t>
            </a:r>
            <a:r>
              <a:rPr lang="en-IN" dirty="0"/>
              <a:t>on the HTML page within the &lt;head&gt; and &lt;/head&gt; </a:t>
            </a:r>
            <a:r>
              <a:rPr lang="en-IN" dirty="0" smtClean="0"/>
              <a:t>tags</a:t>
            </a:r>
          </a:p>
          <a:p>
            <a:r>
              <a:rPr lang="en-IN" dirty="0"/>
              <a:t>The </a:t>
            </a:r>
            <a:r>
              <a:rPr lang="en-IN" sz="2600" dirty="0">
                <a:latin typeface="Courier New" panose="02070309020205020404" pitchFamily="49" charset="0"/>
                <a:cs typeface="Courier New" panose="02070309020205020404" pitchFamily="49" charset="0"/>
              </a:rPr>
              <a:t>link</a:t>
            </a:r>
            <a:r>
              <a:rPr lang="en-IN" b="1" dirty="0"/>
              <a:t> </a:t>
            </a:r>
            <a:r>
              <a:rPr lang="en-IN" dirty="0"/>
              <a:t>element uses two </a:t>
            </a:r>
            <a:r>
              <a:rPr lang="en-IN" dirty="0" smtClean="0"/>
              <a:t>attributes:</a:t>
            </a:r>
          </a:p>
          <a:p>
            <a:pPr lvl="1"/>
            <a:r>
              <a:rPr lang="en-IN" sz="2200" dirty="0" err="1" smtClean="0">
                <a:latin typeface="Courier New" panose="02070309020205020404" pitchFamily="49" charset="0"/>
                <a:cs typeface="Courier New" panose="02070309020205020404" pitchFamily="49" charset="0"/>
              </a:rPr>
              <a:t>rel</a:t>
            </a:r>
            <a:endParaRPr lang="en-IN" b="1" dirty="0"/>
          </a:p>
          <a:p>
            <a:pPr lvl="1"/>
            <a:r>
              <a:rPr lang="en-IN" sz="2200" dirty="0" err="1" smtClean="0">
                <a:latin typeface="Courier New" panose="02070309020205020404" pitchFamily="49" charset="0"/>
                <a:cs typeface="Courier New" panose="02070309020205020404" pitchFamily="49" charset="0"/>
              </a:rPr>
              <a:t>href</a:t>
            </a:r>
            <a:endParaRPr lang="en-IN" sz="2200" dirty="0" smtClean="0">
              <a:latin typeface="Courier New" panose="02070309020205020404" pitchFamily="49" charset="0"/>
              <a:cs typeface="Courier New" panose="02070309020205020404" pitchFamily="49" charset="0"/>
            </a:endParaRPr>
          </a:p>
          <a:p>
            <a:r>
              <a:rPr lang="en-US" dirty="0"/>
              <a:t>The </a:t>
            </a:r>
            <a:r>
              <a:rPr lang="en-US" sz="2600" dirty="0" err="1" smtClean="0">
                <a:latin typeface="Courier New" panose="02070309020205020404" pitchFamily="49" charset="0"/>
                <a:cs typeface="Courier New" panose="02070309020205020404" pitchFamily="49" charset="0"/>
              </a:rPr>
              <a:t>rel</a:t>
            </a:r>
            <a:r>
              <a:rPr lang="en-US" b="1" dirty="0" smtClean="0"/>
              <a:t> </a:t>
            </a:r>
            <a:r>
              <a:rPr lang="en-IN" dirty="0" smtClean="0"/>
              <a:t>attribute </a:t>
            </a:r>
            <a:r>
              <a:rPr lang="en-IN" dirty="0"/>
              <a:t>uses the </a:t>
            </a:r>
            <a:r>
              <a:rPr lang="en-IN" sz="2600" dirty="0">
                <a:latin typeface="Courier New" panose="02070309020205020404" pitchFamily="49" charset="0"/>
                <a:cs typeface="Courier New" panose="02070309020205020404" pitchFamily="49" charset="0"/>
              </a:rPr>
              <a:t>stylesheet</a:t>
            </a:r>
            <a:r>
              <a:rPr lang="en-IN" b="1" dirty="0"/>
              <a:t> </a:t>
            </a:r>
            <a:r>
              <a:rPr lang="en-IN" dirty="0"/>
              <a:t>value to indicate that the document is linked to </a:t>
            </a:r>
            <a:r>
              <a:rPr lang="en-IN" dirty="0" smtClean="0"/>
              <a:t>a </a:t>
            </a:r>
            <a:r>
              <a:rPr lang="en-US" dirty="0" smtClean="0"/>
              <a:t>style </a:t>
            </a:r>
            <a:r>
              <a:rPr lang="en-US" dirty="0"/>
              <a:t>sheet</a:t>
            </a:r>
            <a:endParaRPr lang="en-US"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34</a:t>
            </a:fld>
            <a:endParaRPr lang="en-US"/>
          </a:p>
        </p:txBody>
      </p:sp>
    </p:spTree>
    <p:extLst>
      <p:ext uri="{BB962C8B-B14F-4D97-AF65-F5344CB8AC3E}">
        <p14:creationId xmlns:p14="http://schemas.microsoft.com/office/powerpoint/2010/main" val="74453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Linking an HTML Document to a CSS </a:t>
            </a:r>
            <a:r>
              <a:rPr lang="en-IN" b="0" dirty="0" smtClean="0">
                <a:latin typeface="Franklin Gothic Medium" panose="020B0603020102020204" pitchFamily="34" charset="0"/>
              </a:rPr>
              <a:t>File (continued)</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lstStyle/>
          <a:p>
            <a:r>
              <a:rPr lang="en-IN" dirty="0"/>
              <a:t>The </a:t>
            </a:r>
            <a:r>
              <a:rPr lang="en-IN" sz="2600" dirty="0" err="1">
                <a:latin typeface="Courier New" panose="02070309020205020404" pitchFamily="49" charset="0"/>
                <a:cs typeface="Courier New" panose="02070309020205020404" pitchFamily="49" charset="0"/>
              </a:rPr>
              <a:t>href</a:t>
            </a:r>
            <a:r>
              <a:rPr lang="en-IN" b="1" dirty="0"/>
              <a:t> </a:t>
            </a:r>
            <a:r>
              <a:rPr lang="en-IN" dirty="0"/>
              <a:t>attribute value specifies the file path or file name </a:t>
            </a:r>
            <a:r>
              <a:rPr lang="en-IN" dirty="0" smtClean="0"/>
              <a:t>of the CSS </a:t>
            </a:r>
            <a:r>
              <a:rPr lang="en-US" dirty="0" smtClean="0"/>
              <a:t>file</a:t>
            </a:r>
          </a:p>
          <a:p>
            <a:r>
              <a:rPr lang="en-IN" dirty="0"/>
              <a:t>Following is an example of a link to a style sheet named styles.css and stored in </a:t>
            </a:r>
            <a:r>
              <a:rPr lang="en-IN" dirty="0" smtClean="0"/>
              <a:t>the </a:t>
            </a:r>
            <a:r>
              <a:rPr lang="en-US" dirty="0" err="1" smtClean="0"/>
              <a:t>css</a:t>
            </a:r>
            <a:r>
              <a:rPr lang="en-US" dirty="0" smtClean="0"/>
              <a:t> </a:t>
            </a:r>
            <a:r>
              <a:rPr lang="en-US" dirty="0"/>
              <a:t>folder</a:t>
            </a:r>
            <a:r>
              <a:rPr lang="en-US" dirty="0" smtClean="0"/>
              <a:t>:</a:t>
            </a:r>
          </a:p>
          <a:p>
            <a:pPr marL="914400" lvl="2" indent="0">
              <a:buNone/>
            </a:pPr>
            <a:r>
              <a:rPr lang="en-US" sz="2600" dirty="0" smtClean="0">
                <a:latin typeface="Courier New" panose="02070309020205020404" pitchFamily="49" charset="0"/>
                <a:cs typeface="Courier New" panose="02070309020205020404" pitchFamily="49" charset="0"/>
              </a:rPr>
              <a:t>&lt;link </a:t>
            </a:r>
            <a:r>
              <a:rPr lang="en-US" sz="2600" dirty="0" err="1" smtClean="0">
                <a:latin typeface="Courier New" panose="02070309020205020404" pitchFamily="49" charset="0"/>
                <a:cs typeface="Courier New" panose="02070309020205020404" pitchFamily="49" charset="0"/>
              </a:rPr>
              <a:t>rel</a:t>
            </a:r>
            <a:r>
              <a:rPr lang="en-US" sz="2600" dirty="0" smtClean="0">
                <a:latin typeface="Courier New" panose="02070309020205020404" pitchFamily="49" charset="0"/>
                <a:cs typeface="Courier New" panose="02070309020205020404" pitchFamily="49" charset="0"/>
              </a:rPr>
              <a:t>="stylesheet" </a:t>
            </a:r>
            <a:r>
              <a:rPr lang="en-US" sz="2600" dirty="0" err="1" smtClean="0">
                <a:latin typeface="Courier New" panose="02070309020205020404" pitchFamily="49" charset="0"/>
                <a:cs typeface="Courier New" panose="02070309020205020404" pitchFamily="49" charset="0"/>
              </a:rPr>
              <a:t>href</a:t>
            </a:r>
            <a:r>
              <a:rPr lang="en-US" sz="2600" dirty="0" smtClean="0">
                <a:latin typeface="Courier New" panose="02070309020205020404" pitchFamily="49" charset="0"/>
                <a:cs typeface="Courier New" panose="02070309020205020404" pitchFamily="49" charset="0"/>
              </a:rPr>
              <a:t>="</a:t>
            </a:r>
            <a:r>
              <a:rPr lang="en-US" sz="2600" dirty="0" err="1" smtClean="0">
                <a:latin typeface="Courier New" panose="02070309020205020404" pitchFamily="49" charset="0"/>
                <a:cs typeface="Courier New" panose="02070309020205020404" pitchFamily="49" charset="0"/>
              </a:rPr>
              <a:t>css</a:t>
            </a:r>
            <a:r>
              <a:rPr lang="en-US" sz="2600" dirty="0" smtClean="0">
                <a:latin typeface="Courier New" panose="02070309020205020404" pitchFamily="49" charset="0"/>
                <a:cs typeface="Courier New" panose="02070309020205020404" pitchFamily="49" charset="0"/>
              </a:rPr>
              <a:t>/styles.css"&gt;</a:t>
            </a:r>
          </a:p>
          <a:p>
            <a:r>
              <a:rPr lang="en-IN" dirty="0"/>
              <a:t>The </a:t>
            </a:r>
            <a:r>
              <a:rPr lang="en-IN" sz="2600" dirty="0">
                <a:latin typeface="Courier New" panose="02070309020205020404" pitchFamily="49" charset="0"/>
                <a:cs typeface="Courier New" panose="02070309020205020404" pitchFamily="49" charset="0"/>
              </a:rPr>
              <a:t>type="text/</a:t>
            </a:r>
            <a:r>
              <a:rPr lang="en-IN" sz="2600" dirty="0" err="1">
                <a:latin typeface="Courier New" panose="02070309020205020404" pitchFamily="49" charset="0"/>
                <a:cs typeface="Courier New" panose="02070309020205020404" pitchFamily="49" charset="0"/>
              </a:rPr>
              <a:t>css</a:t>
            </a:r>
            <a:r>
              <a:rPr lang="en-IN" sz="2600" dirty="0">
                <a:latin typeface="Courier New" panose="02070309020205020404" pitchFamily="49" charset="0"/>
                <a:cs typeface="Courier New" panose="02070309020205020404" pitchFamily="49" charset="0"/>
              </a:rPr>
              <a:t>"</a:t>
            </a:r>
            <a:r>
              <a:rPr lang="en-IN" sz="2600" b="1" dirty="0"/>
              <a:t> </a:t>
            </a:r>
            <a:r>
              <a:rPr lang="en-IN" dirty="0"/>
              <a:t>attribute and value is also commonly used within </a:t>
            </a:r>
            <a:r>
              <a:rPr lang="en-IN" dirty="0" smtClean="0"/>
              <a:t>a </a:t>
            </a:r>
            <a:r>
              <a:rPr lang="en-IN" sz="2600" dirty="0" smtClean="0">
                <a:latin typeface="Courier New" panose="02070309020205020404" pitchFamily="49" charset="0"/>
                <a:cs typeface="Courier New" panose="02070309020205020404" pitchFamily="49" charset="0"/>
              </a:rPr>
              <a:t>link</a:t>
            </a:r>
            <a:r>
              <a:rPr lang="en-IN" sz="2600" b="1" dirty="0" smtClean="0"/>
              <a:t> </a:t>
            </a:r>
            <a:r>
              <a:rPr lang="en-IN" dirty="0"/>
              <a:t>element to reference a CSS file</a:t>
            </a:r>
            <a:endParaRPr lang="en-US" sz="80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35</a:t>
            </a:fld>
            <a:endParaRPr lang="en-US"/>
          </a:p>
        </p:txBody>
      </p:sp>
    </p:spTree>
    <p:extLst>
      <p:ext uri="{BB962C8B-B14F-4D97-AF65-F5344CB8AC3E}">
        <p14:creationId xmlns:p14="http://schemas.microsoft.com/office/powerpoint/2010/main" val="3020378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latin typeface="Franklin Gothic Medium" panose="020B0603020102020204" pitchFamily="34" charset="0"/>
              </a:rPr>
              <a:t>Aligning Webpage Content</a:t>
            </a:r>
          </a:p>
        </p:txBody>
      </p:sp>
      <p:sp>
        <p:nvSpPr>
          <p:cNvPr id="2" name="Content Placeholder 1"/>
          <p:cNvSpPr>
            <a:spLocks noGrp="1"/>
          </p:cNvSpPr>
          <p:nvPr>
            <p:ph idx="1"/>
          </p:nvPr>
        </p:nvSpPr>
        <p:spPr/>
        <p:txBody>
          <a:bodyPr>
            <a:normAutofit/>
          </a:bodyPr>
          <a:lstStyle/>
          <a:p>
            <a:r>
              <a:rPr lang="en-IN" dirty="0"/>
              <a:t>One way to align webpage content is to use the text-align property, which applies </a:t>
            </a:r>
            <a:r>
              <a:rPr lang="en-IN" dirty="0" smtClean="0"/>
              <a:t>to </a:t>
            </a:r>
            <a:r>
              <a:rPr lang="en-US" dirty="0" smtClean="0"/>
              <a:t>block elements</a:t>
            </a:r>
          </a:p>
          <a:p>
            <a:r>
              <a:rPr lang="en-IN" dirty="0"/>
              <a:t>The text-align property can use </a:t>
            </a:r>
            <a:r>
              <a:rPr lang="en-IN" dirty="0" smtClean="0"/>
              <a:t>left (</a:t>
            </a:r>
            <a:r>
              <a:rPr lang="en-IN" dirty="0"/>
              <a:t>the default), </a:t>
            </a:r>
            <a:r>
              <a:rPr lang="en-US" dirty="0" smtClean="0"/>
              <a:t>center</a:t>
            </a:r>
            <a:r>
              <a:rPr lang="en-IN" dirty="0" smtClean="0"/>
              <a:t>, </a:t>
            </a:r>
            <a:r>
              <a:rPr lang="en-IN" dirty="0"/>
              <a:t>right, or </a:t>
            </a:r>
            <a:r>
              <a:rPr lang="en-IN" dirty="0" smtClean="0"/>
              <a:t>justify as its value</a:t>
            </a:r>
          </a:p>
          <a:p>
            <a:r>
              <a:rPr lang="en-IN" dirty="0"/>
              <a:t>For example, the following rule </a:t>
            </a:r>
            <a:r>
              <a:rPr lang="en-US" dirty="0" smtClean="0"/>
              <a:t>centers</a:t>
            </a:r>
            <a:r>
              <a:rPr lang="en-IN" dirty="0" smtClean="0"/>
              <a:t> </a:t>
            </a:r>
            <a:r>
              <a:rPr lang="en-IN" dirty="0"/>
              <a:t>an </a:t>
            </a:r>
            <a:r>
              <a:rPr lang="en-IN" sz="2600" b="1" dirty="0">
                <a:latin typeface="Courier New" panose="02070309020205020404" pitchFamily="49" charset="0"/>
                <a:cs typeface="Courier New" panose="02070309020205020404" pitchFamily="49" charset="0"/>
              </a:rPr>
              <a:t>h1</a:t>
            </a:r>
            <a:r>
              <a:rPr lang="en-IN" b="1" dirty="0"/>
              <a:t> </a:t>
            </a:r>
            <a:r>
              <a:rPr lang="en-IN" dirty="0" smtClean="0"/>
              <a:t>element:</a:t>
            </a:r>
          </a:p>
          <a:p>
            <a:pPr marL="914400" lvl="2" indent="0">
              <a:buNone/>
            </a:pPr>
            <a:r>
              <a:rPr lang="en-US" sz="2600" dirty="0" smtClean="0">
                <a:latin typeface="Courier New" panose="02070309020205020404" pitchFamily="49" charset="0"/>
                <a:cs typeface="Courier New" panose="02070309020205020404" pitchFamily="49" charset="0"/>
              </a:rPr>
              <a:t>h1 {</a:t>
            </a:r>
          </a:p>
          <a:p>
            <a:pPr marL="914400" lvl="2" indent="0">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text-align</a:t>
            </a:r>
            <a:r>
              <a:rPr lang="en-US" sz="2600" dirty="0">
                <a:latin typeface="Courier New" panose="02070309020205020404" pitchFamily="49" charset="0"/>
                <a:cs typeface="Courier New" panose="02070309020205020404" pitchFamily="49" charset="0"/>
              </a:rPr>
              <a:t>: center</a:t>
            </a:r>
            <a:r>
              <a:rPr lang="en-US" sz="2600" dirty="0" smtClean="0">
                <a:latin typeface="Courier New" panose="02070309020205020404" pitchFamily="49" charset="0"/>
                <a:cs typeface="Courier New" panose="02070309020205020404" pitchFamily="49" charset="0"/>
              </a:rPr>
              <a:t>;</a:t>
            </a:r>
          </a:p>
          <a:p>
            <a:pPr marL="914400" lvl="2" indent="0">
              <a:buNone/>
            </a:pPr>
            <a:r>
              <a:rPr lang="en-US" sz="2600" dirty="0" smtClean="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36</a:t>
            </a:fld>
            <a:endParaRPr lang="en-US"/>
          </a:p>
        </p:txBody>
      </p:sp>
    </p:spTree>
    <p:extLst>
      <p:ext uri="{BB962C8B-B14F-4D97-AF65-F5344CB8AC3E}">
        <p14:creationId xmlns:p14="http://schemas.microsoft.com/office/powerpoint/2010/main" val="3387811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latin typeface="Franklin Gothic Medium" panose="020B0603020102020204" pitchFamily="34" charset="0"/>
              </a:rPr>
              <a:t>To Center Content</a:t>
            </a:r>
          </a:p>
        </p:txBody>
      </p:sp>
      <p:sp>
        <p:nvSpPr>
          <p:cNvPr id="2" name="Content Placeholder 1"/>
          <p:cNvSpPr>
            <a:spLocks noGrp="1"/>
          </p:cNvSpPr>
          <p:nvPr>
            <p:ph idx="1"/>
          </p:nvPr>
        </p:nvSpPr>
        <p:spPr/>
        <p:txBody>
          <a:bodyPr/>
          <a:lstStyle/>
          <a:p>
            <a:r>
              <a:rPr lang="en-IN" dirty="0"/>
              <a:t>To </a:t>
            </a:r>
            <a:r>
              <a:rPr lang="en-US" dirty="0" smtClean="0"/>
              <a:t>center</a:t>
            </a:r>
            <a:r>
              <a:rPr lang="en-IN" dirty="0" smtClean="0"/>
              <a:t> </a:t>
            </a:r>
            <a:r>
              <a:rPr lang="en-IN" dirty="0"/>
              <a:t>all of </a:t>
            </a:r>
            <a:r>
              <a:rPr lang="en-IN" dirty="0" smtClean="0"/>
              <a:t>the elements of a webpage </a:t>
            </a:r>
            <a:r>
              <a:rPr lang="en-IN" dirty="0"/>
              <a:t>using a single style rule, </a:t>
            </a:r>
            <a:r>
              <a:rPr lang="en-IN" dirty="0" smtClean="0"/>
              <a:t>set </a:t>
            </a:r>
            <a:r>
              <a:rPr lang="en-IN" dirty="0"/>
              <a:t>the left </a:t>
            </a:r>
            <a:r>
              <a:rPr lang="en-IN" dirty="0" smtClean="0"/>
              <a:t>and right </a:t>
            </a:r>
            <a:r>
              <a:rPr lang="en-IN" dirty="0"/>
              <a:t>margins to </a:t>
            </a:r>
            <a:r>
              <a:rPr lang="en-IN" b="1" dirty="0" smtClean="0"/>
              <a:t>auto</a:t>
            </a:r>
          </a:p>
          <a:p>
            <a:r>
              <a:rPr lang="en-IN" dirty="0"/>
              <a:t>In addition, set the width to 80% so that </a:t>
            </a:r>
            <a:r>
              <a:rPr lang="en-IN" dirty="0" smtClean="0"/>
              <a:t>the elements </a:t>
            </a:r>
            <a:r>
              <a:rPr lang="en-IN" dirty="0"/>
              <a:t>do not span 100 percent of the browser window</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37</a:t>
            </a:fld>
            <a:endParaRPr lang="en-US"/>
          </a:p>
        </p:txBody>
      </p:sp>
    </p:spTree>
    <p:extLst>
      <p:ext uri="{BB962C8B-B14F-4D97-AF65-F5344CB8AC3E}">
        <p14:creationId xmlns:p14="http://schemas.microsoft.com/office/powerpoint/2010/main" val="468180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Creating Style Rules for Structural Elements</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normAutofit/>
          </a:bodyPr>
          <a:lstStyle/>
          <a:p>
            <a:r>
              <a:rPr lang="en-IN" dirty="0"/>
              <a:t>T</a:t>
            </a:r>
            <a:r>
              <a:rPr lang="en-IN" dirty="0" smtClean="0"/>
              <a:t>he </a:t>
            </a:r>
            <a:r>
              <a:rPr lang="en-IN" dirty="0"/>
              <a:t>header </a:t>
            </a:r>
            <a:r>
              <a:rPr lang="en-IN" dirty="0" smtClean="0"/>
              <a:t>section appears </a:t>
            </a:r>
            <a:r>
              <a:rPr lang="en-IN" dirty="0"/>
              <a:t>at </a:t>
            </a:r>
            <a:r>
              <a:rPr lang="en-IN" dirty="0" smtClean="0"/>
              <a:t>the </a:t>
            </a:r>
            <a:r>
              <a:rPr lang="en-US" dirty="0" smtClean="0"/>
              <a:t>top </a:t>
            </a:r>
            <a:r>
              <a:rPr lang="en-US" dirty="0"/>
              <a:t>of </a:t>
            </a:r>
            <a:r>
              <a:rPr lang="en-US" dirty="0" smtClean="0"/>
              <a:t>a webpage and thus </a:t>
            </a:r>
            <a:r>
              <a:rPr lang="en-IN" dirty="0" smtClean="0"/>
              <a:t>needs </a:t>
            </a:r>
            <a:r>
              <a:rPr lang="en-IN" dirty="0"/>
              <a:t>formatting that makes the header contents stand out </a:t>
            </a:r>
            <a:r>
              <a:rPr lang="en-IN" dirty="0" smtClean="0"/>
              <a:t>and attract </a:t>
            </a:r>
            <a:r>
              <a:rPr lang="en-IN" dirty="0"/>
              <a:t>visitors to the </a:t>
            </a:r>
            <a:r>
              <a:rPr lang="en-IN" dirty="0" smtClean="0"/>
              <a:t>page</a:t>
            </a:r>
          </a:p>
          <a:p>
            <a:r>
              <a:rPr lang="en-IN" dirty="0" smtClean="0"/>
              <a:t>The </a:t>
            </a:r>
            <a:r>
              <a:rPr lang="en-IN" dirty="0" err="1"/>
              <a:t>nav</a:t>
            </a:r>
            <a:r>
              <a:rPr lang="en-IN" dirty="0"/>
              <a:t> </a:t>
            </a:r>
            <a:r>
              <a:rPr lang="en-IN" dirty="0" smtClean="0"/>
              <a:t>section should be formatted </a:t>
            </a:r>
            <a:r>
              <a:rPr lang="en-IN" dirty="0"/>
              <a:t>differently from the other structural </a:t>
            </a:r>
            <a:r>
              <a:rPr lang="en-IN" dirty="0" smtClean="0"/>
              <a:t>elements as it should be prominent and </a:t>
            </a:r>
            <a:r>
              <a:rPr lang="en-IN" dirty="0"/>
              <a:t>easy to find on the </a:t>
            </a:r>
            <a:r>
              <a:rPr lang="en-IN" dirty="0" smtClean="0"/>
              <a:t>webpage</a:t>
            </a:r>
          </a:p>
          <a:p>
            <a:r>
              <a:rPr lang="en-IN" dirty="0"/>
              <a:t>T</a:t>
            </a:r>
            <a:r>
              <a:rPr lang="en-IN" dirty="0" smtClean="0"/>
              <a:t>he </a:t>
            </a:r>
            <a:r>
              <a:rPr lang="en-IN" dirty="0"/>
              <a:t>main section should be </a:t>
            </a:r>
            <a:r>
              <a:rPr lang="en-IN" dirty="0" smtClean="0"/>
              <a:t>formatted </a:t>
            </a:r>
            <a:r>
              <a:rPr lang="en-US" dirty="0" smtClean="0"/>
              <a:t>using </a:t>
            </a:r>
            <a:r>
              <a:rPr lang="en-US" dirty="0"/>
              <a:t>the display </a:t>
            </a:r>
            <a:r>
              <a:rPr lang="en-US" dirty="0" smtClean="0"/>
              <a:t>property</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38</a:t>
            </a:fld>
            <a:endParaRPr lang="en-US"/>
          </a:p>
        </p:txBody>
      </p:sp>
    </p:spTree>
    <p:extLst>
      <p:ext uri="{BB962C8B-B14F-4D97-AF65-F5344CB8AC3E}">
        <p14:creationId xmlns:p14="http://schemas.microsoft.com/office/powerpoint/2010/main" val="2768416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5204" y="702469"/>
            <a:ext cx="7886700" cy="1325563"/>
          </a:xfrm>
        </p:spPr>
        <p:txBody>
          <a:bodyPr>
            <a:noAutofit/>
          </a:bodyPr>
          <a:lstStyle/>
          <a:p>
            <a:r>
              <a:rPr lang="en-IN" b="0" dirty="0">
                <a:latin typeface="Franklin Gothic Medium" panose="020B0603020102020204" pitchFamily="34" charset="0"/>
              </a:rPr>
              <a:t>Creating Style Rules for Structural </a:t>
            </a:r>
            <a:r>
              <a:rPr lang="en-IN" b="0" dirty="0" smtClean="0">
                <a:latin typeface="Franklin Gothic Medium" panose="020B0603020102020204" pitchFamily="34" charset="0"/>
              </a:rPr>
              <a:t>Elements (continued)</a:t>
            </a:r>
            <a:endParaRPr lang="en-US" b="0" dirty="0">
              <a:latin typeface="Franklin Gothic Medium" panose="020B0603020102020204" pitchFamily="34" charset="0"/>
            </a:endParaRPr>
          </a:p>
        </p:txBody>
      </p:sp>
      <p:sp>
        <p:nvSpPr>
          <p:cNvPr id="2" name="Content Placeholder 1"/>
          <p:cNvSpPr>
            <a:spLocks noGrp="1"/>
          </p:cNvSpPr>
          <p:nvPr>
            <p:ph idx="1"/>
          </p:nvPr>
        </p:nvSpPr>
        <p:spPr>
          <a:xfrm>
            <a:off x="619858" y="2438400"/>
            <a:ext cx="7886700" cy="1755775"/>
          </a:xfrm>
        </p:spPr>
        <p:txBody>
          <a:bodyPr/>
          <a:lstStyle/>
          <a:p>
            <a:r>
              <a:rPr lang="en-IN" dirty="0"/>
              <a:t>To apply text and </a:t>
            </a:r>
            <a:r>
              <a:rPr lang="en-IN" dirty="0" smtClean="0"/>
              <a:t>box model </a:t>
            </a:r>
            <a:r>
              <a:rPr lang="en-IN" dirty="0"/>
              <a:t>properties to the main section and have them appear as </a:t>
            </a:r>
            <a:r>
              <a:rPr lang="en-IN" dirty="0" smtClean="0"/>
              <a:t>intended, the </a:t>
            </a:r>
            <a:r>
              <a:rPr lang="en-IN" b="1" dirty="0"/>
              <a:t>display </a:t>
            </a:r>
            <a:r>
              <a:rPr lang="en-IN" b="1" dirty="0" smtClean="0"/>
              <a:t>property </a:t>
            </a:r>
            <a:r>
              <a:rPr lang="en-IN" dirty="0" smtClean="0"/>
              <a:t>is used</a:t>
            </a:r>
          </a:p>
          <a:p>
            <a:r>
              <a:rPr lang="en-IN" dirty="0"/>
              <a:t>C</a:t>
            </a:r>
            <a:r>
              <a:rPr lang="en-IN" dirty="0" smtClean="0"/>
              <a:t>reate </a:t>
            </a:r>
            <a:r>
              <a:rPr lang="en-IN" dirty="0"/>
              <a:t>a style rule that formats the footer section by defining the </a:t>
            </a:r>
            <a:r>
              <a:rPr lang="en-IN" dirty="0" smtClean="0"/>
              <a:t>font size</a:t>
            </a:r>
            <a:r>
              <a:rPr lang="en-IN" dirty="0"/>
              <a:t>, text alignment, and top margin of the </a:t>
            </a:r>
            <a:r>
              <a:rPr lang="en-IN" b="1" dirty="0"/>
              <a:t>footer </a:t>
            </a:r>
            <a:r>
              <a:rPr lang="en-IN" dirty="0"/>
              <a:t>element</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39</a:t>
            </a:fld>
            <a:endParaRPr lang="en-US"/>
          </a:p>
        </p:txBody>
      </p:sp>
    </p:spTree>
    <p:extLst>
      <p:ext uri="{BB962C8B-B14F-4D97-AF65-F5344CB8AC3E}">
        <p14:creationId xmlns:p14="http://schemas.microsoft.com/office/powerpoint/2010/main" val="129181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smtClean="0">
                <a:latin typeface="Franklin Gothic Medium" panose="020B0603020102020204" pitchFamily="34" charset="0"/>
              </a:rPr>
              <a:t>Objectives</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lstStyle/>
          <a:p>
            <a:r>
              <a:rPr lang="en-US" dirty="0" smtClean="0"/>
              <a:t>Explain the importance of separating design from content</a:t>
            </a:r>
          </a:p>
          <a:p>
            <a:r>
              <a:rPr lang="en-US" dirty="0" smtClean="0"/>
              <a:t>Describe Cascading Style Sheets (CSS)</a:t>
            </a:r>
          </a:p>
          <a:p>
            <a:r>
              <a:rPr lang="en-US" dirty="0" smtClean="0"/>
              <a:t>Define inline, embedded, and external styles and their order of precedence</a:t>
            </a:r>
          </a:p>
          <a:p>
            <a:r>
              <a:rPr lang="en-US" dirty="0" smtClean="0"/>
              <a:t>Describe a CSS rule and its syntax</a:t>
            </a:r>
          </a:p>
          <a:p>
            <a:r>
              <a:rPr lang="en-US" dirty="0" smtClean="0"/>
              <a:t>Explain the difference between a selector, property, and value</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4</a:t>
            </a:fld>
            <a:endParaRPr lang="en-US"/>
          </a:p>
        </p:txBody>
      </p:sp>
    </p:spTree>
    <p:extLst>
      <p:ext uri="{BB962C8B-B14F-4D97-AF65-F5344CB8AC3E}">
        <p14:creationId xmlns:p14="http://schemas.microsoft.com/office/powerpoint/2010/main" val="26195956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To Create a Style Rule for the Header Element</a:t>
            </a:r>
            <a:endParaRPr lang="en-US" b="0" dirty="0">
              <a:latin typeface="Franklin Gothic Medium" panose="020B0603020102020204" pitchFamily="34" charset="0"/>
            </a:endParaRPr>
          </a:p>
        </p:txBody>
      </p:sp>
      <p:pic>
        <p:nvPicPr>
          <p:cNvPr id="6" name="Content Placeholder 5" descr="This figure explains how to create a style rule for the header element.&#10;The first line of the code reads “8 margin-right: auto;”. The second line reads “9 }”. The third line reads “10”. The fourth line reads “11 header {”.&#10;The fifth line reads “12 margin-top: 10px;”. There are eight rectangular boxes in this figure. The first rectangular box labeled “top margin set to 10px” is positioned above the code. An arrow originating from the first rectangular box points to the fifth line of the code.&#10;The sixth line reads “13 margin-bottom: 20px;”. The second rectangular box labeled “bottom margin set to 20 px” is positioned to the right of the first rectangular box. An arrow originating from the second rectangular box points to the sixth line of the code.&#10;The seventh line reads “14 background-color: #FFFFFF;”. The third rectangular box labeled “background color set to #FFFFFF (white)” is positioned to the right of the code. An arrow originating from the third rectangular box points to the seventh line of the code.&#10;The eighth line reads “15 border-radius: 10px;”. The fourth rectangular box labeled “rounded border with radius of 10px for each corner” is positioned below the third rectangular box. An arrow originating from the fourth rectangular box points to the eighth line of the code.&#10;The ninth line reads “16 box-shadow: 12px 12px 12px #404040;”. The fifth rectangular box labeled “shadow with horizontal and vertical positions, size, and color” is positioned below the fourth rectangular box. An arrow originating from the fifth rectangular box points to the ninth line of the code.&#10;The tenth line reads “17 text-align: center;”. The sixth rectangular box labeled “center text or other contents” is positioned below the code. An arrow originating from the sixth rectangular box points to the tenth line of the code.&#10;The eleventh line reads “18 }”. The seventh rectangular box labeled “closing brace” is positioned to the left of the sixth rectangular box. An arrow originating from the seventh rectangular box points to the eleventh line of the code. The eighth rectangular box labeled “Lines 11-18” is positioned to the left of the code. An arrow originating from the eighth rectangular box points from the fourth line to the eleventh line of the code." title="To Create a Style Rule for the Header Element"/>
          <p:cNvPicPr>
            <a:picLocks noGrp="1" noChangeAspect="1"/>
          </p:cNvPicPr>
          <p:nvPr>
            <p:ph idx="1"/>
          </p:nvPr>
        </p:nvPicPr>
        <p:blipFill>
          <a:blip r:embed="rId3"/>
          <a:stretch>
            <a:fillRect/>
          </a:stretch>
        </p:blipFill>
        <p:spPr>
          <a:xfrm>
            <a:off x="628650" y="2467769"/>
            <a:ext cx="7886700" cy="3067050"/>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40</a:t>
            </a:fld>
            <a:endParaRPr lang="en-US"/>
          </a:p>
        </p:txBody>
      </p:sp>
    </p:spTree>
    <p:extLst>
      <p:ext uri="{BB962C8B-B14F-4D97-AF65-F5344CB8AC3E}">
        <p14:creationId xmlns:p14="http://schemas.microsoft.com/office/powerpoint/2010/main" val="26889617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To Create a Style Rule for the </a:t>
            </a:r>
            <a:r>
              <a:rPr lang="en-IN" b="0" dirty="0" err="1">
                <a:latin typeface="Franklin Gothic Medium" panose="020B0603020102020204" pitchFamily="34" charset="0"/>
              </a:rPr>
              <a:t>Nav</a:t>
            </a:r>
            <a:r>
              <a:rPr lang="en-IN" b="0" dirty="0">
                <a:latin typeface="Franklin Gothic Medium" panose="020B0603020102020204" pitchFamily="34" charset="0"/>
              </a:rPr>
              <a:t> Element</a:t>
            </a:r>
            <a:endParaRPr lang="en-US" b="0" dirty="0">
              <a:latin typeface="Franklin Gothic Medium" panose="020B0603020102020204" pitchFamily="34" charset="0"/>
            </a:endParaRPr>
          </a:p>
        </p:txBody>
      </p:sp>
      <p:pic>
        <p:nvPicPr>
          <p:cNvPr id="6" name="Content Placeholder 5" descr="This figure explains how to create a style rule for the nav element.&#10;The first line of the code reads “18 }”. The second line reads “19”. The third line reads “20 nav {”. There are seven rectangular boxes in this figure. The first rectangular box labeled “nav selector” is positioned above the code. An arrow originating from the first rectangular box points to “nav” in the third line of the code. &#10;The second rectangular box labeled “opening brace” is positioned to the right of the first rectangular box. An arrow originating from the second rectangular box points to “{”  in the third line of the code.&#10;The fourth line reads “21 font-family: Georgia, “Times New Roman”, serif;”. The third rectangular box labeled “font-family property and values” is positioned to the right of the second rectangular box. An arrow originating from the third rectangular box points to the fourth line of the code.&#10;The fifth line reads “22 font-size: 1.25em;”. The fourth rectangular box labeled “font-size property with 1.25em value” is positioned to the right of the code. An arrow originating from the fourth rectangular box points to the fifth line of the code.&#10;The sixth line reads “23 font-weight: bold;”. The fifth rectangular box labeled “font-weight property with bold value” is positioned below the fourth rectangular box. An arrow originating from the fifth rectangular box points to the sixth line of the code.&#10;The seventh line reads “24 text-align: center;”. The sixth rectangular box labeled “text-align property with center value” is positioned on the bottom-left corner of the code. An arrow originating from the sixth rectangular box points to the seventh line of the code. The seventh rectangular box labeled “Lines 20-24” is positioned to the left of the code. An arrow originating from the seventh rectangular box points from the third line to seventh line of the code." title="To Create a Style Rule for the Nav Element"/>
          <p:cNvPicPr>
            <a:picLocks noGrp="1" noChangeAspect="1"/>
          </p:cNvPicPr>
          <p:nvPr>
            <p:ph idx="1"/>
          </p:nvPr>
        </p:nvPicPr>
        <p:blipFill>
          <a:blip r:embed="rId3"/>
          <a:stretch>
            <a:fillRect/>
          </a:stretch>
        </p:blipFill>
        <p:spPr>
          <a:xfrm>
            <a:off x="781050" y="2934494"/>
            <a:ext cx="7581900" cy="2133600"/>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41</a:t>
            </a:fld>
            <a:endParaRPr lang="en-US"/>
          </a:p>
        </p:txBody>
      </p:sp>
    </p:spTree>
    <p:extLst>
      <p:ext uri="{BB962C8B-B14F-4D97-AF65-F5344CB8AC3E}">
        <p14:creationId xmlns:p14="http://schemas.microsoft.com/office/powerpoint/2010/main" val="4292834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title="To Create a Style Rule for the Main Element"/>
          <p:cNvSpPr>
            <a:spLocks noGrp="1"/>
          </p:cNvSpPr>
          <p:nvPr>
            <p:ph type="title"/>
          </p:nvPr>
        </p:nvSpPr>
        <p:spPr/>
        <p:txBody>
          <a:bodyPr>
            <a:noAutofit/>
          </a:bodyPr>
          <a:lstStyle/>
          <a:p>
            <a:r>
              <a:rPr lang="en-IN" b="0" dirty="0">
                <a:latin typeface="Franklin Gothic Medium" panose="020B0603020102020204" pitchFamily="34" charset="0"/>
              </a:rPr>
              <a:t>To Create a Style Rule for the Main Element</a:t>
            </a:r>
            <a:endParaRPr lang="en-US" b="0" dirty="0">
              <a:latin typeface="Franklin Gothic Medium" panose="020B0603020102020204" pitchFamily="34" charset="0"/>
            </a:endParaRPr>
          </a:p>
        </p:txBody>
      </p:sp>
      <p:pic>
        <p:nvPicPr>
          <p:cNvPr id="6" name="Content Placeholder 5" descr="This figure explains how to create a style rule for the main element.&#10;The first four lines of the code reads the border properties for a webpage. The fifth line reads “33 main {”. There are seven rectangular boxes in this figure. The first rectangular box labeled “main selector” is positioned to the left of the code. An arrow originating from the first rectangular box points to “main” in the fifth line of the code. The second rectangular box labeled “opening brace” is positioned to the right of the code. An arrow originating from the second rectangular box points to “{” in the fifth line of the code.&#10;The sixth line reads “34 display: block;”, seventh line reads “35 font-family: Verdana, Arial, sans-serif;”. The third rectangular box labeled “font-family property and values” is positioned to the right of the sixth line of the code. An arrow originating from the third rectangular box points to the seventh line of the code.&#10;The eighth line reads “36 font-size: 1em;”. The fourth rectangular box labeled “font-size property with 1em value” is positioned to the right of the eighth line of the code. An arrow originating from the fourth rectangular box points to the eighth line of the code.&#10;The ninth line reads “37 margin-top: 20px;”. The fifth rectangular box labeled “margin-top property with 20px value” is positioned below the code. An arrow originating from the fifth rectangular box points to the ninth line of the code.&#10;The tenth line reads “38 margin-bottom: 10px;”. The sixth rectangular box labeled “margin-bottom property with 10px value” is positioned to the bottom-right corner of the code. An arrow originating from the sixth rectangular box points to the tenth line of the code. The seventh rectangular box labeled “Lines 33-38” is positioned to the left of the code. An arrow originating from the seventh line of the code points from the fifth line to the tenth line of the code." title="To Create a Style Rule for the Main Element"/>
          <p:cNvPicPr>
            <a:picLocks noGrp="1" noChangeAspect="1"/>
          </p:cNvPicPr>
          <p:nvPr>
            <p:ph idx="1"/>
          </p:nvPr>
        </p:nvPicPr>
        <p:blipFill>
          <a:blip r:embed="rId3"/>
          <a:stretch>
            <a:fillRect/>
          </a:stretch>
        </p:blipFill>
        <p:spPr>
          <a:xfrm>
            <a:off x="628650" y="2820046"/>
            <a:ext cx="7886700" cy="2362496"/>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42</a:t>
            </a:fld>
            <a:endParaRPr lang="en-US"/>
          </a:p>
        </p:txBody>
      </p:sp>
    </p:spTree>
    <p:extLst>
      <p:ext uri="{BB962C8B-B14F-4D97-AF65-F5344CB8AC3E}">
        <p14:creationId xmlns:p14="http://schemas.microsoft.com/office/powerpoint/2010/main" val="1032480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To Create a Style Rule for the Footer Element</a:t>
            </a:r>
            <a:endParaRPr lang="en-US" b="0" dirty="0">
              <a:latin typeface="Franklin Gothic Medium" panose="020B0603020102020204" pitchFamily="34" charset="0"/>
            </a:endParaRPr>
          </a:p>
        </p:txBody>
      </p:sp>
      <p:pic>
        <p:nvPicPr>
          <p:cNvPr id="6" name="Content Placeholder 5" descr="This figure explains how to create a style rule for the footer element.&#10;The first line of the code reads “45 footer {”. There are seven rectangular boxes in this figure. The first rectangular box labeled “footer selector” points to “footer” in the first line of the code. The second rectangular box labeled “opening brace” is positioned on the top-right corner of the code. An arrow originating from the second rectangular box points to “{” in the first line of the code.&#10;The second line reads “46 font-size: .70em;”. The third rectangular box labeled “font-size property with .70em value” is positioned below the second rectangular box. An arrow originating from the third rectangular box points to the second line of the code.&#10;The third line reads “47 text-align: center;”. The fourth rectangular box labeled “text-align property with center value” is positioned below the third rectangular box. An arrow originating from the fourth rectangular box points to the third line of the code.&#10;The fourth line reads “48 margin-top: 20px;”. The fifth rectangular box labeled “margin-top property with 20px value” is positioned below the fourth rectangular box. An arrow originating from the fifth rectangular box points to the fourth line of the code.&#10;The fifth line reads “49 }”. The sixth rectangular box labeled “Lines 45-49” is positioned to the left of the code. An arrow originating from the seventh rectangular box points from the first line to the fifth line of the code." title="To Create a Style Rule for the Footer Element"/>
          <p:cNvPicPr>
            <a:picLocks noGrp="1" noChangeAspect="1"/>
          </p:cNvPicPr>
          <p:nvPr>
            <p:ph idx="1"/>
          </p:nvPr>
        </p:nvPicPr>
        <p:blipFill>
          <a:blip r:embed="rId3"/>
          <a:stretch>
            <a:fillRect/>
          </a:stretch>
        </p:blipFill>
        <p:spPr>
          <a:xfrm>
            <a:off x="866775" y="2443956"/>
            <a:ext cx="7410450" cy="3114675"/>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43</a:t>
            </a:fld>
            <a:endParaRPr lang="en-US"/>
          </a:p>
        </p:txBody>
      </p:sp>
    </p:spTree>
    <p:extLst>
      <p:ext uri="{BB962C8B-B14F-4D97-AF65-F5344CB8AC3E}">
        <p14:creationId xmlns:p14="http://schemas.microsoft.com/office/powerpoint/2010/main" val="1653688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b="0" dirty="0">
                <a:latin typeface="Franklin Gothic Medium" panose="020B0603020102020204" pitchFamily="34" charset="0"/>
              </a:rPr>
              <a:t>Creating Style Rules for Classes</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normAutofit/>
          </a:bodyPr>
          <a:lstStyle/>
          <a:p>
            <a:r>
              <a:rPr lang="en-IN" dirty="0" smtClean="0"/>
              <a:t>Consider the following example:</a:t>
            </a:r>
          </a:p>
          <a:p>
            <a:pPr marL="914400" lvl="2" indent="0">
              <a:buNone/>
            </a:pPr>
            <a:r>
              <a:rPr lang="en-IN" sz="2600" dirty="0" smtClean="0">
                <a:latin typeface="Courier New" panose="02070309020205020404" pitchFamily="49" charset="0"/>
                <a:cs typeface="Courier New" panose="02070309020205020404" pitchFamily="49" charset="0"/>
              </a:rPr>
              <a:t>&lt;</a:t>
            </a:r>
            <a:r>
              <a:rPr lang="en-IN" sz="2600" dirty="0" err="1">
                <a:latin typeface="Courier New" panose="02070309020205020404" pitchFamily="49" charset="0"/>
                <a:cs typeface="Courier New" panose="02070309020205020404" pitchFamily="49" charset="0"/>
              </a:rPr>
              <a:t>img</a:t>
            </a:r>
            <a:r>
              <a:rPr lang="en-IN" sz="2600" dirty="0">
                <a:latin typeface="Courier New" panose="02070309020205020404" pitchFamily="49" charset="0"/>
                <a:cs typeface="Courier New" panose="02070309020205020404" pitchFamily="49" charset="0"/>
              </a:rPr>
              <a:t> </a:t>
            </a:r>
            <a:r>
              <a:rPr lang="en-IN" sz="2600" dirty="0" smtClean="0">
                <a:latin typeface="Courier New" panose="02070309020205020404" pitchFamily="49" charset="0"/>
                <a:cs typeface="Courier New" panose="02070309020205020404" pitchFamily="49" charset="0"/>
              </a:rPr>
              <a:t>class="equip" </a:t>
            </a:r>
            <a:r>
              <a:rPr lang="en-IN" sz="2600" dirty="0" err="1" smtClean="0">
                <a:latin typeface="Courier New" panose="02070309020205020404" pitchFamily="49" charset="0"/>
                <a:cs typeface="Courier New" panose="02070309020205020404" pitchFamily="49" charset="0"/>
              </a:rPr>
              <a:t>src</a:t>
            </a:r>
            <a:r>
              <a:rPr lang="en-IN" sz="2600" dirty="0" smtClean="0">
                <a:latin typeface="Courier New" panose="02070309020205020404" pitchFamily="49" charset="0"/>
                <a:cs typeface="Courier New" panose="02070309020205020404" pitchFamily="49" charset="0"/>
              </a:rPr>
              <a:t>="</a:t>
            </a:r>
            <a:r>
              <a:rPr lang="en-IN" sz="2600" dirty="0">
                <a:latin typeface="Courier New" panose="02070309020205020404" pitchFamily="49" charset="0"/>
                <a:cs typeface="Courier New" panose="02070309020205020404" pitchFamily="49" charset="0"/>
              </a:rPr>
              <a:t>images/equipment1.jpg</a:t>
            </a:r>
            <a:r>
              <a:rPr lang="en-IN" sz="2600" dirty="0" smtClean="0">
                <a:latin typeface="Courier New" panose="02070309020205020404" pitchFamily="49" charset="0"/>
                <a:cs typeface="Courier New" panose="02070309020205020404" pitchFamily="49" charset="0"/>
              </a:rPr>
              <a:t>" alt="Weight Equipment" height="195</a:t>
            </a:r>
            <a:r>
              <a:rPr lang="en-IN" sz="2600" dirty="0">
                <a:latin typeface="Courier New" panose="02070309020205020404" pitchFamily="49" charset="0"/>
                <a:cs typeface="Courier New" panose="02070309020205020404" pitchFamily="49" charset="0"/>
              </a:rPr>
              <a:t>" width="260</a:t>
            </a:r>
            <a:r>
              <a:rPr lang="en-IN" sz="2600" dirty="0" smtClean="0">
                <a:latin typeface="Courier New" panose="02070309020205020404" pitchFamily="49" charset="0"/>
                <a:cs typeface="Courier New" panose="02070309020205020404" pitchFamily="49" charset="0"/>
              </a:rPr>
              <a:t>"&gt;</a:t>
            </a:r>
          </a:p>
          <a:p>
            <a:pPr marL="755650" lvl="1" indent="-355600"/>
            <a:r>
              <a:rPr lang="en-IN" dirty="0" smtClean="0">
                <a:cs typeface="Courier New" panose="02070309020205020404" pitchFamily="49" charset="0"/>
              </a:rPr>
              <a:t>The </a:t>
            </a:r>
            <a:r>
              <a:rPr lang="en-IN" sz="2600" dirty="0" err="1" smtClean="0">
                <a:latin typeface="Courier New" panose="02070309020205020404" pitchFamily="49" charset="0"/>
                <a:cs typeface="Courier New" panose="02070309020205020404" pitchFamily="49" charset="0"/>
              </a:rPr>
              <a:t>img</a:t>
            </a:r>
            <a:r>
              <a:rPr lang="en-IN" sz="3500" dirty="0" smtClean="0">
                <a:cs typeface="Courier New" panose="02070309020205020404" pitchFamily="49" charset="0"/>
              </a:rPr>
              <a:t> </a:t>
            </a:r>
            <a:r>
              <a:rPr lang="en-IN" dirty="0" smtClean="0">
                <a:cs typeface="Courier New" panose="02070309020205020404" pitchFamily="49" charset="0"/>
              </a:rPr>
              <a:t>element </a:t>
            </a:r>
            <a:r>
              <a:rPr lang="en-US" dirty="0"/>
              <a:t>displays the equipment1.jpg </a:t>
            </a:r>
            <a:r>
              <a:rPr lang="en-US" dirty="0" smtClean="0"/>
              <a:t>image</a:t>
            </a:r>
          </a:p>
          <a:p>
            <a:pPr marL="755650" lvl="1" indent="-355600"/>
            <a:r>
              <a:rPr lang="en-IN" dirty="0" smtClean="0"/>
              <a:t>The </a:t>
            </a:r>
            <a:r>
              <a:rPr lang="en-IN" dirty="0"/>
              <a:t>first attribute and value</a:t>
            </a:r>
            <a:r>
              <a:rPr lang="en-IN" sz="3200" dirty="0" smtClean="0"/>
              <a:t>, </a:t>
            </a:r>
            <a:r>
              <a:rPr lang="en-IN" sz="2600" dirty="0" smtClean="0">
                <a:latin typeface="Courier New" panose="02070309020205020404" pitchFamily="49" charset="0"/>
                <a:cs typeface="Courier New" panose="02070309020205020404" pitchFamily="49" charset="0"/>
              </a:rPr>
              <a:t>class</a:t>
            </a:r>
            <a:r>
              <a:rPr lang="en-IN" sz="2600" dirty="0">
                <a:latin typeface="Courier New" panose="02070309020205020404" pitchFamily="49" charset="0"/>
                <a:cs typeface="Courier New" panose="02070309020205020404" pitchFamily="49" charset="0"/>
              </a:rPr>
              <a:t>="equip"</a:t>
            </a:r>
            <a:r>
              <a:rPr lang="en-IN" sz="3200" dirty="0"/>
              <a:t>, </a:t>
            </a:r>
            <a:r>
              <a:rPr lang="en-IN" dirty="0"/>
              <a:t>assigns this element to the equip </a:t>
            </a:r>
            <a:r>
              <a:rPr lang="en-IN" dirty="0" smtClean="0"/>
              <a:t>class</a:t>
            </a:r>
          </a:p>
          <a:p>
            <a:pPr marL="755650" lvl="1" indent="-355600"/>
            <a:r>
              <a:rPr lang="en-US" dirty="0"/>
              <a:t>Including </a:t>
            </a:r>
            <a:r>
              <a:rPr lang="en-IN" dirty="0"/>
              <a:t>the </a:t>
            </a:r>
            <a:r>
              <a:rPr lang="en-IN" sz="2600" dirty="0">
                <a:latin typeface="Courier New" panose="02070309020205020404" pitchFamily="49" charset="0"/>
                <a:cs typeface="Courier New" panose="02070309020205020404" pitchFamily="49" charset="0"/>
              </a:rPr>
              <a:t>class="equip"</a:t>
            </a:r>
            <a:r>
              <a:rPr lang="en-IN" sz="3200" dirty="0"/>
              <a:t> </a:t>
            </a:r>
            <a:r>
              <a:rPr lang="en-IN" dirty="0"/>
              <a:t>attribute and value in each </a:t>
            </a:r>
            <a:r>
              <a:rPr lang="en-IN" sz="2600" dirty="0" err="1">
                <a:latin typeface="Courier New" panose="02070309020205020404" pitchFamily="49" charset="0"/>
                <a:cs typeface="Courier New" panose="02070309020205020404" pitchFamily="49" charset="0"/>
              </a:rPr>
              <a:t>img</a:t>
            </a:r>
            <a:r>
              <a:rPr lang="en-IN" sz="3200" dirty="0"/>
              <a:t> </a:t>
            </a:r>
            <a:r>
              <a:rPr lang="en-IN" dirty="0"/>
              <a:t>element helps format all the elements assigned to the equip class with a single style </a:t>
            </a:r>
            <a:r>
              <a:rPr lang="en-IN" dirty="0" smtClean="0"/>
              <a:t>rule</a:t>
            </a:r>
            <a:endParaRPr lang="en-IN"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44</a:t>
            </a:fld>
            <a:endParaRPr lang="en-US"/>
          </a:p>
        </p:txBody>
      </p:sp>
    </p:spTree>
    <p:extLst>
      <p:ext uri="{BB962C8B-B14F-4D97-AF65-F5344CB8AC3E}">
        <p14:creationId xmlns:p14="http://schemas.microsoft.com/office/powerpoint/2010/main" val="646695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Creating Style Rules for </a:t>
            </a:r>
            <a:r>
              <a:rPr lang="en-IN" b="0" dirty="0" smtClean="0">
                <a:latin typeface="Franklin Gothic Medium" panose="020B0603020102020204" pitchFamily="34" charset="0"/>
              </a:rPr>
              <a:t>Classes (continued)</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normAutofit/>
          </a:bodyPr>
          <a:lstStyle/>
          <a:p>
            <a:pPr lvl="2"/>
            <a:r>
              <a:rPr lang="en-US" sz="2800" dirty="0" smtClean="0"/>
              <a:t>For example, </a:t>
            </a:r>
            <a:r>
              <a:rPr lang="en-IN" sz="2800" dirty="0" smtClean="0"/>
              <a:t>the following style rule adds 20 pixels of padding to the right side of elements in the </a:t>
            </a:r>
            <a:r>
              <a:rPr lang="en-US" sz="2600" dirty="0" smtClean="0">
                <a:latin typeface="Courier New" panose="02070309020205020404" pitchFamily="49" charset="0"/>
                <a:cs typeface="Courier New" panose="02070309020205020404" pitchFamily="49" charset="0"/>
              </a:rPr>
              <a:t>equip</a:t>
            </a:r>
            <a:r>
              <a:rPr lang="en-US" b="1" dirty="0" smtClean="0"/>
              <a:t> </a:t>
            </a:r>
            <a:r>
              <a:rPr lang="en-US" sz="2800" dirty="0" smtClean="0"/>
              <a:t>class</a:t>
            </a:r>
            <a:r>
              <a:rPr lang="en-US" dirty="0" smtClean="0"/>
              <a:t>:</a:t>
            </a:r>
          </a:p>
          <a:p>
            <a:pPr marL="914400" lvl="2" indent="0">
              <a:buNone/>
            </a:pPr>
            <a:r>
              <a:rPr lang="en-US" sz="2600" dirty="0" smtClean="0">
                <a:latin typeface="Courier New" panose="02070309020205020404" pitchFamily="49" charset="0"/>
                <a:cs typeface="Courier New" panose="02070309020205020404" pitchFamily="49" charset="0"/>
              </a:rPr>
              <a:t>.</a:t>
            </a:r>
            <a:r>
              <a:rPr lang="en-US" sz="2600" dirty="0">
                <a:latin typeface="Courier New" panose="02070309020205020404" pitchFamily="49" charset="0"/>
                <a:cs typeface="Courier New" panose="02070309020205020404" pitchFamily="49" charset="0"/>
              </a:rPr>
              <a:t>equip </a:t>
            </a:r>
            <a:r>
              <a:rPr lang="en-US" sz="2600" dirty="0" smtClean="0">
                <a:latin typeface="Courier New" panose="02070309020205020404" pitchFamily="49" charset="0"/>
                <a:cs typeface="Courier New" panose="02070309020205020404" pitchFamily="49" charset="0"/>
              </a:rPr>
              <a:t>{</a:t>
            </a:r>
          </a:p>
          <a:p>
            <a:pPr marL="914400" lvl="2" indent="0">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padding-right</a:t>
            </a:r>
            <a:r>
              <a:rPr lang="en-US" sz="2600" dirty="0">
                <a:latin typeface="Courier New" panose="02070309020205020404" pitchFamily="49" charset="0"/>
                <a:cs typeface="Courier New" panose="02070309020205020404" pitchFamily="49" charset="0"/>
              </a:rPr>
              <a:t>: 20px</a:t>
            </a:r>
            <a:r>
              <a:rPr lang="en-US" sz="2600" dirty="0" smtClean="0">
                <a:latin typeface="Courier New" panose="02070309020205020404" pitchFamily="49" charset="0"/>
                <a:cs typeface="Courier New" panose="02070309020205020404" pitchFamily="49" charset="0"/>
              </a:rPr>
              <a:t>;</a:t>
            </a:r>
          </a:p>
          <a:p>
            <a:pPr marL="914400" lvl="2" indent="0">
              <a:buNone/>
            </a:pPr>
            <a:r>
              <a:rPr lang="en-US" sz="2600" dirty="0" smtClean="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45</a:t>
            </a:fld>
            <a:endParaRPr lang="en-US"/>
          </a:p>
        </p:txBody>
      </p:sp>
    </p:spTree>
    <p:extLst>
      <p:ext uri="{BB962C8B-B14F-4D97-AF65-F5344CB8AC3E}">
        <p14:creationId xmlns:p14="http://schemas.microsoft.com/office/powerpoint/2010/main" val="399287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b="0" dirty="0">
                <a:latin typeface="Franklin Gothic Medium" panose="020B0603020102020204" pitchFamily="34" charset="0"/>
              </a:rPr>
              <a:t>Creating Style Rules for Classes (</a:t>
            </a:r>
            <a:r>
              <a:rPr lang="en-IN" b="0" dirty="0" smtClean="0">
                <a:latin typeface="Franklin Gothic Medium" panose="020B0603020102020204" pitchFamily="34" charset="0"/>
              </a:rPr>
              <a:t>continued 1)</a:t>
            </a:r>
            <a:endParaRPr lang="en-US" dirty="0">
              <a:latin typeface="Franklin Gothic Medium" panose="020B0603020102020204" pitchFamily="34" charset="0"/>
            </a:endParaRPr>
          </a:p>
        </p:txBody>
      </p:sp>
      <p:sp>
        <p:nvSpPr>
          <p:cNvPr id="2" name="Content Placeholder 1"/>
          <p:cNvSpPr>
            <a:spLocks noGrp="1"/>
          </p:cNvSpPr>
          <p:nvPr>
            <p:ph idx="1"/>
          </p:nvPr>
        </p:nvSpPr>
        <p:spPr/>
        <p:txBody>
          <a:bodyPr/>
          <a:lstStyle/>
          <a:p>
            <a:r>
              <a:rPr lang="en-IN" dirty="0"/>
              <a:t>To indicate </a:t>
            </a:r>
            <a:r>
              <a:rPr lang="en-IN" dirty="0" smtClean="0"/>
              <a:t>a </a:t>
            </a:r>
            <a:r>
              <a:rPr lang="en-IN" dirty="0"/>
              <a:t>class name as a selector, include a period (.) </a:t>
            </a:r>
            <a:r>
              <a:rPr lang="en-IN" dirty="0" smtClean="0"/>
              <a:t>before </a:t>
            </a:r>
            <a:r>
              <a:rPr lang="en-US" dirty="0" smtClean="0"/>
              <a:t>the </a:t>
            </a:r>
            <a:r>
              <a:rPr lang="en-US" dirty="0"/>
              <a:t>class </a:t>
            </a:r>
            <a:r>
              <a:rPr lang="en-US" dirty="0" smtClean="0"/>
              <a:t>name</a:t>
            </a:r>
          </a:p>
          <a:p>
            <a:r>
              <a:rPr lang="en-US" b="1" dirty="0" smtClean="0"/>
              <a:t>Float property</a:t>
            </a:r>
            <a:r>
              <a:rPr lang="en-US" dirty="0" smtClean="0"/>
              <a:t> –</a:t>
            </a:r>
            <a:r>
              <a:rPr lang="en-US" dirty="0"/>
              <a:t> </a:t>
            </a:r>
            <a:r>
              <a:rPr lang="en-US" dirty="0" smtClean="0"/>
              <a:t>It positions an </a:t>
            </a:r>
            <a:r>
              <a:rPr lang="en-IN" dirty="0" smtClean="0"/>
              <a:t>element </a:t>
            </a:r>
            <a:r>
              <a:rPr lang="en-IN" dirty="0"/>
              <a:t>to the right or left of other </a:t>
            </a:r>
            <a:r>
              <a:rPr lang="en-IN" dirty="0" smtClean="0"/>
              <a:t>elements</a:t>
            </a:r>
          </a:p>
          <a:p>
            <a:r>
              <a:rPr lang="en-US" b="1" dirty="0"/>
              <a:t>C</a:t>
            </a:r>
            <a:r>
              <a:rPr lang="en-US" b="1" dirty="0" smtClean="0"/>
              <a:t>lear property</a:t>
            </a:r>
            <a:r>
              <a:rPr lang="en-US" dirty="0" smtClean="0"/>
              <a:t> – It removes </a:t>
            </a:r>
            <a:r>
              <a:rPr lang="en-US" dirty="0"/>
              <a:t>the float </a:t>
            </a:r>
            <a:r>
              <a:rPr lang="en-US" dirty="0" smtClean="0"/>
              <a:t>effect from a webpage</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46</a:t>
            </a:fld>
            <a:endParaRPr lang="en-US"/>
          </a:p>
        </p:txBody>
      </p:sp>
    </p:spTree>
    <p:extLst>
      <p:ext uri="{BB962C8B-B14F-4D97-AF65-F5344CB8AC3E}">
        <p14:creationId xmlns:p14="http://schemas.microsoft.com/office/powerpoint/2010/main" val="31405781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latin typeface="Franklin Gothic Medium" panose="020B0603020102020204" pitchFamily="34" charset="0"/>
              </a:rPr>
              <a:t>Using CSS List Properties</a:t>
            </a:r>
          </a:p>
        </p:txBody>
      </p:sp>
      <p:sp>
        <p:nvSpPr>
          <p:cNvPr id="2" name="Content Placeholder 1"/>
          <p:cNvSpPr>
            <a:spLocks noGrp="1"/>
          </p:cNvSpPr>
          <p:nvPr>
            <p:ph idx="1"/>
          </p:nvPr>
        </p:nvSpPr>
        <p:spPr/>
        <p:txBody>
          <a:bodyPr>
            <a:normAutofit fontScale="85000" lnSpcReduction="20000"/>
          </a:bodyPr>
          <a:lstStyle/>
          <a:p>
            <a:r>
              <a:rPr lang="en-US" sz="3500" dirty="0"/>
              <a:t>T</a:t>
            </a:r>
            <a:r>
              <a:rPr lang="en-US" sz="3500" dirty="0" smtClean="0"/>
              <a:t>he CSS </a:t>
            </a:r>
            <a:r>
              <a:rPr lang="en-US" sz="3500" b="1" dirty="0" smtClean="0"/>
              <a:t>list-style properties</a:t>
            </a:r>
            <a:r>
              <a:rPr lang="en-US" sz="3500" dirty="0" smtClean="0"/>
              <a:t> are used to </a:t>
            </a:r>
            <a:r>
              <a:rPr lang="en-IN" sz="3500" dirty="0"/>
              <a:t>control the appearance of numbered and bulleted </a:t>
            </a:r>
            <a:r>
              <a:rPr lang="en-IN" sz="3500" dirty="0" smtClean="0"/>
              <a:t>lists</a:t>
            </a:r>
          </a:p>
          <a:p>
            <a:r>
              <a:rPr lang="en-IN" sz="3500" dirty="0" smtClean="0"/>
              <a:t>Lists </a:t>
            </a:r>
            <a:r>
              <a:rPr lang="en-IN" sz="3500" dirty="0"/>
              <a:t>marked with the &lt;</a:t>
            </a:r>
            <a:r>
              <a:rPr lang="en-IN" sz="3500" dirty="0" err="1"/>
              <a:t>ul</a:t>
            </a:r>
            <a:r>
              <a:rPr lang="en-IN" sz="3500" dirty="0"/>
              <a:t>&gt; and &lt;/</a:t>
            </a:r>
            <a:r>
              <a:rPr lang="en-IN" sz="3500" dirty="0" err="1"/>
              <a:t>ul</a:t>
            </a:r>
            <a:r>
              <a:rPr lang="en-IN" sz="3500" dirty="0"/>
              <a:t>&gt; tags display a </a:t>
            </a:r>
            <a:r>
              <a:rPr lang="en-IN" sz="3500" dirty="0" smtClean="0"/>
              <a:t>solid bullet </a:t>
            </a:r>
            <a:r>
              <a:rPr lang="en-IN" sz="3500" dirty="0"/>
              <a:t>before each list </a:t>
            </a:r>
            <a:r>
              <a:rPr lang="en-IN" sz="3500" dirty="0" smtClean="0"/>
              <a:t>item</a:t>
            </a:r>
          </a:p>
          <a:p>
            <a:r>
              <a:rPr lang="en-IN" sz="3500" dirty="0"/>
              <a:t>Lists marked with the &lt;</a:t>
            </a:r>
            <a:r>
              <a:rPr lang="en-IN" sz="3500" dirty="0" err="1"/>
              <a:t>ol</a:t>
            </a:r>
            <a:r>
              <a:rPr lang="en-IN" sz="3500" dirty="0"/>
              <a:t>&gt; and &lt;/</a:t>
            </a:r>
            <a:r>
              <a:rPr lang="en-IN" sz="3500" dirty="0" err="1"/>
              <a:t>ol</a:t>
            </a:r>
            <a:r>
              <a:rPr lang="en-IN" sz="3500" dirty="0"/>
              <a:t>&gt; tags display </a:t>
            </a:r>
            <a:r>
              <a:rPr lang="en-IN" sz="3500" dirty="0" smtClean="0"/>
              <a:t>Arabic numerals </a:t>
            </a:r>
            <a:r>
              <a:rPr lang="en-IN" sz="3500" dirty="0"/>
              <a:t>(1, 2, 3, and so on) before the list </a:t>
            </a:r>
            <a:r>
              <a:rPr lang="en-IN" sz="3500" dirty="0" smtClean="0"/>
              <a:t>items</a:t>
            </a:r>
          </a:p>
          <a:p>
            <a:r>
              <a:rPr lang="en-US" sz="3500" dirty="0" smtClean="0"/>
              <a:t>For example,</a:t>
            </a:r>
          </a:p>
          <a:p>
            <a:pPr marL="914400" lvl="2" indent="0">
              <a:buNone/>
            </a:pPr>
            <a:r>
              <a:rPr lang="en-US" sz="2800" dirty="0" err="1" smtClean="0">
                <a:latin typeface="Courier New" panose="02070309020205020404" pitchFamily="49" charset="0"/>
                <a:cs typeface="Courier New" panose="02070309020205020404" pitchFamily="49" charset="0"/>
              </a:rPr>
              <a:t>ul</a:t>
            </a: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a:t>
            </a:r>
          </a:p>
          <a:p>
            <a:pPr marL="914400" lvl="2" indent="0">
              <a:buNone/>
            </a:pPr>
            <a:r>
              <a:rPr lang="en-US" sz="2800" dirty="0" smtClean="0">
                <a:latin typeface="Courier New" panose="02070309020205020404" pitchFamily="49" charset="0"/>
                <a:cs typeface="Courier New" panose="02070309020205020404" pitchFamily="49" charset="0"/>
              </a:rPr>
              <a:t>	list-style-type</a:t>
            </a:r>
            <a:r>
              <a:rPr lang="en-US" sz="2800" dirty="0">
                <a:latin typeface="Courier New" panose="02070309020205020404" pitchFamily="49" charset="0"/>
                <a:cs typeface="Courier New" panose="02070309020205020404" pitchFamily="49" charset="0"/>
              </a:rPr>
              <a:t>: square;</a:t>
            </a:r>
          </a:p>
          <a:p>
            <a:pPr marL="914400" lvl="2" indent="0">
              <a:buNone/>
            </a:pPr>
            <a:r>
              <a:rPr lang="en-US" sz="2800" dirty="0">
                <a:latin typeface="Courier New" panose="02070309020205020404" pitchFamily="49" charset="0"/>
                <a:cs typeface="Courier New" panose="02070309020205020404" pitchFamily="49" charset="0"/>
              </a:rPr>
              <a:t>}</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47</a:t>
            </a:fld>
            <a:endParaRPr lang="en-US"/>
          </a:p>
        </p:txBody>
      </p:sp>
    </p:spTree>
    <p:extLst>
      <p:ext uri="{BB962C8B-B14F-4D97-AF65-F5344CB8AC3E}">
        <p14:creationId xmlns:p14="http://schemas.microsoft.com/office/powerpoint/2010/main" val="25901812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b="0" dirty="0">
                <a:latin typeface="Franklin Gothic Medium" panose="020B0603020102020204" pitchFamily="34" charset="0"/>
              </a:rPr>
              <a:t>Using CSS List </a:t>
            </a:r>
            <a:r>
              <a:rPr lang="en-US" b="0" dirty="0" smtClean="0">
                <a:latin typeface="Franklin Gothic Medium" panose="020B0603020102020204" pitchFamily="34" charset="0"/>
              </a:rPr>
              <a:t>Properties (continued)</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normAutofit/>
          </a:bodyPr>
          <a:lstStyle/>
          <a:p>
            <a:r>
              <a:rPr lang="en-IN" dirty="0"/>
              <a:t>The default value for </a:t>
            </a:r>
            <a:r>
              <a:rPr lang="en-US" dirty="0"/>
              <a:t>the </a:t>
            </a:r>
            <a:r>
              <a:rPr lang="en-US" dirty="0" smtClean="0"/>
              <a:t>list-style-position property </a:t>
            </a:r>
            <a:r>
              <a:rPr lang="en-IN" dirty="0" smtClean="0"/>
              <a:t>is </a:t>
            </a:r>
            <a:r>
              <a:rPr lang="en-IN" dirty="0"/>
              <a:t>outside, which displays the list </a:t>
            </a:r>
            <a:r>
              <a:rPr lang="en-IN" dirty="0" smtClean="0"/>
              <a:t>item with </a:t>
            </a:r>
            <a:r>
              <a:rPr lang="en-IN" dirty="0"/>
              <a:t>a bullet or number </a:t>
            </a:r>
            <a:r>
              <a:rPr lang="en-IN" sz="2800" dirty="0">
                <a:latin typeface="Courier New" panose="02070309020205020404" pitchFamily="49" charset="0"/>
                <a:cs typeface="Courier New" panose="02070309020205020404" pitchFamily="49" charset="0"/>
              </a:rPr>
              <a:t>outside</a:t>
            </a:r>
            <a:r>
              <a:rPr lang="en-IN" b="1" dirty="0"/>
              <a:t> </a:t>
            </a:r>
            <a:r>
              <a:rPr lang="en-IN" dirty="0"/>
              <a:t>of the list’s content block as </a:t>
            </a:r>
            <a:r>
              <a:rPr lang="en-IN" dirty="0" smtClean="0"/>
              <a:t>in the following text:</a:t>
            </a:r>
          </a:p>
          <a:p>
            <a:pPr marL="0" indent="0">
              <a:buNone/>
            </a:pPr>
            <a:r>
              <a:rPr lang="en-IN" dirty="0"/>
              <a:t>	</a:t>
            </a:r>
            <a:r>
              <a:rPr lang="da-DK" sz="2800" dirty="0" smtClean="0"/>
              <a:t>1</a:t>
            </a:r>
            <a:r>
              <a:rPr lang="da-DK" sz="2800" dirty="0"/>
              <a:t>. Lorem ipsum dolor sit amet,</a:t>
            </a:r>
          </a:p>
          <a:p>
            <a:pPr marL="1314450" indent="-1314450">
              <a:buNone/>
            </a:pPr>
            <a:r>
              <a:rPr lang="en-US" sz="2800" dirty="0" smtClean="0"/>
              <a:t>	</a:t>
            </a:r>
            <a:r>
              <a:rPr lang="en-US" sz="2800" dirty="0" err="1" smtClean="0"/>
              <a:t>consectetur</a:t>
            </a:r>
            <a:r>
              <a:rPr lang="en-US" sz="2800" dirty="0" smtClean="0"/>
              <a:t> </a:t>
            </a:r>
            <a:r>
              <a:rPr lang="en-US" sz="2800" dirty="0" err="1"/>
              <a:t>adipiscing</a:t>
            </a:r>
            <a:r>
              <a:rPr lang="en-US" sz="2800" dirty="0"/>
              <a:t> </a:t>
            </a:r>
            <a:r>
              <a:rPr lang="en-US" sz="2800" dirty="0" err="1" smtClean="0"/>
              <a:t>elit</a:t>
            </a:r>
            <a:r>
              <a:rPr lang="en-US" sz="2800" dirty="0" smtClean="0"/>
              <a:t>.</a:t>
            </a:r>
            <a:endParaRPr lang="en-US" sz="28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48</a:t>
            </a:fld>
            <a:endParaRPr lang="en-US"/>
          </a:p>
        </p:txBody>
      </p:sp>
    </p:spTree>
    <p:extLst>
      <p:ext uri="{BB962C8B-B14F-4D97-AF65-F5344CB8AC3E}">
        <p14:creationId xmlns:p14="http://schemas.microsoft.com/office/powerpoint/2010/main" val="1499881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b="0" dirty="0">
                <a:latin typeface="Franklin Gothic Medium" panose="020B0603020102020204" pitchFamily="34" charset="0"/>
              </a:rPr>
              <a:t>Using CSS List </a:t>
            </a:r>
            <a:r>
              <a:rPr lang="en-US" b="0" dirty="0" smtClean="0">
                <a:latin typeface="Franklin Gothic Medium" panose="020B0603020102020204" pitchFamily="34" charset="0"/>
              </a:rPr>
              <a:t>Properties (continued 2)</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normAutofit/>
          </a:bodyPr>
          <a:lstStyle/>
          <a:p>
            <a:r>
              <a:rPr lang="en-IN" dirty="0"/>
              <a:t>Using </a:t>
            </a:r>
            <a:r>
              <a:rPr lang="en-IN" sz="2800" dirty="0">
                <a:latin typeface="Courier New" panose="02070309020205020404" pitchFamily="49" charset="0"/>
                <a:cs typeface="Courier New" panose="02070309020205020404" pitchFamily="49" charset="0"/>
              </a:rPr>
              <a:t>inside</a:t>
            </a:r>
            <a:r>
              <a:rPr lang="en-IN" b="1" dirty="0"/>
              <a:t> </a:t>
            </a:r>
            <a:r>
              <a:rPr lang="en-IN" dirty="0"/>
              <a:t>as the value displays the bullet or number inside the </a:t>
            </a:r>
            <a:r>
              <a:rPr lang="en-IN" dirty="0" smtClean="0"/>
              <a:t>list’s content </a:t>
            </a:r>
            <a:r>
              <a:rPr lang="en-IN" dirty="0"/>
              <a:t>block, </a:t>
            </a:r>
            <a:r>
              <a:rPr lang="en-IN" dirty="0" smtClean="0"/>
              <a:t>as in the following text:</a:t>
            </a:r>
          </a:p>
          <a:p>
            <a:pPr lvl="1"/>
            <a:r>
              <a:rPr lang="en-IN" dirty="0" err="1"/>
              <a:t>Morbi</a:t>
            </a:r>
            <a:r>
              <a:rPr lang="en-IN" dirty="0"/>
              <a:t> </a:t>
            </a:r>
            <a:r>
              <a:rPr lang="en-IN" dirty="0" err="1"/>
              <a:t>odio</a:t>
            </a:r>
            <a:r>
              <a:rPr lang="en-IN" dirty="0"/>
              <a:t> </a:t>
            </a:r>
            <a:r>
              <a:rPr lang="en-IN" dirty="0" err="1"/>
              <a:t>nisl</a:t>
            </a:r>
            <a:r>
              <a:rPr lang="en-IN" dirty="0"/>
              <a:t>, </a:t>
            </a:r>
            <a:r>
              <a:rPr lang="en-IN" dirty="0" err="1"/>
              <a:t>facilisis</a:t>
            </a:r>
            <a:r>
              <a:rPr lang="en-IN" dirty="0"/>
              <a:t> non</a:t>
            </a:r>
          </a:p>
          <a:p>
            <a:pPr marL="457200" lvl="1" indent="0">
              <a:buNone/>
            </a:pPr>
            <a:r>
              <a:rPr lang="en-IN" dirty="0" err="1"/>
              <a:t>egestas</a:t>
            </a:r>
            <a:r>
              <a:rPr lang="en-IN" dirty="0"/>
              <a:t> a, </a:t>
            </a:r>
            <a:r>
              <a:rPr lang="en-IN" dirty="0" err="1"/>
              <a:t>tristique</a:t>
            </a:r>
            <a:r>
              <a:rPr lang="en-IN" dirty="0"/>
              <a:t> vitae </a:t>
            </a:r>
            <a:r>
              <a:rPr lang="en-IN" dirty="0" err="1"/>
              <a:t>neque</a:t>
            </a:r>
            <a:r>
              <a:rPr lang="en-IN" dirty="0" smtClean="0"/>
              <a:t>.</a:t>
            </a:r>
          </a:p>
          <a:p>
            <a:pPr lvl="1"/>
            <a:r>
              <a:rPr lang="da-DK" dirty="0" smtClean="0"/>
              <a:t>Lorem </a:t>
            </a:r>
            <a:r>
              <a:rPr lang="da-DK" dirty="0"/>
              <a:t>ipsum dolor sit </a:t>
            </a:r>
            <a:r>
              <a:rPr lang="da-DK" dirty="0" smtClean="0"/>
              <a:t>amet,</a:t>
            </a:r>
          </a:p>
          <a:p>
            <a:pPr marL="457200" lvl="1" indent="0">
              <a:buNone/>
            </a:pPr>
            <a:r>
              <a:rPr lang="en-US" dirty="0" err="1" smtClean="0"/>
              <a:t>consectetur</a:t>
            </a:r>
            <a:r>
              <a:rPr lang="en-US" dirty="0" smtClean="0"/>
              <a:t> </a:t>
            </a:r>
            <a:r>
              <a:rPr lang="en-US" dirty="0" err="1"/>
              <a:t>adipiscing</a:t>
            </a:r>
            <a:r>
              <a:rPr lang="en-US" dirty="0"/>
              <a:t> </a:t>
            </a:r>
            <a:r>
              <a:rPr lang="en-US" dirty="0" err="1" smtClean="0"/>
              <a:t>elit</a:t>
            </a:r>
            <a:r>
              <a:rPr lang="en-US" dirty="0" smtClean="0"/>
              <a:t>.</a:t>
            </a:r>
          </a:p>
          <a:p>
            <a:pPr marL="457200" lvl="1" indent="0">
              <a:buNone/>
            </a:pPr>
            <a:r>
              <a:rPr lang="en-US" dirty="0" err="1">
                <a:solidFill>
                  <a:srgbClr val="FF0000"/>
                </a:solidFill>
              </a:rPr>
              <a:t>ul.a</a:t>
            </a:r>
            <a:r>
              <a:rPr lang="en-US" dirty="0">
                <a:solidFill>
                  <a:srgbClr val="FF0000"/>
                </a:solidFill>
              </a:rPr>
              <a:t> {</a:t>
            </a:r>
          </a:p>
          <a:p>
            <a:pPr marL="457200" lvl="1" indent="0">
              <a:buNone/>
            </a:pPr>
            <a:r>
              <a:rPr lang="en-US" dirty="0">
                <a:solidFill>
                  <a:srgbClr val="FF0000"/>
                </a:solidFill>
              </a:rPr>
              <a:t>    list-style-position: outside;</a:t>
            </a:r>
          </a:p>
          <a:p>
            <a:pPr marL="457200" lvl="1" indent="0">
              <a:buNone/>
            </a:pPr>
            <a:r>
              <a:rPr lang="en-US" dirty="0">
                <a:solidFill>
                  <a:srgbClr val="FF0000"/>
                </a:solidFill>
              </a:rPr>
              <a:t>}</a:t>
            </a:r>
          </a:p>
          <a:p>
            <a:pPr marL="457200" lvl="1" indent="0">
              <a:buNone/>
            </a:pPr>
            <a:endParaRPr lang="en-US" dirty="0">
              <a:solidFill>
                <a:srgbClr val="FF0000"/>
              </a:solidFill>
            </a:endParaRPr>
          </a:p>
          <a:p>
            <a:pPr marL="457200" lvl="1" indent="0">
              <a:buNone/>
            </a:pPr>
            <a:r>
              <a:rPr lang="en-US" dirty="0" err="1">
                <a:solidFill>
                  <a:srgbClr val="FF0000"/>
                </a:solidFill>
              </a:rPr>
              <a:t>ul.b</a:t>
            </a:r>
            <a:r>
              <a:rPr lang="en-US" dirty="0">
                <a:solidFill>
                  <a:srgbClr val="FF0000"/>
                </a:solidFill>
              </a:rPr>
              <a:t> {</a:t>
            </a:r>
          </a:p>
          <a:p>
            <a:pPr marL="457200" lvl="1" indent="0">
              <a:buNone/>
            </a:pPr>
            <a:r>
              <a:rPr lang="en-US" dirty="0">
                <a:solidFill>
                  <a:srgbClr val="FF0000"/>
                </a:solidFill>
              </a:rPr>
              <a:t>    list-style-position: inside;</a:t>
            </a:r>
          </a:p>
          <a:p>
            <a:pPr marL="457200" lvl="1" indent="0">
              <a:buNone/>
            </a:pPr>
            <a:r>
              <a:rPr lang="en-US" dirty="0">
                <a:solidFill>
                  <a:srgbClr val="FF0000"/>
                </a:solidFill>
              </a:rPr>
              <a:t>}</a:t>
            </a:r>
          </a:p>
          <a:p>
            <a:pPr marL="457200" lvl="1" indent="0">
              <a:buNone/>
            </a:pPr>
            <a:endParaRPr lang="en-US" dirty="0" smtClean="0"/>
          </a:p>
          <a:p>
            <a:pPr marL="0" indent="0">
              <a:buNone/>
            </a:pPr>
            <a:endParaRPr lang="en-US" sz="2800" dirty="0"/>
          </a:p>
          <a:p>
            <a:endParaRPr lang="en-US" sz="28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49</a:t>
            </a:fld>
            <a:endParaRPr lang="en-US"/>
          </a:p>
        </p:txBody>
      </p:sp>
    </p:spTree>
    <p:extLst>
      <p:ext uri="{BB962C8B-B14F-4D97-AF65-F5344CB8AC3E}">
        <p14:creationId xmlns:p14="http://schemas.microsoft.com/office/powerpoint/2010/main" val="339935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smtClean="0">
                <a:latin typeface="Franklin Gothic Medium" panose="020B0603020102020204" pitchFamily="34" charset="0"/>
              </a:rPr>
              <a:t>Objectives (continued)</a:t>
            </a:r>
            <a:endParaRPr lang="en-US" dirty="0"/>
          </a:p>
        </p:txBody>
      </p:sp>
      <p:sp>
        <p:nvSpPr>
          <p:cNvPr id="2" name="Content Placeholder 1"/>
          <p:cNvSpPr>
            <a:spLocks noGrp="1"/>
          </p:cNvSpPr>
          <p:nvPr>
            <p:ph idx="1"/>
          </p:nvPr>
        </p:nvSpPr>
        <p:spPr/>
        <p:txBody>
          <a:bodyPr>
            <a:normAutofit/>
          </a:bodyPr>
          <a:lstStyle/>
          <a:p>
            <a:r>
              <a:rPr lang="en-US" dirty="0" smtClean="0"/>
              <a:t>Create styles that use text and color properties</a:t>
            </a:r>
          </a:p>
          <a:p>
            <a:r>
              <a:rPr lang="en-US" dirty="0" smtClean="0"/>
              <a:t>Explain the difference between inline and block content</a:t>
            </a:r>
          </a:p>
          <a:p>
            <a:r>
              <a:rPr lang="en-US" dirty="0" smtClean="0"/>
              <a:t>Describe the CSS box model and how to apply margins, padding, and borders</a:t>
            </a:r>
          </a:p>
          <a:p>
            <a:r>
              <a:rPr lang="en-US" dirty="0" smtClean="0"/>
              <a:t>Create an external style sheet and link it to an HTML page</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5</a:t>
            </a:fld>
            <a:endParaRPr lang="en-US"/>
          </a:p>
        </p:txBody>
      </p:sp>
    </p:spTree>
    <p:extLst>
      <p:ext uri="{BB962C8B-B14F-4D97-AF65-F5344CB8AC3E}">
        <p14:creationId xmlns:p14="http://schemas.microsoft.com/office/powerpoint/2010/main" val="15717822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b="0" dirty="0">
                <a:latin typeface="Franklin Gothic Medium" panose="020B0603020102020204" pitchFamily="34" charset="0"/>
              </a:rPr>
              <a:t>Adding Comments to CSS Files</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lstStyle/>
          <a:p>
            <a:r>
              <a:rPr lang="en-IN" dirty="0"/>
              <a:t>Comments </a:t>
            </a:r>
            <a:r>
              <a:rPr lang="en-IN" dirty="0" smtClean="0"/>
              <a:t>provide </a:t>
            </a:r>
            <a:r>
              <a:rPr lang="en-IN" dirty="0"/>
              <a:t>additional information about the area where the styles </a:t>
            </a:r>
            <a:r>
              <a:rPr lang="en-IN" dirty="0" smtClean="0"/>
              <a:t>are applied </a:t>
            </a:r>
            <a:r>
              <a:rPr lang="en-IN" dirty="0"/>
              <a:t>or other helpful explanations, such as what the styles </a:t>
            </a:r>
            <a:r>
              <a:rPr lang="en-IN" dirty="0" smtClean="0"/>
              <a:t>do</a:t>
            </a:r>
          </a:p>
          <a:p>
            <a:r>
              <a:rPr lang="en-IN" dirty="0" smtClean="0"/>
              <a:t>The </a:t>
            </a:r>
            <a:r>
              <a:rPr lang="en-US" dirty="0" smtClean="0"/>
              <a:t>syntax for a comment is as follows:</a:t>
            </a:r>
          </a:p>
          <a:p>
            <a:pPr marL="914400" lvl="2" indent="0">
              <a:buNone/>
            </a:pPr>
            <a:r>
              <a:rPr lang="en-US" sz="2600" dirty="0">
                <a:latin typeface="Courier New" panose="02070309020205020404" pitchFamily="49" charset="0"/>
                <a:cs typeface="Courier New" panose="02070309020205020404" pitchFamily="49" charset="0"/>
              </a:rPr>
              <a:t>/* Place your comment here */</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50</a:t>
            </a:fld>
            <a:endParaRPr lang="en-US"/>
          </a:p>
        </p:txBody>
      </p:sp>
    </p:spTree>
    <p:extLst>
      <p:ext uri="{BB962C8B-B14F-4D97-AF65-F5344CB8AC3E}">
        <p14:creationId xmlns:p14="http://schemas.microsoft.com/office/powerpoint/2010/main" val="42725914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0" dirty="0">
                <a:latin typeface="Franklin Gothic Medium" panose="020B0603020102020204" pitchFamily="34" charset="0"/>
              </a:rPr>
              <a:t>To Validate the CSS File</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normAutofit/>
          </a:bodyPr>
          <a:lstStyle/>
          <a:p>
            <a:r>
              <a:rPr lang="en-US" dirty="0"/>
              <a:t>The </a:t>
            </a:r>
            <a:r>
              <a:rPr lang="en-US" dirty="0" smtClean="0"/>
              <a:t>following </a:t>
            </a:r>
            <a:r>
              <a:rPr lang="en-IN" dirty="0" smtClean="0"/>
              <a:t>steps </a:t>
            </a:r>
            <a:r>
              <a:rPr lang="en-IN" dirty="0"/>
              <a:t>validate a CSS file</a:t>
            </a:r>
            <a:endParaRPr lang="en-IN" dirty="0" smtClean="0"/>
          </a:p>
          <a:p>
            <a:pPr lvl="1"/>
            <a:r>
              <a:rPr lang="en-IN" dirty="0" smtClean="0"/>
              <a:t>Open the browser </a:t>
            </a:r>
            <a:r>
              <a:rPr lang="en-IN" dirty="0"/>
              <a:t>and type </a:t>
            </a:r>
            <a:r>
              <a:rPr lang="en-IN" sz="2600" dirty="0">
                <a:latin typeface="Courier New" panose="02070309020205020404" pitchFamily="49" charset="0"/>
                <a:cs typeface="Courier New" panose="02070309020205020404" pitchFamily="49" charset="0"/>
              </a:rPr>
              <a:t>http://jigsaw.w3.org/css-validator/ </a:t>
            </a:r>
            <a:r>
              <a:rPr lang="en-IN" dirty="0"/>
              <a:t>in the address bar to display </a:t>
            </a:r>
            <a:r>
              <a:rPr lang="en-IN" dirty="0" smtClean="0"/>
              <a:t>the </a:t>
            </a:r>
            <a:r>
              <a:rPr lang="fr-FR" dirty="0" smtClean="0"/>
              <a:t>W3C </a:t>
            </a:r>
            <a:r>
              <a:rPr lang="fr-FR" dirty="0"/>
              <a:t>CSS Validation Service </a:t>
            </a:r>
            <a:r>
              <a:rPr lang="fr-FR" dirty="0" smtClean="0"/>
              <a:t>page</a:t>
            </a:r>
          </a:p>
          <a:p>
            <a:pPr lvl="1"/>
            <a:r>
              <a:rPr lang="en-IN" dirty="0"/>
              <a:t>Tap or click the By file upload tab to display the Validate by file upload </a:t>
            </a:r>
            <a:r>
              <a:rPr lang="en-IN" dirty="0" smtClean="0"/>
              <a:t>information</a:t>
            </a:r>
          </a:p>
          <a:p>
            <a:pPr lvl="1"/>
            <a:r>
              <a:rPr lang="en-IN" dirty="0"/>
              <a:t>Tap or click the Browse button to display the Choose File to Upload dialog </a:t>
            </a:r>
            <a:r>
              <a:rPr lang="en-IN" dirty="0" smtClean="0"/>
              <a:t>box</a:t>
            </a:r>
          </a:p>
          <a:p>
            <a:pPr lvl="1"/>
            <a:r>
              <a:rPr lang="en-IN" dirty="0"/>
              <a:t>Navigate to your </a:t>
            </a:r>
            <a:r>
              <a:rPr lang="en-IN" dirty="0" err="1"/>
              <a:t>css</a:t>
            </a:r>
            <a:r>
              <a:rPr lang="en-IN" dirty="0"/>
              <a:t> folder to find the styles.css file (Figure 4–41)</a:t>
            </a:r>
          </a:p>
          <a:p>
            <a:pPr lvl="1"/>
            <a:endParaRPr lang="en-IN" dirty="0" smtClean="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51</a:t>
            </a:fld>
            <a:endParaRPr lang="en-US"/>
          </a:p>
        </p:txBody>
      </p:sp>
    </p:spTree>
    <p:extLst>
      <p:ext uri="{BB962C8B-B14F-4D97-AF65-F5344CB8AC3E}">
        <p14:creationId xmlns:p14="http://schemas.microsoft.com/office/powerpoint/2010/main" val="16108211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To Validate the CSS </a:t>
            </a:r>
            <a:r>
              <a:rPr lang="en-IN" b="0" dirty="0" smtClean="0">
                <a:latin typeface="Franklin Gothic Medium" panose="020B0603020102020204" pitchFamily="34" charset="0"/>
              </a:rPr>
              <a:t>File (continued)</a:t>
            </a:r>
            <a:endParaRPr lang="en-US" b="0" dirty="0">
              <a:latin typeface="Franklin Gothic Medium" panose="020B0603020102020204" pitchFamily="34" charset="0"/>
            </a:endParaRPr>
          </a:p>
        </p:txBody>
      </p:sp>
      <p:pic>
        <p:nvPicPr>
          <p:cNvPr id="7" name="Content Placeholder 6" descr="This figure explains the W3C CSS Validation Service page.&#10;The figure consists of a webpage with two sections. The first section consists of two broad rectangular boxes. The first broad rectangular box is an address bar that reads the address of the HTML page. A small rectangular box labeled “W3C CSS Validator URL” is positioned on the top left corner of the figure. An arrow originating from the first small rectangular box points to the first large rectangular box in the first section. The second broad rectangular box is a tab that reads the name of the webpage opened followed by an “x” mark, which is used to close the tab.&#10;The second section consists of three layers. The first layer is the header that consists of a rectangular box. An image is positioned on the left side of the first layer followed by a text that reads “CSS Validation Service”.&#10;The second layer is the page body that consists of a rectangular box. A small rectangular box, which is a tab, is labeled “By URL”. The first tab is positioned at the top-left corner of the second layer. A small highlighted rectangular box, which is the second tab, is labeled “By file upload”. The second tab is positioned to the right of the first tab. A small rectangular box labeled “By file upload tab” is positioned to the right of the first small rectangular box. An arrow originating from the second small rectangular box points to the second tab. A small rectangular box, which is the third tab, is labeled “By direct input”. The third tab is positioned to the right of the second tab.&#10;A text that reads “Validate by file Upload” is positioned below the second tab. A text that reads “Choose the document you would like validated” is positioned below the first line of text.&#10;A text that reads “Local CSS file:” is positioned below the second line of text. Next to this text is an empty rectangular box. A small rectangular box labeled “Browse…” is placed next to the empty rectangular box. A small rectangular box labeled “Browse button” is positioned below the third line of text. An arrow originating from the fourth rectangular box points to “Browse…” in the third line of text.&#10;A triangle pointing to the right is followed by a text that reads “More Options” positioned below the third line of text.&#10;A small rectangular box with rounded corners labeled “Check” is positioned at the bottom (toward the center) of the second layer. A small rectangular box labeled “Check button” is positioned on the right side of the fifth small rectangular box with rounded corners. An arrow originating from the sixth rectangular box points to the fifth small rectangular box with rounded corners.&#10;The third layer of the second section is the footer that consists of images followed by information about the webpage.&#10;A rectangular box labeled “Choose File to Upload” is positioned on the right side of the figure overlapping the first and second layers of the figure. The rectangular box consists of a small rectangular box, a1 that reads “fitness &gt; css”. A small rectangular box a2 that reads “Search css” is positioned on the right side of the box a1 in the fifth rectangular box. A small rectangular box, a3 labeled “css subfolder” is positioned at the top of the fifth rectangular box. An arrow originating from box a3 points to box a1. A rectangular box a4 that reads “Organize New folder” is positioned below the boxes a1 and a2. A rectangular box a5 is positioned below box a4. A text that reads “Homegroup” is positioned at the left side of box a5. A text that reads “This PC” is positioned below the first line of text in box a5. A text that reads “Network” is positioned below the second line of text in box a5.&#10;A vertical scrollbar is positioned on the right side of the text in box a5. A text that reads “styles.css” is positioned on the right side of the vertical scrollbar in box a5. A small rectangular box a6 is positioned at the right side of box a5. An arrow originating from box a6 points to “style.css”.&#10;A rectangular box a7 is positioned below box a5. A text that reads “File name” is positioned within box a7. A small rectangular box a8 that reads “styles.css” is positioned on the right side of the text within box a7. A small rectangular box a9 labeled “All Files (“.”)” is positioned on the right side of box a8. A small rectangular box a10 labeled “Open” is positioned below box a9. A small rectangular box a11 labeled “Open button” is positioned below the “Choose File to Upload” box. An arrow originating from box a11 points to box a10. A small rectangular box labeled “Cancel” is positioned on the right side of box a10 below box a9." title="To Validate the CSS File"/>
          <p:cNvPicPr>
            <a:picLocks noGrp="1" noChangeAspect="1"/>
          </p:cNvPicPr>
          <p:nvPr>
            <p:ph idx="1"/>
          </p:nvPr>
        </p:nvPicPr>
        <p:blipFill>
          <a:blip r:embed="rId3"/>
          <a:stretch>
            <a:fillRect/>
          </a:stretch>
        </p:blipFill>
        <p:spPr>
          <a:xfrm>
            <a:off x="807035" y="1825625"/>
            <a:ext cx="7529929" cy="4351338"/>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dirty="0"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52</a:t>
            </a:fld>
            <a:endParaRPr lang="en-US"/>
          </a:p>
        </p:txBody>
      </p:sp>
    </p:spTree>
    <p:extLst>
      <p:ext uri="{BB962C8B-B14F-4D97-AF65-F5344CB8AC3E}">
        <p14:creationId xmlns:p14="http://schemas.microsoft.com/office/powerpoint/2010/main" val="20173189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a:latin typeface="Franklin Gothic Medium" panose="020B0603020102020204" pitchFamily="34" charset="0"/>
              </a:rPr>
              <a:t>To Validate the CSS </a:t>
            </a:r>
            <a:r>
              <a:rPr lang="en-IN" dirty="0" smtClean="0">
                <a:latin typeface="Franklin Gothic Medium" panose="020B0603020102020204" pitchFamily="34" charset="0"/>
              </a:rPr>
              <a:t>File </a:t>
            </a:r>
            <a:r>
              <a:rPr lang="en-IN" b="0" dirty="0">
                <a:latin typeface="Franklin Gothic Medium" panose="020B0603020102020204" pitchFamily="34" charset="0"/>
              </a:rPr>
              <a:t>(</a:t>
            </a:r>
            <a:r>
              <a:rPr lang="en-IN" b="0" dirty="0" smtClean="0">
                <a:latin typeface="Franklin Gothic Medium" panose="020B0603020102020204" pitchFamily="34" charset="0"/>
              </a:rPr>
              <a:t>continued 1)</a:t>
            </a:r>
            <a:endParaRPr lang="en-US" dirty="0">
              <a:latin typeface="Franklin Gothic Medium" panose="020B0603020102020204" pitchFamily="34" charset="0"/>
            </a:endParaRPr>
          </a:p>
        </p:txBody>
      </p:sp>
      <p:sp>
        <p:nvSpPr>
          <p:cNvPr id="2" name="Content Placeholder 1"/>
          <p:cNvSpPr>
            <a:spLocks noGrp="1"/>
          </p:cNvSpPr>
          <p:nvPr>
            <p:ph idx="1"/>
          </p:nvPr>
        </p:nvSpPr>
        <p:spPr/>
        <p:txBody>
          <a:bodyPr>
            <a:normAutofit/>
          </a:bodyPr>
          <a:lstStyle/>
          <a:p>
            <a:pPr lvl="1"/>
            <a:r>
              <a:rPr lang="en-US" dirty="0"/>
              <a:t>Tap or click </a:t>
            </a:r>
            <a:r>
              <a:rPr lang="en-US" dirty="0" smtClean="0"/>
              <a:t>the styles.css document to </a:t>
            </a:r>
            <a:r>
              <a:rPr lang="en-US" dirty="0"/>
              <a:t>select </a:t>
            </a:r>
            <a:r>
              <a:rPr lang="en-US" dirty="0" smtClean="0"/>
              <a:t>it</a:t>
            </a:r>
          </a:p>
          <a:p>
            <a:pPr lvl="1"/>
            <a:r>
              <a:rPr lang="en-IN" dirty="0"/>
              <a:t>Tap or click the </a:t>
            </a:r>
            <a:r>
              <a:rPr lang="en-IN" dirty="0" smtClean="0"/>
              <a:t>Open </a:t>
            </a:r>
            <a:r>
              <a:rPr lang="en-US" dirty="0" smtClean="0"/>
              <a:t>button </a:t>
            </a:r>
            <a:r>
              <a:rPr lang="en-US" dirty="0"/>
              <a:t>to upload </a:t>
            </a:r>
            <a:r>
              <a:rPr lang="en-US" dirty="0" smtClean="0"/>
              <a:t>the selected </a:t>
            </a:r>
            <a:r>
              <a:rPr lang="en-US" dirty="0"/>
              <a:t>file to </a:t>
            </a:r>
            <a:r>
              <a:rPr lang="en-US" dirty="0" smtClean="0"/>
              <a:t>the W3C </a:t>
            </a:r>
            <a:r>
              <a:rPr lang="en-US" dirty="0"/>
              <a:t>CSS </a:t>
            </a:r>
            <a:r>
              <a:rPr lang="en-US" dirty="0" smtClean="0"/>
              <a:t>validator</a:t>
            </a:r>
          </a:p>
          <a:p>
            <a:pPr lvl="1"/>
            <a:r>
              <a:rPr lang="en-IN" dirty="0"/>
              <a:t>Tap or click the </a:t>
            </a:r>
            <a:r>
              <a:rPr lang="en-IN" dirty="0" smtClean="0"/>
              <a:t>Check </a:t>
            </a:r>
            <a:r>
              <a:rPr lang="en-US" dirty="0" smtClean="0"/>
              <a:t>button </a:t>
            </a:r>
            <a:r>
              <a:rPr lang="en-US" dirty="0"/>
              <a:t>to send </a:t>
            </a:r>
            <a:r>
              <a:rPr lang="en-US" dirty="0" smtClean="0"/>
              <a:t>the document through the validator and </a:t>
            </a:r>
            <a:r>
              <a:rPr lang="en-US" dirty="0"/>
              <a:t>display </a:t>
            </a:r>
            <a:r>
              <a:rPr lang="en-US" dirty="0" smtClean="0"/>
              <a:t>the validation results page </a:t>
            </a:r>
            <a:r>
              <a:rPr lang="en-US" dirty="0"/>
              <a:t>(Figure 4–42)</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53</a:t>
            </a:fld>
            <a:endParaRPr lang="en-US"/>
          </a:p>
        </p:txBody>
      </p:sp>
    </p:spTree>
    <p:extLst>
      <p:ext uri="{BB962C8B-B14F-4D97-AF65-F5344CB8AC3E}">
        <p14:creationId xmlns:p14="http://schemas.microsoft.com/office/powerpoint/2010/main" val="1460864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To Validate the CSS </a:t>
            </a:r>
            <a:r>
              <a:rPr lang="en-IN" b="0" dirty="0" smtClean="0">
                <a:latin typeface="Franklin Gothic Medium" panose="020B0603020102020204" pitchFamily="34" charset="0"/>
              </a:rPr>
              <a:t>File </a:t>
            </a:r>
            <a:r>
              <a:rPr lang="en-IN" b="0" dirty="0">
                <a:latin typeface="Franklin Gothic Medium" panose="020B0603020102020204" pitchFamily="34" charset="0"/>
              </a:rPr>
              <a:t>(continued </a:t>
            </a:r>
            <a:r>
              <a:rPr lang="en-IN" b="0" dirty="0" smtClean="0">
                <a:latin typeface="Franklin Gothic Medium" panose="020B0603020102020204" pitchFamily="34" charset="0"/>
              </a:rPr>
              <a:t>2)</a:t>
            </a:r>
            <a:endParaRPr lang="en-US" dirty="0">
              <a:latin typeface="Franklin Gothic Medium" panose="020B0603020102020204" pitchFamily="34" charset="0"/>
            </a:endParaRPr>
          </a:p>
        </p:txBody>
      </p:sp>
      <p:pic>
        <p:nvPicPr>
          <p:cNvPr id="6" name="Content Placeholder 5" descr="This figure explains the browser view of the validation results page.&#10;The figure consists of a webpage with two sections. The first section consists of two broad rectangular boxes. The first broad rectangular box is an address bar that reads the address of the HTML page. A small rectangular box labeled “W3C CSS Validator URL” is positioned at the top-left corner of the figure. The second broad rectangular box is a tab that reads the name of the webpage opened followed by an “x” mark, which is used to close the tab.&#10;The second section consists of a header that is a rectangular box. An image is positioned on the left side of the first rectangular box within the second section followed by a text that reads “CSS Validation Service”.&#10;A text that reads “W3C CSS Validator results for styles.css (CSS level 3)” is positioned below the first rectangular box in the second section. A rectangular box that reads “Congratulations! No Error Found.” is positioned below the first line of text. A small rectangular box labeled “indicates successful validation check” is positioned above the second rectangular box within the second section. An arrow originating from the third rectangular box points to the second rectangular box in the second section. A small rectangular box labeled “validation results” is positioned on the second rectangular box in the second section. An arrow originating from the fourth rectangular box points to “Congratulations! No Error Found.” in the second section.&#10;Few lines of text describing the document and the file uploaded is positioned below the second rectangular box in the second section." title="To Validate the CSS File"/>
          <p:cNvPicPr>
            <a:picLocks noGrp="1" noChangeAspect="1"/>
          </p:cNvPicPr>
          <p:nvPr>
            <p:ph idx="1"/>
          </p:nvPr>
        </p:nvPicPr>
        <p:blipFill>
          <a:blip r:embed="rId3"/>
          <a:stretch>
            <a:fillRect/>
          </a:stretch>
        </p:blipFill>
        <p:spPr>
          <a:xfrm>
            <a:off x="628650" y="2249172"/>
            <a:ext cx="7886700" cy="3504243"/>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54</a:t>
            </a:fld>
            <a:endParaRPr lang="en-US"/>
          </a:p>
        </p:txBody>
      </p:sp>
    </p:spTree>
    <p:extLst>
      <p:ext uri="{BB962C8B-B14F-4D97-AF65-F5344CB8AC3E}">
        <p14:creationId xmlns:p14="http://schemas.microsoft.com/office/powerpoint/2010/main" val="36046522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smtClean="0">
                <a:solidFill>
                  <a:schemeClr val="bg1"/>
                </a:solidFill>
                <a:latin typeface="Arial Rounded MT Bold" panose="020F0704030504030204" pitchFamily="34" charset="0"/>
              </a:rPr>
              <a:t>kent.edu.au</a:t>
            </a:r>
            <a:r>
              <a:rPr lang="en-AU" sz="1200" dirty="0">
                <a:solidFill>
                  <a:schemeClr val="bg1"/>
                </a:solidFill>
                <a:latin typeface="Arial Rounded MT Bold" panose="020F0704030504030204" pitchFamily="34" charset="0"/>
              </a:rPr>
              <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a:t>
            </a:r>
            <a:r>
              <a:rPr lang="en-AU" sz="1200" dirty="0">
                <a:solidFill>
                  <a:schemeClr val="bg1"/>
                </a:solidFill>
                <a:latin typeface="Arial Rounded MT Bold" panose="020F0704030504030204" pitchFamily="34" charset="0"/>
              </a:rPr>
              <a:t>Institute </a:t>
            </a:r>
            <a:r>
              <a:rPr lang="en-AU" sz="1200" dirty="0">
                <a:solidFill>
                  <a:schemeClr val="bg1"/>
                </a:solidFill>
                <a:latin typeface="Arial Rounded MT Bold" panose="020F0704030504030204" pitchFamily="34" charset="0"/>
              </a:rPr>
              <a:t>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a:t>
            </a:r>
            <a:r>
              <a:rPr lang="en-AU" sz="1200" dirty="0">
                <a:solidFill>
                  <a:schemeClr val="bg1"/>
                </a:solidFill>
                <a:latin typeface="Arial Rounded MT Bold" panose="020F0704030504030204" pitchFamily="34" charset="0"/>
              </a:rPr>
              <a:t>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a:t>
            </a:r>
            <a:r>
              <a:rPr lang="en-AU" sz="1200" dirty="0">
                <a:solidFill>
                  <a:schemeClr val="bg1"/>
                </a:solidFill>
                <a:latin typeface="Arial Rounded MT Bold" panose="020F0704030504030204" pitchFamily="34" charset="0"/>
              </a:rPr>
              <a:t>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a:t>
            </a:r>
            <a:r>
              <a:rPr lang="en-AU" sz="1200" dirty="0">
                <a:solidFill>
                  <a:schemeClr val="bg1"/>
                </a:solidFill>
                <a:latin typeface="Arial Rounded MT Bold" panose="020F0704030504030204" pitchFamily="34" charset="0"/>
              </a:rPr>
              <a:t>Code: </a:t>
            </a:r>
            <a:r>
              <a:rPr lang="en-AU" sz="1200" dirty="0">
                <a:solidFill>
                  <a:schemeClr val="bg1"/>
                </a:solidFill>
                <a:latin typeface="Arial Rounded MT Bold" panose="020F0704030504030204" pitchFamily="34" charset="0"/>
              </a:rPr>
              <a:t>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a:t>
            </a:r>
            <a:r>
              <a:rPr lang="en-AU" sz="1200" dirty="0">
                <a:solidFill>
                  <a:schemeClr val="bg1"/>
                </a:solidFill>
                <a:latin typeface="Arial Rounded MT Bold" panose="020F0704030504030204" pitchFamily="34" charset="0"/>
              </a:rPr>
              <a:t>TEQSA Provider Number: </a:t>
            </a:r>
            <a:r>
              <a:rPr lang="en-AU" sz="1200" dirty="0">
                <a:solidFill>
                  <a:schemeClr val="bg1"/>
                </a:solidFill>
                <a:latin typeface="Arial Rounded MT Bold" panose="020F0704030504030204" pitchFamily="34" charset="0"/>
              </a:rPr>
              <a:t>PRV12051</a:t>
            </a:r>
            <a:endParaRPr lang="en-AU" sz="1200" dirty="0">
              <a:solidFill>
                <a:schemeClr val="bg1"/>
              </a:solidFill>
              <a:latin typeface="Arial Rounded MT Bold" panose="020F0704030504030204" pitchFamily="34" charset="0"/>
            </a:endParaRPr>
          </a:p>
        </p:txBody>
      </p:sp>
      <p:sp>
        <p:nvSpPr>
          <p:cNvPr id="14" name="Slide Number Placeholder 1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55</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142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latin typeface="Franklin Gothic Medium" panose="020B0603020102020204" pitchFamily="34" charset="0"/>
              </a:rPr>
              <a:t>Objectives (</a:t>
            </a:r>
            <a:r>
              <a:rPr lang="en-US" b="0" dirty="0" smtClean="0">
                <a:latin typeface="Franklin Gothic Medium" panose="020B0603020102020204" pitchFamily="34" charset="0"/>
              </a:rPr>
              <a:t>continued 1)</a:t>
            </a:r>
            <a:endParaRPr lang="en-US" dirty="0"/>
          </a:p>
        </p:txBody>
      </p:sp>
      <p:sp>
        <p:nvSpPr>
          <p:cNvPr id="2" name="Content Placeholder 1"/>
          <p:cNvSpPr>
            <a:spLocks noGrp="1"/>
          </p:cNvSpPr>
          <p:nvPr>
            <p:ph idx="1"/>
          </p:nvPr>
        </p:nvSpPr>
        <p:spPr/>
        <p:txBody>
          <a:bodyPr/>
          <a:lstStyle/>
          <a:p>
            <a:r>
              <a:rPr lang="en-US" dirty="0"/>
              <a:t>Create styles that use padding, border, and margin </a:t>
            </a:r>
            <a:r>
              <a:rPr lang="en-US" dirty="0" smtClean="0"/>
              <a:t>properties</a:t>
            </a:r>
          </a:p>
          <a:p>
            <a:r>
              <a:rPr lang="en-US" dirty="0" smtClean="0"/>
              <a:t>Float an image</a:t>
            </a:r>
          </a:p>
          <a:p>
            <a:r>
              <a:rPr lang="en-US" dirty="0" smtClean="0"/>
              <a:t>Create styles that use list properties</a:t>
            </a:r>
          </a:p>
          <a:p>
            <a:r>
              <a:rPr lang="en-US" dirty="0" smtClean="0"/>
              <a:t>Add comments to an external style sheet</a:t>
            </a:r>
          </a:p>
          <a:p>
            <a:r>
              <a:rPr lang="en-US" dirty="0" smtClean="0"/>
              <a:t>Validate a CSS file</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6</a:t>
            </a:fld>
            <a:endParaRPr lang="en-US"/>
          </a:p>
        </p:txBody>
      </p:sp>
    </p:spTree>
    <p:extLst>
      <p:ext uri="{BB962C8B-B14F-4D97-AF65-F5344CB8AC3E}">
        <p14:creationId xmlns:p14="http://schemas.microsoft.com/office/powerpoint/2010/main" val="1609522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0" dirty="0" smtClean="0">
                <a:latin typeface="Franklin Gothic Medium" panose="020B0603020102020204" pitchFamily="34" charset="0"/>
              </a:rPr>
              <a:t>Using Cascading Style Sheets</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normAutofit/>
          </a:bodyPr>
          <a:lstStyle/>
          <a:p>
            <a:r>
              <a:rPr lang="en-US" b="1" dirty="0" smtClean="0"/>
              <a:t>Style</a:t>
            </a:r>
            <a:r>
              <a:rPr lang="en-US" dirty="0" smtClean="0"/>
              <a:t> – It is a rule that defines the appearance of an element on a webpage</a:t>
            </a:r>
          </a:p>
          <a:p>
            <a:r>
              <a:rPr lang="en-US" b="1" dirty="0" smtClean="0"/>
              <a:t>Style sheet</a:t>
            </a:r>
            <a:r>
              <a:rPr lang="en-US" dirty="0" smtClean="0"/>
              <a:t> – It is the set of CSS style rules</a:t>
            </a:r>
          </a:p>
          <a:p>
            <a:r>
              <a:rPr lang="en-US" dirty="0" smtClean="0"/>
              <a:t>Style sheets provide a means to separate style from content because it gives the flexibility to redesign or rebrand a website</a:t>
            </a:r>
          </a:p>
          <a:p>
            <a:r>
              <a:rPr lang="en-US" dirty="0" smtClean="0"/>
              <a:t>A single CSS style sheet file containing the defined styles can be attached to several webpages to apply the styles to all the attached pages</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7</a:t>
            </a:fld>
            <a:endParaRPr lang="en-US"/>
          </a:p>
        </p:txBody>
      </p:sp>
    </p:spTree>
    <p:extLst>
      <p:ext uri="{BB962C8B-B14F-4D97-AF65-F5344CB8AC3E}">
        <p14:creationId xmlns:p14="http://schemas.microsoft.com/office/powerpoint/2010/main" val="3963125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smtClean="0">
                <a:latin typeface="Franklin Gothic Medium" panose="020B0603020102020204" pitchFamily="34" charset="0"/>
              </a:rPr>
              <a:t>Inline Styles</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lstStyle/>
          <a:p>
            <a:r>
              <a:rPr lang="en-US" b="1" dirty="0" smtClean="0"/>
              <a:t>Inline style</a:t>
            </a:r>
            <a:r>
              <a:rPr lang="en-US" dirty="0"/>
              <a:t> </a:t>
            </a:r>
            <a:r>
              <a:rPr lang="en-US" dirty="0" smtClean="0"/>
              <a:t>– It is used to add a style to the start tag for an element, such as a heading or paragraph, using the </a:t>
            </a:r>
            <a:r>
              <a:rPr lang="en-US" b="1" dirty="0" smtClean="0"/>
              <a:t>style attribute</a:t>
            </a:r>
            <a:endParaRPr lang="en-US" dirty="0" smtClean="0"/>
          </a:p>
          <a:p>
            <a:endParaRPr lang="en-US" b="1"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8</a:t>
            </a:fld>
            <a:endParaRPr lang="en-US"/>
          </a:p>
        </p:txBody>
      </p:sp>
      <p:pic>
        <p:nvPicPr>
          <p:cNvPr id="6" name="Picture 5" descr="This figure explains how to define an inline style.&#10;The code reads “&lt;h1 style=”font-color: navy”&gt;Special Note&lt;/h1&gt;”. There are five rectangular boxes in this figure. The first rectangular box labeled “starting h1 tag” is positioned above the code. An arrow originating from the first rectangular box points to “&lt;h1” in the code. The second rectangular box labeled “inline style begins with style=” is positioned below the code. An arrow originating from the second rectangular box points to “style” in the code. The third rectangular box labeled “style rule in quotation marks” is positioned to the right of the first rectangular box. An arrow originating from the third rectangular box points to “font-color: navy” in the code. The fourth rectangular box labeled “marked up text” is positioned to the right of the second rectangular box. An arrow originating from the fourth rectangular box points to “Special Note” in the code. The fifth rectangular box labeled “ending h1 tag” is positioned to the right of the third rectangular box. An arrow originating from the fifth rectangular box points to “&lt;/h1&gt;” in the code." title="Inline Styles"/>
          <p:cNvPicPr>
            <a:picLocks noChangeAspect="1"/>
          </p:cNvPicPr>
          <p:nvPr/>
        </p:nvPicPr>
        <p:blipFill>
          <a:blip r:embed="rId3"/>
          <a:stretch>
            <a:fillRect/>
          </a:stretch>
        </p:blipFill>
        <p:spPr>
          <a:xfrm>
            <a:off x="195262" y="3505200"/>
            <a:ext cx="8753475" cy="2247900"/>
          </a:xfrm>
          <a:prstGeom prst="rect">
            <a:avLst/>
          </a:prstGeom>
        </p:spPr>
      </p:pic>
    </p:spTree>
    <p:extLst>
      <p:ext uri="{BB962C8B-B14F-4D97-AF65-F5344CB8AC3E}">
        <p14:creationId xmlns:p14="http://schemas.microsoft.com/office/powerpoint/2010/main" val="3094752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smtClean="0">
                <a:latin typeface="Franklin Gothic Medium" panose="020B0603020102020204" pitchFamily="34" charset="0"/>
              </a:rPr>
              <a:t>Embedded Style Sheets</a:t>
            </a:r>
            <a:endParaRPr lang="en-US" b="0" dirty="0">
              <a:latin typeface="Franklin Gothic Medium" panose="020B0603020102020204" pitchFamily="34" charset="0"/>
            </a:endParaRPr>
          </a:p>
        </p:txBody>
      </p:sp>
      <p:sp>
        <p:nvSpPr>
          <p:cNvPr id="2" name="Content Placeholder 1"/>
          <p:cNvSpPr>
            <a:spLocks noGrp="1"/>
          </p:cNvSpPr>
          <p:nvPr>
            <p:ph idx="1"/>
          </p:nvPr>
        </p:nvSpPr>
        <p:spPr/>
        <p:txBody>
          <a:bodyPr/>
          <a:lstStyle/>
          <a:p>
            <a:r>
              <a:rPr lang="en-IN" dirty="0" smtClean="0"/>
              <a:t>An </a:t>
            </a:r>
            <a:r>
              <a:rPr lang="en-IN" b="1" dirty="0" smtClean="0"/>
              <a:t>embedded style sheet</a:t>
            </a:r>
            <a:r>
              <a:rPr lang="en-IN" dirty="0" smtClean="0"/>
              <a:t>, also called an </a:t>
            </a:r>
            <a:r>
              <a:rPr lang="en-IN" b="1" dirty="0" smtClean="0"/>
              <a:t>internal style sheet</a:t>
            </a:r>
            <a:r>
              <a:rPr lang="en-IN" dirty="0" smtClean="0"/>
              <a:t>, includes the style sheet within the opening &lt;head&gt; and closing &lt;/head&gt; tags of the HTML document</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smtClean="0"/>
              <a:t>Chapter 4: Applying CSS Styles to Webpages</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6B34AAC8-7DED-4D31-B60E-C98A0293005C}" type="slidenum">
              <a:rPr lang="en-US" smtClean="0"/>
              <a:pPr>
                <a:defRPr/>
              </a:pPr>
              <a:t>9</a:t>
            </a:fld>
            <a:endParaRPr lang="en-US"/>
          </a:p>
        </p:txBody>
      </p:sp>
      <p:pic>
        <p:nvPicPr>
          <p:cNvPr id="8" name="Picture 7" descr="This figure explains shows an example of an embedded style sheet.&#10;The first line of the code reads “&lt;head&gt;”. There are four rectangular boxes in this figure.A The first rectangular box labeled “style created in head area” is positioned to the left of the code. An arrow originating from the first rectangular box points to the first line of the code.&#10;The second line reads “&lt;title&gt;My Website&lt;/title&gt;”. The third line reads “&lt;style&gt;”. AThe second rectangular box labeled “starting style tag” is positioned below the first rectangular box. An arrow originating from the second rectangular box points to the third line of the code.&#10;The fourth line reads “body {”, fifth line reads “background-color: green;”, and the sixth line reads “}”. AThe third rectangular box labeled “style rule” is positioned below the second rectangular box. An arrow originating from the third rectangular box points to the fourth, fifth, and sixth lines of the code.&#10;The seventh line reads “&lt;/style&gt;”. AThe fourth rectangular box labeled “ending style tag” is positioned below the third rectangular box. An arrow originating from the fourth rectangular box points to the seventh line of the code. The eighth line reads “&lt;/head&gt;”." title="Embedded Style Sheets"/>
          <p:cNvPicPr>
            <a:picLocks noChangeAspect="1"/>
          </p:cNvPicPr>
          <p:nvPr/>
        </p:nvPicPr>
        <p:blipFill>
          <a:blip r:embed="rId3"/>
          <a:stretch>
            <a:fillRect/>
          </a:stretch>
        </p:blipFill>
        <p:spPr>
          <a:xfrm>
            <a:off x="914397" y="3320824"/>
            <a:ext cx="7391403" cy="2916687"/>
          </a:xfrm>
          <a:prstGeom prst="rect">
            <a:avLst/>
          </a:prstGeom>
        </p:spPr>
      </p:pic>
    </p:spTree>
    <p:extLst>
      <p:ext uri="{BB962C8B-B14F-4D97-AF65-F5344CB8AC3E}">
        <p14:creationId xmlns:p14="http://schemas.microsoft.com/office/powerpoint/2010/main" val="2855919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10837</TotalTime>
  <Words>2647</Words>
  <Application>Microsoft Office PowerPoint</Application>
  <PresentationFormat>On-screen Show (4:3)</PresentationFormat>
  <Paragraphs>341</Paragraphs>
  <Slides>55</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55</vt:i4>
      </vt:variant>
    </vt:vector>
  </HeadingPairs>
  <TitlesOfParts>
    <vt:vector size="63" baseType="lpstr">
      <vt:lpstr>Arial</vt:lpstr>
      <vt:lpstr>Arial Rounded MT Bold</vt:lpstr>
      <vt:lpstr>Calibri</vt:lpstr>
      <vt:lpstr>Calibri Light</vt:lpstr>
      <vt:lpstr>Courier New</vt:lpstr>
      <vt:lpstr>Franklin Gothic Medium</vt:lpstr>
      <vt:lpstr>Kent Powerpoint Template (final)</vt:lpstr>
      <vt:lpstr>1_Kent Powerpoint Template (final)</vt:lpstr>
      <vt:lpstr>PowerPoint Presentation</vt:lpstr>
      <vt:lpstr>Resource Material</vt:lpstr>
      <vt:lpstr>PowerPoint Presentation</vt:lpstr>
      <vt:lpstr>Objectives</vt:lpstr>
      <vt:lpstr>Objectives (continued)</vt:lpstr>
      <vt:lpstr>Objectives (continued 1)</vt:lpstr>
      <vt:lpstr>Using Cascading Style Sheets</vt:lpstr>
      <vt:lpstr>Inline Styles</vt:lpstr>
      <vt:lpstr>Embedded Style Sheets</vt:lpstr>
      <vt:lpstr>External Style Sheets</vt:lpstr>
      <vt:lpstr>External Style Sheets (continued)</vt:lpstr>
      <vt:lpstr>Style Sheet Precedence</vt:lpstr>
      <vt:lpstr>Style Sheet Precedence</vt:lpstr>
      <vt:lpstr>Style Sheet Precedence</vt:lpstr>
      <vt:lpstr>CSS Basics</vt:lpstr>
      <vt:lpstr>CSS Basics (continued)</vt:lpstr>
      <vt:lpstr>CSS Basics (continued 1)</vt:lpstr>
      <vt:lpstr>CSS Basics (continued 2)</vt:lpstr>
      <vt:lpstr>CSS Basics (continued 3)</vt:lpstr>
      <vt:lpstr>CSS Text Properties</vt:lpstr>
      <vt:lpstr>CSS Text Properties (continued)</vt:lpstr>
      <vt:lpstr>CSS Text Properties (continued 1)</vt:lpstr>
      <vt:lpstr>CSS Colors</vt:lpstr>
      <vt:lpstr>CSS Colors (continued)</vt:lpstr>
      <vt:lpstr>Understanding Inline Elements and Block Elements</vt:lpstr>
      <vt:lpstr>CSS Box Model</vt:lpstr>
      <vt:lpstr>CSS Box Model (continued)</vt:lpstr>
      <vt:lpstr>CSS Box Model (continued 1)</vt:lpstr>
      <vt:lpstr>Selectors</vt:lpstr>
      <vt:lpstr>Selectors (continued)</vt:lpstr>
      <vt:lpstr>Selectors (continued 1)</vt:lpstr>
      <vt:lpstr>Selectors (continued 2)</vt:lpstr>
      <vt:lpstr>To Create a CSS File and a Style Rule for the Body Element</vt:lpstr>
      <vt:lpstr>Linking an HTML Document to a CSS File</vt:lpstr>
      <vt:lpstr>Linking an HTML Document to a CSS File (continued)</vt:lpstr>
      <vt:lpstr>Aligning Webpage Content</vt:lpstr>
      <vt:lpstr>To Center Content</vt:lpstr>
      <vt:lpstr>Creating Style Rules for Structural Elements</vt:lpstr>
      <vt:lpstr>Creating Style Rules for Structural Elements (continued)</vt:lpstr>
      <vt:lpstr>To Create a Style Rule for the Header Element</vt:lpstr>
      <vt:lpstr>To Create a Style Rule for the Nav Element</vt:lpstr>
      <vt:lpstr>To Create a Style Rule for the Main Element</vt:lpstr>
      <vt:lpstr>To Create a Style Rule for the Footer Element</vt:lpstr>
      <vt:lpstr>Creating Style Rules for Classes</vt:lpstr>
      <vt:lpstr>Creating Style Rules for Classes (continued)</vt:lpstr>
      <vt:lpstr>Creating Style Rules for Classes (continued 1)</vt:lpstr>
      <vt:lpstr>Using CSS List Properties</vt:lpstr>
      <vt:lpstr>Using CSS List Properties (continued)</vt:lpstr>
      <vt:lpstr>Using CSS List Properties (continued 2)</vt:lpstr>
      <vt:lpstr>Adding Comments to CSS Files</vt:lpstr>
      <vt:lpstr>To Validate the CSS File</vt:lpstr>
      <vt:lpstr>To Validate the CSS File (continued)</vt:lpstr>
      <vt:lpstr>To Validate the CSS File (continued 1)</vt:lpstr>
      <vt:lpstr>To Validate the CSS File (continued 2)</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Steven Freund</dc:creator>
  <cp:lastModifiedBy>Syed Altaf</cp:lastModifiedBy>
  <cp:revision>570</cp:revision>
  <dcterms:created xsi:type="dcterms:W3CDTF">2004-06-24T17:25:08Z</dcterms:created>
  <dcterms:modified xsi:type="dcterms:W3CDTF">2019-10-25T01:11:01Z</dcterms:modified>
</cp:coreProperties>
</file>