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3"/>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3" r:id="rId36"/>
    <p:sldId id="294" r:id="rId37"/>
    <p:sldId id="297" r:id="rId38"/>
    <p:sldId id="299" r:id="rId39"/>
    <p:sldId id="300" r:id="rId40"/>
    <p:sldId id="301" r:id="rId41"/>
    <p:sldId id="302" r:id="rId42"/>
    <p:sldId id="303" r:id="rId43"/>
    <p:sldId id="304" r:id="rId44"/>
    <p:sldId id="305" r:id="rId45"/>
    <p:sldId id="306" r:id="rId46"/>
    <p:sldId id="307" r:id="rId47"/>
    <p:sldId id="308" r:id="rId48"/>
    <p:sldId id="309" r:id="rId49"/>
    <p:sldId id="310" r:id="rId50"/>
    <p:sldId id="311" r:id="rId51"/>
    <p:sldId id="312" r:id="rId5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CE5B99-ABE4-4C9D-85B7-07CAD0EDDE63}" v="4" dt="2021-10-14T04:14:35.8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75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shidul Mubasher" userId="b77e6360df0f9c3b" providerId="LiveId" clId="{E0CE5B99-ABE4-4C9D-85B7-07CAD0EDDE63}"/>
    <pc:docChg chg="undo custSel modSld">
      <pc:chgData name="Rashidul Mubasher" userId="b77e6360df0f9c3b" providerId="LiveId" clId="{E0CE5B99-ABE4-4C9D-85B7-07CAD0EDDE63}" dt="2021-10-14T04:15:57.706" v="31" actId="20577"/>
      <pc:docMkLst>
        <pc:docMk/>
      </pc:docMkLst>
      <pc:sldChg chg="modSp mod">
        <pc:chgData name="Rashidul Mubasher" userId="b77e6360df0f9c3b" providerId="LiveId" clId="{E0CE5B99-ABE4-4C9D-85B7-07CAD0EDDE63}" dt="2021-10-14T03:24:46.906" v="0" actId="255"/>
        <pc:sldMkLst>
          <pc:docMk/>
          <pc:sldMk cId="0" sldId="294"/>
        </pc:sldMkLst>
        <pc:spChg chg="mod">
          <ac:chgData name="Rashidul Mubasher" userId="b77e6360df0f9c3b" providerId="LiveId" clId="{E0CE5B99-ABE4-4C9D-85B7-07CAD0EDDE63}" dt="2021-10-14T03:24:46.906" v="0" actId="255"/>
          <ac:spMkLst>
            <pc:docMk/>
            <pc:sldMk cId="0" sldId="294"/>
            <ac:spMk id="4" creationId="{3449A8FF-6DE8-4020-AB5F-9F3E724964F6}"/>
          </ac:spMkLst>
        </pc:spChg>
      </pc:sldChg>
      <pc:sldChg chg="modSp mod">
        <pc:chgData name="Rashidul Mubasher" userId="b77e6360df0f9c3b" providerId="LiveId" clId="{E0CE5B99-ABE4-4C9D-85B7-07CAD0EDDE63}" dt="2021-10-14T04:15:57.706" v="31" actId="20577"/>
        <pc:sldMkLst>
          <pc:docMk/>
          <pc:sldMk cId="0" sldId="302"/>
        </pc:sldMkLst>
        <pc:spChg chg="mod">
          <ac:chgData name="Rashidul Mubasher" userId="b77e6360df0f9c3b" providerId="LiveId" clId="{E0CE5B99-ABE4-4C9D-85B7-07CAD0EDDE63}" dt="2021-10-14T04:15:57.706" v="31" actId="20577"/>
          <ac:spMkLst>
            <pc:docMk/>
            <pc:sldMk cId="0" sldId="302"/>
            <ac:spMk id="405" creationId="{00000000-0000-0000-0000-000000000000}"/>
          </ac:spMkLst>
        </pc:spChg>
      </pc:sldChg>
      <pc:sldChg chg="addSp delSp modSp mod">
        <pc:chgData name="Rashidul Mubasher" userId="b77e6360df0f9c3b" providerId="LiveId" clId="{E0CE5B99-ABE4-4C9D-85B7-07CAD0EDDE63}" dt="2021-10-14T03:28:17.297" v="17" actId="1076"/>
        <pc:sldMkLst>
          <pc:docMk/>
          <pc:sldMk cId="0" sldId="303"/>
        </pc:sldMkLst>
        <pc:spChg chg="add mod">
          <ac:chgData name="Rashidul Mubasher" userId="b77e6360df0f9c3b" providerId="LiveId" clId="{E0CE5B99-ABE4-4C9D-85B7-07CAD0EDDE63}" dt="2021-10-14T03:28:17.297" v="17" actId="1076"/>
          <ac:spMkLst>
            <pc:docMk/>
            <pc:sldMk cId="0" sldId="303"/>
            <ac:spMk id="7" creationId="{DB97734E-7A1D-49C5-B645-3BFC6BA8EAD0}"/>
          </ac:spMkLst>
        </pc:spChg>
        <pc:spChg chg="add del mod">
          <ac:chgData name="Rashidul Mubasher" userId="b77e6360df0f9c3b" providerId="LiveId" clId="{E0CE5B99-ABE4-4C9D-85B7-07CAD0EDDE63}" dt="2021-10-14T03:27:54.294" v="11"/>
          <ac:spMkLst>
            <pc:docMk/>
            <pc:sldMk cId="0" sldId="303"/>
            <ac:spMk id="8" creationId="{B4C6DD8D-5245-47D1-A2DE-903B57530D98}"/>
          </ac:spMkLst>
        </pc:spChg>
        <pc:picChg chg="mod">
          <ac:chgData name="Rashidul Mubasher" userId="b77e6360df0f9c3b" providerId="LiveId" clId="{E0CE5B99-ABE4-4C9D-85B7-07CAD0EDDE63}" dt="2021-10-14T03:27:35.825" v="8" actId="14100"/>
          <ac:picMkLst>
            <pc:docMk/>
            <pc:sldMk cId="0" sldId="303"/>
            <ac:picMk id="410" creationId="{00000000-0000-0000-0000-000000000000}"/>
          </ac:picMkLst>
        </pc:picChg>
      </pc:sldChg>
      <pc:sldChg chg="addSp modSp mod">
        <pc:chgData name="Rashidul Mubasher" userId="b77e6360df0f9c3b" providerId="LiveId" clId="{E0CE5B99-ABE4-4C9D-85B7-07CAD0EDDE63}" dt="2021-10-14T04:14:51.339" v="23" actId="1076"/>
        <pc:sldMkLst>
          <pc:docMk/>
          <pc:sldMk cId="0" sldId="304"/>
        </pc:sldMkLst>
        <pc:spChg chg="add mod">
          <ac:chgData name="Rashidul Mubasher" userId="b77e6360df0f9c3b" providerId="LiveId" clId="{E0CE5B99-ABE4-4C9D-85B7-07CAD0EDDE63}" dt="2021-10-14T04:14:36.506" v="19"/>
          <ac:spMkLst>
            <pc:docMk/>
            <pc:sldMk cId="0" sldId="304"/>
            <ac:spMk id="2" creationId="{39C8AF60-04EA-4F33-99C4-3F7A2D51F10D}"/>
          </ac:spMkLst>
        </pc:spChg>
        <pc:spChg chg="mod">
          <ac:chgData name="Rashidul Mubasher" userId="b77e6360df0f9c3b" providerId="LiveId" clId="{E0CE5B99-ABE4-4C9D-85B7-07CAD0EDDE63}" dt="2021-10-14T04:14:47.945" v="22" actId="14100"/>
          <ac:spMkLst>
            <pc:docMk/>
            <pc:sldMk cId="0" sldId="304"/>
            <ac:spMk id="418" creationId="{00000000-0000-0000-0000-000000000000}"/>
          </ac:spMkLst>
        </pc:spChg>
        <pc:picChg chg="mod">
          <ac:chgData name="Rashidul Mubasher" userId="b77e6360df0f9c3b" providerId="LiveId" clId="{E0CE5B99-ABE4-4C9D-85B7-07CAD0EDDE63}" dt="2021-10-14T04:14:51.339" v="23" actId="1076"/>
          <ac:picMkLst>
            <pc:docMk/>
            <pc:sldMk cId="0" sldId="304"/>
            <ac:picMk id="41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1143000" y="685800"/>
            <a:ext cx="4572000" cy="3429000"/>
          </a:xfrm>
          <a:prstGeom prst="rect">
            <a:avLst/>
          </a:prstGeom>
        </p:spPr>
        <p:txBody>
          <a:bodyPr/>
          <a:lstStyle/>
          <a:p>
            <a:endParaRPr/>
          </a:p>
        </p:txBody>
      </p:sp>
      <p:sp>
        <p:nvSpPr>
          <p:cNvPr id="146" name="Shape 14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3" name="Title Text"/>
          <p:cNvSpPr txBox="1">
            <a:spLocks noGrp="1"/>
          </p:cNvSpPr>
          <p:nvPr>
            <p:ph type="title"/>
          </p:nvPr>
        </p:nvSpPr>
        <p:spPr>
          <a:xfrm>
            <a:off x="1981200" y="274638"/>
            <a:ext cx="8229600" cy="1143001"/>
          </a:xfrm>
          <a:prstGeom prst="rect">
            <a:avLst/>
          </a:prstGeom>
        </p:spPr>
        <p:txBody>
          <a:bodyPr/>
          <a:lstStyle>
            <a:lvl1pPr algn="ctr">
              <a:lnSpc>
                <a:spcPct val="100000"/>
              </a:lnSpc>
              <a:defRPr>
                <a:latin typeface="Arial"/>
                <a:ea typeface="Arial"/>
                <a:cs typeface="Arial"/>
                <a:sym typeface="Arial"/>
              </a:defRPr>
            </a:lvl1pPr>
          </a:lstStyle>
          <a:p>
            <a:r>
              <a:t>Title Text</a:t>
            </a:r>
          </a:p>
        </p:txBody>
      </p:sp>
      <p:sp>
        <p:nvSpPr>
          <p:cNvPr id="94" name="Body Level One…"/>
          <p:cNvSpPr txBox="1">
            <a:spLocks noGrp="1"/>
          </p:cNvSpPr>
          <p:nvPr>
            <p:ph type="body" idx="1"/>
          </p:nvPr>
        </p:nvSpPr>
        <p:spPr>
          <a:xfrm>
            <a:off x="1981200" y="1600200"/>
            <a:ext cx="8229600" cy="4525963"/>
          </a:xfrm>
          <a:prstGeom prst="rect">
            <a:avLst/>
          </a:prstGeom>
        </p:spPr>
        <p:txBody>
          <a:bodyPr/>
          <a:lstStyle>
            <a:lvl1pPr marL="342900" indent="-342900">
              <a:lnSpc>
                <a:spcPct val="100000"/>
              </a:lnSpc>
              <a:spcBef>
                <a:spcPts val="700"/>
              </a:spcBef>
              <a:buFontTx/>
              <a:defRPr sz="3200">
                <a:latin typeface="Arial"/>
                <a:ea typeface="Arial"/>
                <a:cs typeface="Arial"/>
                <a:sym typeface="Arial"/>
              </a:defRPr>
            </a:lvl1pPr>
            <a:lvl2pPr marL="783771" indent="-326571">
              <a:lnSpc>
                <a:spcPct val="100000"/>
              </a:lnSpc>
              <a:spcBef>
                <a:spcPts val="700"/>
              </a:spcBef>
              <a:buFontTx/>
              <a:buChar char="–"/>
              <a:defRPr sz="3200">
                <a:latin typeface="Arial"/>
                <a:ea typeface="Arial"/>
                <a:cs typeface="Arial"/>
                <a:sym typeface="Arial"/>
              </a:defRPr>
            </a:lvl2pPr>
            <a:lvl3pPr marL="1219200" indent="-304800">
              <a:lnSpc>
                <a:spcPct val="100000"/>
              </a:lnSpc>
              <a:spcBef>
                <a:spcPts val="700"/>
              </a:spcBef>
              <a:buFontTx/>
              <a:defRPr sz="3200">
                <a:latin typeface="Arial"/>
                <a:ea typeface="Arial"/>
                <a:cs typeface="Arial"/>
                <a:sym typeface="Arial"/>
              </a:defRPr>
            </a:lvl3pPr>
            <a:lvl4pPr marL="1737360" indent="-365760">
              <a:lnSpc>
                <a:spcPct val="100000"/>
              </a:lnSpc>
              <a:spcBef>
                <a:spcPts val="700"/>
              </a:spcBef>
              <a:buFontTx/>
              <a:buChar char="–"/>
              <a:defRPr sz="3200">
                <a:latin typeface="Arial"/>
                <a:ea typeface="Arial"/>
                <a:cs typeface="Arial"/>
                <a:sym typeface="Arial"/>
              </a:defRPr>
            </a:lvl4pPr>
            <a:lvl5pPr marL="2194560" indent="-365760">
              <a:lnSpc>
                <a:spcPct val="100000"/>
              </a:lnSpc>
              <a:spcBef>
                <a:spcPts val="700"/>
              </a:spcBef>
              <a:buFontTx/>
              <a:buChar char="»"/>
              <a:defRPr sz="32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2" name="Title Text"/>
          <p:cNvSpPr txBox="1">
            <a:spLocks noGrp="1"/>
          </p:cNvSpPr>
          <p:nvPr>
            <p:ph type="title"/>
          </p:nvPr>
        </p:nvSpPr>
        <p:spPr>
          <a:xfrm>
            <a:off x="2209800" y="2130425"/>
            <a:ext cx="7772400" cy="1470025"/>
          </a:xfrm>
          <a:prstGeom prst="rect">
            <a:avLst/>
          </a:prstGeom>
        </p:spPr>
        <p:txBody>
          <a:bodyPr/>
          <a:lstStyle>
            <a:lvl1pPr algn="ctr">
              <a:lnSpc>
                <a:spcPct val="100000"/>
              </a:lnSpc>
              <a:defRPr>
                <a:latin typeface="Arial"/>
                <a:ea typeface="Arial"/>
                <a:cs typeface="Arial"/>
                <a:sym typeface="Arial"/>
              </a:defRPr>
            </a:lvl1pPr>
          </a:lstStyle>
          <a:p>
            <a:r>
              <a:t>Title Text</a:t>
            </a:r>
          </a:p>
        </p:txBody>
      </p:sp>
      <p:sp>
        <p:nvSpPr>
          <p:cNvPr id="103" name="Body Level One…"/>
          <p:cNvSpPr txBox="1">
            <a:spLocks noGrp="1"/>
          </p:cNvSpPr>
          <p:nvPr>
            <p:ph type="body" sz="quarter" idx="1"/>
          </p:nvPr>
        </p:nvSpPr>
        <p:spPr>
          <a:xfrm>
            <a:off x="2895600" y="3886200"/>
            <a:ext cx="6400800" cy="1752600"/>
          </a:xfrm>
          <a:prstGeom prst="rect">
            <a:avLst/>
          </a:prstGeom>
        </p:spPr>
        <p:txBody>
          <a:bodyPr/>
          <a:lstStyle>
            <a:lvl1pPr marL="0" indent="0" algn="ctr">
              <a:lnSpc>
                <a:spcPct val="100000"/>
              </a:lnSpc>
              <a:spcBef>
                <a:spcPts val="700"/>
              </a:spcBef>
              <a:buSzTx/>
              <a:buFontTx/>
              <a:buNone/>
              <a:defRPr sz="3200">
                <a:latin typeface="Arial"/>
                <a:ea typeface="Arial"/>
                <a:cs typeface="Arial"/>
                <a:sym typeface="Arial"/>
              </a:defRPr>
            </a:lvl1pPr>
            <a:lvl2pPr marL="0" indent="457200" algn="ctr">
              <a:lnSpc>
                <a:spcPct val="100000"/>
              </a:lnSpc>
              <a:spcBef>
                <a:spcPts val="700"/>
              </a:spcBef>
              <a:buSzTx/>
              <a:buFontTx/>
              <a:buNone/>
              <a:defRPr sz="3200">
                <a:latin typeface="Arial"/>
                <a:ea typeface="Arial"/>
                <a:cs typeface="Arial"/>
                <a:sym typeface="Arial"/>
              </a:defRPr>
            </a:lvl2pPr>
            <a:lvl3pPr marL="0" indent="914400" algn="ctr">
              <a:lnSpc>
                <a:spcPct val="100000"/>
              </a:lnSpc>
              <a:spcBef>
                <a:spcPts val="700"/>
              </a:spcBef>
              <a:buSzTx/>
              <a:buFontTx/>
              <a:buNone/>
              <a:defRPr sz="3200">
                <a:latin typeface="Arial"/>
                <a:ea typeface="Arial"/>
                <a:cs typeface="Arial"/>
                <a:sym typeface="Arial"/>
              </a:defRPr>
            </a:lvl3pPr>
            <a:lvl4pPr marL="0" indent="1371600" algn="ctr">
              <a:lnSpc>
                <a:spcPct val="100000"/>
              </a:lnSpc>
              <a:spcBef>
                <a:spcPts val="700"/>
              </a:spcBef>
              <a:buSzTx/>
              <a:buFontTx/>
              <a:buNone/>
              <a:defRPr sz="3200">
                <a:latin typeface="Arial"/>
                <a:ea typeface="Arial"/>
                <a:cs typeface="Arial"/>
                <a:sym typeface="Arial"/>
              </a:defRPr>
            </a:lvl4pPr>
            <a:lvl5pPr marL="0" indent="1828800" algn="ctr">
              <a:lnSpc>
                <a:spcPct val="100000"/>
              </a:lnSpc>
              <a:spcBef>
                <a:spcPts val="700"/>
              </a:spcBef>
              <a:buSzTx/>
              <a:buFontTx/>
              <a:buNone/>
              <a:defRPr sz="32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Text, and Content">
    <p:spTree>
      <p:nvGrpSpPr>
        <p:cNvPr id="1" name=""/>
        <p:cNvGrpSpPr/>
        <p:nvPr/>
      </p:nvGrpSpPr>
      <p:grpSpPr>
        <a:xfrm>
          <a:off x="0" y="0"/>
          <a:ext cx="0" cy="0"/>
          <a:chOff x="0" y="0"/>
          <a:chExt cx="0" cy="0"/>
        </a:xfrm>
      </p:grpSpPr>
      <p:sp>
        <p:nvSpPr>
          <p:cNvPr id="111" name="Title Text"/>
          <p:cNvSpPr txBox="1">
            <a:spLocks noGrp="1"/>
          </p:cNvSpPr>
          <p:nvPr>
            <p:ph type="title"/>
          </p:nvPr>
        </p:nvSpPr>
        <p:spPr>
          <a:xfrm>
            <a:off x="1981200" y="274638"/>
            <a:ext cx="8229600" cy="1143001"/>
          </a:xfrm>
          <a:prstGeom prst="rect">
            <a:avLst/>
          </a:prstGeom>
        </p:spPr>
        <p:txBody>
          <a:bodyPr/>
          <a:lstStyle>
            <a:lvl1pPr algn="ctr">
              <a:lnSpc>
                <a:spcPct val="100000"/>
              </a:lnSpc>
              <a:defRPr sz="3200">
                <a:latin typeface="Arial"/>
                <a:ea typeface="Arial"/>
                <a:cs typeface="Arial"/>
                <a:sym typeface="Arial"/>
              </a:defRPr>
            </a:lvl1pPr>
          </a:lstStyle>
          <a:p>
            <a:r>
              <a:t>Title Text</a:t>
            </a:r>
          </a:p>
        </p:txBody>
      </p:sp>
      <p:sp>
        <p:nvSpPr>
          <p:cNvPr id="112" name="Body Level One…"/>
          <p:cNvSpPr txBox="1">
            <a:spLocks noGrp="1"/>
          </p:cNvSpPr>
          <p:nvPr>
            <p:ph type="body" sz="half" idx="1"/>
          </p:nvPr>
        </p:nvSpPr>
        <p:spPr>
          <a:xfrm>
            <a:off x="1981200" y="1600200"/>
            <a:ext cx="4038600" cy="4525963"/>
          </a:xfrm>
          <a:prstGeom prst="rect">
            <a:avLst/>
          </a:prstGeom>
        </p:spPr>
        <p:txBody>
          <a:bodyPr/>
          <a:lstStyle>
            <a:lvl1pPr marL="342900" indent="-342900">
              <a:lnSpc>
                <a:spcPct val="100000"/>
              </a:lnSpc>
              <a:spcBef>
                <a:spcPts val="600"/>
              </a:spcBef>
              <a:buFontTx/>
              <a:defRPr>
                <a:latin typeface="Arial"/>
                <a:ea typeface="Arial"/>
                <a:cs typeface="Arial"/>
                <a:sym typeface="Arial"/>
              </a:defRPr>
            </a:lvl1pPr>
            <a:lvl2pPr marL="764930" indent="-307730">
              <a:lnSpc>
                <a:spcPct val="100000"/>
              </a:lnSpc>
              <a:spcBef>
                <a:spcPts val="600"/>
              </a:spcBef>
              <a:buFontTx/>
              <a:buChar char="–"/>
              <a:defRPr>
                <a:latin typeface="Arial"/>
                <a:ea typeface="Arial"/>
                <a:cs typeface="Arial"/>
                <a:sym typeface="Arial"/>
              </a:defRPr>
            </a:lvl2pPr>
            <a:lvl3pPr marL="1181100" indent="-266700">
              <a:lnSpc>
                <a:spcPct val="100000"/>
              </a:lnSpc>
              <a:spcBef>
                <a:spcPts val="600"/>
              </a:spcBef>
              <a:buFontTx/>
              <a:defRPr>
                <a:latin typeface="Arial"/>
                <a:ea typeface="Arial"/>
                <a:cs typeface="Arial"/>
                <a:sym typeface="Arial"/>
              </a:defRPr>
            </a:lvl3pPr>
            <a:lvl4pPr marL="1662545" indent="-290945">
              <a:lnSpc>
                <a:spcPct val="100000"/>
              </a:lnSpc>
              <a:spcBef>
                <a:spcPts val="600"/>
              </a:spcBef>
              <a:buFontTx/>
              <a:buChar char="–"/>
              <a:defRPr>
                <a:latin typeface="Arial"/>
                <a:ea typeface="Arial"/>
                <a:cs typeface="Arial"/>
                <a:sym typeface="Arial"/>
              </a:defRPr>
            </a:lvl4pPr>
            <a:lvl5pPr marL="2148839" indent="-320039">
              <a:lnSpc>
                <a:spcPct val="100000"/>
              </a:lnSpc>
              <a:spcBef>
                <a:spcPts val="600"/>
              </a:spcBef>
              <a:buFontTx/>
              <a:buChar char="»"/>
              <a:defRPr>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13"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ontent">
    <p:spTree>
      <p:nvGrpSpPr>
        <p:cNvPr id="1" name=""/>
        <p:cNvGrpSpPr/>
        <p:nvPr/>
      </p:nvGrpSpPr>
      <p:grpSpPr>
        <a:xfrm>
          <a:off x="0" y="0"/>
          <a:ext cx="0" cy="0"/>
          <a:chOff x="0" y="0"/>
          <a:chExt cx="0" cy="0"/>
        </a:xfrm>
      </p:grpSpPr>
      <p:sp>
        <p:nvSpPr>
          <p:cNvPr id="120" name="Body Level One…"/>
          <p:cNvSpPr txBox="1">
            <a:spLocks noGrp="1"/>
          </p:cNvSpPr>
          <p:nvPr>
            <p:ph type="body" idx="1"/>
          </p:nvPr>
        </p:nvSpPr>
        <p:spPr>
          <a:xfrm>
            <a:off x="1981200" y="274638"/>
            <a:ext cx="8229600" cy="5851526"/>
          </a:xfrm>
          <a:prstGeom prst="rect">
            <a:avLst/>
          </a:prstGeom>
        </p:spPr>
        <p:txBody>
          <a:bodyPr/>
          <a:lstStyle>
            <a:lvl1pPr marL="342900" indent="-342900">
              <a:lnSpc>
                <a:spcPct val="100000"/>
              </a:lnSpc>
              <a:spcBef>
                <a:spcPts val="600"/>
              </a:spcBef>
              <a:buFontTx/>
              <a:defRPr>
                <a:latin typeface="Arial"/>
                <a:ea typeface="Arial"/>
                <a:cs typeface="Arial"/>
                <a:sym typeface="Arial"/>
              </a:defRPr>
            </a:lvl1pPr>
            <a:lvl2pPr marL="764930" indent="-307730">
              <a:lnSpc>
                <a:spcPct val="100000"/>
              </a:lnSpc>
              <a:spcBef>
                <a:spcPts val="600"/>
              </a:spcBef>
              <a:buFontTx/>
              <a:buChar char="–"/>
              <a:defRPr>
                <a:latin typeface="Arial"/>
                <a:ea typeface="Arial"/>
                <a:cs typeface="Arial"/>
                <a:sym typeface="Arial"/>
              </a:defRPr>
            </a:lvl2pPr>
            <a:lvl3pPr marL="1181100" indent="-266700">
              <a:lnSpc>
                <a:spcPct val="100000"/>
              </a:lnSpc>
              <a:spcBef>
                <a:spcPts val="600"/>
              </a:spcBef>
              <a:buFontTx/>
              <a:defRPr>
                <a:latin typeface="Arial"/>
                <a:ea typeface="Arial"/>
                <a:cs typeface="Arial"/>
                <a:sym typeface="Arial"/>
              </a:defRPr>
            </a:lvl3pPr>
            <a:lvl4pPr marL="1662545" indent="-290945">
              <a:lnSpc>
                <a:spcPct val="100000"/>
              </a:lnSpc>
              <a:spcBef>
                <a:spcPts val="600"/>
              </a:spcBef>
              <a:buFontTx/>
              <a:buChar char="–"/>
              <a:defRPr>
                <a:latin typeface="Arial"/>
                <a:ea typeface="Arial"/>
                <a:cs typeface="Arial"/>
                <a:sym typeface="Arial"/>
              </a:defRPr>
            </a:lvl4pPr>
            <a:lvl5pPr marL="2148839" indent="-320039">
              <a:lnSpc>
                <a:spcPct val="100000"/>
              </a:lnSpc>
              <a:spcBef>
                <a:spcPts val="600"/>
              </a:spcBef>
              <a:buFontTx/>
              <a:buChar char="»"/>
              <a:defRPr>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21"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28" name="Title Text"/>
          <p:cNvSpPr txBox="1">
            <a:spLocks noGrp="1"/>
          </p:cNvSpPr>
          <p:nvPr>
            <p:ph type="title"/>
          </p:nvPr>
        </p:nvSpPr>
        <p:spPr>
          <a:xfrm>
            <a:off x="1981200" y="274638"/>
            <a:ext cx="8229600" cy="1143001"/>
          </a:xfrm>
          <a:prstGeom prst="rect">
            <a:avLst/>
          </a:prstGeom>
        </p:spPr>
        <p:txBody>
          <a:bodyPr/>
          <a:lstStyle>
            <a:lvl1pPr algn="ctr">
              <a:lnSpc>
                <a:spcPct val="100000"/>
              </a:lnSpc>
              <a:defRPr sz="3200">
                <a:latin typeface="Arial"/>
                <a:ea typeface="Arial"/>
                <a:cs typeface="Arial"/>
                <a:sym typeface="Arial"/>
              </a:defRPr>
            </a:lvl1pPr>
          </a:lstStyle>
          <a:p>
            <a:r>
              <a:t>Title Text</a:t>
            </a:r>
          </a:p>
        </p:txBody>
      </p:sp>
      <p:sp>
        <p:nvSpPr>
          <p:cNvPr id="129" name="Body Level One…"/>
          <p:cNvSpPr txBox="1">
            <a:spLocks noGrp="1"/>
          </p:cNvSpPr>
          <p:nvPr>
            <p:ph type="body" idx="1"/>
          </p:nvPr>
        </p:nvSpPr>
        <p:spPr>
          <a:xfrm>
            <a:off x="1981200" y="1600200"/>
            <a:ext cx="8229600" cy="4525963"/>
          </a:xfrm>
          <a:prstGeom prst="rect">
            <a:avLst/>
          </a:prstGeom>
        </p:spPr>
        <p:txBody>
          <a:bodyPr/>
          <a:lstStyle>
            <a:lvl1pPr marL="342900" indent="-342900">
              <a:lnSpc>
                <a:spcPct val="100000"/>
              </a:lnSpc>
              <a:spcBef>
                <a:spcPts val="600"/>
              </a:spcBef>
              <a:buFontTx/>
              <a:defRPr>
                <a:latin typeface="Arial"/>
                <a:ea typeface="Arial"/>
                <a:cs typeface="Arial"/>
                <a:sym typeface="Arial"/>
              </a:defRPr>
            </a:lvl1pPr>
            <a:lvl2pPr marL="764930" indent="-307730">
              <a:lnSpc>
                <a:spcPct val="100000"/>
              </a:lnSpc>
              <a:spcBef>
                <a:spcPts val="600"/>
              </a:spcBef>
              <a:buFontTx/>
              <a:buChar char="–"/>
              <a:defRPr>
                <a:latin typeface="Arial"/>
                <a:ea typeface="Arial"/>
                <a:cs typeface="Arial"/>
                <a:sym typeface="Arial"/>
              </a:defRPr>
            </a:lvl2pPr>
            <a:lvl3pPr marL="1181100" indent="-266700">
              <a:lnSpc>
                <a:spcPct val="100000"/>
              </a:lnSpc>
              <a:spcBef>
                <a:spcPts val="600"/>
              </a:spcBef>
              <a:buFontTx/>
              <a:defRPr>
                <a:latin typeface="Arial"/>
                <a:ea typeface="Arial"/>
                <a:cs typeface="Arial"/>
                <a:sym typeface="Arial"/>
              </a:defRPr>
            </a:lvl3pPr>
            <a:lvl4pPr marL="1662545" indent="-290945">
              <a:lnSpc>
                <a:spcPct val="100000"/>
              </a:lnSpc>
              <a:spcBef>
                <a:spcPts val="600"/>
              </a:spcBef>
              <a:buFontTx/>
              <a:buChar char="–"/>
              <a:defRPr>
                <a:latin typeface="Arial"/>
                <a:ea typeface="Arial"/>
                <a:cs typeface="Arial"/>
                <a:sym typeface="Arial"/>
              </a:defRPr>
            </a:lvl4pPr>
            <a:lvl5pPr marL="2148839" indent="-320039">
              <a:lnSpc>
                <a:spcPct val="100000"/>
              </a:lnSpc>
              <a:spcBef>
                <a:spcPts val="600"/>
              </a:spcBef>
              <a:buFontTx/>
              <a:buChar char="»"/>
              <a:defRPr>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30"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37" name="Title Text"/>
          <p:cNvSpPr txBox="1">
            <a:spLocks noGrp="1"/>
          </p:cNvSpPr>
          <p:nvPr>
            <p:ph type="title"/>
          </p:nvPr>
        </p:nvSpPr>
        <p:spPr>
          <a:xfrm>
            <a:off x="1981200" y="274638"/>
            <a:ext cx="8229600" cy="1143001"/>
          </a:xfrm>
          <a:prstGeom prst="rect">
            <a:avLst/>
          </a:prstGeom>
        </p:spPr>
        <p:txBody>
          <a:bodyPr/>
          <a:lstStyle>
            <a:lvl1pPr algn="ctr">
              <a:lnSpc>
                <a:spcPct val="100000"/>
              </a:lnSpc>
              <a:defRPr sz="3200">
                <a:latin typeface="Arial"/>
                <a:ea typeface="Arial"/>
                <a:cs typeface="Arial"/>
                <a:sym typeface="Arial"/>
              </a:defRPr>
            </a:lvl1pPr>
          </a:lstStyle>
          <a:p>
            <a:r>
              <a:t>Title Text</a:t>
            </a:r>
          </a:p>
        </p:txBody>
      </p:sp>
      <p:sp>
        <p:nvSpPr>
          <p:cNvPr id="138" name="Body Level One…"/>
          <p:cNvSpPr txBox="1">
            <a:spLocks noGrp="1"/>
          </p:cNvSpPr>
          <p:nvPr>
            <p:ph type="body" sz="half" idx="1"/>
          </p:nvPr>
        </p:nvSpPr>
        <p:spPr>
          <a:xfrm>
            <a:off x="1981200" y="1600200"/>
            <a:ext cx="4038600" cy="4525963"/>
          </a:xfrm>
          <a:prstGeom prst="rect">
            <a:avLst/>
          </a:prstGeom>
        </p:spPr>
        <p:txBody>
          <a:bodyPr/>
          <a:lstStyle>
            <a:lvl1pPr marL="342900" indent="-342900">
              <a:lnSpc>
                <a:spcPct val="100000"/>
              </a:lnSpc>
              <a:spcBef>
                <a:spcPts val="600"/>
              </a:spcBef>
              <a:buFontTx/>
              <a:defRPr>
                <a:latin typeface="Arial"/>
                <a:ea typeface="Arial"/>
                <a:cs typeface="Arial"/>
                <a:sym typeface="Arial"/>
              </a:defRPr>
            </a:lvl1pPr>
            <a:lvl2pPr marL="790575" indent="-333375">
              <a:lnSpc>
                <a:spcPct val="100000"/>
              </a:lnSpc>
              <a:spcBef>
                <a:spcPts val="600"/>
              </a:spcBef>
              <a:buFontTx/>
              <a:buChar char="–"/>
              <a:defRPr>
                <a:latin typeface="Arial"/>
                <a:ea typeface="Arial"/>
                <a:cs typeface="Arial"/>
                <a:sym typeface="Arial"/>
              </a:defRPr>
            </a:lvl2pPr>
            <a:lvl3pPr>
              <a:lnSpc>
                <a:spcPct val="100000"/>
              </a:lnSpc>
              <a:spcBef>
                <a:spcPts val="600"/>
              </a:spcBef>
              <a:buFontTx/>
              <a:defRPr>
                <a:latin typeface="Arial"/>
                <a:ea typeface="Arial"/>
                <a:cs typeface="Arial"/>
                <a:sym typeface="Arial"/>
              </a:defRPr>
            </a:lvl3pPr>
            <a:lvl4pPr>
              <a:lnSpc>
                <a:spcPct val="100000"/>
              </a:lnSpc>
              <a:spcBef>
                <a:spcPts val="600"/>
              </a:spcBef>
              <a:buFontTx/>
              <a:buChar char="–"/>
              <a:defRPr>
                <a:latin typeface="Arial"/>
                <a:ea typeface="Arial"/>
                <a:cs typeface="Arial"/>
                <a:sym typeface="Arial"/>
              </a:defRPr>
            </a:lvl4pPr>
            <a:lvl5pPr>
              <a:lnSpc>
                <a:spcPct val="100000"/>
              </a:lnSpc>
              <a:spcBef>
                <a:spcPts val="600"/>
              </a:spcBef>
              <a:buFontTx/>
              <a:buChar char="»"/>
              <a:defRPr>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39"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41" name="Picture 2" descr="Picture 2"/>
          <p:cNvPicPr>
            <a:picLocks noChangeAspect="1"/>
          </p:cNvPicPr>
          <p:nvPr/>
        </p:nvPicPr>
        <p:blipFill>
          <a:blip r:embed="rId2"/>
          <a:stretch>
            <a:fillRect/>
          </a:stretch>
        </p:blipFill>
        <p:spPr>
          <a:xfrm>
            <a:off x="0" y="6098621"/>
            <a:ext cx="1264249" cy="759379"/>
          </a:xfrm>
          <a:prstGeom prst="rect">
            <a:avLst/>
          </a:pr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8"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9"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0"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4"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5" name="Text Placeholder 3"/>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4"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5"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HlGJ6xxbz8s" TargetMode="External"/><Relationship Id="rId2" Type="http://schemas.openxmlformats.org/officeDocument/2006/relationships/image" Target="../media/image24.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Group 4"/>
          <p:cNvGrpSpPr/>
          <p:nvPr/>
        </p:nvGrpSpPr>
        <p:grpSpPr>
          <a:xfrm>
            <a:off x="0" y="1"/>
            <a:ext cx="12192000" cy="357129"/>
            <a:chOff x="0" y="0"/>
            <a:chExt cx="12191999" cy="357127"/>
          </a:xfrm>
        </p:grpSpPr>
        <p:sp>
          <p:nvSpPr>
            <p:cNvPr id="148" name="Freeform 12"/>
            <p:cNvSpPr/>
            <p:nvPr/>
          </p:nvSpPr>
          <p:spPr>
            <a:xfrm>
              <a:off x="9143487" y="0"/>
              <a:ext cx="3048513" cy="357129"/>
            </a:xfrm>
            <a:prstGeom prst="rect">
              <a:avLst/>
            </a:prstGeom>
            <a:solidFill>
              <a:srgbClr val="AB2E91"/>
            </a:solidFill>
            <a:ln w="12700" cap="flat">
              <a:noFill/>
              <a:miter lim="400000"/>
            </a:ln>
            <a:effectLst/>
          </p:spPr>
          <p:txBody>
            <a:bodyPr wrap="square" lIns="45719" tIns="45719" rIns="45719" bIns="45719" numCol="1" anchor="t">
              <a:noAutofit/>
            </a:bodyPr>
            <a:lstStyle/>
            <a:p>
              <a:endParaRPr/>
            </a:p>
          </p:txBody>
        </p:sp>
        <p:sp>
          <p:nvSpPr>
            <p:cNvPr id="149" name="Freeform 11"/>
            <p:cNvSpPr/>
            <p:nvPr/>
          </p:nvSpPr>
          <p:spPr>
            <a:xfrm>
              <a:off x="6096000" y="0"/>
              <a:ext cx="3047489" cy="357129"/>
            </a:xfrm>
            <a:prstGeom prst="rect">
              <a:avLst/>
            </a:prstGeom>
            <a:solidFill>
              <a:srgbClr val="008FCD"/>
            </a:solidFill>
            <a:ln w="12700" cap="flat">
              <a:noFill/>
              <a:miter lim="400000"/>
            </a:ln>
            <a:effectLst/>
          </p:spPr>
          <p:txBody>
            <a:bodyPr wrap="square" lIns="45719" tIns="45719" rIns="45719" bIns="45719" numCol="1" anchor="t">
              <a:noAutofit/>
            </a:bodyPr>
            <a:lstStyle/>
            <a:p>
              <a:endParaRPr/>
            </a:p>
          </p:txBody>
        </p:sp>
        <p:sp>
          <p:nvSpPr>
            <p:cNvPr id="150" name="Freeform 10"/>
            <p:cNvSpPr/>
            <p:nvPr/>
          </p:nvSpPr>
          <p:spPr>
            <a:xfrm>
              <a:off x="3047488" y="0"/>
              <a:ext cx="3048512" cy="357129"/>
            </a:xfrm>
            <a:prstGeom prst="rect">
              <a:avLst/>
            </a:prstGeom>
            <a:solidFill>
              <a:srgbClr val="1E7B47"/>
            </a:solidFill>
            <a:ln w="12700" cap="flat">
              <a:noFill/>
              <a:miter lim="400000"/>
            </a:ln>
            <a:effectLst/>
          </p:spPr>
          <p:txBody>
            <a:bodyPr wrap="square" lIns="45719" tIns="45719" rIns="45719" bIns="45719" numCol="1" anchor="t">
              <a:noAutofit/>
            </a:bodyPr>
            <a:lstStyle/>
            <a:p>
              <a:endParaRPr/>
            </a:p>
          </p:txBody>
        </p:sp>
        <p:sp>
          <p:nvSpPr>
            <p:cNvPr id="151" name="Freeform 9"/>
            <p:cNvSpPr/>
            <p:nvPr/>
          </p:nvSpPr>
          <p:spPr>
            <a:xfrm>
              <a:off x="0" y="0"/>
              <a:ext cx="3047489" cy="357129"/>
            </a:xfrm>
            <a:prstGeom prst="rect">
              <a:avLst/>
            </a:prstGeom>
            <a:solidFill>
              <a:srgbClr val="F0532C"/>
            </a:solidFill>
            <a:ln w="12700" cap="flat">
              <a:noFill/>
              <a:miter lim="400000"/>
            </a:ln>
            <a:effectLst/>
          </p:spPr>
          <p:txBody>
            <a:bodyPr wrap="square" lIns="45719" tIns="45719" rIns="45719" bIns="45719" numCol="1" anchor="t">
              <a:noAutofit/>
            </a:bodyPr>
            <a:lstStyle/>
            <a:p>
              <a:endParaRPr/>
            </a:p>
          </p:txBody>
        </p:sp>
      </p:grpSp>
      <p:sp>
        <p:nvSpPr>
          <p:cNvPr id="153" name="TextBox 13"/>
          <p:cNvSpPr txBox="1"/>
          <p:nvPr/>
        </p:nvSpPr>
        <p:spPr>
          <a:xfrm>
            <a:off x="2990754" y="4652367"/>
            <a:ext cx="6096001" cy="777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200" b="1"/>
            </a:pPr>
            <a:r>
              <a:t>Data Communication and  Networking (DCAN 202)</a:t>
            </a:r>
          </a:p>
          <a:p>
            <a:pPr algn="ctr">
              <a:defRPr sz="2200" b="1"/>
            </a:pPr>
            <a:r>
              <a:t>Week 2</a:t>
            </a:r>
          </a:p>
        </p:txBody>
      </p:sp>
      <p:pic>
        <p:nvPicPr>
          <p:cNvPr id="154" name="Picture 2" descr="Picture 2"/>
          <p:cNvPicPr>
            <a:picLocks noChangeAspect="1"/>
          </p:cNvPicPr>
          <p:nvPr/>
        </p:nvPicPr>
        <p:blipFill>
          <a:blip r:embed="rId2"/>
          <a:stretch>
            <a:fillRect/>
          </a:stretch>
        </p:blipFill>
        <p:spPr>
          <a:xfrm>
            <a:off x="3047488" y="1067420"/>
            <a:ext cx="5982533" cy="3603691"/>
          </a:xfrm>
          <a:prstGeom prst="rect">
            <a:avLst/>
          </a:prstGeom>
          <a:ln w="12700">
            <a:miter lim="400000"/>
          </a:ln>
        </p:spPr>
      </p:pic>
      <p:sp>
        <p:nvSpPr>
          <p:cNvPr id="155" name="Date Placeholder 1"/>
          <p:cNvSpPr txBox="1"/>
          <p:nvPr/>
        </p:nvSpPr>
        <p:spPr>
          <a:xfrm>
            <a:off x="8077200" y="5998108"/>
            <a:ext cx="3816928" cy="624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p>
            <a:pPr algn="r">
              <a:defRPr sz="1200" b="1">
                <a:solidFill>
                  <a:srgbClr val="888888"/>
                </a:solidFill>
              </a:defRPr>
            </a:pPr>
            <a:r>
              <a:t>Kent Institute Australia Pty. Ltd</a:t>
            </a:r>
            <a:r>
              <a:rPr b="0"/>
              <a:t>.</a:t>
            </a:r>
          </a:p>
          <a:p>
            <a:pPr algn="r">
              <a:defRPr sz="1200">
                <a:solidFill>
                  <a:srgbClr val="888888"/>
                </a:solidFill>
              </a:defRPr>
            </a:pPr>
            <a:r>
              <a:t>ABN 49 003 577 302  CRICOS Code: 00161E</a:t>
            </a:r>
            <a:br/>
            <a:r>
              <a:t>RTO Code: 90458  TEQSA Provider Number: PRV12051</a:t>
            </a:r>
          </a:p>
        </p:txBody>
      </p:sp>
      <p:sp>
        <p:nvSpPr>
          <p:cNvPr id="156" name="Date Placeholder 1"/>
          <p:cNvSpPr txBox="1"/>
          <p:nvPr/>
        </p:nvSpPr>
        <p:spPr>
          <a:xfrm>
            <a:off x="414950" y="6556692"/>
            <a:ext cx="3318850"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p>
            <a:pPr>
              <a:defRPr sz="1200">
                <a:solidFill>
                  <a:srgbClr val="888888"/>
                </a:solidFill>
              </a:defRPr>
            </a:pPr>
            <a:r>
              <a:t>Version 2 – 18</a:t>
            </a:r>
            <a:r>
              <a:rPr baseline="30000"/>
              <a:t>th</a:t>
            </a:r>
            <a:r>
              <a:t> December 2015</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Analog vs Digital"/>
          <p:cNvSpPr txBox="1">
            <a:spLocks noGrp="1"/>
          </p:cNvSpPr>
          <p:nvPr>
            <p:ph type="title"/>
          </p:nvPr>
        </p:nvSpPr>
        <p:spPr>
          <a:prstGeom prst="rect">
            <a:avLst/>
          </a:prstGeom>
        </p:spPr>
        <p:txBody>
          <a:bodyPr/>
          <a:lstStyle>
            <a:lvl1pPr algn="ctr">
              <a:defRPr b="1"/>
            </a:lvl1pPr>
          </a:lstStyle>
          <a:p>
            <a:r>
              <a:t>Analog vs Digital</a:t>
            </a:r>
          </a:p>
        </p:txBody>
      </p:sp>
      <p:sp>
        <p:nvSpPr>
          <p:cNvPr id="206" name="Digital is a discrete or non-continuous waveform…"/>
          <p:cNvSpPr txBox="1">
            <a:spLocks noGrp="1"/>
          </p:cNvSpPr>
          <p:nvPr>
            <p:ph type="body" idx="1"/>
          </p:nvPr>
        </p:nvSpPr>
        <p:spPr>
          <a:xfrm>
            <a:off x="838200" y="1825625"/>
            <a:ext cx="10384582" cy="4351338"/>
          </a:xfrm>
          <a:prstGeom prst="rect">
            <a:avLst/>
          </a:prstGeom>
        </p:spPr>
        <p:txBody>
          <a:bodyPr/>
          <a:lstStyle/>
          <a:p>
            <a:pPr marL="342900" indent="-342900">
              <a:lnSpc>
                <a:spcPct val="100000"/>
              </a:lnSpc>
              <a:spcBef>
                <a:spcPts val="600"/>
              </a:spcBef>
              <a:buFontTx/>
              <a:defRPr i="1">
                <a:latin typeface="Arial"/>
                <a:ea typeface="Arial"/>
                <a:cs typeface="Arial"/>
                <a:sym typeface="Arial"/>
              </a:defRPr>
            </a:pPr>
            <a:r>
              <a:rPr b="1"/>
              <a:t>Digital</a:t>
            </a:r>
            <a:r>
              <a:rPr i="0"/>
              <a:t> is a discrete or non-continuous waveform</a:t>
            </a:r>
          </a:p>
          <a:p>
            <a:pPr marL="342900" indent="-342900">
              <a:lnSpc>
                <a:spcPct val="100000"/>
              </a:lnSpc>
              <a:spcBef>
                <a:spcPts val="600"/>
              </a:spcBef>
              <a:buFontTx/>
              <a:defRPr>
                <a:latin typeface="Arial"/>
                <a:ea typeface="Arial"/>
                <a:cs typeface="Arial"/>
                <a:sym typeface="Arial"/>
              </a:defRPr>
            </a:pPr>
            <a:endParaRPr i="0"/>
          </a:p>
          <a:p>
            <a:pPr marL="342900" indent="-342900">
              <a:lnSpc>
                <a:spcPct val="100000"/>
              </a:lnSpc>
              <a:spcBef>
                <a:spcPts val="600"/>
              </a:spcBef>
              <a:buFontTx/>
              <a:defRPr>
                <a:latin typeface="Arial"/>
                <a:ea typeface="Arial"/>
                <a:cs typeface="Arial"/>
                <a:sym typeface="Arial"/>
              </a:defRPr>
            </a:pPr>
            <a:r>
              <a:t>Something about the signal makes it obvious that the signal can only appear in a fixed number of forms (see next slide)</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rPr b="1"/>
              <a:t>Noise</a:t>
            </a:r>
            <a:r>
              <a:t> in digital signal</a:t>
            </a:r>
          </a:p>
          <a:p>
            <a:pPr marL="742950" lvl="1" indent="-285750">
              <a:lnSpc>
                <a:spcPct val="100000"/>
              </a:lnSpc>
              <a:spcBef>
                <a:spcPts val="600"/>
              </a:spcBef>
              <a:buFontTx/>
              <a:buChar char="–"/>
              <a:defRPr sz="2600">
                <a:latin typeface="Arial"/>
                <a:ea typeface="Arial"/>
                <a:cs typeface="Arial"/>
                <a:sym typeface="Arial"/>
              </a:defRPr>
            </a:pPr>
            <a:r>
              <a:t>You can still discern a high voltage from a low voltage</a:t>
            </a:r>
          </a:p>
          <a:p>
            <a:pPr marL="742950" lvl="1" indent="-285750">
              <a:lnSpc>
                <a:spcPct val="100000"/>
              </a:lnSpc>
              <a:spcBef>
                <a:spcPts val="600"/>
              </a:spcBef>
              <a:buFontTx/>
              <a:buChar char="–"/>
              <a:defRPr sz="2600">
                <a:latin typeface="Arial"/>
                <a:ea typeface="Arial"/>
                <a:cs typeface="Arial"/>
                <a:sym typeface="Arial"/>
              </a:defRPr>
            </a:pPr>
            <a:r>
              <a:t>Too much noise – you cannot discern a high voltage from a low voltage</a:t>
            </a:r>
          </a:p>
        </p:txBody>
      </p:sp>
      <p:sp>
        <p:nvSpPr>
          <p:cNvPr id="20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Analog vs Digital"/>
          <p:cNvSpPr txBox="1">
            <a:spLocks noGrp="1"/>
          </p:cNvSpPr>
          <p:nvPr>
            <p:ph type="title"/>
          </p:nvPr>
        </p:nvSpPr>
        <p:spPr>
          <a:xfrm>
            <a:off x="838200" y="22225"/>
            <a:ext cx="10515600" cy="1325563"/>
          </a:xfrm>
          <a:prstGeom prst="rect">
            <a:avLst/>
          </a:prstGeom>
        </p:spPr>
        <p:txBody>
          <a:bodyPr/>
          <a:lstStyle>
            <a:lvl1pPr algn="ctr">
              <a:defRPr b="1"/>
            </a:lvl1pPr>
          </a:lstStyle>
          <a:p>
            <a:r>
              <a:t>Analog vs Digital</a:t>
            </a:r>
          </a:p>
        </p:txBody>
      </p:sp>
      <p:sp>
        <p:nvSpPr>
          <p:cNvPr id="21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pic>
        <p:nvPicPr>
          <p:cNvPr id="211" name="Picture 6" descr="Picture 6"/>
          <p:cNvPicPr>
            <a:picLocks noChangeAspect="1"/>
          </p:cNvPicPr>
          <p:nvPr/>
        </p:nvPicPr>
        <p:blipFill>
          <a:blip r:embed="rId2"/>
          <a:srcRect l="20744"/>
          <a:stretch>
            <a:fillRect/>
          </a:stretch>
        </p:blipFill>
        <p:spPr>
          <a:xfrm>
            <a:off x="259655" y="1245393"/>
            <a:ext cx="5649285" cy="1930484"/>
          </a:xfrm>
          <a:prstGeom prst="rect">
            <a:avLst/>
          </a:prstGeom>
          <a:ln w="12700">
            <a:miter lim="400000"/>
          </a:ln>
        </p:spPr>
      </p:pic>
      <p:pic>
        <p:nvPicPr>
          <p:cNvPr id="212" name="Picture 6" descr="Picture 6"/>
          <p:cNvPicPr>
            <a:picLocks noChangeAspect="1"/>
          </p:cNvPicPr>
          <p:nvPr/>
        </p:nvPicPr>
        <p:blipFill>
          <a:blip r:embed="rId3"/>
          <a:srcRect l="20525"/>
          <a:stretch>
            <a:fillRect/>
          </a:stretch>
        </p:blipFill>
        <p:spPr>
          <a:xfrm>
            <a:off x="6223681" y="3064611"/>
            <a:ext cx="5841320" cy="1930546"/>
          </a:xfrm>
          <a:prstGeom prst="rect">
            <a:avLst/>
          </a:prstGeom>
          <a:ln w="12700">
            <a:miter lim="400000"/>
          </a:ln>
        </p:spPr>
      </p:pic>
      <p:pic>
        <p:nvPicPr>
          <p:cNvPr id="213" name="Picture 6" descr="Picture 6"/>
          <p:cNvPicPr>
            <a:picLocks noChangeAspect="1"/>
          </p:cNvPicPr>
          <p:nvPr/>
        </p:nvPicPr>
        <p:blipFill>
          <a:blip r:embed="rId4"/>
          <a:srcRect l="20303"/>
          <a:stretch>
            <a:fillRect/>
          </a:stretch>
        </p:blipFill>
        <p:spPr>
          <a:xfrm>
            <a:off x="1147718" y="4588559"/>
            <a:ext cx="4418300" cy="1843508"/>
          </a:xfrm>
          <a:prstGeom prst="rect">
            <a:avLst/>
          </a:prstGeom>
          <a:ln w="12700">
            <a:miter lim="400000"/>
          </a:ln>
        </p:spPr>
      </p:pic>
      <p:sp>
        <p:nvSpPr>
          <p:cNvPr id="214" name="A simple example of an digital waveform"/>
          <p:cNvSpPr txBox="1"/>
          <p:nvPr/>
        </p:nvSpPr>
        <p:spPr>
          <a:xfrm>
            <a:off x="1103388" y="3129280"/>
            <a:ext cx="3961654" cy="3708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A simple example of an digital waveform</a:t>
            </a:r>
          </a:p>
        </p:txBody>
      </p:sp>
      <p:sp>
        <p:nvSpPr>
          <p:cNvPr id="215" name="A digital signal with some noise introduced"/>
          <p:cNvSpPr txBox="1"/>
          <p:nvPr/>
        </p:nvSpPr>
        <p:spPr>
          <a:xfrm>
            <a:off x="7055743" y="4942839"/>
            <a:ext cx="4177084"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A digital signal with some noise introduced</a:t>
            </a:r>
          </a:p>
        </p:txBody>
      </p:sp>
      <p:sp>
        <p:nvSpPr>
          <p:cNvPr id="216" name="A digital waveform with noise so great that you can no longer recognise the original waveform"/>
          <p:cNvSpPr txBox="1"/>
          <p:nvPr/>
        </p:nvSpPr>
        <p:spPr>
          <a:xfrm>
            <a:off x="4676156" y="6153190"/>
            <a:ext cx="4628654"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a:lvl1pPr>
          </a:lstStyle>
          <a:p>
            <a:r>
              <a:t>A digital waveform with noise so great that you can no longer recognise the original waveform</a:t>
            </a:r>
          </a:p>
        </p:txBody>
      </p:sp>
      <p:sp>
        <p:nvSpPr>
          <p:cNvPr id="217" name="Footer Placeholder 3"/>
          <p:cNvSpPr txBox="1"/>
          <p:nvPr/>
        </p:nvSpPr>
        <p:spPr>
          <a:xfrm rot="16200000">
            <a:off x="9557848" y="3814302"/>
            <a:ext cx="4745655" cy="4310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Fundamentals of Signals"/>
          <p:cNvSpPr txBox="1">
            <a:spLocks noGrp="1"/>
          </p:cNvSpPr>
          <p:nvPr>
            <p:ph type="title"/>
          </p:nvPr>
        </p:nvSpPr>
        <p:spPr>
          <a:prstGeom prst="rect">
            <a:avLst/>
          </a:prstGeom>
        </p:spPr>
        <p:txBody>
          <a:bodyPr/>
          <a:lstStyle>
            <a:lvl1pPr algn="ctr">
              <a:defRPr b="1"/>
            </a:lvl1pPr>
          </a:lstStyle>
          <a:p>
            <a:r>
              <a:t>Fundamentals of Signals</a:t>
            </a:r>
          </a:p>
        </p:txBody>
      </p:sp>
      <p:sp>
        <p:nvSpPr>
          <p:cNvPr id="220" name="All signals have three components:…"/>
          <p:cNvSpPr txBox="1">
            <a:spLocks noGrp="1"/>
          </p:cNvSpPr>
          <p:nvPr>
            <p:ph type="body" idx="1"/>
          </p:nvPr>
        </p:nvSpPr>
        <p:spPr>
          <a:xfrm>
            <a:off x="838200" y="1825625"/>
            <a:ext cx="10384582" cy="4351338"/>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All signals have three components:</a:t>
            </a:r>
          </a:p>
          <a:p>
            <a:pPr marL="742950" lvl="1" indent="-285750">
              <a:lnSpc>
                <a:spcPct val="100000"/>
              </a:lnSpc>
              <a:spcBef>
                <a:spcPts val="600"/>
              </a:spcBef>
              <a:buFontTx/>
              <a:buChar char="–"/>
              <a:defRPr sz="2600">
                <a:latin typeface="Arial"/>
                <a:ea typeface="Arial"/>
                <a:cs typeface="Arial"/>
                <a:sym typeface="Arial"/>
              </a:defRPr>
            </a:pPr>
            <a:r>
              <a:t>Amplitude</a:t>
            </a:r>
          </a:p>
          <a:p>
            <a:pPr marL="742950" lvl="1" indent="-285750">
              <a:lnSpc>
                <a:spcPct val="100000"/>
              </a:lnSpc>
              <a:spcBef>
                <a:spcPts val="600"/>
              </a:spcBef>
              <a:buFontTx/>
              <a:buChar char="–"/>
              <a:defRPr sz="2600">
                <a:latin typeface="Arial"/>
                <a:ea typeface="Arial"/>
                <a:cs typeface="Arial"/>
                <a:sym typeface="Arial"/>
              </a:defRPr>
            </a:pPr>
            <a:r>
              <a:t>Frequency</a:t>
            </a:r>
          </a:p>
          <a:p>
            <a:pPr marL="742950" lvl="1" indent="-285750">
              <a:lnSpc>
                <a:spcPct val="100000"/>
              </a:lnSpc>
              <a:spcBef>
                <a:spcPts val="600"/>
              </a:spcBef>
              <a:buFontTx/>
              <a:buChar char="–"/>
              <a:defRPr sz="2600">
                <a:latin typeface="Arial"/>
                <a:ea typeface="Arial"/>
                <a:cs typeface="Arial"/>
                <a:sym typeface="Arial"/>
              </a:defRPr>
            </a:pPr>
            <a:r>
              <a:t>Phase</a:t>
            </a:r>
          </a:p>
        </p:txBody>
      </p:sp>
      <p:sp>
        <p:nvSpPr>
          <p:cNvPr id="22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Fundamentals of Signals – Amplitude"/>
          <p:cNvSpPr txBox="1">
            <a:spLocks noGrp="1"/>
          </p:cNvSpPr>
          <p:nvPr>
            <p:ph type="title"/>
          </p:nvPr>
        </p:nvSpPr>
        <p:spPr>
          <a:prstGeom prst="rect">
            <a:avLst/>
          </a:prstGeom>
        </p:spPr>
        <p:txBody>
          <a:bodyPr/>
          <a:lstStyle>
            <a:lvl1pPr algn="ctr">
              <a:defRPr b="1"/>
            </a:lvl1pPr>
          </a:lstStyle>
          <a:p>
            <a:r>
              <a:t>Fundamentals of Signals – Amplitude</a:t>
            </a:r>
          </a:p>
        </p:txBody>
      </p:sp>
      <p:sp>
        <p:nvSpPr>
          <p:cNvPr id="224" name="Amplitude…"/>
          <p:cNvSpPr txBox="1">
            <a:spLocks noGrp="1"/>
          </p:cNvSpPr>
          <p:nvPr>
            <p:ph type="body" sz="half" idx="1"/>
          </p:nvPr>
        </p:nvSpPr>
        <p:spPr>
          <a:xfrm>
            <a:off x="838200" y="1825625"/>
            <a:ext cx="4482952" cy="4351338"/>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Amplitude</a:t>
            </a:r>
          </a:p>
          <a:p>
            <a:pPr marL="742950" lvl="1" indent="-285750">
              <a:lnSpc>
                <a:spcPct val="100000"/>
              </a:lnSpc>
              <a:spcBef>
                <a:spcPts val="600"/>
              </a:spcBef>
              <a:buFontTx/>
              <a:buChar char="–"/>
              <a:defRPr sz="2600">
                <a:latin typeface="Arial"/>
                <a:ea typeface="Arial"/>
                <a:cs typeface="Arial"/>
                <a:sym typeface="Arial"/>
              </a:defRPr>
            </a:pPr>
            <a:r>
              <a:t>The height of the wave above or below a given reference point</a:t>
            </a:r>
          </a:p>
          <a:p>
            <a:pPr marL="742950" lvl="1" indent="-285750">
              <a:lnSpc>
                <a:spcPct val="100000"/>
              </a:lnSpc>
              <a:spcBef>
                <a:spcPts val="600"/>
              </a:spcBef>
              <a:buFontTx/>
              <a:buChar char="–"/>
              <a:defRPr sz="2600">
                <a:latin typeface="Arial"/>
                <a:ea typeface="Arial"/>
                <a:cs typeface="Arial"/>
                <a:sym typeface="Arial"/>
              </a:defRPr>
            </a:pPr>
            <a:endParaRPr/>
          </a:p>
          <a:p>
            <a:pPr marL="742950" lvl="1" indent="-285750">
              <a:lnSpc>
                <a:spcPct val="100000"/>
              </a:lnSpc>
              <a:spcBef>
                <a:spcPts val="600"/>
              </a:spcBef>
              <a:buFontTx/>
              <a:buChar char="–"/>
              <a:defRPr sz="2600">
                <a:latin typeface="Arial"/>
                <a:ea typeface="Arial"/>
                <a:cs typeface="Arial"/>
                <a:sym typeface="Arial"/>
              </a:defRPr>
            </a:pPr>
            <a:r>
              <a:t>Amplitude is usually measured in volts</a:t>
            </a:r>
          </a:p>
        </p:txBody>
      </p:sp>
      <p:sp>
        <p:nvSpPr>
          <p:cNvPr id="22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pic>
        <p:nvPicPr>
          <p:cNvPr id="226" name="Picture 6" descr="Picture 6"/>
          <p:cNvPicPr>
            <a:picLocks noChangeAspect="1"/>
          </p:cNvPicPr>
          <p:nvPr/>
        </p:nvPicPr>
        <p:blipFill>
          <a:blip r:embed="rId2"/>
          <a:srcRect l="35144" t="2202" r="17295" b="2202"/>
          <a:stretch>
            <a:fillRect/>
          </a:stretch>
        </p:blipFill>
        <p:spPr>
          <a:xfrm>
            <a:off x="5497629" y="1828800"/>
            <a:ext cx="5919228" cy="3065815"/>
          </a:xfrm>
          <a:prstGeom prst="rect">
            <a:avLst/>
          </a:prstGeom>
          <a:ln w="12700">
            <a:miter lim="400000"/>
          </a:ln>
        </p:spPr>
      </p:pic>
      <p:sp>
        <p:nvSpPr>
          <p:cNvPr id="227" name="Signal with two different amplitudes"/>
          <p:cNvSpPr txBox="1"/>
          <p:nvPr/>
        </p:nvSpPr>
        <p:spPr>
          <a:xfrm>
            <a:off x="6907213" y="5286692"/>
            <a:ext cx="3566851"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Signal with two different amplitudes</a:t>
            </a:r>
          </a:p>
        </p:txBody>
      </p:sp>
      <p:sp>
        <p:nvSpPr>
          <p:cNvPr id="228" name="Footer Placeholder 3"/>
          <p:cNvSpPr txBox="1"/>
          <p:nvPr/>
        </p:nvSpPr>
        <p:spPr>
          <a:xfrm rot="16200000">
            <a:off x="9720379" y="3156341"/>
            <a:ext cx="3569693" cy="5453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Fundamentals of Signals – Frequency"/>
          <p:cNvSpPr txBox="1">
            <a:spLocks noGrp="1"/>
          </p:cNvSpPr>
          <p:nvPr>
            <p:ph type="title"/>
          </p:nvPr>
        </p:nvSpPr>
        <p:spPr>
          <a:prstGeom prst="rect">
            <a:avLst/>
          </a:prstGeom>
        </p:spPr>
        <p:txBody>
          <a:bodyPr/>
          <a:lstStyle>
            <a:lvl1pPr algn="ctr">
              <a:defRPr b="1"/>
            </a:lvl1pPr>
          </a:lstStyle>
          <a:p>
            <a:r>
              <a:t>Fundamentals of Signals – Frequency</a:t>
            </a:r>
          </a:p>
        </p:txBody>
      </p:sp>
      <p:sp>
        <p:nvSpPr>
          <p:cNvPr id="231" name="Frequency…"/>
          <p:cNvSpPr txBox="1">
            <a:spLocks noGrp="1"/>
          </p:cNvSpPr>
          <p:nvPr>
            <p:ph type="body" idx="1"/>
          </p:nvPr>
        </p:nvSpPr>
        <p:spPr>
          <a:xfrm>
            <a:off x="838199" y="1825624"/>
            <a:ext cx="10384583" cy="4612434"/>
          </a:xfrm>
          <a:prstGeom prst="rect">
            <a:avLst/>
          </a:prstGeom>
        </p:spPr>
        <p:txBody>
          <a:bodyPr>
            <a:normAutofit lnSpcReduction="10000"/>
          </a:bodyPr>
          <a:lstStyle/>
          <a:p>
            <a:pPr marL="329184" indent="-329184" defTabSz="877823">
              <a:lnSpc>
                <a:spcPct val="100000"/>
              </a:lnSpc>
              <a:spcBef>
                <a:spcPts val="500"/>
              </a:spcBef>
              <a:buFontTx/>
              <a:defRPr sz="2688">
                <a:latin typeface="Arial"/>
                <a:ea typeface="Arial"/>
                <a:cs typeface="Arial"/>
                <a:sym typeface="Arial"/>
              </a:defRPr>
            </a:pPr>
            <a:r>
              <a:t>Frequency</a:t>
            </a:r>
          </a:p>
          <a:p>
            <a:pPr marL="713231" lvl="1" indent="-274320" defTabSz="877823">
              <a:lnSpc>
                <a:spcPct val="100000"/>
              </a:lnSpc>
              <a:spcBef>
                <a:spcPts val="500"/>
              </a:spcBef>
              <a:buFontTx/>
              <a:buChar char="–"/>
              <a:defRPr sz="2304">
                <a:latin typeface="Arial"/>
                <a:ea typeface="Arial"/>
                <a:cs typeface="Arial"/>
                <a:sym typeface="Arial"/>
              </a:defRPr>
            </a:pPr>
            <a:r>
              <a:t>The number of times a signal makes a complete cycle within a given time frame; frequency is measured in Hertz (Hz), or cycles per second (period = 1 / frequency)</a:t>
            </a:r>
          </a:p>
          <a:p>
            <a:pPr marL="713231" lvl="1" indent="-274320" defTabSz="877823">
              <a:lnSpc>
                <a:spcPct val="100000"/>
              </a:lnSpc>
              <a:spcBef>
                <a:spcPts val="500"/>
              </a:spcBef>
              <a:buFontTx/>
              <a:buChar char="–"/>
              <a:defRPr sz="2304">
                <a:latin typeface="Arial"/>
                <a:ea typeface="Arial"/>
                <a:cs typeface="Arial"/>
                <a:sym typeface="Arial"/>
              </a:defRPr>
            </a:pPr>
            <a:r>
              <a:t>Spectrum – Range of frequencies that a signal spans from minimum to maximum</a:t>
            </a:r>
          </a:p>
          <a:p>
            <a:pPr marL="713231" lvl="1" indent="-274320" defTabSz="877823">
              <a:lnSpc>
                <a:spcPct val="100000"/>
              </a:lnSpc>
              <a:spcBef>
                <a:spcPts val="500"/>
              </a:spcBef>
              <a:buFontTx/>
              <a:buChar char="–"/>
              <a:defRPr sz="2304">
                <a:latin typeface="Arial"/>
                <a:ea typeface="Arial"/>
                <a:cs typeface="Arial"/>
                <a:sym typeface="Arial"/>
              </a:defRPr>
            </a:pPr>
            <a:r>
              <a:t>Bandwidth – Absolute value of the difference between the lowest and highest frequencies of a signal</a:t>
            </a:r>
          </a:p>
          <a:p>
            <a:pPr marL="713231" lvl="1" indent="-274320" defTabSz="877823">
              <a:lnSpc>
                <a:spcPct val="100000"/>
              </a:lnSpc>
              <a:spcBef>
                <a:spcPts val="500"/>
              </a:spcBef>
              <a:buFontTx/>
              <a:buChar char="–"/>
              <a:defRPr sz="2304">
                <a:latin typeface="Arial"/>
                <a:ea typeface="Arial"/>
                <a:cs typeface="Arial"/>
                <a:sym typeface="Arial"/>
              </a:defRPr>
            </a:pPr>
            <a:r>
              <a:t>For example, consider an average voice</a:t>
            </a:r>
          </a:p>
          <a:p>
            <a:pPr marL="1097280" lvl="2" indent="-219455" defTabSz="877823">
              <a:lnSpc>
                <a:spcPct val="100000"/>
              </a:lnSpc>
              <a:spcBef>
                <a:spcPts val="400"/>
              </a:spcBef>
              <a:buFontTx/>
              <a:defRPr sz="2112">
                <a:latin typeface="Arial"/>
                <a:ea typeface="Arial"/>
                <a:cs typeface="Arial"/>
                <a:sym typeface="Arial"/>
              </a:defRPr>
            </a:pPr>
            <a:r>
              <a:t>The average voice has a frequency range of roughly 300 Hz to 3100 Hz</a:t>
            </a:r>
          </a:p>
          <a:p>
            <a:pPr marL="1097280" lvl="2" indent="-219455" defTabSz="877823">
              <a:lnSpc>
                <a:spcPct val="100000"/>
              </a:lnSpc>
              <a:spcBef>
                <a:spcPts val="400"/>
              </a:spcBef>
              <a:buFontTx/>
              <a:defRPr sz="2112">
                <a:latin typeface="Arial"/>
                <a:ea typeface="Arial"/>
                <a:cs typeface="Arial"/>
                <a:sym typeface="Arial"/>
              </a:defRPr>
            </a:pPr>
            <a:r>
              <a:t>The spectrum would be 300 – 3100 Hz</a:t>
            </a:r>
          </a:p>
          <a:p>
            <a:pPr marL="1097280" lvl="2" indent="-219455" defTabSz="877823">
              <a:lnSpc>
                <a:spcPct val="100000"/>
              </a:lnSpc>
              <a:spcBef>
                <a:spcPts val="400"/>
              </a:spcBef>
              <a:buFontTx/>
              <a:defRPr sz="2112">
                <a:latin typeface="Arial"/>
                <a:ea typeface="Arial"/>
                <a:cs typeface="Arial"/>
                <a:sym typeface="Arial"/>
              </a:defRPr>
            </a:pPr>
            <a:r>
              <a:t>The bandwidth would be 2800 Hz</a:t>
            </a:r>
          </a:p>
        </p:txBody>
      </p:sp>
      <p:sp>
        <p:nvSpPr>
          <p:cNvPr id="23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Fundamentals of Signals – Frequency"/>
          <p:cNvSpPr txBox="1">
            <a:spLocks noGrp="1"/>
          </p:cNvSpPr>
          <p:nvPr>
            <p:ph type="title"/>
          </p:nvPr>
        </p:nvSpPr>
        <p:spPr>
          <a:prstGeom prst="rect">
            <a:avLst/>
          </a:prstGeom>
        </p:spPr>
        <p:txBody>
          <a:bodyPr/>
          <a:lstStyle>
            <a:lvl1pPr algn="ctr">
              <a:defRPr b="1"/>
            </a:lvl1pPr>
          </a:lstStyle>
          <a:p>
            <a:r>
              <a:t>Fundamentals of Signals – Frequency</a:t>
            </a:r>
          </a:p>
        </p:txBody>
      </p:sp>
      <p:sp>
        <p:nvSpPr>
          <p:cNvPr id="23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pic>
        <p:nvPicPr>
          <p:cNvPr id="236" name="Picture 6" descr="Picture 6"/>
          <p:cNvPicPr>
            <a:picLocks noChangeAspect="1"/>
          </p:cNvPicPr>
          <p:nvPr/>
        </p:nvPicPr>
        <p:blipFill>
          <a:blip r:embed="rId2"/>
          <a:srcRect l="20053"/>
          <a:stretch>
            <a:fillRect/>
          </a:stretch>
        </p:blipFill>
        <p:spPr>
          <a:xfrm>
            <a:off x="2775287" y="1600199"/>
            <a:ext cx="6641278" cy="4408390"/>
          </a:xfrm>
          <a:prstGeom prst="rect">
            <a:avLst/>
          </a:prstGeom>
          <a:ln w="12700">
            <a:miter lim="400000"/>
          </a:ln>
        </p:spPr>
      </p:pic>
      <p:sp>
        <p:nvSpPr>
          <p:cNvPr id="237" name="Three signals of (a) 1 Hz, (b) 2 Hz, and (c) 3 Hz"/>
          <p:cNvSpPr txBox="1"/>
          <p:nvPr/>
        </p:nvSpPr>
        <p:spPr>
          <a:xfrm>
            <a:off x="3898795" y="6012180"/>
            <a:ext cx="4394410" cy="3708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p>
            <a:pPr>
              <a:defRPr b="1"/>
            </a:pPr>
            <a:r>
              <a:t>Three signals of </a:t>
            </a:r>
            <a:r>
              <a:rPr i="1"/>
              <a:t>(a)</a:t>
            </a:r>
            <a:r>
              <a:t> 1 Hz, </a:t>
            </a:r>
            <a:r>
              <a:rPr i="1"/>
              <a:t>(b)</a:t>
            </a:r>
            <a:r>
              <a:t> 2 Hz, and </a:t>
            </a:r>
            <a:r>
              <a:rPr i="1"/>
              <a:t>(c)</a:t>
            </a:r>
            <a:r>
              <a:t> 3 Hz</a:t>
            </a:r>
          </a:p>
        </p:txBody>
      </p:sp>
      <p:sp>
        <p:nvSpPr>
          <p:cNvPr id="238" name="Footer Placeholder 3"/>
          <p:cNvSpPr txBox="1"/>
          <p:nvPr/>
        </p:nvSpPr>
        <p:spPr>
          <a:xfrm rot="16200000">
            <a:off x="7510281" y="3531785"/>
            <a:ext cx="4408489" cy="5453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Fundamentals of Signals – Phase"/>
          <p:cNvSpPr txBox="1">
            <a:spLocks noGrp="1"/>
          </p:cNvSpPr>
          <p:nvPr>
            <p:ph type="title"/>
          </p:nvPr>
        </p:nvSpPr>
        <p:spPr>
          <a:prstGeom prst="rect">
            <a:avLst/>
          </a:prstGeom>
        </p:spPr>
        <p:txBody>
          <a:bodyPr/>
          <a:lstStyle>
            <a:lvl1pPr algn="ctr">
              <a:defRPr b="1"/>
            </a:lvl1pPr>
          </a:lstStyle>
          <a:p>
            <a:r>
              <a:t>Fundamentals of Signals – Phase</a:t>
            </a:r>
          </a:p>
        </p:txBody>
      </p:sp>
      <p:sp>
        <p:nvSpPr>
          <p:cNvPr id="241" name="Phase…"/>
          <p:cNvSpPr txBox="1">
            <a:spLocks noGrp="1"/>
          </p:cNvSpPr>
          <p:nvPr>
            <p:ph type="body" sz="half" idx="1"/>
          </p:nvPr>
        </p:nvSpPr>
        <p:spPr>
          <a:xfrm>
            <a:off x="838200" y="1711324"/>
            <a:ext cx="4776093" cy="4612434"/>
          </a:xfrm>
          <a:prstGeom prst="rect">
            <a:avLst/>
          </a:prstGeom>
        </p:spPr>
        <p:txBody>
          <a:bodyPr>
            <a:normAutofit lnSpcReduction="10000"/>
          </a:bodyPr>
          <a:lstStyle/>
          <a:p>
            <a:pPr marL="277749" indent="-277749" defTabSz="740663">
              <a:lnSpc>
                <a:spcPct val="100000"/>
              </a:lnSpc>
              <a:spcBef>
                <a:spcPts val="500"/>
              </a:spcBef>
              <a:buFontTx/>
              <a:defRPr sz="2268">
                <a:latin typeface="Arial"/>
                <a:ea typeface="Arial"/>
                <a:cs typeface="Arial"/>
                <a:sym typeface="Arial"/>
              </a:defRPr>
            </a:pPr>
            <a:r>
              <a:t>Phase</a:t>
            </a:r>
          </a:p>
          <a:p>
            <a:pPr marL="601789" lvl="1" indent="-231457" defTabSz="740663">
              <a:lnSpc>
                <a:spcPct val="100000"/>
              </a:lnSpc>
              <a:spcBef>
                <a:spcPts val="500"/>
              </a:spcBef>
              <a:buFontTx/>
              <a:buChar char="–"/>
              <a:defRPr sz="2106">
                <a:latin typeface="Arial"/>
                <a:ea typeface="Arial"/>
                <a:cs typeface="Arial"/>
                <a:sym typeface="Arial"/>
              </a:defRPr>
            </a:pPr>
            <a:endParaRPr/>
          </a:p>
          <a:p>
            <a:pPr marL="601789" lvl="1" indent="-231457" defTabSz="740663">
              <a:lnSpc>
                <a:spcPct val="100000"/>
              </a:lnSpc>
              <a:spcBef>
                <a:spcPts val="500"/>
              </a:spcBef>
              <a:buFontTx/>
              <a:buChar char="–"/>
              <a:defRPr sz="2106">
                <a:latin typeface="Arial"/>
                <a:ea typeface="Arial"/>
                <a:cs typeface="Arial"/>
                <a:sym typeface="Arial"/>
              </a:defRPr>
            </a:pPr>
            <a:r>
              <a:t>The position of the waveform relative to a given moment of time or relative to time zero</a:t>
            </a:r>
          </a:p>
          <a:p>
            <a:pPr marL="601789" lvl="1" indent="-231457" defTabSz="740663">
              <a:lnSpc>
                <a:spcPct val="100000"/>
              </a:lnSpc>
              <a:spcBef>
                <a:spcPts val="500"/>
              </a:spcBef>
              <a:buFontTx/>
              <a:buChar char="–"/>
              <a:defRPr sz="2106">
                <a:latin typeface="Arial"/>
                <a:ea typeface="Arial"/>
                <a:cs typeface="Arial"/>
                <a:sym typeface="Arial"/>
              </a:defRPr>
            </a:pPr>
            <a:endParaRPr/>
          </a:p>
          <a:p>
            <a:pPr marL="601789" lvl="1" indent="-231457" defTabSz="740663">
              <a:lnSpc>
                <a:spcPct val="100000"/>
              </a:lnSpc>
              <a:spcBef>
                <a:spcPts val="500"/>
              </a:spcBef>
              <a:buFontTx/>
              <a:buChar char="–"/>
              <a:defRPr sz="2106">
                <a:latin typeface="Arial"/>
                <a:ea typeface="Arial"/>
                <a:cs typeface="Arial"/>
                <a:sym typeface="Arial"/>
              </a:defRPr>
            </a:pPr>
            <a:r>
              <a:t>A change in phase can be any number of angles between 0 and 360 degrees</a:t>
            </a:r>
          </a:p>
          <a:p>
            <a:pPr marL="601789" lvl="1" indent="-231457" defTabSz="740663">
              <a:lnSpc>
                <a:spcPct val="100000"/>
              </a:lnSpc>
              <a:spcBef>
                <a:spcPts val="500"/>
              </a:spcBef>
              <a:buFontTx/>
              <a:buChar char="–"/>
              <a:defRPr sz="2106">
                <a:latin typeface="Arial"/>
                <a:ea typeface="Arial"/>
                <a:cs typeface="Arial"/>
                <a:sym typeface="Arial"/>
              </a:defRPr>
            </a:pPr>
            <a:endParaRPr/>
          </a:p>
          <a:p>
            <a:pPr marL="601789" lvl="1" indent="-231457" defTabSz="740663">
              <a:lnSpc>
                <a:spcPct val="100000"/>
              </a:lnSpc>
              <a:spcBef>
                <a:spcPts val="500"/>
              </a:spcBef>
              <a:buFontTx/>
              <a:buChar char="–"/>
              <a:defRPr sz="2106">
                <a:latin typeface="Arial"/>
                <a:ea typeface="Arial"/>
                <a:cs typeface="Arial"/>
                <a:sym typeface="Arial"/>
              </a:defRPr>
            </a:pPr>
            <a:r>
              <a:t>Phase changes often occur on common angles, such as 45, 90, 135, etc.</a:t>
            </a:r>
          </a:p>
        </p:txBody>
      </p:sp>
      <p:sp>
        <p:nvSpPr>
          <p:cNvPr id="24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pic>
        <p:nvPicPr>
          <p:cNvPr id="243" name="Picture 6" descr="Picture 6"/>
          <p:cNvPicPr>
            <a:picLocks noChangeAspect="1"/>
          </p:cNvPicPr>
          <p:nvPr/>
        </p:nvPicPr>
        <p:blipFill>
          <a:blip r:embed="rId2"/>
          <a:srcRect l="28930" t="1309" r="8312" b="1309"/>
          <a:stretch>
            <a:fillRect/>
          </a:stretch>
        </p:blipFill>
        <p:spPr>
          <a:xfrm>
            <a:off x="5644753" y="1544042"/>
            <a:ext cx="5164684" cy="4328567"/>
          </a:xfrm>
          <a:prstGeom prst="rect">
            <a:avLst/>
          </a:prstGeom>
          <a:ln w="12700">
            <a:miter lim="400000"/>
          </a:ln>
        </p:spPr>
      </p:pic>
      <p:sp>
        <p:nvSpPr>
          <p:cNvPr id="244" name="A sine wave showing: (a) no phase change (b) a 180-degree phase change, and (c) a 90-degree phase change"/>
          <p:cNvSpPr txBox="1"/>
          <p:nvPr/>
        </p:nvSpPr>
        <p:spPr>
          <a:xfrm>
            <a:off x="5931322" y="5847080"/>
            <a:ext cx="5164536" cy="929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b="1"/>
            </a:pPr>
            <a:r>
              <a:t>A sine wave showing:</a:t>
            </a:r>
            <a:br/>
            <a:r>
              <a:t>(a) no phase change (b) a 180-degree phase change, and (c) a 90-degree phase change</a:t>
            </a:r>
          </a:p>
        </p:txBody>
      </p:sp>
      <p:sp>
        <p:nvSpPr>
          <p:cNvPr id="245" name="Footer Placeholder 3"/>
          <p:cNvSpPr txBox="1"/>
          <p:nvPr/>
        </p:nvSpPr>
        <p:spPr>
          <a:xfrm rot="16200000">
            <a:off x="9188211" y="3435741"/>
            <a:ext cx="4186854" cy="5453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Fundamentals of Signals – Phase"/>
          <p:cNvSpPr txBox="1">
            <a:spLocks noGrp="1"/>
          </p:cNvSpPr>
          <p:nvPr>
            <p:ph type="title"/>
          </p:nvPr>
        </p:nvSpPr>
        <p:spPr>
          <a:prstGeom prst="rect">
            <a:avLst/>
          </a:prstGeom>
        </p:spPr>
        <p:txBody>
          <a:bodyPr/>
          <a:lstStyle>
            <a:lvl1pPr algn="ctr">
              <a:defRPr b="1"/>
            </a:lvl1pPr>
          </a:lstStyle>
          <a:p>
            <a:r>
              <a:t>Fundamentals of Signals – Phase</a:t>
            </a:r>
          </a:p>
        </p:txBody>
      </p:sp>
      <p:sp>
        <p:nvSpPr>
          <p:cNvPr id="248" name="Phase…"/>
          <p:cNvSpPr txBox="1">
            <a:spLocks noGrp="1"/>
          </p:cNvSpPr>
          <p:nvPr>
            <p:ph type="body" idx="1"/>
          </p:nvPr>
        </p:nvSpPr>
        <p:spPr>
          <a:xfrm>
            <a:off x="838200" y="1825625"/>
            <a:ext cx="10384582" cy="4612433"/>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Phase</a:t>
            </a:r>
          </a:p>
          <a:p>
            <a:pPr marL="742950" lvl="1" indent="-285750">
              <a:lnSpc>
                <a:spcPct val="100000"/>
              </a:lnSpc>
              <a:spcBef>
                <a:spcPts val="600"/>
              </a:spcBef>
              <a:buFontTx/>
              <a:buChar char="–"/>
              <a:defRPr sz="2600">
                <a:latin typeface="Arial"/>
                <a:ea typeface="Arial"/>
                <a:cs typeface="Arial"/>
                <a:sym typeface="Arial"/>
              </a:defRPr>
            </a:pPr>
            <a:r>
              <a:t>If a signal can experience two different phase angles, then 1 bit can be transmitted with each signal change (each baud)</a:t>
            </a:r>
          </a:p>
          <a:p>
            <a:pPr marL="742950" lvl="1" indent="-285750">
              <a:lnSpc>
                <a:spcPct val="100000"/>
              </a:lnSpc>
              <a:spcBef>
                <a:spcPts val="600"/>
              </a:spcBef>
              <a:buFontTx/>
              <a:buChar char="–"/>
              <a:defRPr sz="2600">
                <a:latin typeface="Arial"/>
                <a:ea typeface="Arial"/>
                <a:cs typeface="Arial"/>
                <a:sym typeface="Arial"/>
              </a:defRPr>
            </a:pPr>
            <a:r>
              <a:t>If a signal can experience four different phase angles, then 2 bits can be transmitted with each signal change (each baud)</a:t>
            </a:r>
          </a:p>
          <a:p>
            <a:pPr marL="742950" lvl="1" indent="-285750">
              <a:lnSpc>
                <a:spcPct val="100000"/>
              </a:lnSpc>
              <a:spcBef>
                <a:spcPts val="600"/>
              </a:spcBef>
              <a:buFontTx/>
              <a:buChar char="–"/>
              <a:defRPr sz="2600">
                <a:latin typeface="Arial"/>
                <a:ea typeface="Arial"/>
                <a:cs typeface="Arial"/>
                <a:sym typeface="Arial"/>
              </a:defRPr>
            </a:pPr>
            <a:r>
              <a:t>Note: number of bits transmitted with each signal change = log</a:t>
            </a:r>
            <a:r>
              <a:rPr baseline="-25000"/>
              <a:t>2</a:t>
            </a:r>
            <a:r>
              <a:t> (number of different phase angles)</a:t>
            </a:r>
          </a:p>
          <a:p>
            <a:pPr marL="742950" lvl="1" indent="-285750">
              <a:lnSpc>
                <a:spcPct val="100000"/>
              </a:lnSpc>
              <a:spcBef>
                <a:spcPts val="400"/>
              </a:spcBef>
              <a:buFontTx/>
              <a:buChar char="–"/>
              <a:defRPr sz="2000">
                <a:latin typeface="Arial"/>
                <a:ea typeface="Arial"/>
                <a:cs typeface="Arial"/>
                <a:sym typeface="Arial"/>
              </a:defRPr>
            </a:pPr>
            <a:r>
              <a:t>(You can replace “phase angles” with “amplitude levels” or “frequency levels”)</a:t>
            </a:r>
          </a:p>
        </p:txBody>
      </p:sp>
      <p:sp>
        <p:nvSpPr>
          <p:cNvPr id="24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Loss of Signal Strength"/>
          <p:cNvSpPr txBox="1">
            <a:spLocks noGrp="1"/>
          </p:cNvSpPr>
          <p:nvPr>
            <p:ph type="title"/>
          </p:nvPr>
        </p:nvSpPr>
        <p:spPr>
          <a:prstGeom prst="rect">
            <a:avLst/>
          </a:prstGeom>
        </p:spPr>
        <p:txBody>
          <a:bodyPr/>
          <a:lstStyle>
            <a:lvl1pPr algn="ctr">
              <a:defRPr b="1"/>
            </a:lvl1pPr>
          </a:lstStyle>
          <a:p>
            <a:r>
              <a:t>Loss of Signal Strength</a:t>
            </a:r>
          </a:p>
        </p:txBody>
      </p:sp>
      <p:sp>
        <p:nvSpPr>
          <p:cNvPr id="252" name="All signals experience loss (attenuation)…"/>
          <p:cNvSpPr txBox="1">
            <a:spLocks noGrp="1"/>
          </p:cNvSpPr>
          <p:nvPr>
            <p:ph type="body" sz="half" idx="1"/>
          </p:nvPr>
        </p:nvSpPr>
        <p:spPr>
          <a:xfrm>
            <a:off x="838199" y="1825625"/>
            <a:ext cx="5908280" cy="4612433"/>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All signals experience loss (attenuation)</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Attenuation is denoted as a decibel (dB) loss</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Decibel losses (and gains) are additive</a:t>
            </a:r>
          </a:p>
        </p:txBody>
      </p:sp>
      <p:sp>
        <p:nvSpPr>
          <p:cNvPr id="25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pic>
        <p:nvPicPr>
          <p:cNvPr id="254" name="Picture 6" descr="Picture 6"/>
          <p:cNvPicPr>
            <a:picLocks noChangeAspect="1"/>
          </p:cNvPicPr>
          <p:nvPr/>
        </p:nvPicPr>
        <p:blipFill>
          <a:blip r:embed="rId2"/>
          <a:srcRect l="35095" t="2513" r="14408" b="2513"/>
          <a:stretch>
            <a:fillRect/>
          </a:stretch>
        </p:blipFill>
        <p:spPr>
          <a:xfrm>
            <a:off x="6992241" y="1719460"/>
            <a:ext cx="4533654" cy="2089076"/>
          </a:xfrm>
          <a:prstGeom prst="rect">
            <a:avLst/>
          </a:prstGeom>
          <a:ln w="12700">
            <a:miter lim="400000"/>
          </a:ln>
        </p:spPr>
      </p:pic>
      <p:sp>
        <p:nvSpPr>
          <p:cNvPr id="255" name="Example demonstrating decibel loss and gain"/>
          <p:cNvSpPr txBox="1"/>
          <p:nvPr/>
        </p:nvSpPr>
        <p:spPr>
          <a:xfrm>
            <a:off x="7079983" y="4476790"/>
            <a:ext cx="4358021"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Example demonstrating decibel loss and gain</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Loss of Signal Strength (continued)"/>
          <p:cNvSpPr txBox="1">
            <a:spLocks noGrp="1"/>
          </p:cNvSpPr>
          <p:nvPr>
            <p:ph type="title"/>
          </p:nvPr>
        </p:nvSpPr>
        <p:spPr>
          <a:prstGeom prst="rect">
            <a:avLst/>
          </a:prstGeom>
        </p:spPr>
        <p:txBody>
          <a:bodyPr/>
          <a:lstStyle/>
          <a:p>
            <a:pPr algn="ctr">
              <a:defRPr b="1"/>
            </a:pPr>
            <a:r>
              <a:t>Loss of Signal Strength </a:t>
            </a:r>
            <a:r>
              <a:rPr sz="2400"/>
              <a:t>(continued)</a:t>
            </a:r>
          </a:p>
        </p:txBody>
      </p:sp>
      <p:sp>
        <p:nvSpPr>
          <p:cNvPr id="258" name="Formula for decibel (dB):…"/>
          <p:cNvSpPr txBox="1">
            <a:spLocks noGrp="1"/>
          </p:cNvSpPr>
          <p:nvPr>
            <p:ph type="body" idx="1"/>
          </p:nvPr>
        </p:nvSpPr>
        <p:spPr>
          <a:xfrm>
            <a:off x="838199" y="1825625"/>
            <a:ext cx="10769403" cy="4612433"/>
          </a:xfrm>
          <a:prstGeom prst="rect">
            <a:avLst/>
          </a:prstGeom>
        </p:spPr>
        <p:txBody>
          <a:bodyPr/>
          <a:lstStyle/>
          <a:p>
            <a:pPr marL="342900" lvl="1" indent="-342900">
              <a:lnSpc>
                <a:spcPct val="100000"/>
              </a:lnSpc>
              <a:spcBef>
                <a:spcPts val="600"/>
              </a:spcBef>
              <a:buFontTx/>
              <a:defRPr sz="2600">
                <a:latin typeface="Arial"/>
                <a:ea typeface="Arial"/>
                <a:cs typeface="Arial"/>
                <a:sym typeface="Arial"/>
              </a:defRPr>
            </a:pPr>
            <a:r>
              <a:t>Formula for decibel (dB): </a:t>
            </a:r>
          </a:p>
          <a:p>
            <a:pPr marL="342900" lvl="1" indent="-342900">
              <a:lnSpc>
                <a:spcPct val="100000"/>
              </a:lnSpc>
              <a:spcBef>
                <a:spcPts val="600"/>
              </a:spcBef>
              <a:buFontTx/>
              <a:defRPr sz="2600">
                <a:latin typeface="Arial"/>
                <a:ea typeface="Arial"/>
                <a:cs typeface="Arial"/>
                <a:sym typeface="Arial"/>
              </a:defRPr>
            </a:pPr>
            <a:endParaRPr/>
          </a:p>
          <a:p>
            <a:pPr marL="342900" lvl="1" indent="-342900">
              <a:lnSpc>
                <a:spcPct val="100000"/>
              </a:lnSpc>
              <a:spcBef>
                <a:spcPts val="600"/>
              </a:spcBef>
              <a:buSzTx/>
              <a:buFontTx/>
              <a:buNone/>
              <a:defRPr sz="2600">
                <a:latin typeface="Arial"/>
                <a:ea typeface="Arial"/>
                <a:cs typeface="Arial"/>
                <a:sym typeface="Arial"/>
              </a:defRPr>
            </a:pPr>
            <a:r>
              <a:t>		dB = 10 x log</a:t>
            </a:r>
            <a:r>
              <a:rPr baseline="-25000"/>
              <a:t>10</a:t>
            </a:r>
            <a:r>
              <a:t> (P</a:t>
            </a:r>
            <a:r>
              <a:rPr baseline="-25000"/>
              <a:t>2</a:t>
            </a:r>
            <a:r>
              <a:t> / P</a:t>
            </a:r>
            <a:r>
              <a:rPr baseline="-25000"/>
              <a:t>1</a:t>
            </a:r>
            <a:r>
              <a:t>)  </a:t>
            </a:r>
          </a:p>
          <a:p>
            <a:pPr marL="342900" lvl="1" indent="-342900">
              <a:lnSpc>
                <a:spcPct val="100000"/>
              </a:lnSpc>
              <a:spcBef>
                <a:spcPts val="600"/>
              </a:spcBef>
              <a:buSzTx/>
              <a:buFontTx/>
              <a:buNone/>
              <a:defRPr sz="2600">
                <a:latin typeface="Arial"/>
                <a:ea typeface="Arial"/>
                <a:cs typeface="Arial"/>
                <a:sym typeface="Arial"/>
              </a:defRPr>
            </a:pPr>
            <a:endParaRPr/>
          </a:p>
          <a:p>
            <a:pPr marL="342900" lvl="1" indent="-342900">
              <a:lnSpc>
                <a:spcPct val="100000"/>
              </a:lnSpc>
              <a:spcBef>
                <a:spcPts val="600"/>
              </a:spcBef>
              <a:buSzTx/>
              <a:buFontTx/>
              <a:buNone/>
              <a:defRPr sz="2600">
                <a:latin typeface="Arial"/>
                <a:ea typeface="Arial"/>
                <a:cs typeface="Arial"/>
                <a:sym typeface="Arial"/>
              </a:defRPr>
            </a:pPr>
            <a:r>
              <a:t>where P</a:t>
            </a:r>
            <a:r>
              <a:rPr baseline="-25000"/>
              <a:t>1</a:t>
            </a:r>
            <a:r>
              <a:t> is the beginning power level and P</a:t>
            </a:r>
            <a:r>
              <a:rPr baseline="-25000"/>
              <a:t>2</a:t>
            </a:r>
            <a:r>
              <a:t> is the ending power level</a:t>
            </a:r>
          </a:p>
        </p:txBody>
      </p:sp>
      <p:sp>
        <p:nvSpPr>
          <p:cNvPr id="25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hapter 2:  Fundamentals of Data and Signals"/>
          <p:cNvSpPr txBox="1">
            <a:spLocks noGrp="1"/>
          </p:cNvSpPr>
          <p:nvPr>
            <p:ph type="title"/>
          </p:nvPr>
        </p:nvSpPr>
        <p:spPr>
          <a:xfrm>
            <a:off x="1943100" y="2766218"/>
            <a:ext cx="4590306" cy="1325564"/>
          </a:xfrm>
          <a:prstGeom prst="rect">
            <a:avLst/>
          </a:prstGeom>
        </p:spPr>
        <p:txBody>
          <a:bodyPr/>
          <a:lstStyle/>
          <a:p>
            <a:pPr defTabSz="576072">
              <a:defRPr sz="2772" b="1"/>
            </a:pPr>
            <a:r>
              <a:t>Chapter 2: </a:t>
            </a:r>
            <a:br/>
            <a:r>
              <a:t>Fundamentals of Data and Signals</a:t>
            </a:r>
          </a:p>
        </p:txBody>
      </p:sp>
      <p:sp>
        <p:nvSpPr>
          <p:cNvPr id="167"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pic>
        <p:nvPicPr>
          <p:cNvPr id="168" name="DCAN202 Textbook Cover.jpg" descr="DCAN202 Textbook Cover.jpg"/>
          <p:cNvPicPr>
            <a:picLocks noChangeAspect="1"/>
          </p:cNvPicPr>
          <p:nvPr/>
        </p:nvPicPr>
        <p:blipFill>
          <a:blip r:embed="rId2"/>
          <a:stretch>
            <a:fillRect/>
          </a:stretch>
        </p:blipFill>
        <p:spPr>
          <a:xfrm>
            <a:off x="7304885" y="499318"/>
            <a:ext cx="4343744" cy="5554660"/>
          </a:xfrm>
          <a:prstGeom prst="rect">
            <a:avLst/>
          </a:prstGeom>
          <a:ln w="12700">
            <a:miter lim="400000"/>
          </a:ln>
        </p:spPr>
      </p:pic>
      <p:sp>
        <p:nvSpPr>
          <p:cNvPr id="169" name="Footer Placeholder 3"/>
          <p:cNvSpPr txBox="1"/>
          <p:nvPr/>
        </p:nvSpPr>
        <p:spPr>
          <a:xfrm>
            <a:off x="7368854" y="6067425"/>
            <a:ext cx="4215806" cy="6333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400">
                <a:latin typeface="Arial"/>
                <a:ea typeface="Arial"/>
                <a:cs typeface="Arial"/>
                <a:sym typeface="Arial"/>
              </a:defRPr>
            </a:pPr>
            <a:r>
              <a:t>Data Communications and Computer Networks: A Business User's Approach, Eighth Edition</a:t>
            </a:r>
            <a:endParaRPr sz="2800"/>
          </a:p>
          <a:p>
            <a:pPr>
              <a:defRPr sz="1000">
                <a:latin typeface="Arial"/>
                <a:ea typeface="Arial"/>
                <a:cs typeface="Arial"/>
                <a:sym typeface="Arial"/>
              </a:defRPr>
            </a:pPr>
            <a:r>
              <a:t>© 2016. Cengage Learning. All right reserved.</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oss of Signal Strength (continued)"/>
          <p:cNvSpPr txBox="1">
            <a:spLocks noGrp="1"/>
          </p:cNvSpPr>
          <p:nvPr>
            <p:ph type="title"/>
          </p:nvPr>
        </p:nvSpPr>
        <p:spPr>
          <a:prstGeom prst="rect">
            <a:avLst/>
          </a:prstGeom>
        </p:spPr>
        <p:txBody>
          <a:bodyPr/>
          <a:lstStyle/>
          <a:p>
            <a:pPr algn="ctr">
              <a:defRPr b="1"/>
            </a:pPr>
            <a:r>
              <a:t>Loss of Signal Strength </a:t>
            </a:r>
            <a:r>
              <a:rPr sz="2400"/>
              <a:t>(continued)</a:t>
            </a:r>
          </a:p>
        </p:txBody>
      </p:sp>
      <p:sp>
        <p:nvSpPr>
          <p:cNvPr id="262" name="So if a signal loses 3 dB, is that a lot?…"/>
          <p:cNvSpPr txBox="1">
            <a:spLocks noGrp="1"/>
          </p:cNvSpPr>
          <p:nvPr>
            <p:ph type="body" idx="1"/>
          </p:nvPr>
        </p:nvSpPr>
        <p:spPr>
          <a:xfrm>
            <a:off x="838200" y="1825625"/>
            <a:ext cx="10769402" cy="4612433"/>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So if a signal loses 3 dB, is that a lot?</a:t>
            </a:r>
          </a:p>
          <a:p>
            <a:pPr marL="342900" indent="-342900">
              <a:lnSpc>
                <a:spcPct val="100000"/>
              </a:lnSpc>
              <a:spcBef>
                <a:spcPts val="600"/>
              </a:spcBef>
              <a:buFontTx/>
              <a:defRPr>
                <a:latin typeface="Arial"/>
                <a:ea typeface="Arial"/>
                <a:cs typeface="Arial"/>
                <a:sym typeface="Arial"/>
              </a:defRPr>
            </a:pPr>
            <a:r>
              <a:t>What if a signal starts at 100 watts and ends at 50 watts?  What is dB loss?</a:t>
            </a:r>
          </a:p>
          <a:p>
            <a:pPr marL="285750" lvl="1" indent="171450">
              <a:lnSpc>
                <a:spcPct val="100000"/>
              </a:lnSpc>
              <a:spcBef>
                <a:spcPts val="600"/>
              </a:spcBef>
              <a:buSzTx/>
              <a:buFontTx/>
              <a:buNone/>
              <a:defRPr sz="2600">
                <a:latin typeface="Arial"/>
                <a:ea typeface="Arial"/>
                <a:cs typeface="Arial"/>
                <a:sym typeface="Arial"/>
              </a:defRPr>
            </a:pPr>
            <a:r>
              <a:t>dB = 10 x log</a:t>
            </a:r>
            <a:r>
              <a:rPr baseline="-25000"/>
              <a:t>10</a:t>
            </a:r>
            <a:r>
              <a:t> (P</a:t>
            </a:r>
            <a:r>
              <a:rPr baseline="-25000"/>
              <a:t>2</a:t>
            </a:r>
            <a:r>
              <a:t> / P</a:t>
            </a:r>
            <a:r>
              <a:rPr baseline="-25000"/>
              <a:t>1</a:t>
            </a:r>
            <a:r>
              <a:t>)</a:t>
            </a:r>
          </a:p>
          <a:p>
            <a:pPr marL="285750" lvl="1" indent="171450">
              <a:lnSpc>
                <a:spcPct val="100000"/>
              </a:lnSpc>
              <a:spcBef>
                <a:spcPts val="600"/>
              </a:spcBef>
              <a:buSzTx/>
              <a:buFontTx/>
              <a:buNone/>
              <a:defRPr sz="2600">
                <a:latin typeface="Arial"/>
                <a:ea typeface="Arial"/>
                <a:cs typeface="Arial"/>
                <a:sym typeface="Arial"/>
              </a:defRPr>
            </a:pPr>
            <a:r>
              <a:t>dB = 10 x log</a:t>
            </a:r>
            <a:r>
              <a:rPr baseline="-25000"/>
              <a:t>10</a:t>
            </a:r>
            <a:r>
              <a:t> (50 / 100)</a:t>
            </a:r>
          </a:p>
          <a:p>
            <a:pPr marL="285750" lvl="1" indent="171450">
              <a:lnSpc>
                <a:spcPct val="100000"/>
              </a:lnSpc>
              <a:spcBef>
                <a:spcPts val="600"/>
              </a:spcBef>
              <a:buSzTx/>
              <a:buFontTx/>
              <a:buNone/>
              <a:defRPr sz="2600">
                <a:latin typeface="Arial"/>
                <a:ea typeface="Arial"/>
                <a:cs typeface="Arial"/>
                <a:sym typeface="Arial"/>
              </a:defRPr>
            </a:pPr>
            <a:r>
              <a:t>dB = 10 x log</a:t>
            </a:r>
            <a:r>
              <a:rPr baseline="-25000"/>
              <a:t>10</a:t>
            </a:r>
            <a:r>
              <a:t> (0.5)</a:t>
            </a:r>
          </a:p>
          <a:p>
            <a:pPr marL="285750" lvl="1" indent="171450">
              <a:lnSpc>
                <a:spcPct val="100000"/>
              </a:lnSpc>
              <a:spcBef>
                <a:spcPts val="600"/>
              </a:spcBef>
              <a:buSzTx/>
              <a:buFontTx/>
              <a:buNone/>
              <a:defRPr sz="2600">
                <a:latin typeface="Arial"/>
                <a:ea typeface="Arial"/>
                <a:cs typeface="Arial"/>
                <a:sym typeface="Arial"/>
              </a:defRPr>
            </a:pPr>
            <a:r>
              <a:t>dB = 10 x -0.3</a:t>
            </a:r>
          </a:p>
          <a:p>
            <a:pPr marL="285750" lvl="1" indent="171450">
              <a:lnSpc>
                <a:spcPct val="100000"/>
              </a:lnSpc>
              <a:spcBef>
                <a:spcPts val="600"/>
              </a:spcBef>
              <a:buSzTx/>
              <a:buFontTx/>
              <a:buNone/>
              <a:defRPr sz="2600">
                <a:latin typeface="Arial"/>
                <a:ea typeface="Arial"/>
                <a:cs typeface="Arial"/>
                <a:sym typeface="Arial"/>
              </a:defRPr>
            </a:pPr>
            <a:r>
              <a:t>dB = -3.0</a:t>
            </a:r>
          </a:p>
          <a:p>
            <a:pPr marL="342900" indent="-342900">
              <a:lnSpc>
                <a:spcPct val="100000"/>
              </a:lnSpc>
              <a:spcBef>
                <a:spcPts val="600"/>
              </a:spcBef>
              <a:buFontTx/>
              <a:defRPr>
                <a:latin typeface="Arial"/>
                <a:ea typeface="Arial"/>
                <a:cs typeface="Arial"/>
                <a:sym typeface="Arial"/>
              </a:defRPr>
            </a:pPr>
            <a:r>
              <a:t>So a 3.0 decibel loss losses half of its power</a:t>
            </a:r>
          </a:p>
        </p:txBody>
      </p:sp>
      <p:sp>
        <p:nvSpPr>
          <p:cNvPr id="26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onverting Data into Signals"/>
          <p:cNvSpPr txBox="1">
            <a:spLocks noGrp="1"/>
          </p:cNvSpPr>
          <p:nvPr>
            <p:ph type="title"/>
          </p:nvPr>
        </p:nvSpPr>
        <p:spPr>
          <a:prstGeom prst="rect">
            <a:avLst/>
          </a:prstGeom>
        </p:spPr>
        <p:txBody>
          <a:bodyPr/>
          <a:lstStyle>
            <a:lvl1pPr algn="ctr">
              <a:defRPr b="1"/>
            </a:lvl1pPr>
          </a:lstStyle>
          <a:p>
            <a:r>
              <a:t>Converting Data into Signals</a:t>
            </a:r>
          </a:p>
        </p:txBody>
      </p:sp>
      <p:sp>
        <p:nvSpPr>
          <p:cNvPr id="266" name="There are four main combinations of data and signals:…"/>
          <p:cNvSpPr txBox="1">
            <a:spLocks noGrp="1"/>
          </p:cNvSpPr>
          <p:nvPr>
            <p:ph type="body" idx="1"/>
          </p:nvPr>
        </p:nvSpPr>
        <p:spPr>
          <a:xfrm>
            <a:off x="838200" y="1825625"/>
            <a:ext cx="10769402" cy="4612433"/>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There are four main combinations of data and signals:</a:t>
            </a:r>
          </a:p>
          <a:p>
            <a:pPr marL="742950" lvl="1" indent="-285750">
              <a:lnSpc>
                <a:spcPct val="100000"/>
              </a:lnSpc>
              <a:spcBef>
                <a:spcPts val="600"/>
              </a:spcBef>
              <a:buFontTx/>
              <a:buChar char="–"/>
              <a:defRPr sz="2600">
                <a:latin typeface="Arial"/>
                <a:ea typeface="Arial"/>
                <a:cs typeface="Arial"/>
                <a:sym typeface="Arial"/>
              </a:defRPr>
            </a:pPr>
            <a:r>
              <a:t> Analog data transmitted using analog signals</a:t>
            </a:r>
          </a:p>
          <a:p>
            <a:pPr marL="742950" lvl="1" indent="-285750">
              <a:lnSpc>
                <a:spcPct val="100000"/>
              </a:lnSpc>
              <a:spcBef>
                <a:spcPts val="600"/>
              </a:spcBef>
              <a:buFontTx/>
              <a:buChar char="–"/>
              <a:defRPr sz="2600">
                <a:latin typeface="Arial"/>
                <a:ea typeface="Arial"/>
                <a:cs typeface="Arial"/>
                <a:sym typeface="Arial"/>
              </a:defRPr>
            </a:pPr>
            <a:r>
              <a:t> Digital data transmitted using digital signals</a:t>
            </a:r>
          </a:p>
          <a:p>
            <a:pPr marL="742950" lvl="1" indent="-285750">
              <a:lnSpc>
                <a:spcPct val="100000"/>
              </a:lnSpc>
              <a:spcBef>
                <a:spcPts val="600"/>
              </a:spcBef>
              <a:buFontTx/>
              <a:buChar char="–"/>
              <a:defRPr sz="2600">
                <a:latin typeface="Arial"/>
                <a:ea typeface="Arial"/>
                <a:cs typeface="Arial"/>
                <a:sym typeface="Arial"/>
              </a:defRPr>
            </a:pPr>
            <a:r>
              <a:t> Digital data transmitted using discrete analog signals</a:t>
            </a:r>
          </a:p>
          <a:p>
            <a:pPr marL="742950" lvl="1" indent="-285750">
              <a:lnSpc>
                <a:spcPct val="100000"/>
              </a:lnSpc>
              <a:spcBef>
                <a:spcPts val="600"/>
              </a:spcBef>
              <a:buFontTx/>
              <a:buChar char="–"/>
              <a:defRPr sz="2600">
                <a:latin typeface="Arial"/>
                <a:ea typeface="Arial"/>
                <a:cs typeface="Arial"/>
                <a:sym typeface="Arial"/>
              </a:defRPr>
            </a:pPr>
            <a:r>
              <a:t> Analog data transmitted using digital signals</a:t>
            </a:r>
          </a:p>
          <a:p>
            <a:pPr marL="342900" indent="-342900">
              <a:lnSpc>
                <a:spcPct val="100000"/>
              </a:lnSpc>
              <a:spcBef>
                <a:spcPts val="600"/>
              </a:spcBef>
              <a:buFontTx/>
              <a:defRPr>
                <a:latin typeface="Arial"/>
                <a:ea typeface="Arial"/>
                <a:cs typeface="Arial"/>
                <a:sym typeface="Arial"/>
              </a:defRPr>
            </a:pPr>
            <a:endParaRPr sz="2600"/>
          </a:p>
          <a:p>
            <a:pPr marL="342900" indent="-342900">
              <a:lnSpc>
                <a:spcPct val="100000"/>
              </a:lnSpc>
              <a:spcBef>
                <a:spcPts val="600"/>
              </a:spcBef>
              <a:buFontTx/>
              <a:defRPr>
                <a:latin typeface="Arial"/>
                <a:ea typeface="Arial"/>
                <a:cs typeface="Arial"/>
                <a:sym typeface="Arial"/>
              </a:defRPr>
            </a:pPr>
            <a:r>
              <a:t>Let’s look at each these</a:t>
            </a:r>
          </a:p>
        </p:txBody>
      </p:sp>
      <p:sp>
        <p:nvSpPr>
          <p:cNvPr id="26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1. Transmitting Analog Data with  Analog Signals"/>
          <p:cNvSpPr txBox="1">
            <a:spLocks noGrp="1"/>
          </p:cNvSpPr>
          <p:nvPr>
            <p:ph type="title"/>
          </p:nvPr>
        </p:nvSpPr>
        <p:spPr>
          <a:prstGeom prst="rect">
            <a:avLst/>
          </a:prstGeom>
        </p:spPr>
        <p:txBody>
          <a:bodyPr/>
          <a:lstStyle/>
          <a:p>
            <a:pPr algn="ctr" defTabSz="877823">
              <a:defRPr sz="4224" b="1"/>
            </a:pPr>
            <a:r>
              <a:t>1. Transmitting Analog Data with </a:t>
            </a:r>
            <a:br/>
            <a:r>
              <a:t>Analog Signals</a:t>
            </a:r>
          </a:p>
        </p:txBody>
      </p:sp>
      <p:sp>
        <p:nvSpPr>
          <p:cNvPr id="270" name="In order to transmit analog data, you can modulate the data onto a set of analog signals…"/>
          <p:cNvSpPr txBox="1">
            <a:spLocks noGrp="1"/>
          </p:cNvSpPr>
          <p:nvPr>
            <p:ph type="body" sz="half" idx="1"/>
          </p:nvPr>
        </p:nvSpPr>
        <p:spPr>
          <a:xfrm>
            <a:off x="838199" y="1825625"/>
            <a:ext cx="4887616" cy="4612433"/>
          </a:xfrm>
          <a:prstGeom prst="rect">
            <a:avLst/>
          </a:prstGeom>
        </p:spPr>
        <p:txBody>
          <a:bodyPr>
            <a:normAutofit lnSpcReduction="10000"/>
          </a:bodyPr>
          <a:lstStyle/>
          <a:p>
            <a:pPr marL="288035" indent="-288035" defTabSz="768095">
              <a:lnSpc>
                <a:spcPct val="100000"/>
              </a:lnSpc>
              <a:spcBef>
                <a:spcPts val="500"/>
              </a:spcBef>
              <a:buFontTx/>
              <a:defRPr sz="2351">
                <a:latin typeface="Arial"/>
                <a:ea typeface="Arial"/>
                <a:cs typeface="Arial"/>
                <a:sym typeface="Arial"/>
              </a:defRPr>
            </a:pPr>
            <a:r>
              <a:t>In order to transmit analog data, you can modulate the data onto a set of analog signals</a:t>
            </a:r>
          </a:p>
          <a:p>
            <a:pPr marL="288035" indent="-288035" defTabSz="768095">
              <a:lnSpc>
                <a:spcPct val="100000"/>
              </a:lnSpc>
              <a:spcBef>
                <a:spcPts val="500"/>
              </a:spcBef>
              <a:buFontTx/>
              <a:defRPr sz="2351">
                <a:latin typeface="Arial"/>
                <a:ea typeface="Arial"/>
                <a:cs typeface="Arial"/>
                <a:sym typeface="Arial"/>
              </a:defRPr>
            </a:pPr>
            <a:endParaRPr/>
          </a:p>
          <a:p>
            <a:pPr marL="288035" indent="-288035" defTabSz="768095">
              <a:lnSpc>
                <a:spcPct val="100000"/>
              </a:lnSpc>
              <a:spcBef>
                <a:spcPts val="500"/>
              </a:spcBef>
              <a:buFontTx/>
              <a:defRPr sz="2351">
                <a:latin typeface="Arial"/>
                <a:ea typeface="Arial"/>
                <a:cs typeface="Arial"/>
                <a:sym typeface="Arial"/>
              </a:defRPr>
            </a:pPr>
            <a:r>
              <a:t>Broadcast radio and the older broadcast television are two very common examples of this</a:t>
            </a:r>
          </a:p>
          <a:p>
            <a:pPr marL="288035" indent="-288035" defTabSz="768095">
              <a:lnSpc>
                <a:spcPct val="100000"/>
              </a:lnSpc>
              <a:spcBef>
                <a:spcPts val="500"/>
              </a:spcBef>
              <a:buFontTx/>
              <a:defRPr sz="2351">
                <a:latin typeface="Arial"/>
                <a:ea typeface="Arial"/>
                <a:cs typeface="Arial"/>
                <a:sym typeface="Arial"/>
              </a:defRPr>
            </a:pPr>
            <a:endParaRPr/>
          </a:p>
          <a:p>
            <a:pPr marL="288035" indent="-288035" defTabSz="768095">
              <a:lnSpc>
                <a:spcPct val="100000"/>
              </a:lnSpc>
              <a:spcBef>
                <a:spcPts val="500"/>
              </a:spcBef>
              <a:buFontTx/>
              <a:defRPr sz="2351">
                <a:latin typeface="Arial"/>
                <a:ea typeface="Arial"/>
                <a:cs typeface="Arial"/>
                <a:sym typeface="Arial"/>
              </a:defRPr>
            </a:pPr>
            <a:r>
              <a:t>We modulate the data onto another set of frequencies so that all the different channels can coexist at different frequencies</a:t>
            </a:r>
          </a:p>
        </p:txBody>
      </p:sp>
      <p:sp>
        <p:nvSpPr>
          <p:cNvPr id="27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pic>
        <p:nvPicPr>
          <p:cNvPr id="272" name="Picture 6" descr="Picture 6"/>
          <p:cNvPicPr>
            <a:picLocks noChangeAspect="1"/>
          </p:cNvPicPr>
          <p:nvPr/>
        </p:nvPicPr>
        <p:blipFill>
          <a:blip r:embed="rId2"/>
          <a:srcRect l="31289" t="1932" r="9763" b="1932"/>
          <a:stretch>
            <a:fillRect/>
          </a:stretch>
        </p:blipFill>
        <p:spPr>
          <a:xfrm>
            <a:off x="6130974" y="1796002"/>
            <a:ext cx="4887807" cy="4082511"/>
          </a:xfrm>
          <a:prstGeom prst="rect">
            <a:avLst/>
          </a:prstGeom>
          <a:ln w="12700">
            <a:miter lim="400000"/>
          </a:ln>
        </p:spPr>
      </p:pic>
      <p:sp>
        <p:nvSpPr>
          <p:cNvPr id="273" name="An audio waveform modulated onto a carrier frequency using amplitude modulation"/>
          <p:cNvSpPr txBox="1"/>
          <p:nvPr/>
        </p:nvSpPr>
        <p:spPr>
          <a:xfrm>
            <a:off x="6140092" y="6026190"/>
            <a:ext cx="5511018"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a:lvl1pPr>
          </a:lstStyle>
          <a:p>
            <a:r>
              <a:t>An audio waveform modulated onto a carrier frequency using amplitude modulation</a:t>
            </a:r>
          </a:p>
        </p:txBody>
      </p:sp>
      <p:sp>
        <p:nvSpPr>
          <p:cNvPr id="274" name="Footer Placeholder 3"/>
          <p:cNvSpPr txBox="1"/>
          <p:nvPr/>
        </p:nvSpPr>
        <p:spPr>
          <a:xfrm rot="16200000">
            <a:off x="9409800" y="3564670"/>
            <a:ext cx="3743676" cy="5453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2. Transmitting Digital Data with Digital Signals: Digital Encoding Schemes"/>
          <p:cNvSpPr txBox="1">
            <a:spLocks noGrp="1"/>
          </p:cNvSpPr>
          <p:nvPr>
            <p:ph type="title"/>
          </p:nvPr>
        </p:nvSpPr>
        <p:spPr>
          <a:prstGeom prst="rect">
            <a:avLst/>
          </a:prstGeom>
        </p:spPr>
        <p:txBody>
          <a:bodyPr/>
          <a:lstStyle>
            <a:lvl1pPr algn="ctr" defTabSz="877823">
              <a:defRPr sz="4224" b="1"/>
            </a:lvl1pPr>
          </a:lstStyle>
          <a:p>
            <a:r>
              <a:t>2. Transmitting Digital Data with Digital Signals: Digital Encoding Schemes</a:t>
            </a:r>
          </a:p>
        </p:txBody>
      </p:sp>
      <p:sp>
        <p:nvSpPr>
          <p:cNvPr id="277" name="There are numerous techniques available to convert digital data into digital signals.  Let’s examine five:…"/>
          <p:cNvSpPr txBox="1">
            <a:spLocks noGrp="1"/>
          </p:cNvSpPr>
          <p:nvPr>
            <p:ph type="body" sz="half" idx="1"/>
          </p:nvPr>
        </p:nvSpPr>
        <p:spPr>
          <a:xfrm>
            <a:off x="838200" y="1825625"/>
            <a:ext cx="4887615" cy="4612433"/>
          </a:xfrm>
          <a:prstGeom prst="rect">
            <a:avLst/>
          </a:prstGeom>
        </p:spPr>
        <p:txBody>
          <a:bodyPr>
            <a:normAutofit lnSpcReduction="10000"/>
          </a:bodyPr>
          <a:lstStyle/>
          <a:p>
            <a:pPr marL="325754" indent="-325754" defTabSz="868680">
              <a:lnSpc>
                <a:spcPct val="100000"/>
              </a:lnSpc>
              <a:spcBef>
                <a:spcPts val="600"/>
              </a:spcBef>
              <a:buFontTx/>
              <a:defRPr sz="2660">
                <a:latin typeface="Arial"/>
                <a:ea typeface="Arial"/>
                <a:cs typeface="Arial"/>
                <a:sym typeface="Arial"/>
              </a:defRPr>
            </a:pPr>
            <a:r>
              <a:t>There are numerous techniques available to convert digital data into digital signals.  Let’s examine five:</a:t>
            </a:r>
          </a:p>
          <a:p>
            <a:pPr marL="705802" lvl="1" indent="-271462" defTabSz="868680">
              <a:lnSpc>
                <a:spcPct val="100000"/>
              </a:lnSpc>
              <a:spcBef>
                <a:spcPts val="500"/>
              </a:spcBef>
              <a:buFontTx/>
              <a:buChar char="–"/>
              <a:defRPr sz="2280">
                <a:latin typeface="Arial"/>
                <a:ea typeface="Arial"/>
                <a:cs typeface="Arial"/>
                <a:sym typeface="Arial"/>
              </a:defRPr>
            </a:pPr>
            <a:r>
              <a:t>NRZ-L</a:t>
            </a:r>
          </a:p>
          <a:p>
            <a:pPr marL="705802" lvl="1" indent="-271462" defTabSz="868680">
              <a:lnSpc>
                <a:spcPct val="100000"/>
              </a:lnSpc>
              <a:spcBef>
                <a:spcPts val="500"/>
              </a:spcBef>
              <a:buFontTx/>
              <a:buChar char="–"/>
              <a:defRPr sz="2280">
                <a:latin typeface="Arial"/>
                <a:ea typeface="Arial"/>
                <a:cs typeface="Arial"/>
                <a:sym typeface="Arial"/>
              </a:defRPr>
            </a:pPr>
            <a:r>
              <a:t>NRZI</a:t>
            </a:r>
          </a:p>
          <a:p>
            <a:pPr marL="705802" lvl="1" indent="-271462" defTabSz="868680">
              <a:lnSpc>
                <a:spcPct val="100000"/>
              </a:lnSpc>
              <a:spcBef>
                <a:spcPts val="500"/>
              </a:spcBef>
              <a:buFontTx/>
              <a:buChar char="–"/>
              <a:defRPr sz="2280">
                <a:latin typeface="Arial"/>
                <a:ea typeface="Arial"/>
                <a:cs typeface="Arial"/>
                <a:sym typeface="Arial"/>
              </a:defRPr>
            </a:pPr>
            <a:r>
              <a:t>Manchester</a:t>
            </a:r>
          </a:p>
          <a:p>
            <a:pPr marL="705802" lvl="1" indent="-271462" defTabSz="868680">
              <a:lnSpc>
                <a:spcPct val="100000"/>
              </a:lnSpc>
              <a:spcBef>
                <a:spcPts val="500"/>
              </a:spcBef>
              <a:buFontTx/>
              <a:buChar char="–"/>
              <a:defRPr sz="2280">
                <a:latin typeface="Arial"/>
                <a:ea typeface="Arial"/>
                <a:cs typeface="Arial"/>
                <a:sym typeface="Arial"/>
              </a:defRPr>
            </a:pPr>
            <a:r>
              <a:t>Differential Manchester</a:t>
            </a:r>
          </a:p>
          <a:p>
            <a:pPr marL="705802" lvl="1" indent="-271462" defTabSz="868680">
              <a:lnSpc>
                <a:spcPct val="100000"/>
              </a:lnSpc>
              <a:spcBef>
                <a:spcPts val="500"/>
              </a:spcBef>
              <a:buFontTx/>
              <a:buChar char="–"/>
              <a:defRPr sz="2280">
                <a:latin typeface="Arial"/>
                <a:ea typeface="Arial"/>
                <a:cs typeface="Arial"/>
                <a:sym typeface="Arial"/>
              </a:defRPr>
            </a:pPr>
            <a:r>
              <a:t>Bipolar AMI</a:t>
            </a:r>
            <a:endParaRPr sz="2470"/>
          </a:p>
          <a:p>
            <a:pPr marL="325754" indent="-325754" defTabSz="868680">
              <a:lnSpc>
                <a:spcPct val="100000"/>
              </a:lnSpc>
              <a:spcBef>
                <a:spcPts val="600"/>
              </a:spcBef>
              <a:buFontTx/>
              <a:defRPr sz="2660">
                <a:latin typeface="Arial"/>
                <a:ea typeface="Arial"/>
                <a:cs typeface="Arial"/>
                <a:sym typeface="Arial"/>
              </a:defRPr>
            </a:pPr>
            <a:r>
              <a:t>These are used in LANs and some telephone systems</a:t>
            </a:r>
          </a:p>
        </p:txBody>
      </p:sp>
      <p:sp>
        <p:nvSpPr>
          <p:cNvPr id="27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
        <p:nvSpPr>
          <p:cNvPr id="279" name="Examples of 5 digital encoding schemes"/>
          <p:cNvSpPr txBox="1"/>
          <p:nvPr/>
        </p:nvSpPr>
        <p:spPr>
          <a:xfrm>
            <a:off x="6402625" y="6353492"/>
            <a:ext cx="4015741"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a:lvl1pPr>
          </a:lstStyle>
          <a:p>
            <a:r>
              <a:t>Examples of 5 digital encoding schemes</a:t>
            </a:r>
          </a:p>
        </p:txBody>
      </p:sp>
      <p:sp>
        <p:nvSpPr>
          <p:cNvPr id="280" name="Footer Placeholder 3"/>
          <p:cNvSpPr txBox="1"/>
          <p:nvPr/>
        </p:nvSpPr>
        <p:spPr>
          <a:xfrm rot="16200000">
            <a:off x="8691830" y="3672200"/>
            <a:ext cx="4760516" cy="431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pic>
        <p:nvPicPr>
          <p:cNvPr id="281" name="Picture 6" descr="Picture 6"/>
          <p:cNvPicPr>
            <a:picLocks noChangeAspect="1"/>
          </p:cNvPicPr>
          <p:nvPr/>
        </p:nvPicPr>
        <p:blipFill>
          <a:blip r:embed="rId2"/>
          <a:srcRect l="24657" t="1279" r="2837" b="1279"/>
          <a:stretch>
            <a:fillRect/>
          </a:stretch>
        </p:blipFill>
        <p:spPr>
          <a:xfrm>
            <a:off x="5908289" y="1658615"/>
            <a:ext cx="4887751" cy="4760409"/>
          </a:xfrm>
          <a:prstGeom prst="rect">
            <a:avLst/>
          </a:prstGeom>
          <a:ln w="12700">
            <a:miter lim="400000"/>
          </a:ln>
        </p:spPr>
      </p:pic>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Non-return to Zero Digital Encoding Schemes"/>
          <p:cNvSpPr txBox="1">
            <a:spLocks noGrp="1"/>
          </p:cNvSpPr>
          <p:nvPr>
            <p:ph type="title"/>
          </p:nvPr>
        </p:nvSpPr>
        <p:spPr>
          <a:prstGeom prst="rect">
            <a:avLst/>
          </a:prstGeom>
        </p:spPr>
        <p:txBody>
          <a:bodyPr/>
          <a:lstStyle>
            <a:lvl1pPr algn="ctr">
              <a:defRPr b="1"/>
            </a:lvl1pPr>
          </a:lstStyle>
          <a:p>
            <a:r>
              <a:t>Non-return to Zero Digital Encoding Schemes</a:t>
            </a:r>
          </a:p>
        </p:txBody>
      </p:sp>
      <p:sp>
        <p:nvSpPr>
          <p:cNvPr id="284" name="Non-return to zero-level (NRZ-L) transmits 1s as zero voltages and 0s as positive voltages…"/>
          <p:cNvSpPr txBox="1">
            <a:spLocks noGrp="1"/>
          </p:cNvSpPr>
          <p:nvPr>
            <p:ph type="body" idx="1"/>
          </p:nvPr>
        </p:nvSpPr>
        <p:spPr>
          <a:xfrm>
            <a:off x="838200" y="1825625"/>
            <a:ext cx="10769402" cy="4612433"/>
          </a:xfrm>
          <a:prstGeom prst="rect">
            <a:avLst/>
          </a:prstGeom>
        </p:spPr>
        <p:txBody>
          <a:bodyPr/>
          <a:lstStyle/>
          <a:p>
            <a:pPr marL="342900" indent="-342900">
              <a:spcBef>
                <a:spcPts val="500"/>
              </a:spcBef>
              <a:buFontTx/>
              <a:defRPr sz="2400">
                <a:latin typeface="Arial"/>
                <a:ea typeface="Arial"/>
                <a:cs typeface="Arial"/>
                <a:sym typeface="Arial"/>
              </a:defRPr>
            </a:pPr>
            <a:r>
              <a:t>Non-return to zero-level (NRZ-L) transmits 1s as zero voltages and 0s as positive voltages</a:t>
            </a:r>
          </a:p>
          <a:p>
            <a:pPr marL="342900" indent="-342900">
              <a:spcBef>
                <a:spcPts val="500"/>
              </a:spcBef>
              <a:buFontTx/>
              <a:defRPr sz="2400">
                <a:latin typeface="Arial"/>
                <a:ea typeface="Arial"/>
                <a:cs typeface="Arial"/>
                <a:sym typeface="Arial"/>
              </a:defRPr>
            </a:pPr>
            <a:endParaRPr/>
          </a:p>
          <a:p>
            <a:pPr marL="342900" indent="-342900">
              <a:spcBef>
                <a:spcPts val="500"/>
              </a:spcBef>
              <a:buFontTx/>
              <a:defRPr sz="2400">
                <a:latin typeface="Arial"/>
                <a:ea typeface="Arial"/>
                <a:cs typeface="Arial"/>
                <a:sym typeface="Arial"/>
              </a:defRPr>
            </a:pPr>
            <a:r>
              <a:t>Non-return to zero inverted (NRZI) has a voltage change at the beginning of a 1 and no voltage change at the beginning of a 0</a:t>
            </a:r>
          </a:p>
          <a:p>
            <a:pPr marL="342900" indent="-342900">
              <a:spcBef>
                <a:spcPts val="500"/>
              </a:spcBef>
              <a:buFontTx/>
              <a:defRPr sz="2400">
                <a:latin typeface="Arial"/>
                <a:ea typeface="Arial"/>
                <a:cs typeface="Arial"/>
                <a:sym typeface="Arial"/>
              </a:defRPr>
            </a:pPr>
            <a:endParaRPr/>
          </a:p>
          <a:p>
            <a:pPr marL="342900" indent="-342900">
              <a:spcBef>
                <a:spcPts val="500"/>
              </a:spcBef>
              <a:buFontTx/>
              <a:defRPr sz="2400">
                <a:latin typeface="Arial"/>
                <a:ea typeface="Arial"/>
                <a:cs typeface="Arial"/>
                <a:sym typeface="Arial"/>
              </a:defRPr>
            </a:pPr>
            <a:r>
              <a:t>Fundamental difference exists between NRZ-L and NRZI</a:t>
            </a:r>
          </a:p>
          <a:p>
            <a:pPr marL="742950" lvl="1" indent="-285750">
              <a:spcBef>
                <a:spcPts val="500"/>
              </a:spcBef>
              <a:buFontTx/>
              <a:buChar char="–"/>
              <a:defRPr sz="2200">
                <a:latin typeface="Arial"/>
                <a:ea typeface="Arial"/>
                <a:cs typeface="Arial"/>
                <a:sym typeface="Arial"/>
              </a:defRPr>
            </a:pPr>
            <a:r>
              <a:t>With NRZ-L, the receiver has to check the voltage </a:t>
            </a:r>
            <a:r>
              <a:rPr i="1"/>
              <a:t>level </a:t>
            </a:r>
            <a:r>
              <a:t>for each bit to determine whether the bit is a 0 or a 1, </a:t>
            </a:r>
            <a:endParaRPr sz="2600"/>
          </a:p>
          <a:p>
            <a:pPr marL="742950" lvl="1" indent="-285750">
              <a:spcBef>
                <a:spcPts val="500"/>
              </a:spcBef>
              <a:buFontTx/>
              <a:buChar char="–"/>
              <a:defRPr sz="2200">
                <a:latin typeface="Arial"/>
                <a:ea typeface="Arial"/>
                <a:cs typeface="Arial"/>
                <a:sym typeface="Arial"/>
              </a:defRPr>
            </a:pPr>
            <a:r>
              <a:t>With NRZI, the receiver has to check whether there is a </a:t>
            </a:r>
            <a:r>
              <a:rPr i="1"/>
              <a:t>change at the beginning </a:t>
            </a:r>
            <a:r>
              <a:t>of the bit to determine if it is a 0 or a 1</a:t>
            </a:r>
          </a:p>
        </p:txBody>
      </p:sp>
      <p:sp>
        <p:nvSpPr>
          <p:cNvPr id="28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Manchester Digital Encoding Schemes"/>
          <p:cNvSpPr txBox="1">
            <a:spLocks noGrp="1"/>
          </p:cNvSpPr>
          <p:nvPr>
            <p:ph type="title"/>
          </p:nvPr>
        </p:nvSpPr>
        <p:spPr>
          <a:prstGeom prst="rect">
            <a:avLst/>
          </a:prstGeom>
        </p:spPr>
        <p:txBody>
          <a:bodyPr/>
          <a:lstStyle>
            <a:lvl1pPr algn="ctr">
              <a:defRPr b="1"/>
            </a:lvl1pPr>
          </a:lstStyle>
          <a:p>
            <a:r>
              <a:t>Manchester Digital Encoding Schemes</a:t>
            </a:r>
          </a:p>
        </p:txBody>
      </p:sp>
      <p:sp>
        <p:nvSpPr>
          <p:cNvPr id="288" name="Note how with a Differential Manchester code, every bit has at least one significant change.  Some bits have two signal changes per bit (baud rate = twice bps)"/>
          <p:cNvSpPr txBox="1">
            <a:spLocks noGrp="1"/>
          </p:cNvSpPr>
          <p:nvPr>
            <p:ph type="body" sz="quarter" idx="1"/>
          </p:nvPr>
        </p:nvSpPr>
        <p:spPr>
          <a:xfrm>
            <a:off x="838199" y="1825625"/>
            <a:ext cx="10769403" cy="1325563"/>
          </a:xfrm>
          <a:prstGeom prst="rect">
            <a:avLst/>
          </a:prstGeom>
        </p:spPr>
        <p:txBody>
          <a:bodyPr/>
          <a:lstStyle>
            <a:lvl1pPr marL="342900" indent="-342900">
              <a:spcBef>
                <a:spcPts val="500"/>
              </a:spcBef>
              <a:buFontTx/>
              <a:defRPr sz="2400">
                <a:latin typeface="Arial"/>
                <a:ea typeface="Arial"/>
                <a:cs typeface="Arial"/>
                <a:sym typeface="Arial"/>
              </a:defRPr>
            </a:lvl1pPr>
          </a:lstStyle>
          <a:p>
            <a:r>
              <a:t>Note how with a Differential Manchester code, every bit has at least one significant change.  Some bits have two signal changes per bit (baud rate = twice bps)</a:t>
            </a:r>
          </a:p>
        </p:txBody>
      </p:sp>
      <p:sp>
        <p:nvSpPr>
          <p:cNvPr id="28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pic>
        <p:nvPicPr>
          <p:cNvPr id="290" name="Picture 6" descr="Picture 6"/>
          <p:cNvPicPr>
            <a:picLocks noChangeAspect="1"/>
          </p:cNvPicPr>
          <p:nvPr/>
        </p:nvPicPr>
        <p:blipFill>
          <a:blip r:embed="rId2"/>
          <a:srcRect l="37393" t="5590" r="15792" b="5590"/>
          <a:stretch>
            <a:fillRect/>
          </a:stretch>
        </p:blipFill>
        <p:spPr>
          <a:xfrm>
            <a:off x="2698551" y="2933958"/>
            <a:ext cx="6795081" cy="2921217"/>
          </a:xfrm>
          <a:prstGeom prst="rect">
            <a:avLst/>
          </a:prstGeom>
          <a:ln w="12700">
            <a:miter lim="400000"/>
          </a:ln>
        </p:spPr>
      </p:pic>
      <p:sp>
        <p:nvSpPr>
          <p:cNvPr id="291" name="Transmitting five binary 0s using differential Manchester encoding"/>
          <p:cNvSpPr txBox="1"/>
          <p:nvPr/>
        </p:nvSpPr>
        <p:spPr>
          <a:xfrm>
            <a:off x="2912735" y="5961380"/>
            <a:ext cx="6366530" cy="3708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Transmitting five binary 0s using differential Manchester encoding</a:t>
            </a:r>
          </a:p>
        </p:txBody>
      </p:sp>
      <p:sp>
        <p:nvSpPr>
          <p:cNvPr id="292" name="Footer Placeholder 3"/>
          <p:cNvSpPr txBox="1"/>
          <p:nvPr/>
        </p:nvSpPr>
        <p:spPr>
          <a:xfrm rot="16200000">
            <a:off x="8498899" y="4121999"/>
            <a:ext cx="2593678" cy="5453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Bipolar-AMI Encoding Scheme"/>
          <p:cNvSpPr txBox="1">
            <a:spLocks noGrp="1"/>
          </p:cNvSpPr>
          <p:nvPr>
            <p:ph type="title"/>
          </p:nvPr>
        </p:nvSpPr>
        <p:spPr>
          <a:prstGeom prst="rect">
            <a:avLst/>
          </a:prstGeom>
        </p:spPr>
        <p:txBody>
          <a:bodyPr/>
          <a:lstStyle>
            <a:lvl1pPr algn="ctr">
              <a:defRPr b="1"/>
            </a:lvl1pPr>
          </a:lstStyle>
          <a:p>
            <a:r>
              <a:t>Bipolar-AMI Encoding Scheme</a:t>
            </a:r>
          </a:p>
        </p:txBody>
      </p:sp>
      <p:sp>
        <p:nvSpPr>
          <p:cNvPr id="295" name="The bipolar-AMI encoding scheme is unique among all the encoding schemes because it uses three voltage levels…"/>
          <p:cNvSpPr txBox="1">
            <a:spLocks noGrp="1"/>
          </p:cNvSpPr>
          <p:nvPr>
            <p:ph type="body" idx="1"/>
          </p:nvPr>
        </p:nvSpPr>
        <p:spPr>
          <a:xfrm>
            <a:off x="838200" y="1825625"/>
            <a:ext cx="10769402" cy="4612433"/>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The bipolar-AMI encoding scheme is unique among all the encoding schemes because it uses three voltage levels</a:t>
            </a:r>
          </a:p>
          <a:p>
            <a:pPr marL="742950" lvl="1" indent="-285750">
              <a:lnSpc>
                <a:spcPct val="100000"/>
              </a:lnSpc>
              <a:spcBef>
                <a:spcPts val="600"/>
              </a:spcBef>
              <a:buFontTx/>
              <a:buChar char="–"/>
              <a:defRPr sz="2600">
                <a:latin typeface="Arial"/>
                <a:ea typeface="Arial"/>
                <a:cs typeface="Arial"/>
                <a:sym typeface="Arial"/>
              </a:defRPr>
            </a:pPr>
            <a:endParaRPr/>
          </a:p>
          <a:p>
            <a:pPr marL="742950" lvl="1" indent="-285750">
              <a:lnSpc>
                <a:spcPct val="100000"/>
              </a:lnSpc>
              <a:spcBef>
                <a:spcPts val="600"/>
              </a:spcBef>
              <a:buFontTx/>
              <a:buChar char="–"/>
              <a:defRPr sz="2600">
                <a:latin typeface="Arial"/>
                <a:ea typeface="Arial"/>
                <a:cs typeface="Arial"/>
                <a:sym typeface="Arial"/>
              </a:defRPr>
            </a:pPr>
            <a:r>
              <a:t>When a device transmits a binary 0, a zero voltage is transmitted</a:t>
            </a:r>
          </a:p>
          <a:p>
            <a:pPr marL="742950" lvl="1" indent="-285750">
              <a:lnSpc>
                <a:spcPct val="100000"/>
              </a:lnSpc>
              <a:spcBef>
                <a:spcPts val="600"/>
              </a:spcBef>
              <a:buFontTx/>
              <a:buChar char="–"/>
              <a:defRPr sz="2600">
                <a:latin typeface="Arial"/>
                <a:ea typeface="Arial"/>
                <a:cs typeface="Arial"/>
                <a:sym typeface="Arial"/>
              </a:defRPr>
            </a:pPr>
            <a:endParaRPr/>
          </a:p>
          <a:p>
            <a:pPr marL="742950" lvl="1" indent="-285750">
              <a:lnSpc>
                <a:spcPct val="100000"/>
              </a:lnSpc>
              <a:spcBef>
                <a:spcPts val="600"/>
              </a:spcBef>
              <a:buFontTx/>
              <a:buChar char="–"/>
              <a:defRPr sz="2600">
                <a:latin typeface="Arial"/>
                <a:ea typeface="Arial"/>
                <a:cs typeface="Arial"/>
                <a:sym typeface="Arial"/>
              </a:defRPr>
            </a:pPr>
            <a:r>
              <a:t>When the device transmits a binary 1, either a positive voltage or a negative voltage is transmitted</a:t>
            </a:r>
          </a:p>
          <a:p>
            <a:pPr marL="742950" lvl="1" indent="-285750">
              <a:lnSpc>
                <a:spcPct val="100000"/>
              </a:lnSpc>
              <a:spcBef>
                <a:spcPts val="600"/>
              </a:spcBef>
              <a:buFontTx/>
              <a:buChar char="–"/>
              <a:defRPr sz="2600">
                <a:latin typeface="Arial"/>
                <a:ea typeface="Arial"/>
                <a:cs typeface="Arial"/>
                <a:sym typeface="Arial"/>
              </a:defRPr>
            </a:pPr>
            <a:endParaRPr/>
          </a:p>
          <a:p>
            <a:pPr marL="742950" lvl="1" indent="-285750">
              <a:lnSpc>
                <a:spcPct val="100000"/>
              </a:lnSpc>
              <a:spcBef>
                <a:spcPts val="600"/>
              </a:spcBef>
              <a:buFontTx/>
              <a:buChar char="–"/>
              <a:defRPr sz="2600">
                <a:latin typeface="Arial"/>
                <a:ea typeface="Arial"/>
                <a:cs typeface="Arial"/>
                <a:sym typeface="Arial"/>
              </a:defRPr>
            </a:pPr>
            <a:r>
              <a:t>Which of these is transmitted depends on the binary 1 value that was last transmitted</a:t>
            </a:r>
          </a:p>
        </p:txBody>
      </p:sp>
      <p:sp>
        <p:nvSpPr>
          <p:cNvPr id="29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4B/5B Digital Encoding Scheme"/>
          <p:cNvSpPr txBox="1">
            <a:spLocks noGrp="1"/>
          </p:cNvSpPr>
          <p:nvPr>
            <p:ph type="title"/>
          </p:nvPr>
        </p:nvSpPr>
        <p:spPr>
          <a:prstGeom prst="rect">
            <a:avLst/>
          </a:prstGeom>
        </p:spPr>
        <p:txBody>
          <a:bodyPr/>
          <a:lstStyle>
            <a:lvl1pPr algn="ctr">
              <a:defRPr b="1"/>
            </a:lvl1pPr>
          </a:lstStyle>
          <a:p>
            <a:r>
              <a:t>4B/5B Digital Encoding Scheme</a:t>
            </a:r>
          </a:p>
        </p:txBody>
      </p:sp>
      <p:sp>
        <p:nvSpPr>
          <p:cNvPr id="299" name="Yet another encoding technique; this one converts four bits of data into five-bit quantities…"/>
          <p:cNvSpPr txBox="1">
            <a:spLocks noGrp="1"/>
          </p:cNvSpPr>
          <p:nvPr>
            <p:ph type="body" idx="1"/>
          </p:nvPr>
        </p:nvSpPr>
        <p:spPr>
          <a:xfrm>
            <a:off x="838200" y="1825625"/>
            <a:ext cx="10769402" cy="4612433"/>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Yet another encoding technique; this one converts four bits of data into five-bit quantities</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The five-bit quantities are unique in that no five-bit code has more than 2 consecutive zeroes</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The five-bit code is then transmitted using an NRZI encoded signal</a:t>
            </a:r>
          </a:p>
        </p:txBody>
      </p:sp>
      <p:sp>
        <p:nvSpPr>
          <p:cNvPr id="30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4B/5B Digital Encoding Scheme (continued)"/>
          <p:cNvSpPr txBox="1">
            <a:spLocks noGrp="1"/>
          </p:cNvSpPr>
          <p:nvPr>
            <p:ph type="title"/>
          </p:nvPr>
        </p:nvSpPr>
        <p:spPr>
          <a:prstGeom prst="rect">
            <a:avLst/>
          </a:prstGeom>
        </p:spPr>
        <p:txBody>
          <a:bodyPr/>
          <a:lstStyle>
            <a:lvl1pPr algn="ctr">
              <a:defRPr b="1"/>
            </a:lvl1pPr>
          </a:lstStyle>
          <a:p>
            <a:r>
              <a:t>4B/5B Digital Encoding Scheme (continued)</a:t>
            </a:r>
          </a:p>
        </p:txBody>
      </p:sp>
      <p:sp>
        <p:nvSpPr>
          <p:cNvPr id="30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pic>
        <p:nvPicPr>
          <p:cNvPr id="304" name="Picture 6" descr="Picture 6"/>
          <p:cNvPicPr>
            <a:picLocks noChangeAspect="1"/>
          </p:cNvPicPr>
          <p:nvPr/>
        </p:nvPicPr>
        <p:blipFill>
          <a:blip r:embed="rId2"/>
          <a:srcRect l="28611" t="1503" r="9655" b="1503"/>
          <a:stretch>
            <a:fillRect/>
          </a:stretch>
        </p:blipFill>
        <p:spPr>
          <a:xfrm>
            <a:off x="3298031" y="1408459"/>
            <a:ext cx="5596062" cy="4920319"/>
          </a:xfrm>
          <a:prstGeom prst="rect">
            <a:avLst/>
          </a:prstGeom>
          <a:ln w="12700">
            <a:miter lim="400000"/>
          </a:ln>
        </p:spPr>
      </p:pic>
      <p:sp>
        <p:nvSpPr>
          <p:cNvPr id="305" name="The 4B/5B digital encoding scheme"/>
          <p:cNvSpPr txBox="1"/>
          <p:nvPr/>
        </p:nvSpPr>
        <p:spPr>
          <a:xfrm>
            <a:off x="4381947" y="6292890"/>
            <a:ext cx="3428106"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The 4B/5B digital encoding scheme</a:t>
            </a:r>
          </a:p>
        </p:txBody>
      </p:sp>
      <p:sp>
        <p:nvSpPr>
          <p:cNvPr id="306" name="Footer Placeholder 3"/>
          <p:cNvSpPr txBox="1"/>
          <p:nvPr/>
        </p:nvSpPr>
        <p:spPr>
          <a:xfrm rot="16200000">
            <a:off x="6748730" y="3557900"/>
            <a:ext cx="4760516" cy="431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3. Transmitting Digital Data with  Discrete Analog Signals"/>
          <p:cNvSpPr txBox="1">
            <a:spLocks noGrp="1"/>
          </p:cNvSpPr>
          <p:nvPr>
            <p:ph type="title"/>
          </p:nvPr>
        </p:nvSpPr>
        <p:spPr>
          <a:prstGeom prst="rect">
            <a:avLst/>
          </a:prstGeom>
        </p:spPr>
        <p:txBody>
          <a:bodyPr/>
          <a:lstStyle/>
          <a:p>
            <a:pPr algn="ctr" defTabSz="877823">
              <a:defRPr sz="4224" b="1"/>
            </a:pPr>
            <a:r>
              <a:t>3. Transmitting Digital Data with </a:t>
            </a:r>
            <a:br/>
            <a:r>
              <a:t>Discrete Analog Signals</a:t>
            </a:r>
          </a:p>
        </p:txBody>
      </p:sp>
      <p:sp>
        <p:nvSpPr>
          <p:cNvPr id="309" name="Three basic techniques:…"/>
          <p:cNvSpPr txBox="1">
            <a:spLocks noGrp="1"/>
          </p:cNvSpPr>
          <p:nvPr>
            <p:ph type="body" idx="1"/>
          </p:nvPr>
        </p:nvSpPr>
        <p:spPr>
          <a:xfrm>
            <a:off x="838200" y="1825625"/>
            <a:ext cx="10769402" cy="4612433"/>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Three basic techniques:</a:t>
            </a:r>
          </a:p>
          <a:p>
            <a:pPr marL="742950" lvl="1" indent="-285750">
              <a:lnSpc>
                <a:spcPct val="100000"/>
              </a:lnSpc>
              <a:spcBef>
                <a:spcPts val="600"/>
              </a:spcBef>
              <a:buFontTx/>
              <a:buChar char="–"/>
              <a:defRPr sz="2600">
                <a:latin typeface="Arial"/>
                <a:ea typeface="Arial"/>
                <a:cs typeface="Arial"/>
                <a:sym typeface="Arial"/>
              </a:defRPr>
            </a:pPr>
            <a:r>
              <a:t>Amplitude shift keying</a:t>
            </a:r>
          </a:p>
          <a:p>
            <a:pPr marL="742950" lvl="1" indent="-285750">
              <a:lnSpc>
                <a:spcPct val="100000"/>
              </a:lnSpc>
              <a:spcBef>
                <a:spcPts val="600"/>
              </a:spcBef>
              <a:buFontTx/>
              <a:buChar char="–"/>
              <a:defRPr sz="2600">
                <a:latin typeface="Arial"/>
                <a:ea typeface="Arial"/>
                <a:cs typeface="Arial"/>
                <a:sym typeface="Arial"/>
              </a:defRPr>
            </a:pPr>
            <a:r>
              <a:t>Frequency shift keying</a:t>
            </a:r>
          </a:p>
          <a:p>
            <a:pPr marL="742950" lvl="1" indent="-285750">
              <a:lnSpc>
                <a:spcPct val="100000"/>
              </a:lnSpc>
              <a:spcBef>
                <a:spcPts val="600"/>
              </a:spcBef>
              <a:buFontTx/>
              <a:buChar char="–"/>
              <a:defRPr sz="2600">
                <a:latin typeface="Arial"/>
                <a:ea typeface="Arial"/>
                <a:cs typeface="Arial"/>
                <a:sym typeface="Arial"/>
              </a:defRPr>
            </a:pPr>
            <a:r>
              <a:t>Phase shift keying</a:t>
            </a:r>
          </a:p>
          <a:p>
            <a:pPr marL="342900" indent="-342900">
              <a:lnSpc>
                <a:spcPct val="100000"/>
              </a:lnSpc>
              <a:spcBef>
                <a:spcPts val="600"/>
              </a:spcBef>
              <a:buFontTx/>
              <a:defRPr>
                <a:latin typeface="Arial"/>
                <a:ea typeface="Arial"/>
                <a:cs typeface="Arial"/>
                <a:sym typeface="Arial"/>
              </a:defRPr>
            </a:pPr>
            <a:endParaRPr sz="2600"/>
          </a:p>
          <a:p>
            <a:pPr marL="342900" indent="-342900">
              <a:lnSpc>
                <a:spcPct val="100000"/>
              </a:lnSpc>
              <a:spcBef>
                <a:spcPts val="600"/>
              </a:spcBef>
              <a:buFontTx/>
              <a:defRPr>
                <a:latin typeface="Arial"/>
                <a:ea typeface="Arial"/>
                <a:cs typeface="Arial"/>
                <a:sym typeface="Arial"/>
              </a:defRPr>
            </a:pPr>
            <a:r>
              <a:t>One can then combine two or more of these basic techniques to form more complex modulation techniques (such as quadrature amplitude modulation)</a:t>
            </a:r>
          </a:p>
        </p:txBody>
      </p:sp>
      <p:sp>
        <p:nvSpPr>
          <p:cNvPr id="31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odays Lecture"/>
          <p:cNvSpPr txBox="1">
            <a:spLocks noGrp="1"/>
          </p:cNvSpPr>
          <p:nvPr>
            <p:ph type="title"/>
          </p:nvPr>
        </p:nvSpPr>
        <p:spPr>
          <a:prstGeom prst="rect">
            <a:avLst/>
          </a:prstGeom>
        </p:spPr>
        <p:txBody>
          <a:bodyPr/>
          <a:lstStyle>
            <a:lvl1pPr algn="ctr">
              <a:defRPr b="1"/>
            </a:lvl1pPr>
          </a:lstStyle>
          <a:p>
            <a:r>
              <a:t>Todays Lecture</a:t>
            </a:r>
          </a:p>
        </p:txBody>
      </p:sp>
      <p:sp>
        <p:nvSpPr>
          <p:cNvPr id="172" name="Difference between data and signals…"/>
          <p:cNvSpPr txBox="1">
            <a:spLocks noGrp="1"/>
          </p:cNvSpPr>
          <p:nvPr>
            <p:ph type="body" idx="1"/>
          </p:nvPr>
        </p:nvSpPr>
        <p:spPr>
          <a:xfrm>
            <a:off x="838200" y="1825625"/>
            <a:ext cx="10384582" cy="4351338"/>
          </a:xfrm>
          <a:prstGeom prst="rect">
            <a:avLst/>
          </a:prstGeom>
        </p:spPr>
        <p:txBody>
          <a:bodyPr/>
          <a:lstStyle/>
          <a:p>
            <a:pPr marL="257175" indent="-257175" defTabSz="685800">
              <a:lnSpc>
                <a:spcPct val="100000"/>
              </a:lnSpc>
              <a:spcBef>
                <a:spcPts val="500"/>
              </a:spcBef>
              <a:buFontTx/>
              <a:defRPr sz="2100">
                <a:latin typeface="OceanSans-512SB475NO"/>
                <a:ea typeface="OceanSans-512SB475NO"/>
                <a:cs typeface="OceanSans-512SB475NO"/>
                <a:sym typeface="OceanSans-512SB475NO"/>
              </a:defRPr>
            </a:pPr>
            <a:r>
              <a:t>Difference between data and signals</a:t>
            </a:r>
          </a:p>
          <a:p>
            <a:pPr marL="257175" indent="-257175" defTabSz="685800">
              <a:lnSpc>
                <a:spcPct val="100000"/>
              </a:lnSpc>
              <a:spcBef>
                <a:spcPts val="500"/>
              </a:spcBef>
              <a:buFontTx/>
              <a:defRPr sz="2100">
                <a:latin typeface="OceanSans-512SB475NO"/>
                <a:ea typeface="OceanSans-512SB475NO"/>
                <a:cs typeface="OceanSans-512SB475NO"/>
                <a:sym typeface="OceanSans-512SB475NO"/>
              </a:defRPr>
            </a:pPr>
            <a:endParaRPr/>
          </a:p>
          <a:p>
            <a:pPr marL="257175" indent="-257175" defTabSz="685800">
              <a:lnSpc>
                <a:spcPct val="100000"/>
              </a:lnSpc>
              <a:spcBef>
                <a:spcPts val="500"/>
              </a:spcBef>
              <a:buFontTx/>
              <a:defRPr sz="2100">
                <a:latin typeface="OceanSans-512SB475NO"/>
                <a:ea typeface="OceanSans-512SB475NO"/>
                <a:cs typeface="OceanSans-512SB475NO"/>
                <a:sym typeface="OceanSans-512SB475NO"/>
              </a:defRPr>
            </a:pPr>
            <a:r>
              <a:t>Three basic components of a signal</a:t>
            </a:r>
          </a:p>
          <a:p>
            <a:pPr marL="257175" indent="-257175" defTabSz="685800">
              <a:lnSpc>
                <a:spcPct val="100000"/>
              </a:lnSpc>
              <a:spcBef>
                <a:spcPts val="500"/>
              </a:spcBef>
              <a:buFontTx/>
              <a:defRPr sz="2100">
                <a:latin typeface="OceanSans-512SB475NO"/>
                <a:ea typeface="OceanSans-512SB475NO"/>
                <a:cs typeface="OceanSans-512SB475NO"/>
                <a:sym typeface="OceanSans-512SB475NO"/>
              </a:defRPr>
            </a:pPr>
            <a:endParaRPr/>
          </a:p>
          <a:p>
            <a:pPr marL="257175" indent="-257175" defTabSz="685800">
              <a:lnSpc>
                <a:spcPct val="100000"/>
              </a:lnSpc>
              <a:spcBef>
                <a:spcPts val="500"/>
              </a:spcBef>
              <a:buFontTx/>
              <a:defRPr sz="2100">
                <a:latin typeface="OceanSans-512SB475NO"/>
                <a:ea typeface="OceanSans-512SB475NO"/>
                <a:cs typeface="OceanSans-512SB475NO"/>
                <a:sym typeface="OceanSans-512SB475NO"/>
              </a:defRPr>
            </a:pPr>
            <a:r>
              <a:t>Bandwidth of a signal </a:t>
            </a:r>
          </a:p>
          <a:p>
            <a:pPr marL="600075" lvl="1" indent="-257175" defTabSz="685800">
              <a:lnSpc>
                <a:spcPct val="100000"/>
              </a:lnSpc>
              <a:spcBef>
                <a:spcPts val="500"/>
              </a:spcBef>
              <a:buFontTx/>
              <a:defRPr sz="1800">
                <a:latin typeface="OceanSans-512SB475NO"/>
                <a:ea typeface="OceanSans-512SB475NO"/>
                <a:cs typeface="OceanSans-512SB475NO"/>
                <a:sym typeface="OceanSans-512SB475NO"/>
              </a:defRPr>
            </a:pPr>
            <a:r>
              <a:t>how it relates to data transfer speed</a:t>
            </a:r>
          </a:p>
          <a:p>
            <a:pPr marL="257175" indent="-257175" defTabSz="685800">
              <a:lnSpc>
                <a:spcPct val="100000"/>
              </a:lnSpc>
              <a:spcBef>
                <a:spcPts val="500"/>
              </a:spcBef>
              <a:buFontTx/>
              <a:defRPr sz="2100">
                <a:latin typeface="OceanSans-512SB475NO"/>
                <a:ea typeface="OceanSans-512SB475NO"/>
                <a:cs typeface="OceanSans-512SB475NO"/>
                <a:sym typeface="OceanSans-512SB475NO"/>
              </a:defRPr>
            </a:pPr>
            <a:endParaRPr/>
          </a:p>
          <a:p>
            <a:pPr marL="257175" indent="-257175" defTabSz="685800">
              <a:lnSpc>
                <a:spcPct val="100000"/>
              </a:lnSpc>
              <a:spcBef>
                <a:spcPts val="500"/>
              </a:spcBef>
              <a:buFontTx/>
              <a:defRPr sz="2100">
                <a:latin typeface="OceanSans-512SB475NO"/>
                <a:ea typeface="OceanSans-512SB475NO"/>
                <a:cs typeface="OceanSans-512SB475NO"/>
                <a:sym typeface="OceanSans-512SB475NO"/>
              </a:defRPr>
            </a:pPr>
            <a:r>
              <a:t>Signal strength and attenuation</a:t>
            </a:r>
          </a:p>
          <a:p>
            <a:pPr marL="257175" indent="-257175" defTabSz="685800">
              <a:lnSpc>
                <a:spcPct val="100000"/>
              </a:lnSpc>
              <a:spcBef>
                <a:spcPts val="500"/>
              </a:spcBef>
              <a:buFontTx/>
              <a:defRPr sz="2100">
                <a:latin typeface="Arial"/>
                <a:ea typeface="Arial"/>
                <a:cs typeface="Arial"/>
                <a:sym typeface="Arial"/>
              </a:defRPr>
            </a:pPr>
            <a:endParaRPr/>
          </a:p>
          <a:p>
            <a:pPr marL="257175" indent="-257175" defTabSz="685800">
              <a:lnSpc>
                <a:spcPct val="100000"/>
              </a:lnSpc>
              <a:spcBef>
                <a:spcPts val="500"/>
              </a:spcBef>
              <a:buFontTx/>
              <a:defRPr sz="2100">
                <a:latin typeface="Arial"/>
                <a:ea typeface="Arial"/>
                <a:cs typeface="Arial"/>
                <a:sym typeface="Arial"/>
              </a:defRPr>
            </a:pPr>
            <a:r>
              <a:t>Basic characteristics of transmitting analog data with analog signals, digital data with digital signals, digital data with analog signals, and analog data with digital signals</a:t>
            </a:r>
          </a:p>
        </p:txBody>
      </p:sp>
      <p:sp>
        <p:nvSpPr>
          <p:cNvPr id="173"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Amplitude Shift Keying"/>
          <p:cNvSpPr txBox="1">
            <a:spLocks noGrp="1"/>
          </p:cNvSpPr>
          <p:nvPr>
            <p:ph type="title"/>
          </p:nvPr>
        </p:nvSpPr>
        <p:spPr>
          <a:prstGeom prst="rect">
            <a:avLst/>
          </a:prstGeom>
        </p:spPr>
        <p:txBody>
          <a:bodyPr/>
          <a:lstStyle>
            <a:lvl1pPr algn="ctr">
              <a:defRPr b="1"/>
            </a:lvl1pPr>
          </a:lstStyle>
          <a:p>
            <a:r>
              <a:t>Amplitude Shift Keying</a:t>
            </a:r>
          </a:p>
        </p:txBody>
      </p:sp>
      <p:sp>
        <p:nvSpPr>
          <p:cNvPr id="313" name="One amplitude encodes a 0 while another amplitude encodes a 1 (a form of amplitude modulation)"/>
          <p:cNvSpPr txBox="1">
            <a:spLocks noGrp="1"/>
          </p:cNvSpPr>
          <p:nvPr>
            <p:ph type="body" sz="quarter" idx="1"/>
          </p:nvPr>
        </p:nvSpPr>
        <p:spPr>
          <a:xfrm>
            <a:off x="838200" y="1586728"/>
            <a:ext cx="10769403" cy="1073151"/>
          </a:xfrm>
          <a:prstGeom prst="rect">
            <a:avLst/>
          </a:prstGeom>
        </p:spPr>
        <p:txBody>
          <a:bodyPr>
            <a:normAutofit fontScale="62500" lnSpcReduction="20000"/>
          </a:bodyPr>
          <a:lstStyle>
            <a:lvl1pPr marL="342900" indent="-342900">
              <a:lnSpc>
                <a:spcPct val="100000"/>
              </a:lnSpc>
              <a:spcBef>
                <a:spcPts val="600"/>
              </a:spcBef>
              <a:buFontTx/>
              <a:defRPr>
                <a:latin typeface="Arial"/>
                <a:ea typeface="Arial"/>
                <a:cs typeface="Arial"/>
                <a:sym typeface="Arial"/>
              </a:defRPr>
            </a:lvl1pPr>
          </a:lstStyle>
          <a:p>
            <a:r>
              <a:rPr lang="en-US" dirty="0"/>
              <a:t>In amplitude shift keying, the amplitude of the carrier signal is varied to create signal elements. Both frequency and phase remain constant while the amplitude changes.</a:t>
            </a:r>
            <a:endParaRPr lang="en-AU" dirty="0"/>
          </a:p>
          <a:p>
            <a:r>
              <a:rPr dirty="0"/>
              <a:t>One amplitude encodes a 0 while another amplitude encodes a 1 (a form of amplitude modulation)</a:t>
            </a:r>
          </a:p>
        </p:txBody>
      </p:sp>
      <p:sp>
        <p:nvSpPr>
          <p:cNvPr id="31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30</a:t>
            </a:fld>
            <a:endParaRPr/>
          </a:p>
        </p:txBody>
      </p:sp>
      <p:pic>
        <p:nvPicPr>
          <p:cNvPr id="315" name="Picture 7" descr="Picture 7"/>
          <p:cNvPicPr>
            <a:picLocks noChangeAspect="1"/>
          </p:cNvPicPr>
          <p:nvPr/>
        </p:nvPicPr>
        <p:blipFill>
          <a:blip r:embed="rId2"/>
          <a:srcRect l="23208" t="13685" r="1683" b="564"/>
          <a:stretch>
            <a:fillRect/>
          </a:stretch>
        </p:blipFill>
        <p:spPr>
          <a:xfrm>
            <a:off x="2430660" y="3066415"/>
            <a:ext cx="7330549" cy="2397022"/>
          </a:xfrm>
          <a:prstGeom prst="rect">
            <a:avLst/>
          </a:prstGeom>
          <a:ln w="12700">
            <a:miter lim="400000"/>
          </a:ln>
        </p:spPr>
      </p:pic>
      <p:sp>
        <p:nvSpPr>
          <p:cNvPr id="316" name="Example of amplitude shift keying"/>
          <p:cNvSpPr txBox="1"/>
          <p:nvPr/>
        </p:nvSpPr>
        <p:spPr>
          <a:xfrm>
            <a:off x="4436642" y="5631180"/>
            <a:ext cx="3318716" cy="3708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Example of amplitude shift keying</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Amplitude Shift Keying (continued)"/>
          <p:cNvSpPr txBox="1">
            <a:spLocks noGrp="1"/>
          </p:cNvSpPr>
          <p:nvPr>
            <p:ph type="title"/>
          </p:nvPr>
        </p:nvSpPr>
        <p:spPr>
          <a:prstGeom prst="rect">
            <a:avLst/>
          </a:prstGeom>
        </p:spPr>
        <p:txBody>
          <a:bodyPr/>
          <a:lstStyle/>
          <a:p>
            <a:pPr algn="ctr">
              <a:defRPr b="1"/>
            </a:pPr>
            <a:r>
              <a:t>Amplitude Shift Keying </a:t>
            </a:r>
            <a:r>
              <a:rPr sz="2400"/>
              <a:t>(continued)</a:t>
            </a:r>
          </a:p>
        </p:txBody>
      </p:sp>
      <p:sp>
        <p:nvSpPr>
          <p:cNvPr id="319" name="Here we have four different amplitudes, so we can encode 2 bits in each signal change (bits per signal change = log2 (amplitude levels))."/>
          <p:cNvSpPr txBox="1">
            <a:spLocks noGrp="1"/>
          </p:cNvSpPr>
          <p:nvPr>
            <p:ph type="body" sz="quarter" idx="1"/>
          </p:nvPr>
        </p:nvSpPr>
        <p:spPr>
          <a:xfrm>
            <a:off x="838200" y="1825625"/>
            <a:ext cx="10769402" cy="1073151"/>
          </a:xfrm>
          <a:prstGeom prst="rect">
            <a:avLst/>
          </a:prstGeom>
        </p:spPr>
        <p:txBody>
          <a:bodyPr/>
          <a:lstStyle/>
          <a:p>
            <a:pPr marL="266700" indent="-266700" defTabSz="868680">
              <a:lnSpc>
                <a:spcPct val="100000"/>
              </a:lnSpc>
              <a:spcBef>
                <a:spcPts val="0"/>
              </a:spcBef>
              <a:buFontTx/>
              <a:defRPr sz="2660">
                <a:latin typeface="Arial"/>
                <a:ea typeface="Arial"/>
                <a:cs typeface="Arial"/>
                <a:sym typeface="Arial"/>
              </a:defRPr>
            </a:pPr>
            <a:r>
              <a:t>Here we have four different amplitudes, so we can encode 2 bits in each signal change (bits per signal change = log</a:t>
            </a:r>
            <a:r>
              <a:rPr baseline="-18857"/>
              <a:t>2</a:t>
            </a:r>
            <a:r>
              <a:t> (amplitude levels)).</a:t>
            </a:r>
          </a:p>
        </p:txBody>
      </p:sp>
      <p:sp>
        <p:nvSpPr>
          <p:cNvPr id="32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31</a:t>
            </a:fld>
            <a:endParaRPr/>
          </a:p>
        </p:txBody>
      </p:sp>
      <p:sp>
        <p:nvSpPr>
          <p:cNvPr id="321" name="Amplitude shift keying using four different amplitude levels"/>
          <p:cNvSpPr txBox="1"/>
          <p:nvPr/>
        </p:nvSpPr>
        <p:spPr>
          <a:xfrm>
            <a:off x="3355188" y="5783579"/>
            <a:ext cx="5735426"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Amplitude shift keying using four different amplitude levels</a:t>
            </a:r>
          </a:p>
        </p:txBody>
      </p:sp>
      <p:pic>
        <p:nvPicPr>
          <p:cNvPr id="322" name="Picture 6" descr="Picture 6"/>
          <p:cNvPicPr>
            <a:picLocks noChangeAspect="1"/>
          </p:cNvPicPr>
          <p:nvPr/>
        </p:nvPicPr>
        <p:blipFill>
          <a:blip r:embed="rId2"/>
          <a:srcRect l="22300" t="11568" r="2917" b="1238"/>
          <a:stretch>
            <a:fillRect/>
          </a:stretch>
        </p:blipFill>
        <p:spPr>
          <a:xfrm>
            <a:off x="1721998" y="3084462"/>
            <a:ext cx="8748004" cy="2641056"/>
          </a:xfrm>
          <a:prstGeom prst="rect">
            <a:avLst/>
          </a:prstGeom>
          <a:ln w="12700">
            <a:miter lim="400000"/>
          </a:ln>
        </p:spPr>
      </p:pic>
      <p:sp>
        <p:nvSpPr>
          <p:cNvPr id="323" name="Footer Placeholder 3"/>
          <p:cNvSpPr txBox="1"/>
          <p:nvPr/>
        </p:nvSpPr>
        <p:spPr>
          <a:xfrm rot="16200000">
            <a:off x="10072533" y="3948004"/>
            <a:ext cx="2303910" cy="6596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Frequency Shift Keying"/>
          <p:cNvSpPr txBox="1">
            <a:spLocks noGrp="1"/>
          </p:cNvSpPr>
          <p:nvPr>
            <p:ph type="title"/>
          </p:nvPr>
        </p:nvSpPr>
        <p:spPr>
          <a:prstGeom prst="rect">
            <a:avLst/>
          </a:prstGeom>
        </p:spPr>
        <p:txBody>
          <a:bodyPr/>
          <a:lstStyle>
            <a:lvl1pPr algn="ctr">
              <a:defRPr b="1"/>
            </a:lvl1pPr>
          </a:lstStyle>
          <a:p>
            <a:r>
              <a:t>Frequency Shift Keying</a:t>
            </a:r>
          </a:p>
        </p:txBody>
      </p:sp>
      <p:sp>
        <p:nvSpPr>
          <p:cNvPr id="326" name="One frequency encodes a 0 while another frequency encodes a 1 (a form of frequency modulation)"/>
          <p:cNvSpPr txBox="1">
            <a:spLocks noGrp="1"/>
          </p:cNvSpPr>
          <p:nvPr>
            <p:ph type="body" sz="quarter" idx="1"/>
          </p:nvPr>
        </p:nvSpPr>
        <p:spPr>
          <a:xfrm>
            <a:off x="838200" y="1825625"/>
            <a:ext cx="10769402" cy="1073151"/>
          </a:xfrm>
          <a:prstGeom prst="rect">
            <a:avLst/>
          </a:prstGeom>
        </p:spPr>
        <p:txBody>
          <a:bodyPr>
            <a:normAutofit fontScale="70000" lnSpcReduction="20000"/>
          </a:bodyPr>
          <a:lstStyle>
            <a:lvl1pPr marL="342900" indent="-342900">
              <a:lnSpc>
                <a:spcPct val="100000"/>
              </a:lnSpc>
              <a:spcBef>
                <a:spcPts val="600"/>
              </a:spcBef>
              <a:buFontTx/>
              <a:defRPr>
                <a:latin typeface="Arial"/>
                <a:ea typeface="Arial"/>
                <a:cs typeface="Arial"/>
                <a:sym typeface="Arial"/>
              </a:defRPr>
            </a:lvl1pPr>
          </a:lstStyle>
          <a:p>
            <a:r>
              <a:rPr lang="en-US" dirty="0"/>
              <a:t>In frequency shift keying, the frequency of the carrier signal is varied to represent data.</a:t>
            </a:r>
            <a:endParaRPr lang="en-AU" dirty="0"/>
          </a:p>
          <a:p>
            <a:r>
              <a:rPr dirty="0"/>
              <a:t>One frequency encodes a 0 while another frequency encodes a 1 (a form of frequency modulation)</a:t>
            </a:r>
          </a:p>
        </p:txBody>
      </p:sp>
      <p:sp>
        <p:nvSpPr>
          <p:cNvPr id="32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32</a:t>
            </a:fld>
            <a:endParaRPr/>
          </a:p>
        </p:txBody>
      </p:sp>
      <p:sp>
        <p:nvSpPr>
          <p:cNvPr id="328" name="Example of frequency shift keying"/>
          <p:cNvSpPr txBox="1"/>
          <p:nvPr/>
        </p:nvSpPr>
        <p:spPr>
          <a:xfrm>
            <a:off x="4446799" y="5880496"/>
            <a:ext cx="3298402"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Example of frequency shift keying</a:t>
            </a:r>
          </a:p>
        </p:txBody>
      </p:sp>
      <p:pic>
        <p:nvPicPr>
          <p:cNvPr id="329" name="Picture 7" descr="Picture 7"/>
          <p:cNvPicPr>
            <a:picLocks noChangeAspect="1"/>
          </p:cNvPicPr>
          <p:nvPr/>
        </p:nvPicPr>
        <p:blipFill>
          <a:blip r:embed="rId2"/>
          <a:srcRect l="25344" t="14815" r="4246" b="2253"/>
          <a:stretch>
            <a:fillRect/>
          </a:stretch>
        </p:blipFill>
        <p:spPr>
          <a:xfrm>
            <a:off x="1920432" y="3173412"/>
            <a:ext cx="8351037" cy="2711897"/>
          </a:xfrm>
          <a:prstGeom prst="rect">
            <a:avLst/>
          </a:prstGeom>
          <a:ln w="12700">
            <a:miter lim="400000"/>
          </a:ln>
        </p:spPr>
      </p:pic>
      <p:sp>
        <p:nvSpPr>
          <p:cNvPr id="330" name="Footer Placeholder 3"/>
          <p:cNvSpPr txBox="1"/>
          <p:nvPr/>
        </p:nvSpPr>
        <p:spPr>
          <a:xfrm rot="16200000">
            <a:off x="10072533" y="3948004"/>
            <a:ext cx="2303910" cy="6596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 name="Phase Shift Keying"/>
          <p:cNvSpPr txBox="1">
            <a:spLocks noGrp="1"/>
          </p:cNvSpPr>
          <p:nvPr>
            <p:ph type="title"/>
          </p:nvPr>
        </p:nvSpPr>
        <p:spPr>
          <a:prstGeom prst="rect">
            <a:avLst/>
          </a:prstGeom>
        </p:spPr>
        <p:txBody>
          <a:bodyPr/>
          <a:lstStyle>
            <a:lvl1pPr algn="ctr">
              <a:defRPr b="1"/>
            </a:lvl1pPr>
          </a:lstStyle>
          <a:p>
            <a:r>
              <a:t>Phase Shift Keying</a:t>
            </a:r>
          </a:p>
        </p:txBody>
      </p:sp>
      <p:sp>
        <p:nvSpPr>
          <p:cNvPr id="333" name="One phase change encodes a 0 while another phase change encodes a 1 (a form of phase modulation)"/>
          <p:cNvSpPr txBox="1">
            <a:spLocks noGrp="1"/>
          </p:cNvSpPr>
          <p:nvPr>
            <p:ph type="body" sz="quarter" idx="1"/>
          </p:nvPr>
        </p:nvSpPr>
        <p:spPr>
          <a:xfrm>
            <a:off x="784895" y="1560851"/>
            <a:ext cx="10769402" cy="1565006"/>
          </a:xfrm>
          <a:prstGeom prst="rect">
            <a:avLst/>
          </a:prstGeom>
        </p:spPr>
        <p:txBody>
          <a:bodyPr>
            <a:noAutofit/>
          </a:bodyPr>
          <a:lstStyle>
            <a:lvl1pPr marL="342900" indent="-342900">
              <a:lnSpc>
                <a:spcPct val="100000"/>
              </a:lnSpc>
              <a:spcBef>
                <a:spcPts val="600"/>
              </a:spcBef>
              <a:buFontTx/>
              <a:defRPr>
                <a:latin typeface="Arial"/>
                <a:ea typeface="Arial"/>
                <a:cs typeface="Arial"/>
                <a:sym typeface="Arial"/>
              </a:defRPr>
            </a:lvl1pPr>
          </a:lstStyle>
          <a:p>
            <a:r>
              <a:rPr lang="en-US" sz="1800" dirty="0"/>
              <a:t>In phase shift keying, the phase of the carrier is varied to represent two or more different signal elements. Both peak amplitude and frequency remain constant as the phase changes. Today, PSK is more common than ASK or FSK</a:t>
            </a:r>
            <a:endParaRPr lang="en-AU" sz="1800" dirty="0"/>
          </a:p>
          <a:p>
            <a:r>
              <a:rPr sz="1800" dirty="0"/>
              <a:t>One phase change encodes a 0 while another phase change encodes a 1 (a form of phase modulation)</a:t>
            </a:r>
          </a:p>
        </p:txBody>
      </p:sp>
      <p:sp>
        <p:nvSpPr>
          <p:cNvPr id="33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33</a:t>
            </a:fld>
            <a:endParaRPr/>
          </a:p>
        </p:txBody>
      </p:sp>
      <p:sp>
        <p:nvSpPr>
          <p:cNvPr id="335" name="Example of Phase shift keying of a sine wave"/>
          <p:cNvSpPr txBox="1"/>
          <p:nvPr/>
        </p:nvSpPr>
        <p:spPr>
          <a:xfrm>
            <a:off x="3942383" y="5880496"/>
            <a:ext cx="4307234"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Example of Phase shift keying of a sine wave</a:t>
            </a:r>
          </a:p>
        </p:txBody>
      </p:sp>
      <p:pic>
        <p:nvPicPr>
          <p:cNvPr id="336" name="Picture 7" descr="Picture 7"/>
          <p:cNvPicPr>
            <a:picLocks noChangeAspect="1"/>
          </p:cNvPicPr>
          <p:nvPr/>
        </p:nvPicPr>
        <p:blipFill>
          <a:blip r:embed="rId2"/>
          <a:srcRect l="26027" t="14174" r="4547" b="470"/>
          <a:stretch>
            <a:fillRect/>
          </a:stretch>
        </p:blipFill>
        <p:spPr>
          <a:xfrm>
            <a:off x="3269673" y="3433120"/>
            <a:ext cx="6832920" cy="2312390"/>
          </a:xfrm>
          <a:prstGeom prst="rect">
            <a:avLst/>
          </a:prstGeom>
          <a:ln w="12700">
            <a:miter lim="400000"/>
          </a:ln>
        </p:spPr>
      </p:pic>
      <p:sp>
        <p:nvSpPr>
          <p:cNvPr id="337" name="Footer Placeholder 3"/>
          <p:cNvSpPr txBox="1"/>
          <p:nvPr/>
        </p:nvSpPr>
        <p:spPr>
          <a:xfrm rot="16200000">
            <a:off x="10072533" y="3948004"/>
            <a:ext cx="2303910" cy="6596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Phase Shift Keying (continued)"/>
          <p:cNvSpPr txBox="1">
            <a:spLocks noGrp="1"/>
          </p:cNvSpPr>
          <p:nvPr>
            <p:ph type="title"/>
          </p:nvPr>
        </p:nvSpPr>
        <p:spPr>
          <a:prstGeom prst="rect">
            <a:avLst/>
          </a:prstGeom>
        </p:spPr>
        <p:txBody>
          <a:bodyPr/>
          <a:lstStyle/>
          <a:p>
            <a:pPr algn="ctr">
              <a:defRPr b="1"/>
            </a:pPr>
            <a:r>
              <a:t>Phase Shift Keying </a:t>
            </a:r>
            <a:r>
              <a:rPr sz="2400"/>
              <a:t>(continued)</a:t>
            </a:r>
          </a:p>
        </p:txBody>
      </p:sp>
      <p:sp>
        <p:nvSpPr>
          <p:cNvPr id="340" name="Quadrature Phase Shift Keying…"/>
          <p:cNvSpPr txBox="1">
            <a:spLocks noGrp="1"/>
          </p:cNvSpPr>
          <p:nvPr>
            <p:ph type="body" idx="1"/>
          </p:nvPr>
        </p:nvSpPr>
        <p:spPr>
          <a:xfrm>
            <a:off x="838200" y="1825625"/>
            <a:ext cx="10769402" cy="4612433"/>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Quadrature Phase Shift Keying</a:t>
            </a:r>
          </a:p>
          <a:p>
            <a:pPr marL="742950" lvl="1" indent="-285750">
              <a:lnSpc>
                <a:spcPct val="100000"/>
              </a:lnSpc>
              <a:spcBef>
                <a:spcPts val="600"/>
              </a:spcBef>
              <a:buFontTx/>
              <a:buChar char="–"/>
              <a:defRPr sz="2600">
                <a:latin typeface="Arial"/>
                <a:ea typeface="Arial"/>
                <a:cs typeface="Arial"/>
                <a:sym typeface="Arial"/>
              </a:defRPr>
            </a:pPr>
            <a:r>
              <a:t>Four different phase angles used</a:t>
            </a:r>
          </a:p>
          <a:p>
            <a:pPr marL="1143000" lvl="2" indent="-228600">
              <a:lnSpc>
                <a:spcPct val="100000"/>
              </a:lnSpc>
              <a:spcBef>
                <a:spcPts val="500"/>
              </a:spcBef>
              <a:buFontTx/>
              <a:defRPr sz="2400">
                <a:latin typeface="Arial"/>
                <a:ea typeface="Arial"/>
                <a:cs typeface="Arial"/>
                <a:sym typeface="Arial"/>
              </a:defRPr>
            </a:pPr>
            <a:r>
              <a:t>45 degrees</a:t>
            </a:r>
          </a:p>
          <a:p>
            <a:pPr marL="1143000" lvl="2" indent="-228600">
              <a:lnSpc>
                <a:spcPct val="100000"/>
              </a:lnSpc>
              <a:spcBef>
                <a:spcPts val="500"/>
              </a:spcBef>
              <a:buFontTx/>
              <a:defRPr sz="2400">
                <a:latin typeface="Arial"/>
                <a:ea typeface="Arial"/>
                <a:cs typeface="Arial"/>
                <a:sym typeface="Arial"/>
              </a:defRPr>
            </a:pPr>
            <a:r>
              <a:t>135 degrees</a:t>
            </a:r>
          </a:p>
          <a:p>
            <a:pPr marL="1143000" lvl="2" indent="-228600">
              <a:lnSpc>
                <a:spcPct val="100000"/>
              </a:lnSpc>
              <a:spcBef>
                <a:spcPts val="500"/>
              </a:spcBef>
              <a:buFontTx/>
              <a:defRPr sz="2400">
                <a:latin typeface="Arial"/>
                <a:ea typeface="Arial"/>
                <a:cs typeface="Arial"/>
                <a:sym typeface="Arial"/>
              </a:defRPr>
            </a:pPr>
            <a:r>
              <a:t>225 degrees</a:t>
            </a:r>
          </a:p>
          <a:p>
            <a:pPr marL="1143000" lvl="2" indent="-228600">
              <a:lnSpc>
                <a:spcPct val="100000"/>
              </a:lnSpc>
              <a:spcBef>
                <a:spcPts val="500"/>
              </a:spcBef>
              <a:buFontTx/>
              <a:defRPr sz="2400">
                <a:latin typeface="Arial"/>
                <a:ea typeface="Arial"/>
                <a:cs typeface="Arial"/>
                <a:sym typeface="Arial"/>
              </a:defRPr>
            </a:pPr>
            <a:r>
              <a:t>315 degrees</a:t>
            </a:r>
          </a:p>
        </p:txBody>
      </p:sp>
      <p:sp>
        <p:nvSpPr>
          <p:cNvPr id="34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34</a:t>
            </a:fld>
            <a:endParaRPr/>
          </a:p>
        </p:txBody>
      </p:sp>
      <p:pic>
        <p:nvPicPr>
          <p:cNvPr id="342" name="Picture 6" descr="Picture 6"/>
          <p:cNvPicPr>
            <a:picLocks noChangeAspect="1"/>
          </p:cNvPicPr>
          <p:nvPr/>
        </p:nvPicPr>
        <p:blipFill>
          <a:blip r:embed="rId2"/>
          <a:srcRect l="28689" t="1202" r="5443" b="1202"/>
          <a:stretch>
            <a:fillRect/>
          </a:stretch>
        </p:blipFill>
        <p:spPr>
          <a:xfrm>
            <a:off x="6472536" y="1585217"/>
            <a:ext cx="5500092" cy="4612396"/>
          </a:xfrm>
          <a:prstGeom prst="rect">
            <a:avLst/>
          </a:prstGeom>
          <a:ln w="12700">
            <a:miter lim="400000"/>
          </a:ln>
        </p:spPr>
      </p:pic>
      <p:sp>
        <p:nvSpPr>
          <p:cNvPr id="343" name="Four phase angles of 45, 135, 225, and 315 degrees, as seen in quadrature phase shift keying"/>
          <p:cNvSpPr txBox="1"/>
          <p:nvPr/>
        </p:nvSpPr>
        <p:spPr>
          <a:xfrm>
            <a:off x="6622381" y="6153190"/>
            <a:ext cx="5051275"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a:lvl1pPr>
          </a:lstStyle>
          <a:p>
            <a:r>
              <a:t>Four phase angles of 45, 135, 225, and 315 degrees, as seen in quadrature phase shift keying</a:t>
            </a:r>
          </a:p>
        </p:txBody>
      </p:sp>
      <p:sp>
        <p:nvSpPr>
          <p:cNvPr id="344" name="Footer Placeholder 3"/>
          <p:cNvSpPr txBox="1"/>
          <p:nvPr/>
        </p:nvSpPr>
        <p:spPr>
          <a:xfrm rot="16200000">
            <a:off x="9794571" y="3647399"/>
            <a:ext cx="4612434" cy="4310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4. Transmitting Analog Data with  Digital Signals"/>
          <p:cNvSpPr txBox="1">
            <a:spLocks noGrp="1"/>
          </p:cNvSpPr>
          <p:nvPr>
            <p:ph type="title"/>
          </p:nvPr>
        </p:nvSpPr>
        <p:spPr>
          <a:prstGeom prst="rect">
            <a:avLst/>
          </a:prstGeom>
        </p:spPr>
        <p:txBody>
          <a:bodyPr/>
          <a:lstStyle/>
          <a:p>
            <a:pPr algn="ctr" defTabSz="877823">
              <a:defRPr sz="4224" b="1"/>
            </a:pPr>
            <a:r>
              <a:t>4. Transmitting Analog Data with </a:t>
            </a:r>
            <a:br/>
            <a:r>
              <a:t>Digital Signals</a:t>
            </a:r>
          </a:p>
        </p:txBody>
      </p:sp>
      <p:sp>
        <p:nvSpPr>
          <p:cNvPr id="354" name="To convert analog data into a digital signal, there are two techniques:…"/>
          <p:cNvSpPr txBox="1">
            <a:spLocks noGrp="1"/>
          </p:cNvSpPr>
          <p:nvPr>
            <p:ph type="body" idx="1"/>
          </p:nvPr>
        </p:nvSpPr>
        <p:spPr>
          <a:xfrm>
            <a:off x="838199" y="1978025"/>
            <a:ext cx="10769403" cy="3206751"/>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To convert analog data into a digital signal, there are two techniques:</a:t>
            </a:r>
          </a:p>
          <a:p>
            <a:pPr marL="742950" lvl="1" indent="-285750">
              <a:lnSpc>
                <a:spcPct val="100000"/>
              </a:lnSpc>
              <a:spcBef>
                <a:spcPts val="600"/>
              </a:spcBef>
              <a:buFontTx/>
              <a:buChar char="–"/>
              <a:defRPr sz="2600">
                <a:latin typeface="Arial"/>
                <a:ea typeface="Arial"/>
                <a:cs typeface="Arial"/>
                <a:sym typeface="Arial"/>
              </a:defRPr>
            </a:pPr>
            <a:endParaRPr/>
          </a:p>
          <a:p>
            <a:pPr marL="742950" lvl="1" indent="-285750">
              <a:lnSpc>
                <a:spcPct val="100000"/>
              </a:lnSpc>
              <a:spcBef>
                <a:spcPts val="600"/>
              </a:spcBef>
              <a:buFontTx/>
              <a:buChar char="–"/>
              <a:defRPr sz="2600">
                <a:latin typeface="Arial"/>
                <a:ea typeface="Arial"/>
                <a:cs typeface="Arial"/>
                <a:sym typeface="Arial"/>
              </a:defRPr>
            </a:pPr>
            <a:r>
              <a:t>Pulse code modulation (the more common)</a:t>
            </a:r>
          </a:p>
          <a:p>
            <a:pPr marL="742950" lvl="1" indent="-285750">
              <a:lnSpc>
                <a:spcPct val="100000"/>
              </a:lnSpc>
              <a:spcBef>
                <a:spcPts val="600"/>
              </a:spcBef>
              <a:buFontTx/>
              <a:buChar char="–"/>
              <a:defRPr sz="2600">
                <a:latin typeface="Arial"/>
                <a:ea typeface="Arial"/>
                <a:cs typeface="Arial"/>
                <a:sym typeface="Arial"/>
              </a:defRPr>
            </a:pPr>
            <a:endParaRPr/>
          </a:p>
          <a:p>
            <a:pPr marL="742950" lvl="1" indent="-285750">
              <a:lnSpc>
                <a:spcPct val="100000"/>
              </a:lnSpc>
              <a:spcBef>
                <a:spcPts val="600"/>
              </a:spcBef>
              <a:buFontTx/>
              <a:buChar char="–"/>
              <a:defRPr sz="2600">
                <a:latin typeface="Arial"/>
                <a:ea typeface="Arial"/>
                <a:cs typeface="Arial"/>
                <a:sym typeface="Arial"/>
              </a:defRPr>
            </a:pPr>
            <a:r>
              <a:t>Delta modulation</a:t>
            </a:r>
          </a:p>
        </p:txBody>
      </p:sp>
      <p:sp>
        <p:nvSpPr>
          <p:cNvPr id="35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35</a:t>
            </a:fld>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ulse Code Modulation"/>
          <p:cNvSpPr txBox="1">
            <a:spLocks noGrp="1"/>
          </p:cNvSpPr>
          <p:nvPr>
            <p:ph type="title"/>
          </p:nvPr>
        </p:nvSpPr>
        <p:spPr>
          <a:prstGeom prst="rect">
            <a:avLst/>
          </a:prstGeom>
        </p:spPr>
        <p:txBody>
          <a:bodyPr/>
          <a:lstStyle>
            <a:lvl1pPr algn="ctr">
              <a:defRPr b="1"/>
            </a:lvl1pPr>
          </a:lstStyle>
          <a:p>
            <a:r>
              <a:t>Pulse Code Modulation</a:t>
            </a:r>
          </a:p>
        </p:txBody>
      </p:sp>
      <p:sp>
        <p:nvSpPr>
          <p:cNvPr id="358" name="The analog waveform is sampled at specific intervals and the “snapshots” are converted to binary values"/>
          <p:cNvSpPr txBox="1">
            <a:spLocks noGrp="1"/>
          </p:cNvSpPr>
          <p:nvPr>
            <p:ph type="body" sz="half" idx="1"/>
          </p:nvPr>
        </p:nvSpPr>
        <p:spPr>
          <a:xfrm>
            <a:off x="985982" y="1532024"/>
            <a:ext cx="9423401" cy="2515466"/>
          </a:xfrm>
          <a:prstGeom prst="rect">
            <a:avLst/>
          </a:prstGeom>
        </p:spPr>
        <p:txBody>
          <a:bodyPr/>
          <a:lstStyle>
            <a:lvl1pPr marL="342900" indent="-342900">
              <a:lnSpc>
                <a:spcPct val="100000"/>
              </a:lnSpc>
              <a:spcBef>
                <a:spcPts val="600"/>
              </a:spcBef>
              <a:buFontTx/>
              <a:defRPr>
                <a:latin typeface="Arial"/>
                <a:ea typeface="Arial"/>
                <a:cs typeface="Arial"/>
                <a:sym typeface="Arial"/>
              </a:defRPr>
            </a:lvl1pPr>
          </a:lstStyle>
          <a:p>
            <a:r>
              <a:rPr lang="en-US" dirty="0"/>
              <a:t>The most common technique used to change an analog signal to digital data (digitization) is called pulse code modulation (PCM). </a:t>
            </a:r>
          </a:p>
          <a:p>
            <a:r>
              <a:rPr lang="en-US" dirty="0"/>
              <a:t>A PCM encoder has three processes:</a:t>
            </a:r>
          </a:p>
          <a:p>
            <a:pPr marL="0" indent="0">
              <a:buNone/>
            </a:pPr>
            <a:r>
              <a:rPr lang="en-US" dirty="0"/>
              <a:t>	1. Sampling     2. Encoding     3. Quantizing</a:t>
            </a:r>
            <a:endParaRPr dirty="0"/>
          </a:p>
        </p:txBody>
      </p:sp>
      <p:sp>
        <p:nvSpPr>
          <p:cNvPr id="35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36</a:t>
            </a:fld>
            <a:endParaRPr/>
          </a:p>
        </p:txBody>
      </p:sp>
      <p:pic>
        <p:nvPicPr>
          <p:cNvPr id="3" name="Picture 2" descr="A picture containing text, clipart&#10;&#10;Description automatically generated">
            <a:extLst>
              <a:ext uri="{FF2B5EF4-FFF2-40B4-BE49-F238E27FC236}">
                <a16:creationId xmlns:a16="http://schemas.microsoft.com/office/drawing/2014/main" id="{60618254-98D0-44B3-9267-F83C73EE63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108" y="4881014"/>
            <a:ext cx="904875" cy="666750"/>
          </a:xfrm>
          <a:prstGeom prst="rect">
            <a:avLst/>
          </a:prstGeom>
        </p:spPr>
      </p:pic>
      <p:sp>
        <p:nvSpPr>
          <p:cNvPr id="4" name="TextBox 3">
            <a:extLst>
              <a:ext uri="{FF2B5EF4-FFF2-40B4-BE49-F238E27FC236}">
                <a16:creationId xmlns:a16="http://schemas.microsoft.com/office/drawing/2014/main" id="{3449A8FF-6DE8-4020-AB5F-9F3E724964F6}"/>
              </a:ext>
            </a:extLst>
          </p:cNvPr>
          <p:cNvSpPr txBox="1"/>
          <p:nvPr/>
        </p:nvSpPr>
        <p:spPr>
          <a:xfrm>
            <a:off x="3260436" y="5089237"/>
            <a:ext cx="7001164"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AU" sz="2400" b="0" i="0" u="none" strike="noStrike" cap="none" spc="0" normalizeH="0" baseline="0" dirty="0">
                <a:ln>
                  <a:noFill/>
                </a:ln>
                <a:solidFill>
                  <a:srgbClr val="000000"/>
                </a:solidFill>
                <a:effectLst/>
                <a:uFillTx/>
                <a:latin typeface="+mn-lt"/>
                <a:ea typeface="+mn-ea"/>
                <a:cs typeface="+mn-cs"/>
                <a:sym typeface="Calibri"/>
                <a:hlinkClick r:id="rId3"/>
              </a:rPr>
              <a:t>https://www.youtube.com/watch?v=HlGJ6xxbz8s</a:t>
            </a:r>
            <a:endParaRPr kumimoji="0" lang="en-AU" sz="2400" b="0" i="0" u="none" strike="noStrike" cap="none" spc="0" normalizeH="0" baseline="0" dirty="0">
              <a:ln>
                <a:noFill/>
              </a:ln>
              <a:solidFill>
                <a:srgbClr val="000000"/>
              </a:solidFill>
              <a:effectLst/>
              <a:uFillTx/>
              <a:latin typeface="+mn-lt"/>
              <a:ea typeface="+mn-ea"/>
              <a:cs typeface="+mn-cs"/>
              <a:sym typeface="Calibri"/>
            </a:endParaRPr>
          </a:p>
          <a:p>
            <a:pPr marL="0" marR="0" indent="0" algn="l" defTabSz="914400" rtl="0" fontAlgn="auto" latinLnBrk="0" hangingPunct="0">
              <a:lnSpc>
                <a:spcPct val="100000"/>
              </a:lnSpc>
              <a:spcBef>
                <a:spcPts val="0"/>
              </a:spcBef>
              <a:spcAft>
                <a:spcPts val="0"/>
              </a:spcAft>
              <a:buClrTx/>
              <a:buSzTx/>
              <a:buFontTx/>
              <a:buNone/>
              <a:tabLst/>
            </a:pPr>
            <a:endParaRPr kumimoji="0" lang="en-AU" sz="24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 name="Pulse Code Modulation (continued)"/>
          <p:cNvSpPr txBox="1">
            <a:spLocks noGrp="1"/>
          </p:cNvSpPr>
          <p:nvPr>
            <p:ph type="title"/>
          </p:nvPr>
        </p:nvSpPr>
        <p:spPr>
          <a:prstGeom prst="rect">
            <a:avLst/>
          </a:prstGeom>
        </p:spPr>
        <p:txBody>
          <a:bodyPr/>
          <a:lstStyle/>
          <a:p>
            <a:pPr algn="ctr">
              <a:defRPr b="1"/>
            </a:pPr>
            <a:r>
              <a:t>Pulse Code Modulation </a:t>
            </a:r>
            <a:r>
              <a:rPr sz="2400"/>
              <a:t>(continued)</a:t>
            </a:r>
          </a:p>
        </p:txBody>
      </p:sp>
      <p:sp>
        <p:nvSpPr>
          <p:cNvPr id="379" name="Since telephone systems digitize human voice, and since the human voice has a fairly narrow bandwidth, telephone systems can digitize voice into either 128 or 256 levels…"/>
          <p:cNvSpPr txBox="1">
            <a:spLocks noGrp="1"/>
          </p:cNvSpPr>
          <p:nvPr>
            <p:ph type="body" idx="1"/>
          </p:nvPr>
        </p:nvSpPr>
        <p:spPr>
          <a:xfrm>
            <a:off x="838200" y="1825625"/>
            <a:ext cx="10769402" cy="4612433"/>
          </a:xfrm>
          <a:prstGeom prst="rect">
            <a:avLst/>
          </a:prstGeom>
        </p:spPr>
        <p:txBody>
          <a:bodyPr>
            <a:normAutofit lnSpcReduction="10000"/>
          </a:bodyPr>
          <a:lstStyle/>
          <a:p>
            <a:pPr marL="298322" indent="-298322" defTabSz="795527">
              <a:lnSpc>
                <a:spcPct val="100000"/>
              </a:lnSpc>
              <a:spcBef>
                <a:spcPts val="500"/>
              </a:spcBef>
              <a:buFontTx/>
              <a:defRPr sz="2436">
                <a:latin typeface="Arial"/>
                <a:ea typeface="Arial"/>
                <a:cs typeface="Arial"/>
                <a:sym typeface="Arial"/>
              </a:defRPr>
            </a:pPr>
            <a:r>
              <a:t>Since telephone systems digitize human voice, and since the human voice has a fairly narrow bandwidth, telephone systems can digitize voice into either 128 or 256 levels</a:t>
            </a:r>
          </a:p>
          <a:p>
            <a:pPr marL="298322" indent="-298322" defTabSz="795527">
              <a:lnSpc>
                <a:spcPct val="100000"/>
              </a:lnSpc>
              <a:spcBef>
                <a:spcPts val="500"/>
              </a:spcBef>
              <a:buFontTx/>
              <a:defRPr sz="2436">
                <a:latin typeface="Arial"/>
                <a:ea typeface="Arial"/>
                <a:cs typeface="Arial"/>
                <a:sym typeface="Arial"/>
              </a:defRPr>
            </a:pPr>
            <a:r>
              <a:t>These are called </a:t>
            </a:r>
            <a:r>
              <a:rPr b="1"/>
              <a:t>quantization levels</a:t>
            </a:r>
          </a:p>
          <a:p>
            <a:pPr marL="696087" lvl="1" indent="-298322" defTabSz="795527">
              <a:lnSpc>
                <a:spcPct val="100000"/>
              </a:lnSpc>
              <a:spcBef>
                <a:spcPts val="500"/>
              </a:spcBef>
              <a:buFontTx/>
              <a:defRPr sz="2088">
                <a:latin typeface="Arial"/>
                <a:ea typeface="Arial"/>
                <a:cs typeface="Arial"/>
                <a:sym typeface="Arial"/>
              </a:defRPr>
            </a:pPr>
            <a:r>
              <a:t>If 128 levels, then each sample is 7 bits (2 ^ 7 = 128)</a:t>
            </a:r>
          </a:p>
          <a:p>
            <a:pPr marL="696087" lvl="1" indent="-298322" defTabSz="795527">
              <a:lnSpc>
                <a:spcPct val="100000"/>
              </a:lnSpc>
              <a:spcBef>
                <a:spcPts val="500"/>
              </a:spcBef>
              <a:buFontTx/>
              <a:defRPr sz="2088">
                <a:latin typeface="Arial"/>
                <a:ea typeface="Arial"/>
                <a:cs typeface="Arial"/>
                <a:sym typeface="Arial"/>
              </a:defRPr>
            </a:pPr>
            <a:r>
              <a:t>If 256 levels, then each sample is 8 bits (2 ^ 8 = 256)</a:t>
            </a:r>
          </a:p>
          <a:p>
            <a:pPr marL="298322" indent="-298322" defTabSz="795527">
              <a:lnSpc>
                <a:spcPct val="100000"/>
              </a:lnSpc>
              <a:spcBef>
                <a:spcPts val="500"/>
              </a:spcBef>
              <a:buFontTx/>
              <a:defRPr sz="2436">
                <a:latin typeface="Arial"/>
                <a:ea typeface="Arial"/>
                <a:cs typeface="Arial"/>
                <a:sym typeface="Arial"/>
              </a:defRPr>
            </a:pPr>
            <a:endParaRPr/>
          </a:p>
          <a:p>
            <a:pPr marL="298322" indent="-298322" defTabSz="795527">
              <a:lnSpc>
                <a:spcPct val="100000"/>
              </a:lnSpc>
              <a:spcBef>
                <a:spcPts val="500"/>
              </a:spcBef>
              <a:buFontTx/>
              <a:defRPr sz="2436">
                <a:latin typeface="Arial"/>
                <a:ea typeface="Arial"/>
                <a:cs typeface="Arial"/>
                <a:sym typeface="Arial"/>
              </a:defRPr>
            </a:pPr>
            <a:r>
              <a:t>How fast do you have to sample an input source to get a fairly accurate representation?</a:t>
            </a:r>
          </a:p>
          <a:p>
            <a:pPr marL="696087" lvl="1" indent="-298322" defTabSz="795527">
              <a:lnSpc>
                <a:spcPct val="100000"/>
              </a:lnSpc>
              <a:spcBef>
                <a:spcPts val="500"/>
              </a:spcBef>
              <a:buFontTx/>
              <a:defRPr sz="2088">
                <a:latin typeface="Arial"/>
                <a:ea typeface="Arial"/>
                <a:cs typeface="Arial"/>
                <a:sym typeface="Arial"/>
              </a:defRPr>
            </a:pPr>
            <a:r>
              <a:rPr b="1"/>
              <a:t>Nyquist</a:t>
            </a:r>
            <a:r>
              <a:t> says 2 times the highest frequency</a:t>
            </a:r>
          </a:p>
          <a:p>
            <a:pPr marL="696087" lvl="1" indent="-298322" defTabSz="795527">
              <a:lnSpc>
                <a:spcPct val="100000"/>
              </a:lnSpc>
              <a:spcBef>
                <a:spcPts val="500"/>
              </a:spcBef>
              <a:buFontTx/>
              <a:defRPr sz="2088">
                <a:latin typeface="Arial"/>
                <a:ea typeface="Arial"/>
                <a:cs typeface="Arial"/>
                <a:sym typeface="Arial"/>
              </a:defRPr>
            </a:pPr>
            <a:r>
              <a:t>Thus, if you want to digitize voice (4000 Hz), you need to sample at 8000 samples per second</a:t>
            </a:r>
          </a:p>
        </p:txBody>
      </p:sp>
      <p:sp>
        <p:nvSpPr>
          <p:cNvPr id="38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37</a:t>
            </a:fld>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Delta Modulation"/>
          <p:cNvSpPr txBox="1">
            <a:spLocks noGrp="1"/>
          </p:cNvSpPr>
          <p:nvPr>
            <p:ph type="title"/>
          </p:nvPr>
        </p:nvSpPr>
        <p:spPr>
          <a:prstGeom prst="rect">
            <a:avLst/>
          </a:prstGeom>
        </p:spPr>
        <p:txBody>
          <a:bodyPr/>
          <a:lstStyle>
            <a:lvl1pPr algn="ctr">
              <a:defRPr b="1"/>
            </a:lvl1pPr>
          </a:lstStyle>
          <a:p>
            <a:r>
              <a:t>Delta Modulation</a:t>
            </a:r>
          </a:p>
        </p:txBody>
      </p:sp>
      <p:sp>
        <p:nvSpPr>
          <p:cNvPr id="390" name="An analog waveform is tracked, using a binary 1 to represent a rise in voltage, and a 0 to represent a drop"/>
          <p:cNvSpPr txBox="1">
            <a:spLocks noGrp="1"/>
          </p:cNvSpPr>
          <p:nvPr>
            <p:ph type="body" sz="half" idx="1"/>
          </p:nvPr>
        </p:nvSpPr>
        <p:spPr>
          <a:xfrm>
            <a:off x="838200" y="1825625"/>
            <a:ext cx="4748954" cy="4612433"/>
          </a:xfrm>
          <a:prstGeom prst="rect">
            <a:avLst/>
          </a:prstGeom>
        </p:spPr>
        <p:txBody>
          <a:bodyPr/>
          <a:lstStyle>
            <a:lvl1pPr marL="342900" indent="-342900">
              <a:lnSpc>
                <a:spcPct val="100000"/>
              </a:lnSpc>
              <a:spcBef>
                <a:spcPts val="600"/>
              </a:spcBef>
              <a:buFontTx/>
              <a:defRPr>
                <a:latin typeface="Arial"/>
                <a:ea typeface="Arial"/>
                <a:cs typeface="Arial"/>
                <a:sym typeface="Arial"/>
              </a:defRPr>
            </a:lvl1pPr>
          </a:lstStyle>
          <a:p>
            <a:r>
              <a:t>An analog waveform is tracked, using a binary 1 to represent a rise in voltage, and a 0 to represent a drop</a:t>
            </a:r>
          </a:p>
        </p:txBody>
      </p:sp>
      <p:sp>
        <p:nvSpPr>
          <p:cNvPr id="39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38</a:t>
            </a:fld>
            <a:endParaRPr/>
          </a:p>
        </p:txBody>
      </p:sp>
      <p:sp>
        <p:nvSpPr>
          <p:cNvPr id="392" name="Example of delta modulation that is experiencing slope overload noise and quantising noise"/>
          <p:cNvSpPr txBox="1"/>
          <p:nvPr/>
        </p:nvSpPr>
        <p:spPr>
          <a:xfrm>
            <a:off x="6325022" y="5570840"/>
            <a:ext cx="4907209"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a:lvl1pPr>
          </a:lstStyle>
          <a:p>
            <a:r>
              <a:t>Example of delta modulation that is experiencing slope overload noise and quantising noise</a:t>
            </a:r>
          </a:p>
        </p:txBody>
      </p:sp>
      <p:sp>
        <p:nvSpPr>
          <p:cNvPr id="393" name="Footer Placeholder 3"/>
          <p:cNvSpPr txBox="1"/>
          <p:nvPr/>
        </p:nvSpPr>
        <p:spPr>
          <a:xfrm rot="16200000">
            <a:off x="9540571" y="3329899"/>
            <a:ext cx="4612433" cy="4310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pic>
        <p:nvPicPr>
          <p:cNvPr id="394" name="Picture 6" descr="Picture 6"/>
          <p:cNvPicPr>
            <a:picLocks noChangeAspect="1"/>
          </p:cNvPicPr>
          <p:nvPr/>
        </p:nvPicPr>
        <p:blipFill>
          <a:blip r:embed="rId2"/>
          <a:srcRect l="29903" t="4276" r="8822" b="4276"/>
          <a:stretch>
            <a:fillRect/>
          </a:stretch>
        </p:blipFill>
        <p:spPr>
          <a:xfrm>
            <a:off x="5766816" y="1616918"/>
            <a:ext cx="5684816" cy="3770713"/>
          </a:xfrm>
          <a:prstGeom prst="rect">
            <a:avLst/>
          </a:prstGeom>
          <a:ln w="12700">
            <a:miter lim="400000"/>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 name="The Relationship Between Frequency and Bits Per Second"/>
          <p:cNvSpPr txBox="1">
            <a:spLocks noGrp="1"/>
          </p:cNvSpPr>
          <p:nvPr>
            <p:ph type="title"/>
          </p:nvPr>
        </p:nvSpPr>
        <p:spPr>
          <a:prstGeom prst="rect">
            <a:avLst/>
          </a:prstGeom>
        </p:spPr>
        <p:txBody>
          <a:bodyPr/>
          <a:lstStyle>
            <a:lvl1pPr algn="ctr" defTabSz="877823">
              <a:defRPr sz="4224" b="1"/>
            </a:lvl1pPr>
          </a:lstStyle>
          <a:p>
            <a:r>
              <a:t>The Relationship Between Frequency and Bits Per Second</a:t>
            </a:r>
          </a:p>
        </p:txBody>
      </p:sp>
      <p:sp>
        <p:nvSpPr>
          <p:cNvPr id="397" name="Higher Data Transfer Rates…"/>
          <p:cNvSpPr txBox="1">
            <a:spLocks noGrp="1"/>
          </p:cNvSpPr>
          <p:nvPr>
            <p:ph type="body" idx="1"/>
          </p:nvPr>
        </p:nvSpPr>
        <p:spPr>
          <a:xfrm>
            <a:off x="838200" y="1825625"/>
            <a:ext cx="10769402" cy="4612433"/>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Higher Data Transfer Rates</a:t>
            </a:r>
          </a:p>
          <a:p>
            <a:pPr marL="742950" lvl="1" indent="-285750">
              <a:lnSpc>
                <a:spcPct val="100000"/>
              </a:lnSpc>
              <a:spcBef>
                <a:spcPts val="600"/>
              </a:spcBef>
              <a:buFontTx/>
              <a:buChar char="–"/>
              <a:defRPr sz="2600">
                <a:latin typeface="Arial"/>
                <a:ea typeface="Arial"/>
                <a:cs typeface="Arial"/>
                <a:sym typeface="Arial"/>
              </a:defRPr>
            </a:pPr>
            <a:r>
              <a:t>How do you send data faster?</a:t>
            </a:r>
          </a:p>
          <a:p>
            <a:pPr marL="1143000" lvl="2" indent="-228600">
              <a:lnSpc>
                <a:spcPct val="100000"/>
              </a:lnSpc>
              <a:spcBef>
                <a:spcPts val="500"/>
              </a:spcBef>
              <a:buFontTx/>
              <a:defRPr sz="2400">
                <a:latin typeface="Arial"/>
                <a:ea typeface="Arial"/>
                <a:cs typeface="Arial"/>
                <a:sym typeface="Arial"/>
              </a:defRPr>
            </a:pPr>
            <a:r>
              <a:t>Use a higher frequency signal (make sure the medium can handle the higher frequency</a:t>
            </a:r>
          </a:p>
          <a:p>
            <a:pPr marL="1143000" lvl="2" indent="-228600">
              <a:lnSpc>
                <a:spcPct val="100000"/>
              </a:lnSpc>
              <a:spcBef>
                <a:spcPts val="500"/>
              </a:spcBef>
              <a:buFontTx/>
              <a:defRPr sz="2400">
                <a:latin typeface="Arial"/>
                <a:ea typeface="Arial"/>
                <a:cs typeface="Arial"/>
                <a:sym typeface="Arial"/>
              </a:defRPr>
            </a:pPr>
            <a:r>
              <a:t>Use a higher number of signal levels</a:t>
            </a:r>
          </a:p>
          <a:p>
            <a:pPr marL="742950" lvl="1" indent="-285750">
              <a:lnSpc>
                <a:spcPct val="100000"/>
              </a:lnSpc>
              <a:spcBef>
                <a:spcPts val="600"/>
              </a:spcBef>
              <a:buFontTx/>
              <a:buChar char="–"/>
              <a:defRPr sz="2600">
                <a:latin typeface="Arial"/>
                <a:ea typeface="Arial"/>
                <a:cs typeface="Arial"/>
                <a:sym typeface="Arial"/>
              </a:defRPr>
            </a:pPr>
            <a:r>
              <a:t>In both cases, noise can be a problem</a:t>
            </a:r>
          </a:p>
        </p:txBody>
      </p:sp>
      <p:sp>
        <p:nvSpPr>
          <p:cNvPr id="39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39</a:t>
            </a:fld>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Todays Lecture"/>
          <p:cNvSpPr txBox="1">
            <a:spLocks noGrp="1"/>
          </p:cNvSpPr>
          <p:nvPr>
            <p:ph type="title"/>
          </p:nvPr>
        </p:nvSpPr>
        <p:spPr>
          <a:prstGeom prst="rect">
            <a:avLst/>
          </a:prstGeom>
        </p:spPr>
        <p:txBody>
          <a:bodyPr/>
          <a:lstStyle>
            <a:lvl1pPr algn="ctr">
              <a:defRPr b="1"/>
            </a:lvl1pPr>
          </a:lstStyle>
          <a:p>
            <a:r>
              <a:t>Todays Lecture</a:t>
            </a:r>
          </a:p>
        </p:txBody>
      </p:sp>
      <p:sp>
        <p:nvSpPr>
          <p:cNvPr id="176" name="Basic digital encoding techniques…"/>
          <p:cNvSpPr txBox="1">
            <a:spLocks noGrp="1"/>
          </p:cNvSpPr>
          <p:nvPr>
            <p:ph type="body" idx="1"/>
          </p:nvPr>
        </p:nvSpPr>
        <p:spPr>
          <a:xfrm>
            <a:off x="838200" y="1825625"/>
            <a:ext cx="10384582" cy="4351338"/>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Basic digital encoding techniques</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Various shift keying (modulation) techniques</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Common digitization techniques</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Different data codes and how they are used in communication systems</a:t>
            </a:r>
          </a:p>
        </p:txBody>
      </p:sp>
      <p:sp>
        <p:nvSpPr>
          <p:cNvPr id="177"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0" name="The Relationship Between Frequency and Bits Per Second (continued)"/>
          <p:cNvSpPr txBox="1">
            <a:spLocks noGrp="1"/>
          </p:cNvSpPr>
          <p:nvPr>
            <p:ph type="title"/>
          </p:nvPr>
        </p:nvSpPr>
        <p:spPr>
          <a:prstGeom prst="rect">
            <a:avLst/>
          </a:prstGeom>
        </p:spPr>
        <p:txBody>
          <a:bodyPr/>
          <a:lstStyle/>
          <a:p>
            <a:pPr algn="ctr" defTabSz="877823">
              <a:defRPr sz="4224" b="1"/>
            </a:pPr>
            <a:r>
              <a:t>The Relationship Between Frequency and Bits Per Second </a:t>
            </a:r>
            <a:r>
              <a:rPr sz="2304"/>
              <a:t>(continued)</a:t>
            </a:r>
          </a:p>
        </p:txBody>
      </p:sp>
      <p:sp>
        <p:nvSpPr>
          <p:cNvPr id="401" name="Maximum Data Transfer Rates…"/>
          <p:cNvSpPr txBox="1">
            <a:spLocks noGrp="1"/>
          </p:cNvSpPr>
          <p:nvPr>
            <p:ph type="body" idx="1"/>
          </p:nvPr>
        </p:nvSpPr>
        <p:spPr>
          <a:xfrm>
            <a:off x="838200" y="1825625"/>
            <a:ext cx="10769402" cy="4612433"/>
          </a:xfrm>
          <a:prstGeom prst="rect">
            <a:avLst/>
          </a:prstGeom>
        </p:spPr>
        <p:txBody>
          <a:bodyPr/>
          <a:lstStyle/>
          <a:p>
            <a:pPr marL="342900" indent="-342900">
              <a:spcBef>
                <a:spcPts val="500"/>
              </a:spcBef>
              <a:buFontTx/>
              <a:defRPr sz="2400">
                <a:latin typeface="Arial"/>
                <a:ea typeface="Arial"/>
                <a:cs typeface="Arial"/>
                <a:sym typeface="Arial"/>
              </a:defRPr>
            </a:pPr>
            <a:r>
              <a:t>Maximum Data Transfer Rates</a:t>
            </a:r>
          </a:p>
          <a:p>
            <a:pPr marL="742950" lvl="1" indent="-285750">
              <a:spcBef>
                <a:spcPts val="500"/>
              </a:spcBef>
              <a:buFontTx/>
              <a:buChar char="–"/>
              <a:defRPr sz="2200">
                <a:latin typeface="Arial"/>
                <a:ea typeface="Arial"/>
                <a:cs typeface="Arial"/>
                <a:sym typeface="Arial"/>
              </a:defRPr>
            </a:pPr>
            <a:r>
              <a:t>How do you calculate a maximum data rate?</a:t>
            </a:r>
            <a:endParaRPr sz="2600"/>
          </a:p>
          <a:p>
            <a:pPr marL="742950" lvl="1" indent="-285750">
              <a:spcBef>
                <a:spcPts val="500"/>
              </a:spcBef>
              <a:buFontTx/>
              <a:buChar char="–"/>
              <a:defRPr sz="2200">
                <a:latin typeface="Arial"/>
                <a:ea typeface="Arial"/>
                <a:cs typeface="Arial"/>
                <a:sym typeface="Arial"/>
              </a:defRPr>
            </a:pPr>
            <a:r>
              <a:t>Use Shannon’s equation</a:t>
            </a:r>
            <a:endParaRPr sz="2600"/>
          </a:p>
          <a:p>
            <a:pPr marL="1143000" lvl="2" indent="-228600">
              <a:spcBef>
                <a:spcPts val="400"/>
              </a:spcBef>
              <a:buFontTx/>
              <a:defRPr sz="2000">
                <a:latin typeface="Arial"/>
                <a:ea typeface="Arial"/>
                <a:cs typeface="Arial"/>
                <a:sym typeface="Arial"/>
              </a:defRPr>
            </a:pPr>
            <a:r>
              <a:t>S(f) = f  x log</a:t>
            </a:r>
            <a:r>
              <a:rPr baseline="-25000"/>
              <a:t>2</a:t>
            </a:r>
            <a:r>
              <a:t> (1 + S/N)</a:t>
            </a:r>
            <a:endParaRPr sz="2400"/>
          </a:p>
          <a:p>
            <a:pPr marL="1600200" lvl="3" indent="-228600">
              <a:spcBef>
                <a:spcPts val="400"/>
              </a:spcBef>
              <a:buFontTx/>
              <a:buChar char="–"/>
              <a:defRPr sz="1800">
                <a:latin typeface="Arial"/>
                <a:ea typeface="Arial"/>
                <a:cs typeface="Arial"/>
                <a:sym typeface="Arial"/>
              </a:defRPr>
            </a:pPr>
            <a:r>
              <a:t>Where f = signal frequency (bandwidth), S is the signal power in watts, and N is the noise power in watts</a:t>
            </a:r>
            <a:endParaRPr sz="2200"/>
          </a:p>
          <a:p>
            <a:pPr marL="742950" lvl="1" indent="-285750">
              <a:spcBef>
                <a:spcPts val="500"/>
              </a:spcBef>
              <a:buFontTx/>
              <a:buChar char="–"/>
              <a:defRPr sz="2200">
                <a:latin typeface="Arial"/>
                <a:ea typeface="Arial"/>
                <a:cs typeface="Arial"/>
                <a:sym typeface="Arial"/>
              </a:defRPr>
            </a:pPr>
            <a:r>
              <a:t>For example, what is the data rate of a 3400 Hz signal with 0.2 watts of power and 0.0002 watts of noise?</a:t>
            </a:r>
            <a:endParaRPr sz="2600"/>
          </a:p>
          <a:p>
            <a:pPr marL="1143000" lvl="2" indent="-228600">
              <a:spcBef>
                <a:spcPts val="400"/>
              </a:spcBef>
              <a:buFontTx/>
              <a:defRPr sz="2000">
                <a:latin typeface="Arial"/>
                <a:ea typeface="Arial"/>
                <a:cs typeface="Arial"/>
                <a:sym typeface="Arial"/>
              </a:defRPr>
            </a:pPr>
            <a:r>
              <a:t>S(f) = 3400 x log</a:t>
            </a:r>
            <a:r>
              <a:rPr baseline="-25000"/>
              <a:t>2</a:t>
            </a:r>
            <a:r>
              <a:t> (1 + 0.2/0.0002)</a:t>
            </a:r>
            <a:br/>
            <a:r>
              <a:t>       = 3400 x log</a:t>
            </a:r>
            <a:r>
              <a:rPr baseline="-25000"/>
              <a:t>2</a:t>
            </a:r>
            <a:r>
              <a:t> (1001)</a:t>
            </a:r>
            <a:br/>
            <a:r>
              <a:t>       = 3400 x 9.97</a:t>
            </a:r>
            <a:br/>
            <a:r>
              <a:t>       = 33898 bps</a:t>
            </a:r>
          </a:p>
        </p:txBody>
      </p:sp>
      <p:sp>
        <p:nvSpPr>
          <p:cNvPr id="40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40</a:t>
            </a:fld>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Data Codes"/>
          <p:cNvSpPr txBox="1">
            <a:spLocks noGrp="1"/>
          </p:cNvSpPr>
          <p:nvPr>
            <p:ph type="title"/>
          </p:nvPr>
        </p:nvSpPr>
        <p:spPr>
          <a:prstGeom prst="rect">
            <a:avLst/>
          </a:prstGeom>
        </p:spPr>
        <p:txBody>
          <a:bodyPr/>
          <a:lstStyle>
            <a:lvl1pPr algn="ctr">
              <a:defRPr b="1"/>
            </a:lvl1pPr>
          </a:lstStyle>
          <a:p>
            <a:r>
              <a:t>Data Codes</a:t>
            </a:r>
          </a:p>
        </p:txBody>
      </p:sp>
      <p:sp>
        <p:nvSpPr>
          <p:cNvPr id="405" name="The set of all textual characters or symbols and their corresponding binary patterns is called a data code…"/>
          <p:cNvSpPr txBox="1">
            <a:spLocks noGrp="1"/>
          </p:cNvSpPr>
          <p:nvPr>
            <p:ph type="body" idx="1"/>
          </p:nvPr>
        </p:nvSpPr>
        <p:spPr>
          <a:xfrm>
            <a:off x="838200" y="1825625"/>
            <a:ext cx="10769402" cy="4612433"/>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rPr lang="en-US" dirty="0"/>
              <a:t>Computers use numbers. They store characters by assigning a number for each one. </a:t>
            </a:r>
            <a:endParaRPr lang="en-AU" dirty="0"/>
          </a:p>
          <a:p>
            <a:pPr marL="342900" indent="-342900">
              <a:lnSpc>
                <a:spcPct val="100000"/>
              </a:lnSpc>
              <a:spcBef>
                <a:spcPts val="600"/>
              </a:spcBef>
              <a:buFontTx/>
              <a:defRPr>
                <a:latin typeface="Arial"/>
                <a:ea typeface="Arial"/>
                <a:cs typeface="Arial"/>
                <a:sym typeface="Arial"/>
              </a:defRPr>
            </a:pPr>
            <a:r>
              <a:rPr dirty="0"/>
              <a:t>The set of all textual characters or symbols and their corresponding binary patterns is called a data code</a:t>
            </a:r>
          </a:p>
          <a:p>
            <a:pPr marL="342900" indent="-342900">
              <a:lnSpc>
                <a:spcPct val="100000"/>
              </a:lnSpc>
              <a:spcBef>
                <a:spcPts val="600"/>
              </a:spcBef>
              <a:buFontTx/>
              <a:defRPr>
                <a:latin typeface="Arial"/>
                <a:ea typeface="Arial"/>
                <a:cs typeface="Arial"/>
                <a:sym typeface="Arial"/>
              </a:defRPr>
            </a:pPr>
            <a:r>
              <a:rPr dirty="0"/>
              <a:t>There are three common data code sets:</a:t>
            </a:r>
          </a:p>
          <a:p>
            <a:pPr marL="742950" lvl="1" indent="-285750">
              <a:lnSpc>
                <a:spcPct val="100000"/>
              </a:lnSpc>
              <a:spcBef>
                <a:spcPts val="600"/>
              </a:spcBef>
              <a:buFontTx/>
              <a:buChar char="–"/>
              <a:defRPr sz="2600">
                <a:latin typeface="Arial"/>
                <a:ea typeface="Arial"/>
                <a:cs typeface="Arial"/>
                <a:sym typeface="Arial"/>
              </a:defRPr>
            </a:pPr>
            <a:r>
              <a:rPr lang="en-AU" dirty="0"/>
              <a:t>EBCDIC : </a:t>
            </a:r>
          </a:p>
          <a:p>
            <a:pPr marL="742950" lvl="1" indent="-285750">
              <a:lnSpc>
                <a:spcPct val="100000"/>
              </a:lnSpc>
              <a:spcBef>
                <a:spcPts val="600"/>
              </a:spcBef>
              <a:buFontTx/>
              <a:buChar char="–"/>
              <a:defRPr sz="2600">
                <a:latin typeface="Arial"/>
                <a:ea typeface="Arial"/>
                <a:cs typeface="Arial"/>
                <a:sym typeface="Arial"/>
              </a:defRPr>
            </a:pPr>
            <a:r>
              <a:rPr dirty="0"/>
              <a:t>ASCII</a:t>
            </a:r>
          </a:p>
          <a:p>
            <a:pPr marL="742950" lvl="1" indent="-285750">
              <a:lnSpc>
                <a:spcPct val="100000"/>
              </a:lnSpc>
              <a:spcBef>
                <a:spcPts val="600"/>
              </a:spcBef>
              <a:buFontTx/>
              <a:buChar char="–"/>
              <a:defRPr sz="2600">
                <a:latin typeface="Arial"/>
                <a:ea typeface="Arial"/>
                <a:cs typeface="Arial"/>
                <a:sym typeface="Arial"/>
              </a:defRPr>
            </a:pPr>
            <a:r>
              <a:rPr dirty="0"/>
              <a:t>Unicode</a:t>
            </a:r>
          </a:p>
        </p:txBody>
      </p:sp>
      <p:sp>
        <p:nvSpPr>
          <p:cNvPr id="40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41</a:t>
            </a:fld>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EBCDIC"/>
          <p:cNvSpPr txBox="1">
            <a:spLocks noGrp="1"/>
          </p:cNvSpPr>
          <p:nvPr>
            <p:ph type="title"/>
          </p:nvPr>
        </p:nvSpPr>
        <p:spPr>
          <a:prstGeom prst="rect">
            <a:avLst/>
          </a:prstGeom>
        </p:spPr>
        <p:txBody>
          <a:bodyPr/>
          <a:lstStyle>
            <a:lvl1pPr algn="ctr">
              <a:defRPr b="1"/>
            </a:lvl1pPr>
          </a:lstStyle>
          <a:p>
            <a:r>
              <a:t>EBCDIC</a:t>
            </a:r>
          </a:p>
        </p:txBody>
      </p:sp>
      <p:sp>
        <p:nvSpPr>
          <p:cNvPr id="40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42</a:t>
            </a:fld>
            <a:endParaRPr/>
          </a:p>
        </p:txBody>
      </p:sp>
      <p:pic>
        <p:nvPicPr>
          <p:cNvPr id="410" name="Picture 6" descr="Picture 6"/>
          <p:cNvPicPr>
            <a:picLocks noChangeAspect="1"/>
          </p:cNvPicPr>
          <p:nvPr/>
        </p:nvPicPr>
        <p:blipFill>
          <a:blip r:embed="rId2"/>
          <a:srcRect l="20421"/>
          <a:stretch>
            <a:fillRect/>
          </a:stretch>
        </p:blipFill>
        <p:spPr>
          <a:xfrm>
            <a:off x="3435927" y="2072246"/>
            <a:ext cx="5934640" cy="4099954"/>
          </a:xfrm>
          <a:prstGeom prst="rect">
            <a:avLst/>
          </a:prstGeom>
          <a:ln w="12700">
            <a:miter lim="400000"/>
          </a:ln>
        </p:spPr>
      </p:pic>
      <p:sp>
        <p:nvSpPr>
          <p:cNvPr id="411" name="EBCDIC character code set"/>
          <p:cNvSpPr txBox="1"/>
          <p:nvPr/>
        </p:nvSpPr>
        <p:spPr>
          <a:xfrm>
            <a:off x="4809121" y="6180137"/>
            <a:ext cx="2573758"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EBCDIC character code set</a:t>
            </a:r>
          </a:p>
        </p:txBody>
      </p:sp>
      <p:sp>
        <p:nvSpPr>
          <p:cNvPr id="412" name="Footer Placeholder 3"/>
          <p:cNvSpPr txBox="1"/>
          <p:nvPr/>
        </p:nvSpPr>
        <p:spPr>
          <a:xfrm rot="16200000">
            <a:off x="7416406" y="3694504"/>
            <a:ext cx="4612433" cy="431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
        <p:nvSpPr>
          <p:cNvPr id="7" name="The set of all textual characters or symbols and their corresponding binary patterns is called a data code…">
            <a:extLst>
              <a:ext uri="{FF2B5EF4-FFF2-40B4-BE49-F238E27FC236}">
                <a16:creationId xmlns:a16="http://schemas.microsoft.com/office/drawing/2014/main" id="{DB97734E-7A1D-49C5-B645-3BFC6BA8EAD0}"/>
              </a:ext>
            </a:extLst>
          </p:cNvPr>
          <p:cNvSpPr txBox="1">
            <a:spLocks noGrp="1"/>
          </p:cNvSpPr>
          <p:nvPr>
            <p:ph type="body" idx="1"/>
          </p:nvPr>
        </p:nvSpPr>
        <p:spPr>
          <a:xfrm>
            <a:off x="1697181" y="1416474"/>
            <a:ext cx="9099931" cy="464993"/>
          </a:xfrm>
          <a:prstGeom prst="rect">
            <a:avLst/>
          </a:prstGeom>
        </p:spPr>
        <p:txBody>
          <a:bodyPr>
            <a:normAutofit fontScale="92500" lnSpcReduction="10000"/>
          </a:bodyPr>
          <a:lstStyle/>
          <a:p>
            <a:pPr marL="342900" indent="-342900">
              <a:lnSpc>
                <a:spcPct val="100000"/>
              </a:lnSpc>
              <a:spcBef>
                <a:spcPts val="600"/>
              </a:spcBef>
              <a:buFontTx/>
              <a:defRPr>
                <a:latin typeface="Arial"/>
                <a:ea typeface="Arial"/>
                <a:cs typeface="Arial"/>
                <a:sym typeface="Arial"/>
              </a:defRPr>
            </a:pPr>
            <a:r>
              <a:rPr lang="en-US" dirty="0"/>
              <a:t>An 8-bit character code developed and used by IBM.</a:t>
            </a:r>
            <a:endParaRPr dirty="0"/>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 name="ASCII"/>
          <p:cNvSpPr txBox="1">
            <a:spLocks noGrp="1"/>
          </p:cNvSpPr>
          <p:nvPr>
            <p:ph type="title"/>
          </p:nvPr>
        </p:nvSpPr>
        <p:spPr>
          <a:prstGeom prst="rect">
            <a:avLst/>
          </a:prstGeom>
        </p:spPr>
        <p:txBody>
          <a:bodyPr/>
          <a:lstStyle>
            <a:lvl1pPr algn="ctr">
              <a:defRPr b="1"/>
            </a:lvl1pPr>
          </a:lstStyle>
          <a:p>
            <a:r>
              <a:rPr dirty="0"/>
              <a:t>ASCII</a:t>
            </a:r>
          </a:p>
        </p:txBody>
      </p:sp>
      <p:sp>
        <p:nvSpPr>
          <p:cNvPr id="41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43</a:t>
            </a:fld>
            <a:endParaRPr/>
          </a:p>
        </p:txBody>
      </p:sp>
      <p:sp>
        <p:nvSpPr>
          <p:cNvPr id="416" name="ASCII character set"/>
          <p:cNvSpPr txBox="1"/>
          <p:nvPr/>
        </p:nvSpPr>
        <p:spPr>
          <a:xfrm>
            <a:off x="4809121" y="6180137"/>
            <a:ext cx="1869652"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ASCII character set</a:t>
            </a:r>
          </a:p>
        </p:txBody>
      </p:sp>
      <p:pic>
        <p:nvPicPr>
          <p:cNvPr id="417" name="Picture 6" descr="Picture 6"/>
          <p:cNvPicPr>
            <a:picLocks noChangeAspect="1"/>
          </p:cNvPicPr>
          <p:nvPr/>
        </p:nvPicPr>
        <p:blipFill>
          <a:blip r:embed="rId2"/>
          <a:srcRect l="20602"/>
          <a:stretch>
            <a:fillRect/>
          </a:stretch>
        </p:blipFill>
        <p:spPr>
          <a:xfrm>
            <a:off x="3168072" y="2468273"/>
            <a:ext cx="5991040" cy="3563211"/>
          </a:xfrm>
          <a:prstGeom prst="rect">
            <a:avLst/>
          </a:prstGeom>
          <a:ln w="12700">
            <a:miter lim="400000"/>
          </a:ln>
        </p:spPr>
      </p:pic>
      <p:sp>
        <p:nvSpPr>
          <p:cNvPr id="418" name="Footer Placeholder 3"/>
          <p:cNvSpPr txBox="1"/>
          <p:nvPr/>
        </p:nvSpPr>
        <p:spPr>
          <a:xfrm rot="16200000">
            <a:off x="8341567" y="3874800"/>
            <a:ext cx="3851702"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800">
                <a:latin typeface="Arial"/>
                <a:ea typeface="Arial"/>
                <a:cs typeface="Arial"/>
                <a:sym typeface="Arial"/>
              </a:defRPr>
            </a:pPr>
            <a:r>
              <a:rPr dirty="0"/>
              <a:t>Source: Data Communications and Computer Networks: A Business User's Approach, Eighth Edition</a:t>
            </a:r>
          </a:p>
          <a:p>
            <a:pPr>
              <a:defRPr sz="800">
                <a:latin typeface="Arial"/>
                <a:ea typeface="Arial"/>
                <a:cs typeface="Arial"/>
                <a:sym typeface="Arial"/>
              </a:defRPr>
            </a:pPr>
            <a:r>
              <a:rPr dirty="0"/>
              <a:t>© 2016. Cengage Learning. All right reserved.</a:t>
            </a:r>
          </a:p>
        </p:txBody>
      </p:sp>
      <p:sp>
        <p:nvSpPr>
          <p:cNvPr id="2" name="TextBox 1">
            <a:extLst>
              <a:ext uri="{FF2B5EF4-FFF2-40B4-BE49-F238E27FC236}">
                <a16:creationId xmlns:a16="http://schemas.microsoft.com/office/drawing/2014/main" id="{39C8AF60-04EA-4F33-99C4-3F7A2D51F10D}"/>
              </a:ext>
            </a:extLst>
          </p:cNvPr>
          <p:cNvSpPr txBox="1"/>
          <p:nvPr/>
        </p:nvSpPr>
        <p:spPr>
          <a:xfrm>
            <a:off x="1025236" y="1419051"/>
            <a:ext cx="10196946" cy="9454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The American Standard Code for Information Interchange (ASCII) is a 7-bit code that was designed to provide code for 128 symbols, mostly in American English. Today, ASCII, or Basic Latin, is part of Unicode. It occupies the first 128 codes in Unicode (00000000 to 0000007F).</a:t>
            </a:r>
            <a:endParaRPr kumimoji="0" lang="en-AU"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 name="Unicode"/>
          <p:cNvSpPr txBox="1">
            <a:spLocks noGrp="1"/>
          </p:cNvSpPr>
          <p:nvPr>
            <p:ph type="title"/>
          </p:nvPr>
        </p:nvSpPr>
        <p:spPr>
          <a:prstGeom prst="rect">
            <a:avLst/>
          </a:prstGeom>
        </p:spPr>
        <p:txBody>
          <a:bodyPr/>
          <a:lstStyle>
            <a:lvl1pPr algn="ctr">
              <a:defRPr b="1"/>
            </a:lvl1pPr>
          </a:lstStyle>
          <a:p>
            <a:r>
              <a:t>Unicode</a:t>
            </a:r>
          </a:p>
        </p:txBody>
      </p:sp>
      <p:sp>
        <p:nvSpPr>
          <p:cNvPr id="421" name="Each character is 16 bits…"/>
          <p:cNvSpPr txBox="1">
            <a:spLocks noGrp="1"/>
          </p:cNvSpPr>
          <p:nvPr>
            <p:ph type="body" idx="1"/>
          </p:nvPr>
        </p:nvSpPr>
        <p:spPr>
          <a:xfrm>
            <a:off x="838200" y="1825625"/>
            <a:ext cx="10769402" cy="4612433"/>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Each character is 16 bits</a:t>
            </a:r>
          </a:p>
          <a:p>
            <a:pPr marL="342900" indent="-342900">
              <a:lnSpc>
                <a:spcPct val="100000"/>
              </a:lnSpc>
              <a:spcBef>
                <a:spcPts val="600"/>
              </a:spcBef>
              <a:buFontTx/>
              <a:defRPr>
                <a:latin typeface="Arial"/>
                <a:ea typeface="Arial"/>
                <a:cs typeface="Arial"/>
                <a:sym typeface="Arial"/>
              </a:defRPr>
            </a:pPr>
            <a:r>
              <a:t>A large number of languages / character sets</a:t>
            </a:r>
          </a:p>
          <a:p>
            <a:pPr marL="342900" indent="-342900">
              <a:lnSpc>
                <a:spcPct val="100000"/>
              </a:lnSpc>
              <a:spcBef>
                <a:spcPts val="600"/>
              </a:spcBef>
              <a:buFontTx/>
              <a:defRPr>
                <a:latin typeface="Arial"/>
                <a:ea typeface="Arial"/>
                <a:cs typeface="Arial"/>
                <a:sym typeface="Arial"/>
              </a:defRPr>
            </a:pPr>
            <a:r>
              <a:t>For example:</a:t>
            </a:r>
          </a:p>
          <a:p>
            <a:pPr marL="742950" lvl="1" indent="-285750">
              <a:lnSpc>
                <a:spcPct val="100000"/>
              </a:lnSpc>
              <a:spcBef>
                <a:spcPts val="600"/>
              </a:spcBef>
              <a:buFontTx/>
              <a:buChar char="–"/>
              <a:defRPr sz="2600">
                <a:latin typeface="Arial"/>
                <a:ea typeface="Arial"/>
                <a:cs typeface="Arial"/>
                <a:sym typeface="Arial"/>
              </a:defRPr>
            </a:pPr>
            <a:r>
              <a:t>T equals 0000 0000 0101 0100</a:t>
            </a:r>
          </a:p>
          <a:p>
            <a:pPr marL="742950" lvl="1" indent="-285750">
              <a:lnSpc>
                <a:spcPct val="100000"/>
              </a:lnSpc>
              <a:spcBef>
                <a:spcPts val="600"/>
              </a:spcBef>
              <a:buFontTx/>
              <a:buChar char="–"/>
              <a:defRPr sz="2600">
                <a:latin typeface="Arial"/>
                <a:ea typeface="Arial"/>
                <a:cs typeface="Arial"/>
                <a:sym typeface="Arial"/>
              </a:defRPr>
            </a:pPr>
            <a:r>
              <a:t>r equals  0000 0000 0111 0010</a:t>
            </a:r>
          </a:p>
          <a:p>
            <a:pPr marL="742950" lvl="1" indent="-285750">
              <a:lnSpc>
                <a:spcPct val="100000"/>
              </a:lnSpc>
              <a:spcBef>
                <a:spcPts val="600"/>
              </a:spcBef>
              <a:buFontTx/>
              <a:buChar char="–"/>
              <a:defRPr sz="2600">
                <a:latin typeface="Arial"/>
                <a:ea typeface="Arial"/>
                <a:cs typeface="Arial"/>
                <a:sym typeface="Arial"/>
              </a:defRPr>
            </a:pPr>
            <a:r>
              <a:t>a equals  0000 0000 0110 0001</a:t>
            </a:r>
          </a:p>
        </p:txBody>
      </p:sp>
      <p:sp>
        <p:nvSpPr>
          <p:cNvPr id="42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44</a:t>
            </a:fld>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Data and Signal Conversions In Action:  Two Examples"/>
          <p:cNvSpPr txBox="1">
            <a:spLocks noGrp="1"/>
          </p:cNvSpPr>
          <p:nvPr>
            <p:ph type="title"/>
          </p:nvPr>
        </p:nvSpPr>
        <p:spPr>
          <a:prstGeom prst="rect">
            <a:avLst/>
          </a:prstGeom>
        </p:spPr>
        <p:txBody>
          <a:bodyPr/>
          <a:lstStyle/>
          <a:p>
            <a:pPr algn="ctr" defTabSz="877823">
              <a:defRPr sz="4224" b="1"/>
            </a:pPr>
            <a:r>
              <a:t>Data and Signal Conversions In Action: </a:t>
            </a:r>
            <a:br/>
            <a:r>
              <a:t>Two Examples</a:t>
            </a:r>
          </a:p>
        </p:txBody>
      </p:sp>
      <p:sp>
        <p:nvSpPr>
          <p:cNvPr id="425" name="Let us transmit the message “Sam, what time is the meeting with accounting?  Hannah.”…"/>
          <p:cNvSpPr txBox="1">
            <a:spLocks noGrp="1"/>
          </p:cNvSpPr>
          <p:nvPr>
            <p:ph type="body" idx="1"/>
          </p:nvPr>
        </p:nvSpPr>
        <p:spPr>
          <a:xfrm>
            <a:off x="838200" y="1825625"/>
            <a:ext cx="10769402" cy="4612433"/>
          </a:xfrm>
          <a:prstGeom prst="rect">
            <a:avLst/>
          </a:prstGeom>
        </p:spPr>
        <p:txBody>
          <a:bodyPr/>
          <a:lstStyle/>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Let us transmit the message “Sam, what time is the meeting with accounting?  Hannah.”</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This message leaves Hannah’s workstation and travels across a local area network</a:t>
            </a:r>
          </a:p>
        </p:txBody>
      </p:sp>
      <p:sp>
        <p:nvSpPr>
          <p:cNvPr id="42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45</a:t>
            </a:fld>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 name="Data and Signal Conversions In Action:  Two Examples (continued)"/>
          <p:cNvSpPr txBox="1">
            <a:spLocks noGrp="1"/>
          </p:cNvSpPr>
          <p:nvPr>
            <p:ph type="title"/>
          </p:nvPr>
        </p:nvSpPr>
        <p:spPr>
          <a:prstGeom prst="rect">
            <a:avLst/>
          </a:prstGeom>
        </p:spPr>
        <p:txBody>
          <a:bodyPr/>
          <a:lstStyle/>
          <a:p>
            <a:pPr algn="ctr" defTabSz="877823">
              <a:defRPr sz="4224" b="1"/>
            </a:pPr>
            <a:r>
              <a:t>Data and Signal Conversions In Action: </a:t>
            </a:r>
            <a:br/>
            <a:r>
              <a:t>Two Examples </a:t>
            </a:r>
            <a:r>
              <a:rPr sz="2304"/>
              <a:t>(continued)</a:t>
            </a:r>
          </a:p>
        </p:txBody>
      </p:sp>
      <p:sp>
        <p:nvSpPr>
          <p:cNvPr id="42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46</a:t>
            </a:fld>
            <a:endParaRPr/>
          </a:p>
        </p:txBody>
      </p:sp>
      <p:pic>
        <p:nvPicPr>
          <p:cNvPr id="430" name="Picture 6" descr="Picture 6"/>
          <p:cNvPicPr>
            <a:picLocks noChangeAspect="1"/>
          </p:cNvPicPr>
          <p:nvPr/>
        </p:nvPicPr>
        <p:blipFill>
          <a:blip r:embed="rId2"/>
          <a:srcRect l="24001" t="2033" r="3927" b="2033"/>
          <a:stretch>
            <a:fillRect/>
          </a:stretch>
        </p:blipFill>
        <p:spPr>
          <a:xfrm>
            <a:off x="1980207" y="1916872"/>
            <a:ext cx="8231636" cy="3417546"/>
          </a:xfrm>
          <a:prstGeom prst="rect">
            <a:avLst/>
          </a:prstGeom>
          <a:ln w="12700">
            <a:miter lim="400000"/>
          </a:ln>
        </p:spPr>
      </p:pic>
      <p:sp>
        <p:nvSpPr>
          <p:cNvPr id="431" name="User sending e-mail from a personal computer over a local area network and the internet, via a modem"/>
          <p:cNvSpPr txBox="1"/>
          <p:nvPr/>
        </p:nvSpPr>
        <p:spPr>
          <a:xfrm>
            <a:off x="3550819" y="5445828"/>
            <a:ext cx="5090362"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a:lvl1pPr>
          </a:lstStyle>
          <a:p>
            <a:r>
              <a:t>User sending e-mail from a personal computer over a local area network and the internet, via a modem</a:t>
            </a:r>
          </a:p>
        </p:txBody>
      </p:sp>
      <p:sp>
        <p:nvSpPr>
          <p:cNvPr id="432" name="Footer Placeholder 3"/>
          <p:cNvSpPr txBox="1"/>
          <p:nvPr/>
        </p:nvSpPr>
        <p:spPr>
          <a:xfrm rot="16200000">
            <a:off x="8918271" y="3831982"/>
            <a:ext cx="4612434" cy="431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Data and Signal Conversions In Action:  Two Examples (continued)"/>
          <p:cNvSpPr txBox="1">
            <a:spLocks noGrp="1"/>
          </p:cNvSpPr>
          <p:nvPr>
            <p:ph type="title"/>
          </p:nvPr>
        </p:nvSpPr>
        <p:spPr>
          <a:prstGeom prst="rect">
            <a:avLst/>
          </a:prstGeom>
        </p:spPr>
        <p:txBody>
          <a:bodyPr/>
          <a:lstStyle/>
          <a:p>
            <a:pPr algn="ctr" defTabSz="877823">
              <a:defRPr sz="4224" b="1"/>
            </a:pPr>
            <a:r>
              <a:t>Data and Signal Conversions In Action: </a:t>
            </a:r>
            <a:br/>
            <a:r>
              <a:t>Two Examples </a:t>
            </a:r>
            <a:r>
              <a:rPr sz="2304"/>
              <a:t>(continued)</a:t>
            </a:r>
          </a:p>
        </p:txBody>
      </p:sp>
      <p:sp>
        <p:nvSpPr>
          <p:cNvPr id="43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47</a:t>
            </a:fld>
            <a:endParaRPr/>
          </a:p>
        </p:txBody>
      </p:sp>
      <p:sp>
        <p:nvSpPr>
          <p:cNvPr id="436" name="The first 3 letters of the message “Sam, what time is the meeting with accounting? Hannah” using differential Manchester encoding"/>
          <p:cNvSpPr txBox="1"/>
          <p:nvPr/>
        </p:nvSpPr>
        <p:spPr>
          <a:xfrm>
            <a:off x="444260" y="2422521"/>
            <a:ext cx="3140175" cy="1488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a:lvl1pPr>
          </a:lstStyle>
          <a:p>
            <a:r>
              <a:t>The first 3 letters of the message “Sam, what time is the meeting with accounting? Hannah” using differential Manchester encoding</a:t>
            </a:r>
          </a:p>
        </p:txBody>
      </p:sp>
      <p:pic>
        <p:nvPicPr>
          <p:cNvPr id="437" name="Picture 6" descr="Picture 6"/>
          <p:cNvPicPr>
            <a:picLocks noChangeAspect="1"/>
          </p:cNvPicPr>
          <p:nvPr/>
        </p:nvPicPr>
        <p:blipFill>
          <a:blip r:embed="rId2"/>
          <a:srcRect l="26346" t="3173" r="4931" b="3173"/>
          <a:stretch>
            <a:fillRect/>
          </a:stretch>
        </p:blipFill>
        <p:spPr>
          <a:xfrm>
            <a:off x="3657776" y="2052188"/>
            <a:ext cx="6261520" cy="2392457"/>
          </a:xfrm>
          <a:prstGeom prst="rect">
            <a:avLst/>
          </a:prstGeom>
          <a:ln w="12700">
            <a:miter lim="400000"/>
          </a:ln>
        </p:spPr>
      </p:pic>
      <p:sp>
        <p:nvSpPr>
          <p:cNvPr id="438" name="Footer Placeholder 3"/>
          <p:cNvSpPr txBox="1"/>
          <p:nvPr/>
        </p:nvSpPr>
        <p:spPr>
          <a:xfrm rot="16200000">
            <a:off x="8918272" y="3831982"/>
            <a:ext cx="4612433" cy="431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pic>
        <p:nvPicPr>
          <p:cNvPr id="439" name="Picture 6" descr="Picture 6"/>
          <p:cNvPicPr>
            <a:picLocks noChangeAspect="1"/>
          </p:cNvPicPr>
          <p:nvPr/>
        </p:nvPicPr>
        <p:blipFill>
          <a:blip r:embed="rId3"/>
          <a:srcRect l="26433" t="4312" r="4852" b="4312"/>
          <a:stretch>
            <a:fillRect/>
          </a:stretch>
        </p:blipFill>
        <p:spPr>
          <a:xfrm>
            <a:off x="3517513" y="4372222"/>
            <a:ext cx="6542069" cy="2082590"/>
          </a:xfrm>
          <a:prstGeom prst="rect">
            <a:avLst/>
          </a:prstGeom>
          <a:ln w="12700">
            <a:miter lim="400000"/>
          </a:ln>
        </p:spPr>
      </p:pic>
      <p:sp>
        <p:nvSpPr>
          <p:cNvPr id="440" name="Frequency modulated signal for the letter “S”"/>
          <p:cNvSpPr txBox="1"/>
          <p:nvPr/>
        </p:nvSpPr>
        <p:spPr>
          <a:xfrm>
            <a:off x="750096" y="5115093"/>
            <a:ext cx="2317135"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a:lvl1pPr>
          </a:lstStyle>
          <a:p>
            <a:r>
              <a:t>Frequency modulated signal for the letter “S”</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Summary"/>
          <p:cNvSpPr txBox="1">
            <a:spLocks noGrp="1"/>
          </p:cNvSpPr>
          <p:nvPr>
            <p:ph type="title"/>
          </p:nvPr>
        </p:nvSpPr>
        <p:spPr>
          <a:prstGeom prst="rect">
            <a:avLst/>
          </a:prstGeom>
        </p:spPr>
        <p:txBody>
          <a:bodyPr/>
          <a:lstStyle>
            <a:lvl1pPr algn="ctr">
              <a:defRPr b="1"/>
            </a:lvl1pPr>
          </a:lstStyle>
          <a:p>
            <a:r>
              <a:t>Summary</a:t>
            </a:r>
          </a:p>
        </p:txBody>
      </p:sp>
      <p:sp>
        <p:nvSpPr>
          <p:cNvPr id="443" name="Data and signals are two basic building blocks of computer networks…"/>
          <p:cNvSpPr txBox="1">
            <a:spLocks noGrp="1"/>
          </p:cNvSpPr>
          <p:nvPr>
            <p:ph type="body" idx="1"/>
          </p:nvPr>
        </p:nvSpPr>
        <p:spPr>
          <a:xfrm>
            <a:off x="838200" y="1825625"/>
            <a:ext cx="10769402" cy="4612433"/>
          </a:xfrm>
          <a:prstGeom prst="rect">
            <a:avLst/>
          </a:prstGeom>
        </p:spPr>
        <p:txBody>
          <a:bodyPr/>
          <a:lstStyle/>
          <a:p>
            <a:pPr marL="274320" indent="-274320" defTabSz="731520">
              <a:lnSpc>
                <a:spcPct val="100000"/>
              </a:lnSpc>
              <a:spcBef>
                <a:spcPts val="400"/>
              </a:spcBef>
              <a:buFontTx/>
              <a:defRPr sz="2240">
                <a:latin typeface="Arial"/>
                <a:ea typeface="Arial"/>
                <a:cs typeface="Arial"/>
                <a:sym typeface="Arial"/>
              </a:defRPr>
            </a:pPr>
            <a:r>
              <a:t>Data and signals are two basic building blocks of computer networks</a:t>
            </a:r>
          </a:p>
          <a:p>
            <a:pPr marL="594359" lvl="1" indent="-228600" defTabSz="731520">
              <a:lnSpc>
                <a:spcPct val="100000"/>
              </a:lnSpc>
              <a:spcBef>
                <a:spcPts val="300"/>
              </a:spcBef>
              <a:buFontTx/>
              <a:buChar char="–"/>
              <a:defRPr sz="1920">
                <a:latin typeface="Arial"/>
                <a:ea typeface="Arial"/>
                <a:cs typeface="Arial"/>
                <a:sym typeface="Arial"/>
              </a:defRPr>
            </a:pPr>
            <a:r>
              <a:t>All data transmitted is either digital or analog</a:t>
            </a:r>
          </a:p>
          <a:p>
            <a:pPr marL="594359" lvl="1" indent="-228600" defTabSz="731520">
              <a:lnSpc>
                <a:spcPct val="100000"/>
              </a:lnSpc>
              <a:spcBef>
                <a:spcPts val="300"/>
              </a:spcBef>
              <a:buFontTx/>
              <a:buChar char="–"/>
              <a:defRPr sz="1920">
                <a:latin typeface="Arial"/>
                <a:ea typeface="Arial"/>
                <a:cs typeface="Arial"/>
                <a:sym typeface="Arial"/>
              </a:defRPr>
            </a:pPr>
            <a:r>
              <a:t>Data is transmitted with a signal that can be either digital or analog</a:t>
            </a:r>
          </a:p>
          <a:p>
            <a:pPr marL="274320" indent="-274320" defTabSz="731520">
              <a:lnSpc>
                <a:spcPct val="100000"/>
              </a:lnSpc>
              <a:spcBef>
                <a:spcPts val="400"/>
              </a:spcBef>
              <a:buFontTx/>
              <a:defRPr sz="2240">
                <a:latin typeface="Arial"/>
                <a:ea typeface="Arial"/>
                <a:cs typeface="Arial"/>
                <a:sym typeface="Arial"/>
              </a:defRPr>
            </a:pPr>
            <a:endParaRPr/>
          </a:p>
          <a:p>
            <a:pPr marL="274320" indent="-274320" defTabSz="731520">
              <a:lnSpc>
                <a:spcPct val="100000"/>
              </a:lnSpc>
              <a:spcBef>
                <a:spcPts val="400"/>
              </a:spcBef>
              <a:buFontTx/>
              <a:defRPr sz="2240">
                <a:latin typeface="Arial"/>
                <a:ea typeface="Arial"/>
                <a:cs typeface="Arial"/>
                <a:sym typeface="Arial"/>
              </a:defRPr>
            </a:pPr>
            <a:r>
              <a:t> All signals consist of three basic components: amplitude, frequency, and phase</a:t>
            </a:r>
          </a:p>
          <a:p>
            <a:pPr marL="274320" indent="-274320" defTabSz="731520">
              <a:lnSpc>
                <a:spcPct val="100000"/>
              </a:lnSpc>
              <a:spcBef>
                <a:spcPts val="400"/>
              </a:spcBef>
              <a:buFontTx/>
              <a:defRPr sz="2240">
                <a:latin typeface="Arial"/>
                <a:ea typeface="Arial"/>
                <a:cs typeface="Arial"/>
                <a:sym typeface="Arial"/>
              </a:defRPr>
            </a:pPr>
            <a:endParaRPr/>
          </a:p>
          <a:p>
            <a:pPr marL="274320" indent="-274320" defTabSz="731520">
              <a:lnSpc>
                <a:spcPct val="100000"/>
              </a:lnSpc>
              <a:spcBef>
                <a:spcPts val="400"/>
              </a:spcBef>
              <a:buFontTx/>
              <a:defRPr sz="2240">
                <a:latin typeface="Arial"/>
                <a:ea typeface="Arial"/>
                <a:cs typeface="Arial"/>
                <a:sym typeface="Arial"/>
              </a:defRPr>
            </a:pPr>
            <a:r>
              <a:t>Two important factors affecting the transfer of a signal over a medium are noise and attenuation</a:t>
            </a:r>
          </a:p>
          <a:p>
            <a:pPr marL="274320" indent="-274320" defTabSz="731520">
              <a:lnSpc>
                <a:spcPct val="100000"/>
              </a:lnSpc>
              <a:spcBef>
                <a:spcPts val="400"/>
              </a:spcBef>
              <a:buFontTx/>
              <a:defRPr sz="2240">
                <a:latin typeface="Arial"/>
                <a:ea typeface="Arial"/>
                <a:cs typeface="Arial"/>
                <a:sym typeface="Arial"/>
              </a:defRPr>
            </a:pPr>
            <a:endParaRPr/>
          </a:p>
          <a:p>
            <a:pPr marL="274320" indent="-274320" defTabSz="731520">
              <a:lnSpc>
                <a:spcPct val="100000"/>
              </a:lnSpc>
              <a:spcBef>
                <a:spcPts val="400"/>
              </a:spcBef>
              <a:buFontTx/>
              <a:defRPr sz="2240">
                <a:latin typeface="Arial"/>
                <a:ea typeface="Arial"/>
                <a:cs typeface="Arial"/>
                <a:sym typeface="Arial"/>
              </a:defRPr>
            </a:pPr>
            <a:r>
              <a:t>Four basic combinations of data and signals are possible: analog data converted to an analog signal, digital data converted to a digital signal, digital data converted to a discrete analog signal, and analog data converted to a digital signal</a:t>
            </a:r>
          </a:p>
        </p:txBody>
      </p:sp>
      <p:sp>
        <p:nvSpPr>
          <p:cNvPr id="44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48</a:t>
            </a:fld>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 name="Summary"/>
          <p:cNvSpPr txBox="1">
            <a:spLocks noGrp="1"/>
          </p:cNvSpPr>
          <p:nvPr>
            <p:ph type="title"/>
          </p:nvPr>
        </p:nvSpPr>
        <p:spPr>
          <a:prstGeom prst="rect">
            <a:avLst/>
          </a:prstGeom>
        </p:spPr>
        <p:txBody>
          <a:bodyPr/>
          <a:lstStyle>
            <a:lvl1pPr algn="ctr">
              <a:defRPr b="1"/>
            </a:lvl1pPr>
          </a:lstStyle>
          <a:p>
            <a:r>
              <a:t>Summary</a:t>
            </a:r>
          </a:p>
        </p:txBody>
      </p:sp>
      <p:sp>
        <p:nvSpPr>
          <p:cNvPr id="447" name="To transmit analog data over an analog signal, the analog waveform of the data is combined with another analog waveform in a process known as modulation…"/>
          <p:cNvSpPr txBox="1">
            <a:spLocks noGrp="1"/>
          </p:cNvSpPr>
          <p:nvPr>
            <p:ph type="body" idx="1"/>
          </p:nvPr>
        </p:nvSpPr>
        <p:spPr>
          <a:xfrm>
            <a:off x="838200" y="1825625"/>
            <a:ext cx="10769402" cy="4612433"/>
          </a:xfrm>
          <a:prstGeom prst="rect">
            <a:avLst/>
          </a:prstGeom>
        </p:spPr>
        <p:txBody>
          <a:bodyPr>
            <a:normAutofit lnSpcReduction="10000"/>
          </a:bodyPr>
          <a:lstStyle/>
          <a:p>
            <a:pPr marL="322325" indent="-322325" defTabSz="859536">
              <a:lnSpc>
                <a:spcPct val="100000"/>
              </a:lnSpc>
              <a:spcBef>
                <a:spcPts val="400"/>
              </a:spcBef>
              <a:buFontTx/>
              <a:defRPr sz="2632">
                <a:latin typeface="Arial"/>
                <a:ea typeface="Arial"/>
                <a:cs typeface="Arial"/>
                <a:sym typeface="Arial"/>
              </a:defRPr>
            </a:pPr>
            <a:r>
              <a:t>To transmit analog data over an analog signal, the analog waveform of the data is combined with another analog waveform in a process known as modulation</a:t>
            </a:r>
          </a:p>
          <a:p>
            <a:pPr marL="322325" indent="-322325" defTabSz="859536">
              <a:lnSpc>
                <a:spcPct val="100000"/>
              </a:lnSpc>
              <a:spcBef>
                <a:spcPts val="400"/>
              </a:spcBef>
              <a:buFontTx/>
              <a:defRPr sz="2632">
                <a:latin typeface="Arial"/>
                <a:ea typeface="Arial"/>
                <a:cs typeface="Arial"/>
                <a:sym typeface="Arial"/>
              </a:defRPr>
            </a:pPr>
            <a:endParaRPr/>
          </a:p>
          <a:p>
            <a:pPr marL="322325" indent="-322325" defTabSz="859536">
              <a:lnSpc>
                <a:spcPct val="100000"/>
              </a:lnSpc>
              <a:spcBef>
                <a:spcPts val="400"/>
              </a:spcBef>
              <a:buFontTx/>
              <a:defRPr sz="2632">
                <a:latin typeface="Arial"/>
                <a:ea typeface="Arial"/>
                <a:cs typeface="Arial"/>
                <a:sym typeface="Arial"/>
              </a:defRPr>
            </a:pPr>
            <a:r>
              <a:t>Digital data carried by digital signals is represented by digital encoding formats</a:t>
            </a:r>
          </a:p>
          <a:p>
            <a:pPr marL="322325" indent="-322325" defTabSz="859536">
              <a:lnSpc>
                <a:spcPct val="100000"/>
              </a:lnSpc>
              <a:spcBef>
                <a:spcPts val="400"/>
              </a:spcBef>
              <a:buFontTx/>
              <a:defRPr sz="2632">
                <a:latin typeface="Arial"/>
                <a:ea typeface="Arial"/>
                <a:cs typeface="Arial"/>
                <a:sym typeface="Arial"/>
              </a:defRPr>
            </a:pPr>
            <a:endParaRPr/>
          </a:p>
          <a:p>
            <a:pPr marL="322325" indent="-322325" defTabSz="859536">
              <a:lnSpc>
                <a:spcPct val="100000"/>
              </a:lnSpc>
              <a:spcBef>
                <a:spcPts val="400"/>
              </a:spcBef>
              <a:buFontTx/>
              <a:defRPr sz="2632">
                <a:latin typeface="Arial"/>
                <a:ea typeface="Arial"/>
                <a:cs typeface="Arial"/>
                <a:sym typeface="Arial"/>
              </a:defRPr>
            </a:pPr>
            <a:r>
              <a:t>For digital data to be transmitted using analog signals, digital data must first undergo a process called shift keying or modulation</a:t>
            </a:r>
          </a:p>
          <a:p>
            <a:pPr marL="698373" lvl="1" indent="-268604" defTabSz="859536">
              <a:lnSpc>
                <a:spcPct val="100000"/>
              </a:lnSpc>
              <a:spcBef>
                <a:spcPts val="400"/>
              </a:spcBef>
              <a:buFontTx/>
              <a:buChar char="–"/>
              <a:defRPr sz="2256">
                <a:latin typeface="Arial"/>
                <a:ea typeface="Arial"/>
                <a:cs typeface="Arial"/>
                <a:sym typeface="Arial"/>
              </a:defRPr>
            </a:pPr>
            <a:r>
              <a:t>Three basic techniques of shift keying are amplitude shift keying, frequency shift keying, and phase shift keying</a:t>
            </a:r>
          </a:p>
        </p:txBody>
      </p:sp>
      <p:sp>
        <p:nvSpPr>
          <p:cNvPr id="44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49</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Introduction"/>
          <p:cNvSpPr txBox="1">
            <a:spLocks noGrp="1"/>
          </p:cNvSpPr>
          <p:nvPr>
            <p:ph type="title"/>
          </p:nvPr>
        </p:nvSpPr>
        <p:spPr>
          <a:prstGeom prst="rect">
            <a:avLst/>
          </a:prstGeom>
        </p:spPr>
        <p:txBody>
          <a:bodyPr/>
          <a:lstStyle>
            <a:lvl1pPr algn="ctr">
              <a:defRPr b="1"/>
            </a:lvl1pPr>
          </a:lstStyle>
          <a:p>
            <a:r>
              <a:t>Introduction</a:t>
            </a:r>
          </a:p>
        </p:txBody>
      </p:sp>
      <p:sp>
        <p:nvSpPr>
          <p:cNvPr id="180" name="Data are entities that convey meaning (computer files, music on CD, results from a blood gas analysis machine)…"/>
          <p:cNvSpPr txBox="1">
            <a:spLocks noGrp="1"/>
          </p:cNvSpPr>
          <p:nvPr>
            <p:ph type="body" idx="1"/>
          </p:nvPr>
        </p:nvSpPr>
        <p:spPr>
          <a:xfrm>
            <a:off x="838200" y="1825625"/>
            <a:ext cx="10384582" cy="4351338"/>
          </a:xfrm>
          <a:prstGeom prst="rect">
            <a:avLst/>
          </a:prstGeom>
        </p:spPr>
        <p:txBody>
          <a:bodyPr>
            <a:normAutofit lnSpcReduction="10000"/>
          </a:bodyPr>
          <a:lstStyle/>
          <a:p>
            <a:pPr marL="315468" indent="-315468" defTabSz="841247">
              <a:lnSpc>
                <a:spcPct val="100000"/>
              </a:lnSpc>
              <a:spcBef>
                <a:spcPts val="600"/>
              </a:spcBef>
              <a:buFontTx/>
              <a:defRPr sz="2576">
                <a:latin typeface="Arial"/>
                <a:ea typeface="Arial"/>
                <a:cs typeface="Arial"/>
                <a:sym typeface="Arial"/>
              </a:defRPr>
            </a:pPr>
            <a:r>
              <a:t>Data are entities that convey meaning (computer files, music on CD, results from a blood gas analysis machine)</a:t>
            </a:r>
          </a:p>
          <a:p>
            <a:pPr marL="315468" indent="-315468" defTabSz="841247">
              <a:lnSpc>
                <a:spcPct val="100000"/>
              </a:lnSpc>
              <a:spcBef>
                <a:spcPts val="600"/>
              </a:spcBef>
              <a:buFontTx/>
              <a:defRPr sz="2576">
                <a:latin typeface="Arial"/>
                <a:ea typeface="Arial"/>
                <a:cs typeface="Arial"/>
                <a:sym typeface="Arial"/>
              </a:defRPr>
            </a:pPr>
            <a:endParaRPr/>
          </a:p>
          <a:p>
            <a:pPr marL="315468" indent="-315468" defTabSz="841247">
              <a:lnSpc>
                <a:spcPct val="100000"/>
              </a:lnSpc>
              <a:spcBef>
                <a:spcPts val="600"/>
              </a:spcBef>
              <a:buFontTx/>
              <a:defRPr sz="2576">
                <a:latin typeface="Arial"/>
                <a:ea typeface="Arial"/>
                <a:cs typeface="Arial"/>
                <a:sym typeface="Arial"/>
              </a:defRPr>
            </a:pPr>
            <a:r>
              <a:t>Signals are the electric or electromagnetic encoding of data (telephone conversation, web page download)</a:t>
            </a:r>
          </a:p>
          <a:p>
            <a:pPr marL="315468" indent="-315468" defTabSz="841247">
              <a:lnSpc>
                <a:spcPct val="100000"/>
              </a:lnSpc>
              <a:spcBef>
                <a:spcPts val="600"/>
              </a:spcBef>
              <a:buFontTx/>
              <a:defRPr sz="2576">
                <a:latin typeface="Arial"/>
                <a:ea typeface="Arial"/>
                <a:cs typeface="Arial"/>
                <a:sym typeface="Arial"/>
              </a:defRPr>
            </a:pPr>
            <a:endParaRPr/>
          </a:p>
          <a:p>
            <a:pPr marL="315468" indent="-315468" defTabSz="841247">
              <a:lnSpc>
                <a:spcPct val="100000"/>
              </a:lnSpc>
              <a:spcBef>
                <a:spcPts val="600"/>
              </a:spcBef>
              <a:buFontTx/>
              <a:defRPr sz="2576">
                <a:latin typeface="Arial"/>
                <a:ea typeface="Arial"/>
                <a:cs typeface="Arial"/>
                <a:sym typeface="Arial"/>
              </a:defRPr>
            </a:pPr>
            <a:r>
              <a:t>Computer networks and data/voice communication systems transmit signals</a:t>
            </a:r>
          </a:p>
          <a:p>
            <a:pPr marL="315468" indent="-315468" defTabSz="841247">
              <a:lnSpc>
                <a:spcPct val="100000"/>
              </a:lnSpc>
              <a:spcBef>
                <a:spcPts val="600"/>
              </a:spcBef>
              <a:buFontTx/>
              <a:defRPr sz="2576">
                <a:latin typeface="Arial"/>
                <a:ea typeface="Arial"/>
                <a:cs typeface="Arial"/>
                <a:sym typeface="Arial"/>
              </a:defRPr>
            </a:pPr>
            <a:endParaRPr/>
          </a:p>
          <a:p>
            <a:pPr marL="315468" indent="-315468" defTabSz="841247">
              <a:lnSpc>
                <a:spcPct val="100000"/>
              </a:lnSpc>
              <a:spcBef>
                <a:spcPts val="600"/>
              </a:spcBef>
              <a:buFontTx/>
              <a:defRPr sz="2576">
                <a:latin typeface="Arial"/>
                <a:ea typeface="Arial"/>
                <a:cs typeface="Arial"/>
                <a:sym typeface="Arial"/>
              </a:defRPr>
            </a:pPr>
            <a:r>
              <a:t>Data and signals can be analog or digital</a:t>
            </a:r>
          </a:p>
        </p:txBody>
      </p:sp>
      <p:sp>
        <p:nvSpPr>
          <p:cNvPr id="181"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 name="Summary"/>
          <p:cNvSpPr txBox="1">
            <a:spLocks noGrp="1"/>
          </p:cNvSpPr>
          <p:nvPr>
            <p:ph type="title"/>
          </p:nvPr>
        </p:nvSpPr>
        <p:spPr>
          <a:prstGeom prst="rect">
            <a:avLst/>
          </a:prstGeom>
        </p:spPr>
        <p:txBody>
          <a:bodyPr/>
          <a:lstStyle>
            <a:lvl1pPr algn="ctr">
              <a:defRPr b="1"/>
            </a:lvl1pPr>
          </a:lstStyle>
          <a:p>
            <a:r>
              <a:t>Summary</a:t>
            </a:r>
          </a:p>
        </p:txBody>
      </p:sp>
      <p:sp>
        <p:nvSpPr>
          <p:cNvPr id="451" name="Two common techniques for converting analog data so that it may be carried over digital signals are pulse code modulation and delta modulation…"/>
          <p:cNvSpPr txBox="1">
            <a:spLocks noGrp="1"/>
          </p:cNvSpPr>
          <p:nvPr>
            <p:ph type="body" idx="1"/>
          </p:nvPr>
        </p:nvSpPr>
        <p:spPr>
          <a:xfrm>
            <a:off x="838200" y="1825625"/>
            <a:ext cx="10769402" cy="4612433"/>
          </a:xfrm>
          <a:prstGeom prst="rect">
            <a:avLst/>
          </a:prstGeom>
        </p:spPr>
        <p:txBody>
          <a:bodyPr/>
          <a:lstStyle/>
          <a:p>
            <a:pPr marL="342900" indent="-342900">
              <a:lnSpc>
                <a:spcPct val="100000"/>
              </a:lnSpc>
              <a:spcBef>
                <a:spcPts val="500"/>
              </a:spcBef>
              <a:buFontTx/>
              <a:defRPr>
                <a:latin typeface="Arial"/>
                <a:ea typeface="Arial"/>
                <a:cs typeface="Arial"/>
                <a:sym typeface="Arial"/>
              </a:defRPr>
            </a:pPr>
            <a:r>
              <a:t>Two common techniques for converting analog data so that it may be carried over digital signals are pulse code modulation and delta modulation</a:t>
            </a:r>
          </a:p>
          <a:p>
            <a:pPr marL="342900" indent="-342900">
              <a:lnSpc>
                <a:spcPct val="100000"/>
              </a:lnSpc>
              <a:spcBef>
                <a:spcPts val="500"/>
              </a:spcBef>
              <a:buFontTx/>
              <a:defRPr>
                <a:latin typeface="Arial"/>
                <a:ea typeface="Arial"/>
                <a:cs typeface="Arial"/>
                <a:sym typeface="Arial"/>
              </a:defRPr>
            </a:pPr>
            <a:endParaRPr/>
          </a:p>
          <a:p>
            <a:pPr marL="342900" indent="-342900">
              <a:lnSpc>
                <a:spcPct val="100000"/>
              </a:lnSpc>
              <a:spcBef>
                <a:spcPts val="500"/>
              </a:spcBef>
              <a:buFontTx/>
              <a:defRPr>
                <a:latin typeface="Arial"/>
                <a:ea typeface="Arial"/>
                <a:cs typeface="Arial"/>
                <a:sym typeface="Arial"/>
              </a:defRPr>
            </a:pPr>
            <a:r>
              <a:t>Data codes are necessary to transmit the letters, numbers, symbols, and control characters found in text data</a:t>
            </a:r>
          </a:p>
          <a:p>
            <a:pPr marL="742950" lvl="1" indent="-285750">
              <a:lnSpc>
                <a:spcPct val="100000"/>
              </a:lnSpc>
              <a:spcBef>
                <a:spcPts val="400"/>
              </a:spcBef>
              <a:buFontTx/>
              <a:buChar char="–"/>
              <a:defRPr sz="2400">
                <a:latin typeface="Arial"/>
                <a:ea typeface="Arial"/>
                <a:cs typeface="Arial"/>
                <a:sym typeface="Arial"/>
              </a:defRPr>
            </a:pPr>
            <a:r>
              <a:t>Three important data codes are ASCII, EBCDIC, and Unicode</a:t>
            </a:r>
          </a:p>
        </p:txBody>
      </p:sp>
      <p:sp>
        <p:nvSpPr>
          <p:cNvPr id="45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50</a:t>
            </a:fld>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454" name="Title 8"/>
          <p:cNvSpPr txBox="1">
            <a:spLocks noGrp="1"/>
          </p:cNvSpPr>
          <p:nvPr>
            <p:ph type="title"/>
          </p:nvPr>
        </p:nvSpPr>
        <p:spPr>
          <a:xfrm>
            <a:off x="327170" y="4405745"/>
            <a:ext cx="11417418" cy="2095723"/>
          </a:xfrm>
          <a:prstGeom prst="rect">
            <a:avLst/>
          </a:prstGeom>
        </p:spPr>
        <p:txBody>
          <a:bodyPr/>
          <a:lstStyle/>
          <a:p>
            <a:pPr algn="ctr">
              <a:defRPr>
                <a:solidFill>
                  <a:srgbClr val="FFFFFF"/>
                </a:solidFill>
                <a:latin typeface="Arial Rounded MT Bold"/>
                <a:ea typeface="Arial Rounded MT Bold"/>
                <a:cs typeface="Arial Rounded MT Bold"/>
                <a:sym typeface="Arial Rounded MT Bold"/>
              </a:defRPr>
            </a:pPr>
            <a:r>
              <a:t>kent.edu.au</a:t>
            </a:r>
            <a:br/>
            <a:br/>
            <a:r>
              <a:rPr sz="1600"/>
              <a:t>Kent Institute Australia Pty. Ltd.</a:t>
            </a:r>
            <a:br>
              <a:rPr sz="1600"/>
            </a:br>
            <a:r>
              <a:rPr sz="1600"/>
              <a:t>ABN 49 003 577 302 </a:t>
            </a:r>
            <a:r>
              <a:rPr sz="1600">
                <a:latin typeface="+mn-lt"/>
                <a:ea typeface="+mn-ea"/>
                <a:cs typeface="+mn-cs"/>
                <a:sym typeface="Calibri"/>
              </a:rPr>
              <a:t>●</a:t>
            </a:r>
            <a:r>
              <a:rPr sz="1600"/>
              <a:t> CRICOS Code: 00161E </a:t>
            </a:r>
            <a:r>
              <a:rPr sz="1600">
                <a:latin typeface="+mn-lt"/>
                <a:ea typeface="+mn-ea"/>
                <a:cs typeface="+mn-cs"/>
                <a:sym typeface="Calibri"/>
              </a:rPr>
              <a:t>●</a:t>
            </a:r>
            <a:r>
              <a:rPr sz="1600"/>
              <a:t> RTO Code: 90458 </a:t>
            </a:r>
            <a:r>
              <a:rPr sz="1600">
                <a:latin typeface="+mn-lt"/>
                <a:ea typeface="+mn-ea"/>
                <a:cs typeface="+mn-cs"/>
                <a:sym typeface="Calibri"/>
              </a:rPr>
              <a:t>●</a:t>
            </a:r>
            <a:r>
              <a:rPr sz="1600"/>
              <a:t> TEQSA Provider Number: PRV12051</a:t>
            </a:r>
          </a:p>
        </p:txBody>
      </p:sp>
      <p:sp>
        <p:nvSpPr>
          <p:cNvPr id="455" name="Slide Number Placeholder 13"/>
          <p:cNvSpPr txBox="1">
            <a:spLocks noGrp="1"/>
          </p:cNvSpPr>
          <p:nvPr>
            <p:ph type="sldNum" sz="quarter" idx="2"/>
          </p:nvPr>
        </p:nvSpPr>
        <p:spPr>
          <a:xfrm>
            <a:off x="8610600" y="6404292"/>
            <a:ext cx="258624"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l"/>
          </a:lstStyle>
          <a:p>
            <a:fld id="{86CB4B4D-7CA3-9044-876B-883B54F8677D}" type="slidenum">
              <a:t>51</a:t>
            </a:fld>
            <a:endParaRPr/>
          </a:p>
        </p:txBody>
      </p:sp>
      <p:pic>
        <p:nvPicPr>
          <p:cNvPr id="456" name="Picture 2" descr="Picture 2"/>
          <p:cNvPicPr>
            <a:picLocks noChangeAspect="1"/>
          </p:cNvPicPr>
          <p:nvPr/>
        </p:nvPicPr>
        <p:blipFill>
          <a:blip r:embed="rId2"/>
          <a:stretch>
            <a:fillRect/>
          </a:stretch>
        </p:blipFill>
        <p:spPr>
          <a:xfrm>
            <a:off x="3195779" y="874229"/>
            <a:ext cx="5569529" cy="3354910"/>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Introduction"/>
          <p:cNvSpPr txBox="1">
            <a:spLocks noGrp="1"/>
          </p:cNvSpPr>
          <p:nvPr>
            <p:ph type="title"/>
          </p:nvPr>
        </p:nvSpPr>
        <p:spPr>
          <a:prstGeom prst="rect">
            <a:avLst/>
          </a:prstGeom>
        </p:spPr>
        <p:txBody>
          <a:bodyPr/>
          <a:lstStyle>
            <a:lvl1pPr algn="ctr">
              <a:defRPr b="1"/>
            </a:lvl1pPr>
          </a:lstStyle>
          <a:p>
            <a:r>
              <a:t>Introduction</a:t>
            </a:r>
          </a:p>
        </p:txBody>
      </p:sp>
      <p:sp>
        <p:nvSpPr>
          <p:cNvPr id="184"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pic>
        <p:nvPicPr>
          <p:cNvPr id="185" name="Content Placeholder 2" descr="Content Placeholder 2"/>
          <p:cNvPicPr>
            <a:picLocks noChangeAspect="1"/>
          </p:cNvPicPr>
          <p:nvPr/>
        </p:nvPicPr>
        <p:blipFill>
          <a:blip r:embed="rId2"/>
          <a:srcRect t="5417"/>
          <a:stretch>
            <a:fillRect/>
          </a:stretch>
        </p:blipFill>
        <p:spPr>
          <a:xfrm>
            <a:off x="1340056" y="1690555"/>
            <a:ext cx="9511819" cy="4543673"/>
          </a:xfrm>
          <a:prstGeom prst="rect">
            <a:avLst/>
          </a:prstGeom>
          <a:ln w="12700">
            <a:miter lim="400000"/>
          </a:ln>
        </p:spPr>
      </p:pic>
      <p:sp>
        <p:nvSpPr>
          <p:cNvPr id="186" name="Four Combinations of data and signals"/>
          <p:cNvSpPr txBox="1"/>
          <p:nvPr/>
        </p:nvSpPr>
        <p:spPr>
          <a:xfrm>
            <a:off x="4034564" y="6183312"/>
            <a:ext cx="4122872" cy="396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sz="2000" b="1"/>
            </a:lvl1pPr>
          </a:lstStyle>
          <a:p>
            <a:r>
              <a:t>Four Combinations of data and signals</a:t>
            </a:r>
          </a:p>
        </p:txBody>
      </p:sp>
      <p:sp>
        <p:nvSpPr>
          <p:cNvPr id="187" name="Footer Placeholder 3"/>
          <p:cNvSpPr txBox="1"/>
          <p:nvPr/>
        </p:nvSpPr>
        <p:spPr>
          <a:xfrm rot="16200000">
            <a:off x="8770448" y="3666931"/>
            <a:ext cx="4745655" cy="431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Data and Signals"/>
          <p:cNvSpPr txBox="1">
            <a:spLocks noGrp="1"/>
          </p:cNvSpPr>
          <p:nvPr>
            <p:ph type="title"/>
          </p:nvPr>
        </p:nvSpPr>
        <p:spPr>
          <a:prstGeom prst="rect">
            <a:avLst/>
          </a:prstGeom>
        </p:spPr>
        <p:txBody>
          <a:bodyPr/>
          <a:lstStyle>
            <a:lvl1pPr algn="ctr">
              <a:defRPr b="1"/>
            </a:lvl1pPr>
          </a:lstStyle>
          <a:p>
            <a:r>
              <a:t>Data and Signals</a:t>
            </a:r>
          </a:p>
        </p:txBody>
      </p:sp>
      <p:sp>
        <p:nvSpPr>
          <p:cNvPr id="190" name="Data are entities that convey meaning within a computer or computer system…"/>
          <p:cNvSpPr txBox="1">
            <a:spLocks noGrp="1"/>
          </p:cNvSpPr>
          <p:nvPr>
            <p:ph type="body" idx="1"/>
          </p:nvPr>
        </p:nvSpPr>
        <p:spPr>
          <a:xfrm>
            <a:off x="838200" y="1825625"/>
            <a:ext cx="10384582" cy="4351338"/>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rPr b="1"/>
              <a:t>Data</a:t>
            </a:r>
            <a:r>
              <a:t> are entities that convey meaning within a computer or computer system</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rPr b="1"/>
              <a:t>Signals</a:t>
            </a:r>
            <a:r>
              <a:t> are the electric or electromagnetic impulses used to encode and transmit data</a:t>
            </a:r>
          </a:p>
        </p:txBody>
      </p:sp>
      <p:sp>
        <p:nvSpPr>
          <p:cNvPr id="191"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Analog vs Digital"/>
          <p:cNvSpPr txBox="1">
            <a:spLocks noGrp="1"/>
          </p:cNvSpPr>
          <p:nvPr>
            <p:ph type="title"/>
          </p:nvPr>
        </p:nvSpPr>
        <p:spPr>
          <a:prstGeom prst="rect">
            <a:avLst/>
          </a:prstGeom>
        </p:spPr>
        <p:txBody>
          <a:bodyPr/>
          <a:lstStyle>
            <a:lvl1pPr algn="ctr">
              <a:defRPr b="1"/>
            </a:lvl1pPr>
          </a:lstStyle>
          <a:p>
            <a:r>
              <a:t>Analog vs Digital</a:t>
            </a:r>
          </a:p>
        </p:txBody>
      </p:sp>
      <p:sp>
        <p:nvSpPr>
          <p:cNvPr id="194" name="Data and signals can be either analog or digital…"/>
          <p:cNvSpPr txBox="1">
            <a:spLocks noGrp="1"/>
          </p:cNvSpPr>
          <p:nvPr>
            <p:ph type="body" idx="1"/>
          </p:nvPr>
        </p:nvSpPr>
        <p:spPr>
          <a:xfrm>
            <a:off x="838200" y="1825625"/>
            <a:ext cx="10384582" cy="4351338"/>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Data and signals can be either analog or digital</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i="1">
                <a:latin typeface="Arial"/>
                <a:ea typeface="Arial"/>
                <a:cs typeface="Arial"/>
                <a:sym typeface="Arial"/>
              </a:defRPr>
            </a:pPr>
            <a:r>
              <a:rPr b="1"/>
              <a:t>Analog</a:t>
            </a:r>
            <a:r>
              <a:rPr i="0"/>
              <a:t> is a continuous waveform, with examples such as (naturally occurring) music and voice</a:t>
            </a:r>
          </a:p>
          <a:p>
            <a:pPr marL="800100" lvl="1" indent="-342900">
              <a:lnSpc>
                <a:spcPct val="100000"/>
              </a:lnSpc>
              <a:spcBef>
                <a:spcPts val="600"/>
              </a:spcBef>
              <a:buFontTx/>
              <a:defRPr>
                <a:latin typeface="Arial"/>
                <a:ea typeface="Arial"/>
                <a:cs typeface="Arial"/>
                <a:sym typeface="Arial"/>
              </a:defRPr>
            </a:pPr>
            <a:r>
              <a:t>It is harder to separate noise from an analog signal than it is to separate noise from a digital signal (see the following two slides)</a:t>
            </a:r>
          </a:p>
        </p:txBody>
      </p:sp>
      <p:sp>
        <p:nvSpPr>
          <p:cNvPr id="19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Analog vs Digital"/>
          <p:cNvSpPr txBox="1">
            <a:spLocks noGrp="1"/>
          </p:cNvSpPr>
          <p:nvPr>
            <p:ph type="title"/>
          </p:nvPr>
        </p:nvSpPr>
        <p:spPr>
          <a:prstGeom prst="rect">
            <a:avLst/>
          </a:prstGeom>
        </p:spPr>
        <p:txBody>
          <a:bodyPr/>
          <a:lstStyle>
            <a:lvl1pPr algn="ctr">
              <a:defRPr b="1"/>
            </a:lvl1pPr>
          </a:lstStyle>
          <a:p>
            <a:r>
              <a:t>Analog vs Digital</a:t>
            </a:r>
          </a:p>
        </p:txBody>
      </p:sp>
      <p:sp>
        <p:nvSpPr>
          <p:cNvPr id="19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pic>
        <p:nvPicPr>
          <p:cNvPr id="199" name="Picture 7" descr="Picture 7"/>
          <p:cNvPicPr>
            <a:picLocks noChangeAspect="1"/>
          </p:cNvPicPr>
          <p:nvPr/>
        </p:nvPicPr>
        <p:blipFill>
          <a:blip r:embed="rId2"/>
          <a:srcRect l="20172"/>
          <a:stretch>
            <a:fillRect/>
          </a:stretch>
        </p:blipFill>
        <p:spPr>
          <a:xfrm>
            <a:off x="2811264" y="1462087"/>
            <a:ext cx="6569472" cy="2043114"/>
          </a:xfrm>
          <a:prstGeom prst="rect">
            <a:avLst/>
          </a:prstGeom>
          <a:ln w="12700">
            <a:miter lim="400000"/>
          </a:ln>
        </p:spPr>
      </p:pic>
      <p:pic>
        <p:nvPicPr>
          <p:cNvPr id="200" name="Picture 7" descr="Picture 7"/>
          <p:cNvPicPr>
            <a:picLocks noChangeAspect="1"/>
          </p:cNvPicPr>
          <p:nvPr/>
        </p:nvPicPr>
        <p:blipFill>
          <a:blip r:embed="rId3"/>
          <a:srcRect l="20146"/>
          <a:stretch>
            <a:fillRect/>
          </a:stretch>
        </p:blipFill>
        <p:spPr>
          <a:xfrm>
            <a:off x="3023195" y="4102100"/>
            <a:ext cx="6145709" cy="2301875"/>
          </a:xfrm>
          <a:prstGeom prst="rect">
            <a:avLst/>
          </a:prstGeom>
          <a:ln w="12700">
            <a:miter lim="400000"/>
          </a:ln>
        </p:spPr>
      </p:pic>
      <p:sp>
        <p:nvSpPr>
          <p:cNvPr id="201" name="A simple example of an analog waveform"/>
          <p:cNvSpPr txBox="1"/>
          <p:nvPr/>
        </p:nvSpPr>
        <p:spPr>
          <a:xfrm>
            <a:off x="4091956" y="3484880"/>
            <a:ext cx="4008088" cy="3708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A simple example of an analog waveform</a:t>
            </a:r>
          </a:p>
        </p:txBody>
      </p:sp>
      <p:sp>
        <p:nvSpPr>
          <p:cNvPr id="202" name="The waveform of a symphonic overture with noise"/>
          <p:cNvSpPr txBox="1"/>
          <p:nvPr/>
        </p:nvSpPr>
        <p:spPr>
          <a:xfrm>
            <a:off x="3837956" y="6378892"/>
            <a:ext cx="4862213"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The waveform of a symphonic overture with noise</a:t>
            </a:r>
          </a:p>
        </p:txBody>
      </p:sp>
      <p:sp>
        <p:nvSpPr>
          <p:cNvPr id="203" name="Footer Placeholder 3"/>
          <p:cNvSpPr txBox="1"/>
          <p:nvPr/>
        </p:nvSpPr>
        <p:spPr>
          <a:xfrm rot="16200000">
            <a:off x="8851661" y="3705031"/>
            <a:ext cx="4745654" cy="431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theme/theme1.xml><?xml version="1.0" encoding="utf-8"?>
<a:theme xmlns:a="http://schemas.openxmlformats.org/drawingml/2006/main" name="Kent Powerpoint Template (final)">
  <a:themeElements>
    <a:clrScheme name="Kent Powerpoint Template (final)">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Kent Powerpoint Template (final)">
      <a:majorFont>
        <a:latin typeface="Helvetica"/>
        <a:ea typeface="Helvetica"/>
        <a:cs typeface="Helvetica"/>
      </a:majorFont>
      <a:minorFont>
        <a:latin typeface="Calibri"/>
        <a:ea typeface="Calibri"/>
        <a:cs typeface="Calibri"/>
      </a:minorFont>
    </a:fontScheme>
    <a:fmtScheme name="Kent Powerpoint Template (fin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Kent Powerpoint Template (final)">
  <a:themeElements>
    <a:clrScheme name="Kent Powerpoint Template (final)">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Kent Powerpoint Template (final)">
      <a:majorFont>
        <a:latin typeface="Helvetica"/>
        <a:ea typeface="Helvetica"/>
        <a:cs typeface="Helvetica"/>
      </a:majorFont>
      <a:minorFont>
        <a:latin typeface="Calibri"/>
        <a:ea typeface="Calibri"/>
        <a:cs typeface="Calibri"/>
      </a:minorFont>
    </a:fontScheme>
    <a:fmtScheme name="Kent Powerpoint Template (fin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168</TotalTime>
  <Words>3189</Words>
  <Application>Microsoft Office PowerPoint</Application>
  <PresentationFormat>Widescreen</PresentationFormat>
  <Paragraphs>379</Paragraphs>
  <Slides>51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Arial</vt:lpstr>
      <vt:lpstr>Arial Rounded MT Bold</vt:lpstr>
      <vt:lpstr>Calibri</vt:lpstr>
      <vt:lpstr>OceanSans-512SB475NO</vt:lpstr>
      <vt:lpstr>Kent Powerpoint Template (final)</vt:lpstr>
      <vt:lpstr>PowerPoint Presentation</vt:lpstr>
      <vt:lpstr>Chapter 2:  Fundamentals of Data and Signals</vt:lpstr>
      <vt:lpstr>Todays Lecture</vt:lpstr>
      <vt:lpstr>Todays Lecture</vt:lpstr>
      <vt:lpstr>Introduction</vt:lpstr>
      <vt:lpstr>Introduction</vt:lpstr>
      <vt:lpstr>Data and Signals</vt:lpstr>
      <vt:lpstr>Analog vs Digital</vt:lpstr>
      <vt:lpstr>Analog vs Digital</vt:lpstr>
      <vt:lpstr>Analog vs Digital</vt:lpstr>
      <vt:lpstr>Analog vs Digital</vt:lpstr>
      <vt:lpstr>Fundamentals of Signals</vt:lpstr>
      <vt:lpstr>Fundamentals of Signals – Amplitude</vt:lpstr>
      <vt:lpstr>Fundamentals of Signals – Frequency</vt:lpstr>
      <vt:lpstr>Fundamentals of Signals – Frequency</vt:lpstr>
      <vt:lpstr>Fundamentals of Signals – Phase</vt:lpstr>
      <vt:lpstr>Fundamentals of Signals – Phase</vt:lpstr>
      <vt:lpstr>Loss of Signal Strength</vt:lpstr>
      <vt:lpstr>Loss of Signal Strength (continued)</vt:lpstr>
      <vt:lpstr>Loss of Signal Strength (continued)</vt:lpstr>
      <vt:lpstr>Converting Data into Signals</vt:lpstr>
      <vt:lpstr>1. Transmitting Analog Data with  Analog Signals</vt:lpstr>
      <vt:lpstr>2. Transmitting Digital Data with Digital Signals: Digital Encoding Schemes</vt:lpstr>
      <vt:lpstr>Non-return to Zero Digital Encoding Schemes</vt:lpstr>
      <vt:lpstr>Manchester Digital Encoding Schemes</vt:lpstr>
      <vt:lpstr>Bipolar-AMI Encoding Scheme</vt:lpstr>
      <vt:lpstr>4B/5B Digital Encoding Scheme</vt:lpstr>
      <vt:lpstr>4B/5B Digital Encoding Scheme (continued)</vt:lpstr>
      <vt:lpstr>3. Transmitting Digital Data with  Discrete Analog Signals</vt:lpstr>
      <vt:lpstr>Amplitude Shift Keying</vt:lpstr>
      <vt:lpstr>Amplitude Shift Keying (continued)</vt:lpstr>
      <vt:lpstr>Frequency Shift Keying</vt:lpstr>
      <vt:lpstr>Phase Shift Keying</vt:lpstr>
      <vt:lpstr>Phase Shift Keying (continued)</vt:lpstr>
      <vt:lpstr>4. Transmitting Analog Data with  Digital Signals</vt:lpstr>
      <vt:lpstr>Pulse Code Modulation</vt:lpstr>
      <vt:lpstr>Pulse Code Modulation (continued)</vt:lpstr>
      <vt:lpstr>Delta Modulation</vt:lpstr>
      <vt:lpstr>The Relationship Between Frequency and Bits Per Second</vt:lpstr>
      <vt:lpstr>The Relationship Between Frequency and Bits Per Second (continued)</vt:lpstr>
      <vt:lpstr>Data Codes</vt:lpstr>
      <vt:lpstr>EBCDIC</vt:lpstr>
      <vt:lpstr>ASCII</vt:lpstr>
      <vt:lpstr>Unicode</vt:lpstr>
      <vt:lpstr>Data and Signal Conversions In Action:  Two Examples</vt:lpstr>
      <vt:lpstr>Data and Signal Conversions In Action:  Two Examples (continued)</vt:lpstr>
      <vt:lpstr>Data and Signal Conversions In Action:  Two Examples (continued)</vt:lpstr>
      <vt:lpstr>Summary</vt:lpstr>
      <vt:lpstr>Summary</vt:lpstr>
      <vt:lpstr>Summary</vt:lpstr>
      <vt:lpstr>kent.edu.au  Kent Institute Australia Pty. Ltd. ABN 49 003 577 302 ● CRICOS Code: 00161E ● RTO Code: 90458 ● TEQSA Provider Number: PRV12051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Ampani</dc:creator>
  <cp:lastModifiedBy>Rashidul Mubasher</cp:lastModifiedBy>
  <cp:revision>3</cp:revision>
  <dcterms:modified xsi:type="dcterms:W3CDTF">2021-10-14T04:16:06Z</dcterms:modified>
</cp:coreProperties>
</file>