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1143000" y="685800"/>
            <a:ext cx="4572000" cy="3429000"/>
          </a:xfrm>
          <a:prstGeom prst="rect">
            <a:avLst/>
          </a:prstGeom>
        </p:spPr>
        <p:txBody>
          <a:bodyPr/>
          <a:lstStyle/>
          <a:p>
            <a:endParaRPr/>
          </a:p>
        </p:txBody>
      </p:sp>
      <p:sp>
        <p:nvSpPr>
          <p:cNvPr id="146" name="Shape 1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3" name="Title Text"/>
          <p:cNvSpPr txBox="1">
            <a:spLocks noGrp="1"/>
          </p:cNvSpPr>
          <p:nvPr>
            <p:ph type="title"/>
          </p:nvPr>
        </p:nvSpPr>
        <p:spPr>
          <a:xfrm>
            <a:off x="1981200" y="274638"/>
            <a:ext cx="8229600" cy="1143001"/>
          </a:xfrm>
          <a:prstGeom prst="rect">
            <a:avLst/>
          </a:prstGeom>
        </p:spPr>
        <p:txBody>
          <a:bodyPr/>
          <a:lstStyle>
            <a:lvl1pPr algn="ctr">
              <a:lnSpc>
                <a:spcPct val="100000"/>
              </a:lnSpc>
              <a:defRPr>
                <a:latin typeface="Arial"/>
                <a:ea typeface="Arial"/>
                <a:cs typeface="Arial"/>
                <a:sym typeface="Arial"/>
              </a:defRPr>
            </a:lvl1pPr>
          </a:lstStyle>
          <a:p>
            <a:r>
              <a:t>Title Text</a:t>
            </a:r>
          </a:p>
        </p:txBody>
      </p:sp>
      <p:sp>
        <p:nvSpPr>
          <p:cNvPr id="94" name="Body Level One…"/>
          <p:cNvSpPr txBox="1">
            <a:spLocks noGrp="1"/>
          </p:cNvSpPr>
          <p:nvPr>
            <p:ph type="body" idx="1"/>
          </p:nvPr>
        </p:nvSpPr>
        <p:spPr>
          <a:xfrm>
            <a:off x="1981200" y="1600200"/>
            <a:ext cx="8229600" cy="4525963"/>
          </a:xfrm>
          <a:prstGeom prst="rect">
            <a:avLst/>
          </a:prstGeom>
        </p:spPr>
        <p:txBody>
          <a:bodyPr/>
          <a:lstStyle>
            <a:lvl1pPr marL="342900" indent="-342900">
              <a:lnSpc>
                <a:spcPct val="100000"/>
              </a:lnSpc>
              <a:spcBef>
                <a:spcPts val="700"/>
              </a:spcBef>
              <a:buFontTx/>
              <a:defRPr sz="3200">
                <a:latin typeface="Arial"/>
                <a:ea typeface="Arial"/>
                <a:cs typeface="Arial"/>
                <a:sym typeface="Arial"/>
              </a:defRPr>
            </a:lvl1pPr>
            <a:lvl2pPr marL="783771" indent="-326571">
              <a:lnSpc>
                <a:spcPct val="100000"/>
              </a:lnSpc>
              <a:spcBef>
                <a:spcPts val="700"/>
              </a:spcBef>
              <a:buFontTx/>
              <a:buChar char="–"/>
              <a:defRPr sz="3200">
                <a:latin typeface="Arial"/>
                <a:ea typeface="Arial"/>
                <a:cs typeface="Arial"/>
                <a:sym typeface="Arial"/>
              </a:defRPr>
            </a:lvl2pPr>
            <a:lvl3pPr marL="1219200" indent="-304800">
              <a:lnSpc>
                <a:spcPct val="100000"/>
              </a:lnSpc>
              <a:spcBef>
                <a:spcPts val="700"/>
              </a:spcBef>
              <a:buFontTx/>
              <a:defRPr sz="3200">
                <a:latin typeface="Arial"/>
                <a:ea typeface="Arial"/>
                <a:cs typeface="Arial"/>
                <a:sym typeface="Arial"/>
              </a:defRPr>
            </a:lvl3pPr>
            <a:lvl4pPr marL="1737360" indent="-365760">
              <a:lnSpc>
                <a:spcPct val="100000"/>
              </a:lnSpc>
              <a:spcBef>
                <a:spcPts val="700"/>
              </a:spcBef>
              <a:buFontTx/>
              <a:buChar char="–"/>
              <a:defRPr sz="3200">
                <a:latin typeface="Arial"/>
                <a:ea typeface="Arial"/>
                <a:cs typeface="Arial"/>
                <a:sym typeface="Arial"/>
              </a:defRPr>
            </a:lvl4pPr>
            <a:lvl5pPr marL="2194560" indent="-365760">
              <a:lnSpc>
                <a:spcPct val="100000"/>
              </a:lnSpc>
              <a:spcBef>
                <a:spcPts val="700"/>
              </a:spcBef>
              <a:buFontTx/>
              <a:buChar char="»"/>
              <a:defRPr sz="32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2" name="Title Text"/>
          <p:cNvSpPr txBox="1">
            <a:spLocks noGrp="1"/>
          </p:cNvSpPr>
          <p:nvPr>
            <p:ph type="title"/>
          </p:nvPr>
        </p:nvSpPr>
        <p:spPr>
          <a:xfrm>
            <a:off x="2209800" y="2130425"/>
            <a:ext cx="7772400" cy="1470025"/>
          </a:xfrm>
          <a:prstGeom prst="rect">
            <a:avLst/>
          </a:prstGeom>
        </p:spPr>
        <p:txBody>
          <a:bodyPr/>
          <a:lstStyle>
            <a:lvl1pPr algn="ctr">
              <a:lnSpc>
                <a:spcPct val="100000"/>
              </a:lnSpc>
              <a:defRPr>
                <a:latin typeface="Arial"/>
                <a:ea typeface="Arial"/>
                <a:cs typeface="Arial"/>
                <a:sym typeface="Arial"/>
              </a:defRPr>
            </a:lvl1pPr>
          </a:lstStyle>
          <a:p>
            <a:r>
              <a:t>Title Text</a:t>
            </a:r>
          </a:p>
        </p:txBody>
      </p:sp>
      <p:sp>
        <p:nvSpPr>
          <p:cNvPr id="103" name="Body Level One…"/>
          <p:cNvSpPr txBox="1">
            <a:spLocks noGrp="1"/>
          </p:cNvSpPr>
          <p:nvPr>
            <p:ph type="body" sz="quarter" idx="1"/>
          </p:nvPr>
        </p:nvSpPr>
        <p:spPr>
          <a:xfrm>
            <a:off x="2895600" y="3886200"/>
            <a:ext cx="6400800" cy="1752600"/>
          </a:xfrm>
          <a:prstGeom prst="rect">
            <a:avLst/>
          </a:prstGeom>
        </p:spPr>
        <p:txBody>
          <a:bodyPr/>
          <a:lstStyle>
            <a:lvl1pPr marL="0" indent="0" algn="ctr">
              <a:lnSpc>
                <a:spcPct val="100000"/>
              </a:lnSpc>
              <a:spcBef>
                <a:spcPts val="700"/>
              </a:spcBef>
              <a:buSzTx/>
              <a:buFontTx/>
              <a:buNone/>
              <a:defRPr sz="3200">
                <a:latin typeface="Arial"/>
                <a:ea typeface="Arial"/>
                <a:cs typeface="Arial"/>
                <a:sym typeface="Arial"/>
              </a:defRPr>
            </a:lvl1pPr>
            <a:lvl2pPr marL="0" indent="457200" algn="ctr">
              <a:lnSpc>
                <a:spcPct val="100000"/>
              </a:lnSpc>
              <a:spcBef>
                <a:spcPts val="700"/>
              </a:spcBef>
              <a:buSzTx/>
              <a:buFontTx/>
              <a:buNone/>
              <a:defRPr sz="3200">
                <a:latin typeface="Arial"/>
                <a:ea typeface="Arial"/>
                <a:cs typeface="Arial"/>
                <a:sym typeface="Arial"/>
              </a:defRPr>
            </a:lvl2pPr>
            <a:lvl3pPr marL="0" indent="914400" algn="ctr">
              <a:lnSpc>
                <a:spcPct val="100000"/>
              </a:lnSpc>
              <a:spcBef>
                <a:spcPts val="700"/>
              </a:spcBef>
              <a:buSzTx/>
              <a:buFontTx/>
              <a:buNone/>
              <a:defRPr sz="3200">
                <a:latin typeface="Arial"/>
                <a:ea typeface="Arial"/>
                <a:cs typeface="Arial"/>
                <a:sym typeface="Arial"/>
              </a:defRPr>
            </a:lvl3pPr>
            <a:lvl4pPr marL="0" indent="1371600" algn="ctr">
              <a:lnSpc>
                <a:spcPct val="100000"/>
              </a:lnSpc>
              <a:spcBef>
                <a:spcPts val="700"/>
              </a:spcBef>
              <a:buSzTx/>
              <a:buFontTx/>
              <a:buNone/>
              <a:defRPr sz="3200">
                <a:latin typeface="Arial"/>
                <a:ea typeface="Arial"/>
                <a:cs typeface="Arial"/>
                <a:sym typeface="Arial"/>
              </a:defRPr>
            </a:lvl4pPr>
            <a:lvl5pPr marL="0" indent="1828800" algn="ctr">
              <a:lnSpc>
                <a:spcPct val="100000"/>
              </a:lnSpc>
              <a:spcBef>
                <a:spcPts val="700"/>
              </a:spcBef>
              <a:buSzTx/>
              <a:buFontTx/>
              <a:buNone/>
              <a:defRPr sz="32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Text, and Content">
    <p:spTree>
      <p:nvGrpSpPr>
        <p:cNvPr id="1" name=""/>
        <p:cNvGrpSpPr/>
        <p:nvPr/>
      </p:nvGrpSpPr>
      <p:grpSpPr>
        <a:xfrm>
          <a:off x="0" y="0"/>
          <a:ext cx="0" cy="0"/>
          <a:chOff x="0" y="0"/>
          <a:chExt cx="0" cy="0"/>
        </a:xfrm>
      </p:grpSpPr>
      <p:sp>
        <p:nvSpPr>
          <p:cNvPr id="111" name="Title Text"/>
          <p:cNvSpPr txBox="1">
            <a:spLocks noGrp="1"/>
          </p:cNvSpPr>
          <p:nvPr>
            <p:ph type="title"/>
          </p:nvPr>
        </p:nvSpPr>
        <p:spPr>
          <a:xfrm>
            <a:off x="1981200" y="274638"/>
            <a:ext cx="8229600" cy="1143001"/>
          </a:xfrm>
          <a:prstGeom prst="rect">
            <a:avLst/>
          </a:prstGeom>
        </p:spPr>
        <p:txBody>
          <a:bodyPr/>
          <a:lstStyle>
            <a:lvl1pPr algn="ctr">
              <a:lnSpc>
                <a:spcPct val="100000"/>
              </a:lnSpc>
              <a:defRPr sz="3200">
                <a:latin typeface="Arial"/>
                <a:ea typeface="Arial"/>
                <a:cs typeface="Arial"/>
                <a:sym typeface="Arial"/>
              </a:defRPr>
            </a:lvl1pPr>
          </a:lstStyle>
          <a:p>
            <a:r>
              <a:t>Title Text</a:t>
            </a:r>
          </a:p>
        </p:txBody>
      </p:sp>
      <p:sp>
        <p:nvSpPr>
          <p:cNvPr id="112" name="Body Level One…"/>
          <p:cNvSpPr txBox="1">
            <a:spLocks noGrp="1"/>
          </p:cNvSpPr>
          <p:nvPr>
            <p:ph type="body" sz="half" idx="1"/>
          </p:nvPr>
        </p:nvSpPr>
        <p:spPr>
          <a:xfrm>
            <a:off x="1981200" y="1600200"/>
            <a:ext cx="4038600" cy="4525963"/>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vl2pPr marL="764930" indent="-307730">
              <a:lnSpc>
                <a:spcPct val="100000"/>
              </a:lnSpc>
              <a:spcBef>
                <a:spcPts val="600"/>
              </a:spcBef>
              <a:buFontTx/>
              <a:buChar char="–"/>
              <a:defRPr>
                <a:latin typeface="Arial"/>
                <a:ea typeface="Arial"/>
                <a:cs typeface="Arial"/>
                <a:sym typeface="Arial"/>
              </a:defRPr>
            </a:lvl2pPr>
            <a:lvl3pPr marL="1181100" indent="-266700">
              <a:lnSpc>
                <a:spcPct val="100000"/>
              </a:lnSpc>
              <a:spcBef>
                <a:spcPts val="600"/>
              </a:spcBef>
              <a:buFontTx/>
              <a:defRPr>
                <a:latin typeface="Arial"/>
                <a:ea typeface="Arial"/>
                <a:cs typeface="Arial"/>
                <a:sym typeface="Arial"/>
              </a:defRPr>
            </a:lvl3pPr>
            <a:lvl4pPr marL="1662545" indent="-290945">
              <a:lnSpc>
                <a:spcPct val="100000"/>
              </a:lnSpc>
              <a:spcBef>
                <a:spcPts val="600"/>
              </a:spcBef>
              <a:buFontTx/>
              <a:buChar char="–"/>
              <a:defRPr>
                <a:latin typeface="Arial"/>
                <a:ea typeface="Arial"/>
                <a:cs typeface="Arial"/>
                <a:sym typeface="Arial"/>
              </a:defRPr>
            </a:lvl4pPr>
            <a:lvl5pPr marL="2148839" indent="-320039">
              <a:lnSpc>
                <a:spcPct val="100000"/>
              </a:lnSpc>
              <a:spcBef>
                <a:spcPts val="600"/>
              </a:spcBef>
              <a:buFontTx/>
              <a:buChar char="»"/>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13"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ntent">
    <p:spTree>
      <p:nvGrpSpPr>
        <p:cNvPr id="1" name=""/>
        <p:cNvGrpSpPr/>
        <p:nvPr/>
      </p:nvGrpSpPr>
      <p:grpSpPr>
        <a:xfrm>
          <a:off x="0" y="0"/>
          <a:ext cx="0" cy="0"/>
          <a:chOff x="0" y="0"/>
          <a:chExt cx="0" cy="0"/>
        </a:xfrm>
      </p:grpSpPr>
      <p:sp>
        <p:nvSpPr>
          <p:cNvPr id="120" name="Body Level One…"/>
          <p:cNvSpPr txBox="1">
            <a:spLocks noGrp="1"/>
          </p:cNvSpPr>
          <p:nvPr>
            <p:ph type="body" idx="1"/>
          </p:nvPr>
        </p:nvSpPr>
        <p:spPr>
          <a:xfrm>
            <a:off x="1981200" y="274638"/>
            <a:ext cx="8229600" cy="5851526"/>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vl2pPr marL="764930" indent="-307730">
              <a:lnSpc>
                <a:spcPct val="100000"/>
              </a:lnSpc>
              <a:spcBef>
                <a:spcPts val="600"/>
              </a:spcBef>
              <a:buFontTx/>
              <a:buChar char="–"/>
              <a:defRPr>
                <a:latin typeface="Arial"/>
                <a:ea typeface="Arial"/>
                <a:cs typeface="Arial"/>
                <a:sym typeface="Arial"/>
              </a:defRPr>
            </a:lvl2pPr>
            <a:lvl3pPr marL="1181100" indent="-266700">
              <a:lnSpc>
                <a:spcPct val="100000"/>
              </a:lnSpc>
              <a:spcBef>
                <a:spcPts val="600"/>
              </a:spcBef>
              <a:buFontTx/>
              <a:defRPr>
                <a:latin typeface="Arial"/>
                <a:ea typeface="Arial"/>
                <a:cs typeface="Arial"/>
                <a:sym typeface="Arial"/>
              </a:defRPr>
            </a:lvl3pPr>
            <a:lvl4pPr marL="1662545" indent="-290945">
              <a:lnSpc>
                <a:spcPct val="100000"/>
              </a:lnSpc>
              <a:spcBef>
                <a:spcPts val="600"/>
              </a:spcBef>
              <a:buFontTx/>
              <a:buChar char="–"/>
              <a:defRPr>
                <a:latin typeface="Arial"/>
                <a:ea typeface="Arial"/>
                <a:cs typeface="Arial"/>
                <a:sym typeface="Arial"/>
              </a:defRPr>
            </a:lvl4pPr>
            <a:lvl5pPr marL="2148839" indent="-320039">
              <a:lnSpc>
                <a:spcPct val="100000"/>
              </a:lnSpc>
              <a:spcBef>
                <a:spcPts val="600"/>
              </a:spcBef>
              <a:buFontTx/>
              <a:buChar char="»"/>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21"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28" name="Title Text"/>
          <p:cNvSpPr txBox="1">
            <a:spLocks noGrp="1"/>
          </p:cNvSpPr>
          <p:nvPr>
            <p:ph type="title"/>
          </p:nvPr>
        </p:nvSpPr>
        <p:spPr>
          <a:xfrm>
            <a:off x="1981200" y="274638"/>
            <a:ext cx="8229600" cy="1143001"/>
          </a:xfrm>
          <a:prstGeom prst="rect">
            <a:avLst/>
          </a:prstGeom>
        </p:spPr>
        <p:txBody>
          <a:bodyPr/>
          <a:lstStyle>
            <a:lvl1pPr algn="ctr">
              <a:lnSpc>
                <a:spcPct val="100000"/>
              </a:lnSpc>
              <a:defRPr sz="3200">
                <a:latin typeface="Arial"/>
                <a:ea typeface="Arial"/>
                <a:cs typeface="Arial"/>
                <a:sym typeface="Arial"/>
              </a:defRPr>
            </a:lvl1pPr>
          </a:lstStyle>
          <a:p>
            <a:r>
              <a:t>Title Text</a:t>
            </a:r>
          </a:p>
        </p:txBody>
      </p:sp>
      <p:sp>
        <p:nvSpPr>
          <p:cNvPr id="129" name="Body Level One…"/>
          <p:cNvSpPr txBox="1">
            <a:spLocks noGrp="1"/>
          </p:cNvSpPr>
          <p:nvPr>
            <p:ph type="body" idx="1"/>
          </p:nvPr>
        </p:nvSpPr>
        <p:spPr>
          <a:xfrm>
            <a:off x="1981200" y="1600200"/>
            <a:ext cx="8229600" cy="4525963"/>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vl2pPr marL="764930" indent="-307730">
              <a:lnSpc>
                <a:spcPct val="100000"/>
              </a:lnSpc>
              <a:spcBef>
                <a:spcPts val="600"/>
              </a:spcBef>
              <a:buFontTx/>
              <a:buChar char="–"/>
              <a:defRPr>
                <a:latin typeface="Arial"/>
                <a:ea typeface="Arial"/>
                <a:cs typeface="Arial"/>
                <a:sym typeface="Arial"/>
              </a:defRPr>
            </a:lvl2pPr>
            <a:lvl3pPr marL="1181100" indent="-266700">
              <a:lnSpc>
                <a:spcPct val="100000"/>
              </a:lnSpc>
              <a:spcBef>
                <a:spcPts val="600"/>
              </a:spcBef>
              <a:buFontTx/>
              <a:defRPr>
                <a:latin typeface="Arial"/>
                <a:ea typeface="Arial"/>
                <a:cs typeface="Arial"/>
                <a:sym typeface="Arial"/>
              </a:defRPr>
            </a:lvl3pPr>
            <a:lvl4pPr marL="1662545" indent="-290945">
              <a:lnSpc>
                <a:spcPct val="100000"/>
              </a:lnSpc>
              <a:spcBef>
                <a:spcPts val="600"/>
              </a:spcBef>
              <a:buFontTx/>
              <a:buChar char="–"/>
              <a:defRPr>
                <a:latin typeface="Arial"/>
                <a:ea typeface="Arial"/>
                <a:cs typeface="Arial"/>
                <a:sym typeface="Arial"/>
              </a:defRPr>
            </a:lvl4pPr>
            <a:lvl5pPr marL="2148839" indent="-320039">
              <a:lnSpc>
                <a:spcPct val="100000"/>
              </a:lnSpc>
              <a:spcBef>
                <a:spcPts val="600"/>
              </a:spcBef>
              <a:buFontTx/>
              <a:buChar char="»"/>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0"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37" name="Title Text"/>
          <p:cNvSpPr txBox="1">
            <a:spLocks noGrp="1"/>
          </p:cNvSpPr>
          <p:nvPr>
            <p:ph type="title"/>
          </p:nvPr>
        </p:nvSpPr>
        <p:spPr>
          <a:xfrm>
            <a:off x="1981200" y="274638"/>
            <a:ext cx="8229600" cy="1143001"/>
          </a:xfrm>
          <a:prstGeom prst="rect">
            <a:avLst/>
          </a:prstGeom>
        </p:spPr>
        <p:txBody>
          <a:bodyPr/>
          <a:lstStyle>
            <a:lvl1pPr algn="ctr">
              <a:lnSpc>
                <a:spcPct val="100000"/>
              </a:lnSpc>
              <a:defRPr sz="3200">
                <a:latin typeface="Arial"/>
                <a:ea typeface="Arial"/>
                <a:cs typeface="Arial"/>
                <a:sym typeface="Arial"/>
              </a:defRPr>
            </a:lvl1pPr>
          </a:lstStyle>
          <a:p>
            <a:r>
              <a:t>Title Text</a:t>
            </a:r>
          </a:p>
        </p:txBody>
      </p:sp>
      <p:sp>
        <p:nvSpPr>
          <p:cNvPr id="138" name="Body Level One…"/>
          <p:cNvSpPr txBox="1">
            <a:spLocks noGrp="1"/>
          </p:cNvSpPr>
          <p:nvPr>
            <p:ph type="body" sz="half" idx="1"/>
          </p:nvPr>
        </p:nvSpPr>
        <p:spPr>
          <a:xfrm>
            <a:off x="1981200" y="1600200"/>
            <a:ext cx="4038600" cy="4525963"/>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vl2pPr marL="790575" indent="-333375">
              <a:lnSpc>
                <a:spcPct val="100000"/>
              </a:lnSpc>
              <a:spcBef>
                <a:spcPts val="600"/>
              </a:spcBef>
              <a:buFontTx/>
              <a:buChar char="–"/>
              <a:defRPr>
                <a:latin typeface="Arial"/>
                <a:ea typeface="Arial"/>
                <a:cs typeface="Arial"/>
                <a:sym typeface="Arial"/>
              </a:defRPr>
            </a:lvl2pPr>
            <a:lvl3pPr>
              <a:lnSpc>
                <a:spcPct val="100000"/>
              </a:lnSpc>
              <a:spcBef>
                <a:spcPts val="600"/>
              </a:spcBef>
              <a:buFontTx/>
              <a:defRPr>
                <a:latin typeface="Arial"/>
                <a:ea typeface="Arial"/>
                <a:cs typeface="Arial"/>
                <a:sym typeface="Arial"/>
              </a:defRPr>
            </a:lvl3pPr>
            <a:lvl4pPr>
              <a:lnSpc>
                <a:spcPct val="100000"/>
              </a:lnSpc>
              <a:spcBef>
                <a:spcPts val="600"/>
              </a:spcBef>
              <a:buFontTx/>
              <a:buChar char="–"/>
              <a:defRPr>
                <a:latin typeface="Arial"/>
                <a:ea typeface="Arial"/>
                <a:cs typeface="Arial"/>
                <a:sym typeface="Arial"/>
              </a:defRPr>
            </a:lvl4pPr>
            <a:lvl5pPr>
              <a:lnSpc>
                <a:spcPct val="100000"/>
              </a:lnSpc>
              <a:spcBef>
                <a:spcPts val="600"/>
              </a:spcBef>
              <a:buFontTx/>
              <a:buChar char="»"/>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9"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41" name="Picture 2" descr="Picture 2"/>
          <p:cNvPicPr>
            <a:picLocks noChangeAspect="1"/>
          </p:cNvPicPr>
          <p:nvPr/>
        </p:nvPicPr>
        <p:blipFill>
          <a:blip r:embed="rId2">
            <a:extLst/>
          </a:blip>
          <a:stretch>
            <a:fillRect/>
          </a:stretch>
        </p:blipFill>
        <p:spPr>
          <a:xfrm>
            <a:off x="0" y="6098621"/>
            <a:ext cx="1264249" cy="759379"/>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8"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9"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0"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4"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5" name="Text Placeholder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4"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5"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4"/>
          <p:cNvGrpSpPr/>
          <p:nvPr/>
        </p:nvGrpSpPr>
        <p:grpSpPr>
          <a:xfrm>
            <a:off x="0" y="1"/>
            <a:ext cx="12192000" cy="357129"/>
            <a:chOff x="0" y="0"/>
            <a:chExt cx="12191999" cy="357127"/>
          </a:xfrm>
        </p:grpSpPr>
        <p:sp>
          <p:nvSpPr>
            <p:cNvPr id="148" name="Freeform 12"/>
            <p:cNvSpPr/>
            <p:nvPr/>
          </p:nvSpPr>
          <p:spPr>
            <a:xfrm>
              <a:off x="9143487" y="0"/>
              <a:ext cx="3048513" cy="357129"/>
            </a:xfrm>
            <a:prstGeom prst="rect">
              <a:avLst/>
            </a:prstGeom>
            <a:solidFill>
              <a:srgbClr val="AB2E91"/>
            </a:solidFill>
            <a:ln w="12700" cap="flat">
              <a:noFill/>
              <a:miter lim="400000"/>
            </a:ln>
            <a:effectLst/>
          </p:spPr>
          <p:txBody>
            <a:bodyPr wrap="square" lIns="45719" tIns="45719" rIns="45719" bIns="45719" numCol="1" anchor="t">
              <a:noAutofit/>
            </a:bodyPr>
            <a:lstStyle/>
            <a:p>
              <a:endParaRPr/>
            </a:p>
          </p:txBody>
        </p:sp>
        <p:sp>
          <p:nvSpPr>
            <p:cNvPr id="149" name="Freeform 11"/>
            <p:cNvSpPr/>
            <p:nvPr/>
          </p:nvSpPr>
          <p:spPr>
            <a:xfrm>
              <a:off x="6096000" y="0"/>
              <a:ext cx="3047489" cy="357129"/>
            </a:xfrm>
            <a:prstGeom prst="rect">
              <a:avLst/>
            </a:prstGeom>
            <a:solidFill>
              <a:srgbClr val="008FCD"/>
            </a:solidFill>
            <a:ln w="12700" cap="flat">
              <a:noFill/>
              <a:miter lim="400000"/>
            </a:ln>
            <a:effectLst/>
          </p:spPr>
          <p:txBody>
            <a:bodyPr wrap="square" lIns="45719" tIns="45719" rIns="45719" bIns="45719" numCol="1" anchor="t">
              <a:noAutofit/>
            </a:bodyPr>
            <a:lstStyle/>
            <a:p>
              <a:endParaRPr/>
            </a:p>
          </p:txBody>
        </p:sp>
        <p:sp>
          <p:nvSpPr>
            <p:cNvPr id="150" name="Freeform 10"/>
            <p:cNvSpPr/>
            <p:nvPr/>
          </p:nvSpPr>
          <p:spPr>
            <a:xfrm>
              <a:off x="3047488" y="0"/>
              <a:ext cx="3048512" cy="357129"/>
            </a:xfrm>
            <a:prstGeom prst="rect">
              <a:avLst/>
            </a:prstGeom>
            <a:solidFill>
              <a:srgbClr val="1E7B47"/>
            </a:solidFill>
            <a:ln w="12700" cap="flat">
              <a:noFill/>
              <a:miter lim="400000"/>
            </a:ln>
            <a:effectLst/>
          </p:spPr>
          <p:txBody>
            <a:bodyPr wrap="square" lIns="45719" tIns="45719" rIns="45719" bIns="45719" numCol="1" anchor="t">
              <a:noAutofit/>
            </a:bodyPr>
            <a:lstStyle/>
            <a:p>
              <a:endParaRPr/>
            </a:p>
          </p:txBody>
        </p:sp>
        <p:sp>
          <p:nvSpPr>
            <p:cNvPr id="151" name="Freeform 9"/>
            <p:cNvSpPr/>
            <p:nvPr/>
          </p:nvSpPr>
          <p:spPr>
            <a:xfrm>
              <a:off x="0" y="0"/>
              <a:ext cx="3047489" cy="357129"/>
            </a:xfrm>
            <a:prstGeom prst="rect">
              <a:avLst/>
            </a:prstGeom>
            <a:solidFill>
              <a:srgbClr val="F0532C"/>
            </a:solidFill>
            <a:ln w="12700" cap="flat">
              <a:noFill/>
              <a:miter lim="400000"/>
            </a:ln>
            <a:effectLst/>
          </p:spPr>
          <p:txBody>
            <a:bodyPr wrap="square" lIns="45719" tIns="45719" rIns="45719" bIns="45719" numCol="1" anchor="t">
              <a:noAutofit/>
            </a:bodyPr>
            <a:lstStyle/>
            <a:p>
              <a:endParaRPr/>
            </a:p>
          </p:txBody>
        </p:sp>
      </p:grpSp>
      <p:sp>
        <p:nvSpPr>
          <p:cNvPr id="153" name="TextBox 13"/>
          <p:cNvSpPr txBox="1"/>
          <p:nvPr/>
        </p:nvSpPr>
        <p:spPr>
          <a:xfrm>
            <a:off x="2990754" y="4652367"/>
            <a:ext cx="6096001" cy="777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2200" b="1"/>
            </a:pPr>
            <a:r>
              <a:t>Data Communication and  Networking (DCAN 202)</a:t>
            </a:r>
          </a:p>
          <a:p>
            <a:pPr algn="ctr">
              <a:defRPr sz="2200" b="1"/>
            </a:pPr>
            <a:r>
              <a:t>Week 3</a:t>
            </a:r>
          </a:p>
        </p:txBody>
      </p:sp>
      <p:pic>
        <p:nvPicPr>
          <p:cNvPr id="154" name="Picture 2" descr="Picture 2"/>
          <p:cNvPicPr>
            <a:picLocks noChangeAspect="1"/>
          </p:cNvPicPr>
          <p:nvPr/>
        </p:nvPicPr>
        <p:blipFill>
          <a:blip r:embed="rId2">
            <a:extLst/>
          </a:blip>
          <a:stretch>
            <a:fillRect/>
          </a:stretch>
        </p:blipFill>
        <p:spPr>
          <a:xfrm>
            <a:off x="3047488" y="1067420"/>
            <a:ext cx="5982533" cy="3603691"/>
          </a:xfrm>
          <a:prstGeom prst="rect">
            <a:avLst/>
          </a:prstGeom>
          <a:ln w="12700">
            <a:miter lim="400000"/>
          </a:ln>
        </p:spPr>
      </p:pic>
      <p:sp>
        <p:nvSpPr>
          <p:cNvPr id="155" name="Date Placeholder 1"/>
          <p:cNvSpPr txBox="1"/>
          <p:nvPr/>
        </p:nvSpPr>
        <p:spPr>
          <a:xfrm>
            <a:off x="8077200" y="5998108"/>
            <a:ext cx="3816928"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gn="r">
              <a:defRPr sz="1200" b="1">
                <a:solidFill>
                  <a:srgbClr val="888888"/>
                </a:solidFill>
              </a:defRPr>
            </a:pPr>
            <a:r>
              <a:t>Kent Institute Australia Pty. Ltd</a:t>
            </a:r>
            <a:r>
              <a:rPr b="0"/>
              <a:t>.</a:t>
            </a:r>
          </a:p>
          <a:p>
            <a:pPr algn="r">
              <a:defRPr sz="1200">
                <a:solidFill>
                  <a:srgbClr val="888888"/>
                </a:solidFill>
              </a:defRPr>
            </a:pPr>
            <a:r>
              <a:t>ABN 49 003 577 302  CRICOS Code: 00161E</a:t>
            </a:r>
            <a:br/>
            <a:r>
              <a:t>RTO Code: 90458  TEQSA Provider Number: PRV12051</a:t>
            </a:r>
          </a:p>
        </p:txBody>
      </p:sp>
      <p:sp>
        <p:nvSpPr>
          <p:cNvPr id="156" name="Date Placeholder 1"/>
          <p:cNvSpPr txBox="1"/>
          <p:nvPr/>
        </p:nvSpPr>
        <p:spPr>
          <a:xfrm>
            <a:off x="414950" y="6556692"/>
            <a:ext cx="3318850"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defRPr sz="1200">
                <a:solidFill>
                  <a:srgbClr val="888888"/>
                </a:solidFill>
              </a:defRPr>
            </a:pPr>
            <a:r>
              <a:t>Version 2 – 18</a:t>
            </a:r>
            <a:r>
              <a:rPr baseline="30000"/>
              <a:t>th</a:t>
            </a:r>
            <a:r>
              <a:t> December 2015</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oaxial Cable"/>
          <p:cNvSpPr txBox="1">
            <a:spLocks noGrp="1"/>
          </p:cNvSpPr>
          <p:nvPr>
            <p:ph type="title"/>
          </p:nvPr>
        </p:nvSpPr>
        <p:spPr>
          <a:prstGeom prst="rect">
            <a:avLst/>
          </a:prstGeom>
        </p:spPr>
        <p:txBody>
          <a:bodyPr/>
          <a:lstStyle>
            <a:lvl1pPr algn="ctr">
              <a:defRPr b="1"/>
            </a:lvl1pPr>
          </a:lstStyle>
          <a:p>
            <a:r>
              <a:t>Coaxial Cable</a:t>
            </a:r>
          </a:p>
        </p:txBody>
      </p:sp>
      <p:sp>
        <p:nvSpPr>
          <p:cNvPr id="210" name="A single wire wrapped in a foam insulation surrounded by a braided metal shield, then covered in a plastic jacket.…"/>
          <p:cNvSpPr txBox="1">
            <a:spLocks noGrp="1"/>
          </p:cNvSpPr>
          <p:nvPr>
            <p:ph type="body" sz="half" idx="1"/>
          </p:nvPr>
        </p:nvSpPr>
        <p:spPr>
          <a:xfrm>
            <a:off x="838200" y="1825625"/>
            <a:ext cx="5345347" cy="4351338"/>
          </a:xfrm>
          <a:prstGeom prst="rect">
            <a:avLst/>
          </a:prstGeom>
        </p:spPr>
        <p:txBody>
          <a:bodyPr/>
          <a:lstStyle/>
          <a:p>
            <a:pPr marL="264032" indent="-264032" defTabSz="704087">
              <a:lnSpc>
                <a:spcPct val="100000"/>
              </a:lnSpc>
              <a:spcBef>
                <a:spcPts val="400"/>
              </a:spcBef>
              <a:buFontTx/>
              <a:defRPr sz="2156">
                <a:latin typeface="Arial"/>
                <a:ea typeface="Arial"/>
                <a:cs typeface="Arial"/>
                <a:sym typeface="Arial"/>
              </a:defRPr>
            </a:pPr>
            <a:r>
              <a:t>A single wire wrapped in a foam insulation surrounded by a braided metal shield, then covered in a plastic jacket.</a:t>
            </a:r>
          </a:p>
          <a:p>
            <a:pPr marL="616076" lvl="1" indent="-264032" defTabSz="704087">
              <a:lnSpc>
                <a:spcPct val="100000"/>
              </a:lnSpc>
              <a:spcBef>
                <a:spcPts val="400"/>
              </a:spcBef>
              <a:buFontTx/>
              <a:defRPr sz="1848">
                <a:latin typeface="Arial"/>
                <a:ea typeface="Arial"/>
                <a:cs typeface="Arial"/>
                <a:sym typeface="Arial"/>
              </a:defRPr>
            </a:pPr>
            <a:r>
              <a:t>Cable comes in various thicknesses</a:t>
            </a:r>
          </a:p>
          <a:p>
            <a:pPr marL="264032" indent="-264032" defTabSz="704087">
              <a:lnSpc>
                <a:spcPct val="100000"/>
              </a:lnSpc>
              <a:spcBef>
                <a:spcPts val="400"/>
              </a:spcBef>
              <a:buFontTx/>
              <a:defRPr sz="2156">
                <a:latin typeface="Arial"/>
                <a:ea typeface="Arial"/>
                <a:cs typeface="Arial"/>
                <a:sym typeface="Arial"/>
              </a:defRPr>
            </a:pPr>
            <a:endParaRPr/>
          </a:p>
          <a:p>
            <a:pPr marL="264032" indent="-264032" defTabSz="704087">
              <a:lnSpc>
                <a:spcPct val="100000"/>
              </a:lnSpc>
              <a:spcBef>
                <a:spcPts val="400"/>
              </a:spcBef>
              <a:buFontTx/>
              <a:defRPr sz="2156">
                <a:latin typeface="Arial"/>
                <a:ea typeface="Arial"/>
                <a:cs typeface="Arial"/>
                <a:sym typeface="Arial"/>
              </a:defRPr>
            </a:pPr>
            <a:r>
              <a:t>Baseband coaxial technology uses digital signalling in which the cable carries only one channel of digital data</a:t>
            </a:r>
          </a:p>
          <a:p>
            <a:pPr marL="264032" indent="-264032" defTabSz="704087">
              <a:lnSpc>
                <a:spcPct val="100000"/>
              </a:lnSpc>
              <a:spcBef>
                <a:spcPts val="400"/>
              </a:spcBef>
              <a:buFontTx/>
              <a:defRPr sz="2156">
                <a:latin typeface="Arial"/>
                <a:ea typeface="Arial"/>
                <a:cs typeface="Arial"/>
                <a:sym typeface="Arial"/>
              </a:defRPr>
            </a:pPr>
            <a:endParaRPr/>
          </a:p>
          <a:p>
            <a:pPr marL="264032" indent="-264032" defTabSz="704087">
              <a:lnSpc>
                <a:spcPct val="100000"/>
              </a:lnSpc>
              <a:spcBef>
                <a:spcPts val="400"/>
              </a:spcBef>
              <a:buFontTx/>
              <a:defRPr sz="2156">
                <a:latin typeface="Arial"/>
                <a:ea typeface="Arial"/>
                <a:cs typeface="Arial"/>
                <a:sym typeface="Arial"/>
              </a:defRPr>
            </a:pPr>
            <a:r>
              <a:t>Broadband coaxial technology transmits analog signals and is capable of supporting multiple channels</a:t>
            </a:r>
          </a:p>
        </p:txBody>
      </p:sp>
      <p:sp>
        <p:nvSpPr>
          <p:cNvPr id="21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pic>
        <p:nvPicPr>
          <p:cNvPr id="212" name="Picture 6" descr="Picture 6"/>
          <p:cNvPicPr>
            <a:picLocks noChangeAspect="1"/>
          </p:cNvPicPr>
          <p:nvPr/>
        </p:nvPicPr>
        <p:blipFill>
          <a:blip r:embed="rId2">
            <a:extLst/>
          </a:blip>
          <a:srcRect l="35781" t="2771" r="13753" b="2771"/>
          <a:stretch>
            <a:fillRect/>
          </a:stretch>
        </p:blipFill>
        <p:spPr>
          <a:xfrm>
            <a:off x="6754637" y="1792908"/>
            <a:ext cx="4026286" cy="1841900"/>
          </a:xfrm>
          <a:prstGeom prst="rect">
            <a:avLst/>
          </a:prstGeom>
          <a:ln w="12700">
            <a:miter lim="400000"/>
          </a:ln>
        </p:spPr>
      </p:pic>
      <p:sp>
        <p:nvSpPr>
          <p:cNvPr id="213" name="Example of coaxial cable showing metal braid"/>
          <p:cNvSpPr txBox="1"/>
          <p:nvPr/>
        </p:nvSpPr>
        <p:spPr>
          <a:xfrm>
            <a:off x="6565558" y="3470325"/>
            <a:ext cx="440445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vl1pPr>
          </a:lstStyle>
          <a:p>
            <a:r>
              <a:t>Example of coaxial cable showing metal braid</a:t>
            </a:r>
          </a:p>
        </p:txBody>
      </p:sp>
      <p:pic>
        <p:nvPicPr>
          <p:cNvPr id="214" name="Picture 6" descr="Picture 6"/>
          <p:cNvPicPr>
            <a:picLocks noChangeAspect="1"/>
          </p:cNvPicPr>
          <p:nvPr/>
        </p:nvPicPr>
        <p:blipFill>
          <a:blip r:embed="rId3">
            <a:extLst/>
          </a:blip>
          <a:srcRect l="36981" t="7570" r="14896" b="3167"/>
          <a:stretch>
            <a:fillRect/>
          </a:stretch>
        </p:blipFill>
        <p:spPr>
          <a:xfrm>
            <a:off x="6696495" y="4583695"/>
            <a:ext cx="3926741" cy="1842028"/>
          </a:xfrm>
          <a:prstGeom prst="rect">
            <a:avLst/>
          </a:prstGeom>
          <a:ln w="12700">
            <a:miter lim="400000"/>
          </a:ln>
        </p:spPr>
      </p:pic>
      <p:sp>
        <p:nvSpPr>
          <p:cNvPr id="215" name="Example of thick and thin coaxial cables"/>
          <p:cNvSpPr txBox="1"/>
          <p:nvPr/>
        </p:nvSpPr>
        <p:spPr>
          <a:xfrm>
            <a:off x="6699504" y="6205002"/>
            <a:ext cx="386811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vl1pPr>
          </a:lstStyle>
          <a:p>
            <a:r>
              <a:t>Example of thick and thin coaxial cables</a:t>
            </a:r>
          </a:p>
        </p:txBody>
      </p:sp>
      <p:sp>
        <p:nvSpPr>
          <p:cNvPr id="216" name="Footer Placeholder 3"/>
          <p:cNvSpPr txBox="1"/>
          <p:nvPr/>
        </p:nvSpPr>
        <p:spPr>
          <a:xfrm rot="16200000">
            <a:off x="8850464" y="3629456"/>
            <a:ext cx="4748049"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oaxial Cable - Summary"/>
          <p:cNvSpPr txBox="1">
            <a:spLocks noGrp="1"/>
          </p:cNvSpPr>
          <p:nvPr>
            <p:ph type="title"/>
          </p:nvPr>
        </p:nvSpPr>
        <p:spPr>
          <a:prstGeom prst="rect">
            <a:avLst/>
          </a:prstGeom>
        </p:spPr>
        <p:txBody>
          <a:bodyPr/>
          <a:lstStyle>
            <a:lvl1pPr algn="ctr">
              <a:defRPr b="1"/>
            </a:lvl1pPr>
          </a:lstStyle>
          <a:p>
            <a:r>
              <a:t>Coaxial Cable - Summary</a:t>
            </a:r>
          </a:p>
        </p:txBody>
      </p:sp>
      <p:sp>
        <p:nvSpPr>
          <p:cNvPr id="219" name="A single wire surrounded by a braided shield…"/>
          <p:cNvSpPr txBox="1">
            <a:spLocks noGrp="1"/>
          </p:cNvSpPr>
          <p:nvPr>
            <p:ph type="body" idx="1"/>
          </p:nvPr>
        </p:nvSpPr>
        <p:spPr>
          <a:xfrm>
            <a:off x="838200" y="1825625"/>
            <a:ext cx="10384582" cy="4351338"/>
          </a:xfrm>
          <a:prstGeom prst="rect">
            <a:avLst/>
          </a:prstGeom>
        </p:spPr>
        <p:txBody>
          <a:bodyPr>
            <a:normAutofit lnSpcReduction="10000"/>
          </a:bodyPr>
          <a:lstStyle/>
          <a:p>
            <a:pPr marL="342900" indent="-342900">
              <a:lnSpc>
                <a:spcPct val="100000"/>
              </a:lnSpc>
              <a:spcBef>
                <a:spcPts val="600"/>
              </a:spcBef>
              <a:buFontTx/>
              <a:defRPr>
                <a:latin typeface="Arial"/>
                <a:ea typeface="Arial"/>
                <a:cs typeface="Arial"/>
                <a:sym typeface="Arial"/>
              </a:defRPr>
            </a:pPr>
            <a:r>
              <a:t>A single wire surrounded by a braided shield</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Because of shielding, can carry a wide bandwidth of frequencies</a:t>
            </a:r>
          </a:p>
          <a:p>
            <a:pPr marL="800100" lvl="1" indent="-342900">
              <a:lnSpc>
                <a:spcPct val="100000"/>
              </a:lnSpc>
              <a:spcBef>
                <a:spcPts val="600"/>
              </a:spcBef>
              <a:buFontTx/>
              <a:defRPr sz="2400">
                <a:latin typeface="Arial"/>
                <a:ea typeface="Arial"/>
                <a:cs typeface="Arial"/>
                <a:sym typeface="Arial"/>
              </a:defRPr>
            </a:pPr>
            <a:r>
              <a:t>Thus is good with applications such as cable television</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Not as easy to install as twisted pair</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More expensive than twisted pair</a:t>
            </a:r>
          </a:p>
        </p:txBody>
      </p:sp>
      <p:sp>
        <p:nvSpPr>
          <p:cNvPr id="22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Fiber-Optic Cable"/>
          <p:cNvSpPr txBox="1">
            <a:spLocks noGrp="1"/>
          </p:cNvSpPr>
          <p:nvPr>
            <p:ph type="title"/>
          </p:nvPr>
        </p:nvSpPr>
        <p:spPr>
          <a:prstGeom prst="rect">
            <a:avLst/>
          </a:prstGeom>
        </p:spPr>
        <p:txBody>
          <a:bodyPr/>
          <a:lstStyle>
            <a:lvl1pPr algn="ctr">
              <a:defRPr b="1"/>
            </a:lvl1pPr>
          </a:lstStyle>
          <a:p>
            <a:r>
              <a:t>Fiber-Optic Cable</a:t>
            </a:r>
          </a:p>
        </p:txBody>
      </p:sp>
      <p:sp>
        <p:nvSpPr>
          <p:cNvPr id="223" name="A thin glass cable approximately a little thicker than a human hair surrounded by a plastic coating and packaged into an insulated cable…"/>
          <p:cNvSpPr txBox="1">
            <a:spLocks noGrp="1"/>
          </p:cNvSpPr>
          <p:nvPr>
            <p:ph type="body" sz="half" idx="1"/>
          </p:nvPr>
        </p:nvSpPr>
        <p:spPr>
          <a:xfrm>
            <a:off x="838200" y="1825625"/>
            <a:ext cx="5345347" cy="4351338"/>
          </a:xfrm>
          <a:prstGeom prst="rect">
            <a:avLst/>
          </a:prstGeom>
        </p:spPr>
        <p:txBody>
          <a:bodyPr/>
          <a:lstStyle/>
          <a:p>
            <a:pPr marL="325754" indent="-325754" defTabSz="868680">
              <a:lnSpc>
                <a:spcPct val="100000"/>
              </a:lnSpc>
              <a:spcBef>
                <a:spcPts val="600"/>
              </a:spcBef>
              <a:buFontTx/>
              <a:defRPr sz="2660">
                <a:latin typeface="Arial"/>
                <a:ea typeface="Arial"/>
                <a:cs typeface="Arial"/>
                <a:sym typeface="Arial"/>
              </a:defRPr>
            </a:pPr>
            <a:r>
              <a:t>A thin glass cable approximately a little thicker than a human hair surrounded by a plastic coating and packaged into an insulated cable</a:t>
            </a:r>
          </a:p>
          <a:p>
            <a:pPr marL="325754" indent="-325754" defTabSz="868680">
              <a:lnSpc>
                <a:spcPct val="100000"/>
              </a:lnSpc>
              <a:spcBef>
                <a:spcPts val="600"/>
              </a:spcBef>
              <a:buFontTx/>
              <a:defRPr sz="2660">
                <a:latin typeface="Arial"/>
                <a:ea typeface="Arial"/>
                <a:cs typeface="Arial"/>
                <a:sym typeface="Arial"/>
              </a:defRPr>
            </a:pPr>
            <a:endParaRPr/>
          </a:p>
          <a:p>
            <a:pPr marL="325754" indent="-325754" defTabSz="868680">
              <a:lnSpc>
                <a:spcPct val="100000"/>
              </a:lnSpc>
              <a:spcBef>
                <a:spcPts val="600"/>
              </a:spcBef>
              <a:buFontTx/>
              <a:defRPr sz="2660">
                <a:latin typeface="Arial"/>
                <a:ea typeface="Arial"/>
                <a:cs typeface="Arial"/>
                <a:sym typeface="Arial"/>
              </a:defRPr>
            </a:pPr>
            <a:r>
              <a:t>A photo diode or laser generates pulses of light which travel down the fiber optic cable and are received by a photo receptor</a:t>
            </a:r>
          </a:p>
        </p:txBody>
      </p:sp>
      <p:sp>
        <p:nvSpPr>
          <p:cNvPr id="22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225" name="Footer Placeholder 3"/>
          <p:cNvSpPr txBox="1"/>
          <p:nvPr/>
        </p:nvSpPr>
        <p:spPr>
          <a:xfrm rot="16200000">
            <a:off x="9612464" y="3629456"/>
            <a:ext cx="4748049"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pic>
        <p:nvPicPr>
          <p:cNvPr id="226" name="Picture 6" descr="Picture 6"/>
          <p:cNvPicPr>
            <a:picLocks noChangeAspect="1"/>
          </p:cNvPicPr>
          <p:nvPr/>
        </p:nvPicPr>
        <p:blipFill>
          <a:blip r:embed="rId2">
            <a:extLst/>
          </a:blip>
          <a:srcRect l="28260" t="3804" r="5247" b="3804"/>
          <a:stretch>
            <a:fillRect/>
          </a:stretch>
        </p:blipFill>
        <p:spPr>
          <a:xfrm>
            <a:off x="6120308" y="2079270"/>
            <a:ext cx="5596204" cy="2953484"/>
          </a:xfrm>
          <a:prstGeom prst="rect">
            <a:avLst/>
          </a:prstGeom>
          <a:ln w="12700">
            <a:miter lim="400000"/>
          </a:ln>
        </p:spPr>
      </p:pic>
      <p:sp>
        <p:nvSpPr>
          <p:cNvPr id="227" name="Plain fibre-optic cable Vs Fibre-optic cable in an insulated jacket"/>
          <p:cNvSpPr txBox="1"/>
          <p:nvPr/>
        </p:nvSpPr>
        <p:spPr>
          <a:xfrm>
            <a:off x="6752672" y="5174508"/>
            <a:ext cx="4449183"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Plain fibre-optic cable Vs Fibre-optic cable in an insulated jacket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iber-Optic Cable (cont..)"/>
          <p:cNvSpPr txBox="1">
            <a:spLocks noGrp="1"/>
          </p:cNvSpPr>
          <p:nvPr>
            <p:ph type="title"/>
          </p:nvPr>
        </p:nvSpPr>
        <p:spPr>
          <a:prstGeom prst="rect">
            <a:avLst/>
          </a:prstGeom>
        </p:spPr>
        <p:txBody>
          <a:bodyPr/>
          <a:lstStyle/>
          <a:p>
            <a:pPr algn="ctr">
              <a:defRPr b="1"/>
            </a:pPr>
            <a:r>
              <a:t>Fiber-Optic Cable </a:t>
            </a:r>
            <a:r>
              <a:rPr sz="2400"/>
              <a:t>(cont..)</a:t>
            </a:r>
          </a:p>
        </p:txBody>
      </p:sp>
      <p:sp>
        <p:nvSpPr>
          <p:cNvPr id="230" name="Fiber-optic cable is capable of supporting millions of bits per second for 1000s of meters…"/>
          <p:cNvSpPr txBox="1">
            <a:spLocks noGrp="1"/>
          </p:cNvSpPr>
          <p:nvPr>
            <p:ph type="body" sz="half" idx="1"/>
          </p:nvPr>
        </p:nvSpPr>
        <p:spPr>
          <a:xfrm>
            <a:off x="838200" y="1825625"/>
            <a:ext cx="7119292" cy="4351338"/>
          </a:xfrm>
          <a:prstGeom prst="rect">
            <a:avLst/>
          </a:prstGeom>
        </p:spPr>
        <p:txBody>
          <a:bodyPr/>
          <a:lstStyle/>
          <a:p>
            <a:pPr marL="315468" indent="-315468" defTabSz="841247">
              <a:spcBef>
                <a:spcPts val="600"/>
              </a:spcBef>
              <a:buFontTx/>
              <a:defRPr sz="2576">
                <a:latin typeface="Arial"/>
                <a:ea typeface="Arial"/>
                <a:cs typeface="Arial"/>
                <a:sym typeface="Arial"/>
              </a:defRPr>
            </a:pPr>
            <a:r>
              <a:t>Fiber-optic cable is capable of supporting millions of bits per second for 1000s of meters</a:t>
            </a:r>
          </a:p>
          <a:p>
            <a:pPr marL="315468" indent="-315468" defTabSz="841247">
              <a:spcBef>
                <a:spcPts val="600"/>
              </a:spcBef>
              <a:buFontTx/>
              <a:defRPr sz="2576">
                <a:latin typeface="Arial"/>
                <a:ea typeface="Arial"/>
                <a:cs typeface="Arial"/>
                <a:sym typeface="Arial"/>
              </a:defRPr>
            </a:pPr>
            <a:r>
              <a:t>Thick cable (62.5/125 microns) causes more ray collisions, so you have to transmit slower.  This is step index multimode fiber.  Typically use LED for light source, shorter distance transmissions</a:t>
            </a:r>
          </a:p>
          <a:p>
            <a:pPr marL="315468" indent="-315468" defTabSz="841247">
              <a:spcBef>
                <a:spcPts val="600"/>
              </a:spcBef>
              <a:buFontTx/>
              <a:defRPr sz="2576">
                <a:latin typeface="Arial"/>
                <a:ea typeface="Arial"/>
                <a:cs typeface="Arial"/>
                <a:sym typeface="Arial"/>
              </a:defRPr>
            </a:pPr>
            <a:r>
              <a:t>Thin cable (8.3/125 microns) – very little reflection, fast transmission, typically uses a laser, longer transmission distances; known as single mode fiber</a:t>
            </a:r>
          </a:p>
        </p:txBody>
      </p:sp>
      <p:sp>
        <p:nvSpPr>
          <p:cNvPr id="23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232" name="Footer Placeholder 3"/>
          <p:cNvSpPr txBox="1"/>
          <p:nvPr/>
        </p:nvSpPr>
        <p:spPr>
          <a:xfrm rot="16200000">
            <a:off x="9240465" y="3434184"/>
            <a:ext cx="4636864"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
        <p:nvSpPr>
          <p:cNvPr id="233" name="A fiber-optic cable with multiple strands of fiber"/>
          <p:cNvSpPr txBox="1"/>
          <p:nvPr/>
        </p:nvSpPr>
        <p:spPr>
          <a:xfrm>
            <a:off x="8354721" y="5877965"/>
            <a:ext cx="3019029"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A fiber-optic cable with multiple strands of fiber</a:t>
            </a:r>
          </a:p>
        </p:txBody>
      </p:sp>
      <p:pic>
        <p:nvPicPr>
          <p:cNvPr id="234" name="Picture 6" descr="Picture 6"/>
          <p:cNvPicPr>
            <a:picLocks noChangeAspect="1"/>
          </p:cNvPicPr>
          <p:nvPr/>
        </p:nvPicPr>
        <p:blipFill>
          <a:blip r:embed="rId2">
            <a:extLst/>
          </a:blip>
          <a:srcRect l="35489"/>
          <a:stretch>
            <a:fillRect/>
          </a:stretch>
        </p:blipFill>
        <p:spPr>
          <a:xfrm>
            <a:off x="8220500" y="1386711"/>
            <a:ext cx="3019046" cy="4525964"/>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Fiber-Optic Cable (cont..)"/>
          <p:cNvSpPr txBox="1">
            <a:spLocks noGrp="1"/>
          </p:cNvSpPr>
          <p:nvPr>
            <p:ph type="title"/>
          </p:nvPr>
        </p:nvSpPr>
        <p:spPr>
          <a:prstGeom prst="rect">
            <a:avLst/>
          </a:prstGeom>
        </p:spPr>
        <p:txBody>
          <a:bodyPr/>
          <a:lstStyle/>
          <a:p>
            <a:pPr algn="ctr">
              <a:defRPr b="1"/>
            </a:pPr>
            <a:r>
              <a:t>Fiber-Optic Cable </a:t>
            </a:r>
            <a:r>
              <a:rPr sz="2400"/>
              <a:t>(cont..)</a:t>
            </a:r>
          </a:p>
        </p:txBody>
      </p:sp>
      <p:sp>
        <p:nvSpPr>
          <p:cNvPr id="237" name="Fiber-optic cable is susceptible to reflection (where the light source bounces around inside the cable) and refraction (where the light source passes out of the core and into the surrounding cladding)…"/>
          <p:cNvSpPr txBox="1">
            <a:spLocks noGrp="1"/>
          </p:cNvSpPr>
          <p:nvPr>
            <p:ph type="body" sz="half" idx="1"/>
          </p:nvPr>
        </p:nvSpPr>
        <p:spPr>
          <a:xfrm>
            <a:off x="838200" y="1825625"/>
            <a:ext cx="5766581" cy="4351338"/>
          </a:xfrm>
          <a:prstGeom prst="rect">
            <a:avLst/>
          </a:prstGeom>
        </p:spPr>
        <p:txBody>
          <a:bodyPr>
            <a:normAutofit lnSpcReduction="10000"/>
          </a:bodyPr>
          <a:lstStyle/>
          <a:p>
            <a:pPr marL="339470" indent="-339470" defTabSz="905255">
              <a:lnSpc>
                <a:spcPct val="100000"/>
              </a:lnSpc>
              <a:spcBef>
                <a:spcPts val="600"/>
              </a:spcBef>
              <a:buFontTx/>
              <a:defRPr sz="2772">
                <a:latin typeface="Arial"/>
                <a:ea typeface="Arial"/>
                <a:cs typeface="Arial"/>
                <a:sym typeface="Arial"/>
              </a:defRPr>
            </a:pPr>
            <a:r>
              <a:t>Fiber-optic cable is susceptible to reflection (where the light source bounces around inside the cable) and refraction (where the light source passes out of the core and into the surrounding cladding)</a:t>
            </a:r>
          </a:p>
          <a:p>
            <a:pPr marL="339470" indent="-339470" defTabSz="905255">
              <a:lnSpc>
                <a:spcPct val="100000"/>
              </a:lnSpc>
              <a:spcBef>
                <a:spcPts val="600"/>
              </a:spcBef>
              <a:buFontTx/>
              <a:defRPr sz="2772">
                <a:latin typeface="Arial"/>
                <a:ea typeface="Arial"/>
                <a:cs typeface="Arial"/>
                <a:sym typeface="Arial"/>
              </a:defRPr>
            </a:pPr>
            <a:endParaRPr/>
          </a:p>
          <a:p>
            <a:pPr marL="339470" indent="-339470" defTabSz="905255">
              <a:lnSpc>
                <a:spcPct val="100000"/>
              </a:lnSpc>
              <a:spcBef>
                <a:spcPts val="600"/>
              </a:spcBef>
              <a:buFontTx/>
              <a:defRPr sz="2772">
                <a:latin typeface="Arial"/>
                <a:ea typeface="Arial"/>
                <a:cs typeface="Arial"/>
                <a:sym typeface="Arial"/>
              </a:defRPr>
            </a:pPr>
            <a:r>
              <a:t>Thus, fiber-optic cable is not perfect either.  Noise is still a potential problem</a:t>
            </a:r>
          </a:p>
        </p:txBody>
      </p:sp>
      <p:sp>
        <p:nvSpPr>
          <p:cNvPr id="23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239" name="Footer Placeholder 3"/>
          <p:cNvSpPr txBox="1"/>
          <p:nvPr/>
        </p:nvSpPr>
        <p:spPr>
          <a:xfrm rot="16200000">
            <a:off x="9612464" y="3629456"/>
            <a:ext cx="4748049"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
        <p:nvSpPr>
          <p:cNvPr id="240" name="A simple demonstration of reflection and refraction in a fiber-optic cable"/>
          <p:cNvSpPr txBox="1"/>
          <p:nvPr/>
        </p:nvSpPr>
        <p:spPr>
          <a:xfrm>
            <a:off x="7002009" y="5877965"/>
            <a:ext cx="4371741"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A simple demonstration of reflection and refraction in a fiber-optic cable</a:t>
            </a:r>
          </a:p>
        </p:txBody>
      </p:sp>
      <p:pic>
        <p:nvPicPr>
          <p:cNvPr id="241" name="Picture 6" descr="Picture 6"/>
          <p:cNvPicPr>
            <a:picLocks noChangeAspect="1"/>
          </p:cNvPicPr>
          <p:nvPr/>
        </p:nvPicPr>
        <p:blipFill>
          <a:blip r:embed="rId2">
            <a:extLst/>
          </a:blip>
          <a:srcRect l="4721" r="4721" b="13260"/>
          <a:stretch>
            <a:fillRect/>
          </a:stretch>
        </p:blipFill>
        <p:spPr>
          <a:xfrm>
            <a:off x="7019116" y="1627786"/>
            <a:ext cx="4273704" cy="4351483"/>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Fiber-Optic Cable (cont..)"/>
          <p:cNvSpPr txBox="1">
            <a:spLocks noGrp="1"/>
          </p:cNvSpPr>
          <p:nvPr>
            <p:ph type="title"/>
          </p:nvPr>
        </p:nvSpPr>
        <p:spPr>
          <a:prstGeom prst="rect">
            <a:avLst/>
          </a:prstGeom>
        </p:spPr>
        <p:txBody>
          <a:bodyPr/>
          <a:lstStyle/>
          <a:p>
            <a:pPr algn="ctr">
              <a:defRPr b="1"/>
            </a:pPr>
            <a:r>
              <a:t>Fiber-Optic Cable </a:t>
            </a:r>
            <a:r>
              <a:rPr sz="2400"/>
              <a:t>(cont..)</a:t>
            </a:r>
          </a:p>
        </p:txBody>
      </p:sp>
      <p:sp>
        <p:nvSpPr>
          <p:cNvPr id="24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245" name="Footer Placeholder 3"/>
          <p:cNvSpPr txBox="1"/>
          <p:nvPr/>
        </p:nvSpPr>
        <p:spPr>
          <a:xfrm rot="16200000">
            <a:off x="9612464" y="3629456"/>
            <a:ext cx="4748049"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
        <p:nvSpPr>
          <p:cNvPr id="246" name="A fiber-optic backbone with Category 6 twisted pair running to the workstations"/>
          <p:cNvSpPr txBox="1"/>
          <p:nvPr/>
        </p:nvSpPr>
        <p:spPr>
          <a:xfrm>
            <a:off x="2193611" y="6153191"/>
            <a:ext cx="7972203"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A fiber-optic backbone with Category 6 twisted pair running to the workstations</a:t>
            </a:r>
          </a:p>
        </p:txBody>
      </p:sp>
      <p:pic>
        <p:nvPicPr>
          <p:cNvPr id="247" name="Picture 6" descr="Picture 6"/>
          <p:cNvPicPr>
            <a:picLocks noChangeAspect="1"/>
          </p:cNvPicPr>
          <p:nvPr/>
        </p:nvPicPr>
        <p:blipFill>
          <a:blip r:embed="rId2">
            <a:extLst/>
          </a:blip>
          <a:srcRect l="22300" t="2487" r="837" b="2487"/>
          <a:stretch>
            <a:fillRect/>
          </a:stretch>
        </p:blipFill>
        <p:spPr>
          <a:xfrm>
            <a:off x="2462609" y="1728032"/>
            <a:ext cx="7266877" cy="410702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Fiber-Optic Cable - Summary"/>
          <p:cNvSpPr txBox="1">
            <a:spLocks noGrp="1"/>
          </p:cNvSpPr>
          <p:nvPr>
            <p:ph type="title"/>
          </p:nvPr>
        </p:nvSpPr>
        <p:spPr>
          <a:prstGeom prst="rect">
            <a:avLst/>
          </a:prstGeom>
        </p:spPr>
        <p:txBody>
          <a:bodyPr/>
          <a:lstStyle>
            <a:lvl1pPr algn="ctr">
              <a:defRPr b="1"/>
            </a:lvl1pPr>
          </a:lstStyle>
          <a:p>
            <a:r>
              <a:t>Fiber-Optic Cable - Summary</a:t>
            </a:r>
          </a:p>
        </p:txBody>
      </p:sp>
      <p:sp>
        <p:nvSpPr>
          <p:cNvPr id="250" name="Fiber optic cable can carry the highest data rate for the longest distances…"/>
          <p:cNvSpPr txBox="1">
            <a:spLocks noGrp="1"/>
          </p:cNvSpPr>
          <p:nvPr>
            <p:ph type="body" idx="1"/>
          </p:nvPr>
        </p:nvSpPr>
        <p:spPr>
          <a:xfrm>
            <a:off x="838200" y="1825625"/>
            <a:ext cx="10384582" cy="4351338"/>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Fiber optic cable can carry the highest data rate for the longest distances</a:t>
            </a:r>
          </a:p>
          <a:p>
            <a:pPr marL="342900" indent="-342900">
              <a:lnSpc>
                <a:spcPct val="100000"/>
              </a:lnSpc>
              <a:spcBef>
                <a:spcPts val="600"/>
              </a:spcBef>
              <a:buFontTx/>
              <a:defRPr>
                <a:latin typeface="Arial"/>
                <a:ea typeface="Arial"/>
                <a:cs typeface="Arial"/>
                <a:sym typeface="Arial"/>
              </a:defRPr>
            </a:pPr>
            <a:r>
              <a:t>Initial cost-wise, more expensive than twisted pair, but less than coaxial cable</a:t>
            </a:r>
          </a:p>
          <a:p>
            <a:pPr marL="342900" indent="-342900">
              <a:lnSpc>
                <a:spcPct val="100000"/>
              </a:lnSpc>
              <a:spcBef>
                <a:spcPts val="600"/>
              </a:spcBef>
              <a:buFontTx/>
              <a:defRPr>
                <a:latin typeface="Arial"/>
                <a:ea typeface="Arial"/>
                <a:cs typeface="Arial"/>
                <a:sym typeface="Arial"/>
              </a:defRPr>
            </a:pPr>
            <a:r>
              <a:t>But when you consider the superiority of fiber, initial costs outweighed by capacities</a:t>
            </a:r>
          </a:p>
          <a:p>
            <a:pPr marL="342900" indent="-342900">
              <a:lnSpc>
                <a:spcPct val="100000"/>
              </a:lnSpc>
              <a:spcBef>
                <a:spcPts val="600"/>
              </a:spcBef>
              <a:buFontTx/>
              <a:defRPr>
                <a:latin typeface="Arial"/>
                <a:ea typeface="Arial"/>
                <a:cs typeface="Arial"/>
                <a:sym typeface="Arial"/>
              </a:defRPr>
            </a:pPr>
            <a:r>
              <a:t>Need to fibers for a round-trip connection</a:t>
            </a:r>
          </a:p>
          <a:p>
            <a:pPr marL="342900" indent="-342900">
              <a:lnSpc>
                <a:spcPct val="100000"/>
              </a:lnSpc>
              <a:spcBef>
                <a:spcPts val="600"/>
              </a:spcBef>
              <a:buFontTx/>
              <a:defRPr>
                <a:latin typeface="Arial"/>
                <a:ea typeface="Arial"/>
                <a:cs typeface="Arial"/>
                <a:sym typeface="Arial"/>
              </a:defRPr>
            </a:pPr>
            <a:r>
              <a:t>Not affected by electromagnetic noise and cannot be easily wiretapped, but still noise</a:t>
            </a:r>
          </a:p>
        </p:txBody>
      </p:sp>
      <p:sp>
        <p:nvSpPr>
          <p:cNvPr id="25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onducted Media"/>
          <p:cNvSpPr txBox="1">
            <a:spLocks noGrp="1"/>
          </p:cNvSpPr>
          <p:nvPr>
            <p:ph type="title"/>
          </p:nvPr>
        </p:nvSpPr>
        <p:spPr>
          <a:prstGeom prst="rect">
            <a:avLst/>
          </a:prstGeom>
        </p:spPr>
        <p:txBody>
          <a:bodyPr/>
          <a:lstStyle>
            <a:lvl1pPr algn="ctr">
              <a:defRPr b="1"/>
            </a:lvl1pPr>
          </a:lstStyle>
          <a:p>
            <a:r>
              <a:t>Conducted Media</a:t>
            </a:r>
          </a:p>
        </p:txBody>
      </p:sp>
      <p:sp>
        <p:nvSpPr>
          <p:cNvPr id="25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pic>
        <p:nvPicPr>
          <p:cNvPr id="255" name="Content Placeholder 2" descr="Content Placeholder 2"/>
          <p:cNvPicPr>
            <a:picLocks noChangeAspect="1"/>
          </p:cNvPicPr>
          <p:nvPr/>
        </p:nvPicPr>
        <p:blipFill>
          <a:blip r:embed="rId2">
            <a:extLst/>
          </a:blip>
          <a:srcRect t="4004"/>
          <a:stretch>
            <a:fillRect/>
          </a:stretch>
        </p:blipFill>
        <p:spPr>
          <a:xfrm>
            <a:off x="1480418" y="1396195"/>
            <a:ext cx="9415314" cy="4964974"/>
          </a:xfrm>
          <a:prstGeom prst="rect">
            <a:avLst/>
          </a:prstGeom>
          <a:ln w="12700">
            <a:miter lim="400000"/>
          </a:ln>
        </p:spPr>
      </p:pic>
      <p:sp>
        <p:nvSpPr>
          <p:cNvPr id="256" name="A summary of the characteristics of conducted media"/>
          <p:cNvSpPr txBox="1"/>
          <p:nvPr/>
        </p:nvSpPr>
        <p:spPr>
          <a:xfrm>
            <a:off x="3523581" y="6353492"/>
            <a:ext cx="514483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vl1pPr>
          </a:lstStyle>
          <a:p>
            <a:r>
              <a:t>A summary of the characteristics of conducted media</a:t>
            </a:r>
          </a:p>
        </p:txBody>
      </p:sp>
      <p:sp>
        <p:nvSpPr>
          <p:cNvPr id="257" name="Footer Placeholder 3"/>
          <p:cNvSpPr txBox="1"/>
          <p:nvPr/>
        </p:nvSpPr>
        <p:spPr>
          <a:xfrm rot="16200000">
            <a:off x="9193364" y="3629456"/>
            <a:ext cx="4748049"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Wireless Media"/>
          <p:cNvSpPr txBox="1">
            <a:spLocks noGrp="1"/>
          </p:cNvSpPr>
          <p:nvPr>
            <p:ph type="title"/>
          </p:nvPr>
        </p:nvSpPr>
        <p:spPr>
          <a:prstGeom prst="rect">
            <a:avLst/>
          </a:prstGeom>
        </p:spPr>
        <p:txBody>
          <a:bodyPr/>
          <a:lstStyle>
            <a:lvl1pPr algn="ctr">
              <a:lnSpc>
                <a:spcPct val="100000"/>
              </a:lnSpc>
              <a:defRPr b="1"/>
            </a:lvl1pPr>
          </a:lstStyle>
          <a:p>
            <a:r>
              <a:t>Wireless Media</a:t>
            </a:r>
          </a:p>
        </p:txBody>
      </p:sp>
      <p:sp>
        <p:nvSpPr>
          <p:cNvPr id="260" name="Radio, satellite transmissions, and infrared light are all different forms of electromagnetic waves that are used to transmit data…"/>
          <p:cNvSpPr txBox="1">
            <a:spLocks noGrp="1"/>
          </p:cNvSpPr>
          <p:nvPr>
            <p:ph type="body" sz="half" idx="1"/>
          </p:nvPr>
        </p:nvSpPr>
        <p:spPr>
          <a:xfrm>
            <a:off x="838200" y="1825625"/>
            <a:ext cx="5514853" cy="4351338"/>
          </a:xfrm>
          <a:prstGeom prst="rect">
            <a:avLst/>
          </a:prstGeom>
        </p:spPr>
        <p:txBody>
          <a:bodyPr>
            <a:normAutofit lnSpcReduction="10000"/>
          </a:bodyPr>
          <a:lstStyle/>
          <a:p>
            <a:pPr marL="301752" indent="-301752" defTabSz="804672">
              <a:lnSpc>
                <a:spcPct val="100000"/>
              </a:lnSpc>
              <a:spcBef>
                <a:spcPts val="500"/>
              </a:spcBef>
              <a:buFontTx/>
              <a:defRPr sz="2464">
                <a:latin typeface="Arial"/>
                <a:ea typeface="Arial"/>
                <a:cs typeface="Arial"/>
                <a:sym typeface="Arial"/>
              </a:defRPr>
            </a:pPr>
            <a:r>
              <a:t>Radio, satellite transmissions, and infrared light are all different forms of electromagnetic waves that are used to transmit data</a:t>
            </a:r>
          </a:p>
          <a:p>
            <a:pPr marL="301752" indent="-301752" defTabSz="804672">
              <a:lnSpc>
                <a:spcPct val="100000"/>
              </a:lnSpc>
              <a:spcBef>
                <a:spcPts val="500"/>
              </a:spcBef>
              <a:buFontTx/>
              <a:defRPr sz="2464">
                <a:latin typeface="Arial"/>
                <a:ea typeface="Arial"/>
                <a:cs typeface="Arial"/>
                <a:sym typeface="Arial"/>
              </a:defRPr>
            </a:pPr>
            <a:endParaRPr/>
          </a:p>
          <a:p>
            <a:pPr marL="301752" indent="-301752" defTabSz="804672">
              <a:lnSpc>
                <a:spcPct val="100000"/>
              </a:lnSpc>
              <a:spcBef>
                <a:spcPts val="500"/>
              </a:spcBef>
              <a:buFontTx/>
              <a:defRPr sz="2464">
                <a:latin typeface="Arial"/>
                <a:ea typeface="Arial"/>
                <a:cs typeface="Arial"/>
                <a:sym typeface="Arial"/>
              </a:defRPr>
            </a:pPr>
            <a:r>
              <a:t>Technically speaking – in wireless transmissions, space is the medium</a:t>
            </a:r>
          </a:p>
          <a:p>
            <a:pPr marL="301752" indent="-301752" defTabSz="804672">
              <a:lnSpc>
                <a:spcPct val="100000"/>
              </a:lnSpc>
              <a:spcBef>
                <a:spcPts val="500"/>
              </a:spcBef>
              <a:buFontTx/>
              <a:defRPr sz="2464">
                <a:latin typeface="Arial"/>
                <a:ea typeface="Arial"/>
                <a:cs typeface="Arial"/>
                <a:sym typeface="Arial"/>
              </a:defRPr>
            </a:pPr>
            <a:endParaRPr/>
          </a:p>
          <a:p>
            <a:pPr marL="301752" indent="-301752" defTabSz="804672">
              <a:lnSpc>
                <a:spcPct val="100000"/>
              </a:lnSpc>
              <a:spcBef>
                <a:spcPts val="500"/>
              </a:spcBef>
              <a:buFontTx/>
              <a:defRPr sz="2464">
                <a:latin typeface="Arial"/>
                <a:ea typeface="Arial"/>
                <a:cs typeface="Arial"/>
                <a:sym typeface="Arial"/>
              </a:defRPr>
            </a:pPr>
            <a:r>
              <a:t>Note in the following figure how each source occupies a different set of frequencies</a:t>
            </a:r>
          </a:p>
        </p:txBody>
      </p:sp>
      <p:sp>
        <p:nvSpPr>
          <p:cNvPr id="26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pic>
        <p:nvPicPr>
          <p:cNvPr id="262" name="Picture 6" descr="Picture 6"/>
          <p:cNvPicPr>
            <a:picLocks noChangeAspect="1"/>
          </p:cNvPicPr>
          <p:nvPr/>
        </p:nvPicPr>
        <p:blipFill>
          <a:blip r:embed="rId2">
            <a:extLst/>
          </a:blip>
          <a:srcRect l="27480" t="4653" r="7179" b="2086"/>
          <a:stretch>
            <a:fillRect/>
          </a:stretch>
        </p:blipFill>
        <p:spPr>
          <a:xfrm>
            <a:off x="6463378" y="1630695"/>
            <a:ext cx="5090471" cy="4655704"/>
          </a:xfrm>
          <a:prstGeom prst="rect">
            <a:avLst/>
          </a:prstGeom>
          <a:ln w="12700">
            <a:miter lim="400000"/>
          </a:ln>
        </p:spPr>
      </p:pic>
      <p:sp>
        <p:nvSpPr>
          <p:cNvPr id="263" name="Electromagnetic Wave Frequencies"/>
          <p:cNvSpPr txBox="1"/>
          <p:nvPr/>
        </p:nvSpPr>
        <p:spPr>
          <a:xfrm>
            <a:off x="7565489" y="6353492"/>
            <a:ext cx="341047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vl1pPr>
          </a:lstStyle>
          <a:p>
            <a:r>
              <a:t>Electromagnetic Wave Frequencies</a:t>
            </a:r>
          </a:p>
        </p:txBody>
      </p:sp>
      <p:sp>
        <p:nvSpPr>
          <p:cNvPr id="264" name="Footer Placeholder 3"/>
          <p:cNvSpPr txBox="1"/>
          <p:nvPr/>
        </p:nvSpPr>
        <p:spPr>
          <a:xfrm rot="16200000">
            <a:off x="9377978" y="3785785"/>
            <a:ext cx="4748049" cy="431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rrestrial Microwave Transmission"/>
          <p:cNvSpPr txBox="1">
            <a:spLocks noGrp="1"/>
          </p:cNvSpPr>
          <p:nvPr>
            <p:ph type="title"/>
          </p:nvPr>
        </p:nvSpPr>
        <p:spPr>
          <a:prstGeom prst="rect">
            <a:avLst/>
          </a:prstGeom>
        </p:spPr>
        <p:txBody>
          <a:bodyPr/>
          <a:lstStyle>
            <a:lvl1pPr algn="ctr">
              <a:defRPr b="1"/>
            </a:lvl1pPr>
          </a:lstStyle>
          <a:p>
            <a:r>
              <a:t>Terrestrial Microwave Transmission</a:t>
            </a:r>
          </a:p>
        </p:txBody>
      </p:sp>
      <p:sp>
        <p:nvSpPr>
          <p:cNvPr id="267" name="Land-based, line-of-sight transmission…"/>
          <p:cNvSpPr txBox="1">
            <a:spLocks noGrp="1"/>
          </p:cNvSpPr>
          <p:nvPr>
            <p:ph type="body" sz="half" idx="1"/>
          </p:nvPr>
        </p:nvSpPr>
        <p:spPr>
          <a:xfrm>
            <a:off x="838200" y="1825625"/>
            <a:ext cx="6276393" cy="4351338"/>
          </a:xfrm>
          <a:prstGeom prst="rect">
            <a:avLst/>
          </a:prstGeom>
        </p:spPr>
        <p:txBody>
          <a:bodyPr>
            <a:normAutofit lnSpcReduction="10000"/>
          </a:bodyPr>
          <a:lstStyle/>
          <a:p>
            <a:pPr marL="329184" indent="-329184" defTabSz="877823">
              <a:lnSpc>
                <a:spcPct val="100000"/>
              </a:lnSpc>
              <a:spcBef>
                <a:spcPts val="600"/>
              </a:spcBef>
              <a:buFontTx/>
              <a:defRPr sz="2688">
                <a:latin typeface="Arial"/>
                <a:ea typeface="Arial"/>
                <a:cs typeface="Arial"/>
                <a:sym typeface="Arial"/>
              </a:defRPr>
            </a:pPr>
            <a:r>
              <a:t>Land-based, line-of-sight transmission</a:t>
            </a:r>
          </a:p>
          <a:p>
            <a:pPr marL="329184" indent="-329184" defTabSz="877823">
              <a:lnSpc>
                <a:spcPct val="100000"/>
              </a:lnSpc>
              <a:spcBef>
                <a:spcPts val="600"/>
              </a:spcBef>
              <a:buFontTx/>
              <a:defRPr sz="2688">
                <a:latin typeface="Arial"/>
                <a:ea typeface="Arial"/>
                <a:cs typeface="Arial"/>
                <a:sym typeface="Arial"/>
              </a:defRPr>
            </a:pPr>
            <a:r>
              <a:t>Approximately 20-30 miles between towers</a:t>
            </a:r>
          </a:p>
          <a:p>
            <a:pPr marL="329184" indent="-329184" defTabSz="877823">
              <a:lnSpc>
                <a:spcPct val="100000"/>
              </a:lnSpc>
              <a:spcBef>
                <a:spcPts val="600"/>
              </a:spcBef>
              <a:buFontTx/>
              <a:defRPr sz="2688">
                <a:latin typeface="Arial"/>
                <a:ea typeface="Arial"/>
                <a:cs typeface="Arial"/>
                <a:sym typeface="Arial"/>
              </a:defRPr>
            </a:pPr>
            <a:r>
              <a:t>Transmits data at hundreds of millions of bits per second</a:t>
            </a:r>
          </a:p>
          <a:p>
            <a:pPr marL="329184" indent="-329184" defTabSz="877823">
              <a:lnSpc>
                <a:spcPct val="100000"/>
              </a:lnSpc>
              <a:spcBef>
                <a:spcPts val="600"/>
              </a:spcBef>
              <a:buFontTx/>
              <a:defRPr sz="2688">
                <a:latin typeface="Arial"/>
                <a:ea typeface="Arial"/>
                <a:cs typeface="Arial"/>
                <a:sym typeface="Arial"/>
              </a:defRPr>
            </a:pPr>
            <a:r>
              <a:t>Signals will not pass through solid objects</a:t>
            </a:r>
          </a:p>
          <a:p>
            <a:pPr marL="329184" indent="-329184" defTabSz="877823">
              <a:lnSpc>
                <a:spcPct val="100000"/>
              </a:lnSpc>
              <a:spcBef>
                <a:spcPts val="600"/>
              </a:spcBef>
              <a:buFontTx/>
              <a:defRPr sz="2688">
                <a:latin typeface="Arial"/>
                <a:ea typeface="Arial"/>
                <a:cs typeface="Arial"/>
                <a:sym typeface="Arial"/>
              </a:defRPr>
            </a:pPr>
            <a:r>
              <a:t>Popular with telephone companies and business to business transmissions</a:t>
            </a:r>
          </a:p>
        </p:txBody>
      </p:sp>
      <p:sp>
        <p:nvSpPr>
          <p:cNvPr id="26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pic>
        <p:nvPicPr>
          <p:cNvPr id="269" name="Picture 6" descr="Picture 6"/>
          <p:cNvPicPr>
            <a:picLocks noChangeAspect="1"/>
          </p:cNvPicPr>
          <p:nvPr/>
        </p:nvPicPr>
        <p:blipFill>
          <a:blip r:embed="rId2">
            <a:extLst/>
          </a:blip>
          <a:srcRect l="32837"/>
          <a:stretch>
            <a:fillRect/>
          </a:stretch>
        </p:blipFill>
        <p:spPr>
          <a:xfrm>
            <a:off x="7367952" y="1516766"/>
            <a:ext cx="3173034" cy="4643439"/>
          </a:xfrm>
          <a:prstGeom prst="rect">
            <a:avLst/>
          </a:prstGeom>
          <a:ln w="12700">
            <a:miter lim="400000"/>
          </a:ln>
        </p:spPr>
      </p:pic>
      <p:sp>
        <p:nvSpPr>
          <p:cNvPr id="270" name="A typical microwave tower and antenna"/>
          <p:cNvSpPr txBox="1"/>
          <p:nvPr/>
        </p:nvSpPr>
        <p:spPr>
          <a:xfrm>
            <a:off x="7017612" y="6292890"/>
            <a:ext cx="387369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vl1pPr>
          </a:lstStyle>
          <a:p>
            <a:r>
              <a:t>A typical microwave tower and antenna</a:t>
            </a:r>
          </a:p>
        </p:txBody>
      </p:sp>
      <p:sp>
        <p:nvSpPr>
          <p:cNvPr id="271" name="Footer Placeholder 3"/>
          <p:cNvSpPr txBox="1"/>
          <p:nvPr/>
        </p:nvSpPr>
        <p:spPr>
          <a:xfrm rot="16200000">
            <a:off x="8635811" y="3622977"/>
            <a:ext cx="4748050"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hapter 3:  Conducted and Wireless Media"/>
          <p:cNvSpPr txBox="1">
            <a:spLocks noGrp="1"/>
          </p:cNvSpPr>
          <p:nvPr>
            <p:ph type="title"/>
          </p:nvPr>
        </p:nvSpPr>
        <p:spPr>
          <a:xfrm>
            <a:off x="1943100" y="2766218"/>
            <a:ext cx="4887401" cy="1325564"/>
          </a:xfrm>
          <a:prstGeom prst="rect">
            <a:avLst/>
          </a:prstGeom>
        </p:spPr>
        <p:txBody>
          <a:bodyPr/>
          <a:lstStyle/>
          <a:p>
            <a:pPr defTabSz="603504">
              <a:defRPr sz="2904" b="1"/>
            </a:pPr>
            <a:r>
              <a:t>Chapter 3: </a:t>
            </a:r>
            <a:br/>
            <a:r>
              <a:t>Conducted and Wireless Media</a:t>
            </a:r>
          </a:p>
        </p:txBody>
      </p:sp>
      <p:sp>
        <p:nvSpPr>
          <p:cNvPr id="167"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pic>
        <p:nvPicPr>
          <p:cNvPr id="168" name="DCAN202 Textbook Cover.jpg" descr="DCAN202 Textbook Cover.jpg"/>
          <p:cNvPicPr>
            <a:picLocks noChangeAspect="1"/>
          </p:cNvPicPr>
          <p:nvPr/>
        </p:nvPicPr>
        <p:blipFill>
          <a:blip r:embed="rId2">
            <a:extLst/>
          </a:blip>
          <a:stretch>
            <a:fillRect/>
          </a:stretch>
        </p:blipFill>
        <p:spPr>
          <a:xfrm>
            <a:off x="7304885" y="499318"/>
            <a:ext cx="4343744" cy="5554660"/>
          </a:xfrm>
          <a:prstGeom prst="rect">
            <a:avLst/>
          </a:prstGeom>
          <a:ln w="12700">
            <a:miter lim="400000"/>
          </a:ln>
        </p:spPr>
      </p:pic>
      <p:sp>
        <p:nvSpPr>
          <p:cNvPr id="169" name="Footer Placeholder 3"/>
          <p:cNvSpPr txBox="1"/>
          <p:nvPr/>
        </p:nvSpPr>
        <p:spPr>
          <a:xfrm>
            <a:off x="7368854" y="6067425"/>
            <a:ext cx="4215806" cy="633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400">
                <a:latin typeface="Arial"/>
                <a:ea typeface="Arial"/>
                <a:cs typeface="Arial"/>
                <a:sym typeface="Arial"/>
              </a:defRPr>
            </a:pPr>
            <a:r>
              <a:t>Data Communications and Computer Networks: A Business User's Approach, Eighth Edition</a:t>
            </a:r>
            <a:endParaRPr sz="2800"/>
          </a:p>
          <a:p>
            <a:pPr>
              <a:defRPr sz="1000">
                <a:latin typeface="Arial"/>
                <a:ea typeface="Arial"/>
                <a:cs typeface="Arial"/>
                <a:sym typeface="Arial"/>
              </a:defRPr>
            </a:pPr>
            <a:r>
              <a:t>© 2016. Cengage Learning. All right reserved.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rrestrial Microwave Transmission (continued)"/>
          <p:cNvSpPr txBox="1">
            <a:spLocks noGrp="1"/>
          </p:cNvSpPr>
          <p:nvPr>
            <p:ph type="title"/>
          </p:nvPr>
        </p:nvSpPr>
        <p:spPr>
          <a:prstGeom prst="rect">
            <a:avLst/>
          </a:prstGeom>
        </p:spPr>
        <p:txBody>
          <a:bodyPr/>
          <a:lstStyle>
            <a:lvl1pPr algn="ctr" defTabSz="877823">
              <a:defRPr sz="4224" b="1"/>
            </a:lvl1pPr>
          </a:lstStyle>
          <a:p>
            <a:r>
              <a:t>Terrestrial Microwave Transmission (continued)</a:t>
            </a:r>
          </a:p>
        </p:txBody>
      </p:sp>
      <p:sp>
        <p:nvSpPr>
          <p:cNvPr id="27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75" name="A microwave antenna on top of a free-standing tower transmitting to another antenna on the top of a building."/>
          <p:cNvSpPr txBox="1"/>
          <p:nvPr/>
        </p:nvSpPr>
        <p:spPr>
          <a:xfrm>
            <a:off x="3348904" y="5984874"/>
            <a:ext cx="5494192"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A microwave antenna on top of a free-standing tower transmitting to another antenna on the top of a building.</a:t>
            </a:r>
          </a:p>
        </p:txBody>
      </p:sp>
      <p:sp>
        <p:nvSpPr>
          <p:cNvPr id="276" name="Footer Placeholder 3"/>
          <p:cNvSpPr txBox="1"/>
          <p:nvPr/>
        </p:nvSpPr>
        <p:spPr>
          <a:xfrm rot="16200000">
            <a:off x="8635812" y="3622977"/>
            <a:ext cx="4748049"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pic>
        <p:nvPicPr>
          <p:cNvPr id="277" name="Picture 6" descr="Picture 6"/>
          <p:cNvPicPr>
            <a:picLocks noChangeAspect="1"/>
          </p:cNvPicPr>
          <p:nvPr/>
        </p:nvPicPr>
        <p:blipFill>
          <a:blip r:embed="rId2">
            <a:extLst/>
          </a:blip>
          <a:srcRect l="23166" t="6938" r="1375" b="1745"/>
          <a:stretch>
            <a:fillRect/>
          </a:stretch>
        </p:blipFill>
        <p:spPr>
          <a:xfrm>
            <a:off x="2215319" y="1841919"/>
            <a:ext cx="7761410" cy="4175079"/>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atellite Microwave Transmission"/>
          <p:cNvSpPr txBox="1">
            <a:spLocks noGrp="1"/>
          </p:cNvSpPr>
          <p:nvPr>
            <p:ph type="title"/>
          </p:nvPr>
        </p:nvSpPr>
        <p:spPr>
          <a:prstGeom prst="rect">
            <a:avLst/>
          </a:prstGeom>
        </p:spPr>
        <p:txBody>
          <a:bodyPr/>
          <a:lstStyle>
            <a:lvl1pPr algn="ctr">
              <a:defRPr b="1"/>
            </a:lvl1pPr>
          </a:lstStyle>
          <a:p>
            <a:r>
              <a:t>Satellite Microwave Transmission</a:t>
            </a:r>
          </a:p>
        </p:txBody>
      </p:sp>
      <p:sp>
        <p:nvSpPr>
          <p:cNvPr id="280" name="Similar to terrestrial microwave except the signal travels from a ground station on earth to a satellite and back to another ground station…"/>
          <p:cNvSpPr txBox="1">
            <a:spLocks noGrp="1"/>
          </p:cNvSpPr>
          <p:nvPr>
            <p:ph type="body" sz="half" idx="1"/>
          </p:nvPr>
        </p:nvSpPr>
        <p:spPr>
          <a:xfrm>
            <a:off x="838200" y="1825625"/>
            <a:ext cx="4860427" cy="4351338"/>
          </a:xfrm>
          <a:prstGeom prst="rect">
            <a:avLst/>
          </a:prstGeom>
        </p:spPr>
        <p:txBody>
          <a:bodyPr>
            <a:normAutofit lnSpcReduction="10000"/>
          </a:bodyPr>
          <a:lstStyle/>
          <a:p>
            <a:pPr marL="274320" indent="-274320" defTabSz="731520">
              <a:lnSpc>
                <a:spcPct val="100000"/>
              </a:lnSpc>
              <a:spcBef>
                <a:spcPts val="500"/>
              </a:spcBef>
              <a:buFontTx/>
              <a:defRPr sz="2240">
                <a:latin typeface="Arial"/>
                <a:ea typeface="Arial"/>
                <a:cs typeface="Arial"/>
                <a:sym typeface="Arial"/>
              </a:defRPr>
            </a:pPr>
            <a:r>
              <a:t>Similar to terrestrial microwave except the signal travels from a ground station on earth to a satellite and back to another ground station</a:t>
            </a:r>
          </a:p>
          <a:p>
            <a:pPr marL="274320" indent="-274320" defTabSz="731520">
              <a:lnSpc>
                <a:spcPct val="100000"/>
              </a:lnSpc>
              <a:spcBef>
                <a:spcPts val="500"/>
              </a:spcBef>
              <a:buFontTx/>
              <a:defRPr sz="2240">
                <a:latin typeface="Arial"/>
                <a:ea typeface="Arial"/>
                <a:cs typeface="Arial"/>
                <a:sym typeface="Arial"/>
              </a:defRPr>
            </a:pPr>
            <a:endParaRPr/>
          </a:p>
          <a:p>
            <a:pPr marL="274320" indent="-274320" defTabSz="731520">
              <a:lnSpc>
                <a:spcPct val="100000"/>
              </a:lnSpc>
              <a:spcBef>
                <a:spcPts val="500"/>
              </a:spcBef>
              <a:buFontTx/>
              <a:defRPr sz="2240">
                <a:latin typeface="Arial"/>
                <a:ea typeface="Arial"/>
                <a:cs typeface="Arial"/>
                <a:sym typeface="Arial"/>
              </a:defRPr>
            </a:pPr>
            <a:r>
              <a:t>Can also transmit signals from one satellite to another</a:t>
            </a:r>
          </a:p>
          <a:p>
            <a:pPr marL="274320" indent="-274320" defTabSz="731520">
              <a:lnSpc>
                <a:spcPct val="100000"/>
              </a:lnSpc>
              <a:spcBef>
                <a:spcPts val="500"/>
              </a:spcBef>
              <a:buFontTx/>
              <a:defRPr sz="2240">
                <a:latin typeface="Arial"/>
                <a:ea typeface="Arial"/>
                <a:cs typeface="Arial"/>
                <a:sym typeface="Arial"/>
              </a:defRPr>
            </a:pPr>
            <a:endParaRPr/>
          </a:p>
          <a:p>
            <a:pPr marL="274320" indent="-274320" defTabSz="731520">
              <a:lnSpc>
                <a:spcPct val="100000"/>
              </a:lnSpc>
              <a:spcBef>
                <a:spcPts val="500"/>
              </a:spcBef>
              <a:buFontTx/>
              <a:defRPr sz="2240">
                <a:latin typeface="Arial"/>
                <a:ea typeface="Arial"/>
                <a:cs typeface="Arial"/>
                <a:sym typeface="Arial"/>
              </a:defRPr>
            </a:pPr>
            <a:r>
              <a:t>Satellites can be classified by how far out into orbit each one is (LEO, MEO, GEO, and HEO)</a:t>
            </a:r>
          </a:p>
        </p:txBody>
      </p:sp>
      <p:sp>
        <p:nvSpPr>
          <p:cNvPr id="28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282" name="Earth and the four Earth orbits: LEO, MEO, GEO, and HEO"/>
          <p:cNvSpPr txBox="1"/>
          <p:nvPr/>
        </p:nvSpPr>
        <p:spPr>
          <a:xfrm>
            <a:off x="6019396" y="5710639"/>
            <a:ext cx="547244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vl1pPr>
          </a:lstStyle>
          <a:p>
            <a:r>
              <a:t>Earth and the four Earth orbits: LEO, MEO, GEO, and HEO</a:t>
            </a:r>
          </a:p>
        </p:txBody>
      </p:sp>
      <p:sp>
        <p:nvSpPr>
          <p:cNvPr id="283" name="Footer Placeholder 3"/>
          <p:cNvSpPr txBox="1"/>
          <p:nvPr/>
        </p:nvSpPr>
        <p:spPr>
          <a:xfrm rot="16200000">
            <a:off x="9399836" y="3526424"/>
            <a:ext cx="4748049"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pic>
        <p:nvPicPr>
          <p:cNvPr id="284" name="Picture 6" descr="Picture 6"/>
          <p:cNvPicPr>
            <a:picLocks noChangeAspect="1"/>
          </p:cNvPicPr>
          <p:nvPr/>
        </p:nvPicPr>
        <p:blipFill>
          <a:blip r:embed="rId2">
            <a:extLst/>
          </a:blip>
          <a:srcRect l="21406" t="2659" r="1361" b="2659"/>
          <a:stretch>
            <a:fillRect/>
          </a:stretch>
        </p:blipFill>
        <p:spPr>
          <a:xfrm>
            <a:off x="6198355" y="1930886"/>
            <a:ext cx="5114618" cy="3809997"/>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atellite Microwave Transmission (continued)"/>
          <p:cNvSpPr txBox="1">
            <a:spLocks noGrp="1"/>
          </p:cNvSpPr>
          <p:nvPr>
            <p:ph type="title"/>
          </p:nvPr>
        </p:nvSpPr>
        <p:spPr>
          <a:prstGeom prst="rect">
            <a:avLst/>
          </a:prstGeom>
        </p:spPr>
        <p:txBody>
          <a:bodyPr/>
          <a:lstStyle>
            <a:lvl1pPr algn="ctr" defTabSz="905255">
              <a:defRPr sz="4356" b="1"/>
            </a:lvl1pPr>
          </a:lstStyle>
          <a:p>
            <a:r>
              <a:t>Satellite Microwave Transmission (continued)</a:t>
            </a:r>
          </a:p>
        </p:txBody>
      </p:sp>
      <p:sp>
        <p:nvSpPr>
          <p:cNvPr id="287" name="LEO (Low-Earth-Orbit) – 100 to 1000 miles out…"/>
          <p:cNvSpPr txBox="1">
            <a:spLocks noGrp="1"/>
          </p:cNvSpPr>
          <p:nvPr>
            <p:ph type="body" idx="1"/>
          </p:nvPr>
        </p:nvSpPr>
        <p:spPr>
          <a:xfrm>
            <a:off x="838200" y="1825624"/>
            <a:ext cx="10515600" cy="4443732"/>
          </a:xfrm>
          <a:prstGeom prst="rect">
            <a:avLst/>
          </a:prstGeom>
        </p:spPr>
        <p:txBody>
          <a:bodyPr>
            <a:normAutofit lnSpcReduction="10000"/>
          </a:bodyPr>
          <a:lstStyle/>
          <a:p>
            <a:pPr marL="339470" indent="-339470" defTabSz="905255">
              <a:spcBef>
                <a:spcPts val="600"/>
              </a:spcBef>
              <a:buFontTx/>
              <a:defRPr sz="2574">
                <a:latin typeface="Arial"/>
                <a:ea typeface="Arial"/>
                <a:cs typeface="Arial"/>
                <a:sym typeface="Arial"/>
              </a:defRPr>
            </a:pPr>
            <a:r>
              <a:rPr b="1"/>
              <a:t>LEO</a:t>
            </a:r>
            <a:r>
              <a:t> (Low-Earth-Orbit) – 100 to 1000 miles out</a:t>
            </a:r>
            <a:r>
              <a:rPr sz="2376"/>
              <a:t>  </a:t>
            </a:r>
          </a:p>
          <a:p>
            <a:pPr marL="735520" lvl="1" indent="-282892" defTabSz="905255">
              <a:spcBef>
                <a:spcPts val="500"/>
              </a:spcBef>
              <a:buFontTx/>
              <a:buChar char="–"/>
              <a:defRPr sz="2376">
                <a:latin typeface="Arial"/>
                <a:ea typeface="Arial"/>
                <a:cs typeface="Arial"/>
                <a:sym typeface="Arial"/>
              </a:defRPr>
            </a:pPr>
            <a:r>
              <a:t>Used for wireless e-mail, special mobile telephones, pagers, spying, videoconferencing</a:t>
            </a:r>
            <a:endParaRPr sz="2574"/>
          </a:p>
          <a:p>
            <a:pPr marL="339470" indent="-339470" defTabSz="905255">
              <a:spcBef>
                <a:spcPts val="600"/>
              </a:spcBef>
              <a:buFontTx/>
              <a:defRPr sz="2574">
                <a:latin typeface="Arial"/>
                <a:ea typeface="Arial"/>
                <a:cs typeface="Arial"/>
                <a:sym typeface="Arial"/>
              </a:defRPr>
            </a:pPr>
            <a:r>
              <a:rPr b="1"/>
              <a:t>MEO</a:t>
            </a:r>
            <a:r>
              <a:t> (Middle-Earth-Orbit) – 1000 to 22,300 miles</a:t>
            </a:r>
          </a:p>
          <a:p>
            <a:pPr marL="735520" lvl="1" indent="-282892" defTabSz="905255">
              <a:spcBef>
                <a:spcPts val="500"/>
              </a:spcBef>
              <a:buFontTx/>
              <a:buChar char="–"/>
              <a:defRPr sz="2376">
                <a:latin typeface="Arial"/>
                <a:ea typeface="Arial"/>
                <a:cs typeface="Arial"/>
                <a:sym typeface="Arial"/>
              </a:defRPr>
            </a:pPr>
            <a:r>
              <a:t>Used for GPS (global positioning systems) and government</a:t>
            </a:r>
            <a:endParaRPr sz="2574"/>
          </a:p>
          <a:p>
            <a:pPr marL="339470" indent="-339470" defTabSz="905255">
              <a:spcBef>
                <a:spcPts val="600"/>
              </a:spcBef>
              <a:buFontTx/>
              <a:defRPr sz="2574">
                <a:latin typeface="Arial"/>
                <a:ea typeface="Arial"/>
                <a:cs typeface="Arial"/>
                <a:sym typeface="Arial"/>
              </a:defRPr>
            </a:pPr>
            <a:r>
              <a:rPr b="1"/>
              <a:t>GEO</a:t>
            </a:r>
            <a:r>
              <a:t> (Geosynchronous-Earth-Orbit) – 22,300 miles</a:t>
            </a:r>
          </a:p>
          <a:p>
            <a:pPr marL="735520" lvl="1" indent="-282892" defTabSz="905255">
              <a:spcBef>
                <a:spcPts val="500"/>
              </a:spcBef>
              <a:buFontTx/>
              <a:buChar char="–"/>
              <a:defRPr sz="2376">
                <a:latin typeface="Arial"/>
                <a:ea typeface="Arial"/>
                <a:cs typeface="Arial"/>
                <a:sym typeface="Arial"/>
              </a:defRPr>
            </a:pPr>
            <a:r>
              <a:t>Always over the same position on earth (and always over the equator)</a:t>
            </a:r>
            <a:endParaRPr sz="2574"/>
          </a:p>
          <a:p>
            <a:pPr marL="735520" lvl="1" indent="-282892" defTabSz="905255">
              <a:spcBef>
                <a:spcPts val="500"/>
              </a:spcBef>
              <a:buFontTx/>
              <a:buChar char="–"/>
              <a:defRPr sz="2376">
                <a:latin typeface="Arial"/>
                <a:ea typeface="Arial"/>
                <a:cs typeface="Arial"/>
                <a:sym typeface="Arial"/>
              </a:defRPr>
            </a:pPr>
            <a:r>
              <a:t>Used for weather, television, government operations</a:t>
            </a:r>
          </a:p>
          <a:p>
            <a:pPr marL="339470" indent="-339470" defTabSz="905255">
              <a:lnSpc>
                <a:spcPct val="100000"/>
              </a:lnSpc>
              <a:spcBef>
                <a:spcPts val="600"/>
              </a:spcBef>
              <a:buFontTx/>
              <a:defRPr sz="2574">
                <a:latin typeface="Arial"/>
                <a:ea typeface="Arial"/>
                <a:cs typeface="Arial"/>
                <a:sym typeface="Arial"/>
              </a:defRPr>
            </a:pPr>
            <a:r>
              <a:rPr b="1"/>
              <a:t>HEO</a:t>
            </a:r>
            <a:r>
              <a:t> (Highly Elliptical Earth orbit) – satellite follows an elliptical orbit</a:t>
            </a:r>
          </a:p>
          <a:p>
            <a:pPr marL="735520" lvl="1" indent="-282892" defTabSz="905255">
              <a:lnSpc>
                <a:spcPct val="100000"/>
              </a:lnSpc>
              <a:spcBef>
                <a:spcPts val="600"/>
              </a:spcBef>
              <a:buFontTx/>
              <a:buChar char="–"/>
              <a:defRPr sz="2376">
                <a:latin typeface="Arial"/>
                <a:ea typeface="Arial"/>
                <a:cs typeface="Arial"/>
                <a:sym typeface="Arial"/>
              </a:defRPr>
            </a:pPr>
            <a:r>
              <a:t>Used by the military for spying and by scientific organizations for photographing celestial bodies</a:t>
            </a:r>
          </a:p>
        </p:txBody>
      </p:sp>
      <p:sp>
        <p:nvSpPr>
          <p:cNvPr id="28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atellite Microwave Transmission (continued)"/>
          <p:cNvSpPr txBox="1">
            <a:spLocks noGrp="1"/>
          </p:cNvSpPr>
          <p:nvPr>
            <p:ph type="title"/>
          </p:nvPr>
        </p:nvSpPr>
        <p:spPr>
          <a:prstGeom prst="rect">
            <a:avLst/>
          </a:prstGeom>
        </p:spPr>
        <p:txBody>
          <a:bodyPr/>
          <a:lstStyle>
            <a:lvl1pPr algn="ctr" defTabSz="905255">
              <a:defRPr sz="4356" b="1"/>
            </a:lvl1pPr>
          </a:lstStyle>
          <a:p>
            <a:r>
              <a:t>Satellite Microwave Transmission (continued)</a:t>
            </a:r>
          </a:p>
        </p:txBody>
      </p:sp>
      <p:sp>
        <p:nvSpPr>
          <p:cNvPr id="291" name="Satellite microwave can also be classified by its configuration…"/>
          <p:cNvSpPr txBox="1">
            <a:spLocks noGrp="1"/>
          </p:cNvSpPr>
          <p:nvPr>
            <p:ph type="body" sz="half" idx="1"/>
          </p:nvPr>
        </p:nvSpPr>
        <p:spPr>
          <a:xfrm>
            <a:off x="838200" y="1825625"/>
            <a:ext cx="3932192" cy="4443731"/>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Satellite microwave can also be classified by its configuration</a:t>
            </a:r>
          </a:p>
          <a:p>
            <a:pPr marL="742950" lvl="1" indent="-285750">
              <a:lnSpc>
                <a:spcPct val="100000"/>
              </a:lnSpc>
              <a:spcBef>
                <a:spcPts val="600"/>
              </a:spcBef>
              <a:buFontTx/>
              <a:buChar char="–"/>
              <a:defRPr sz="2400">
                <a:latin typeface="Arial"/>
                <a:ea typeface="Arial"/>
                <a:cs typeface="Arial"/>
                <a:sym typeface="Arial"/>
              </a:defRPr>
            </a:pPr>
            <a:r>
              <a:t>Bulk carrier configuration</a:t>
            </a:r>
          </a:p>
          <a:p>
            <a:pPr marL="742950" lvl="1" indent="-285750">
              <a:lnSpc>
                <a:spcPct val="100000"/>
              </a:lnSpc>
              <a:spcBef>
                <a:spcPts val="600"/>
              </a:spcBef>
              <a:buFontTx/>
              <a:buChar char="–"/>
              <a:defRPr sz="2400">
                <a:latin typeface="Arial"/>
                <a:ea typeface="Arial"/>
                <a:cs typeface="Arial"/>
                <a:sym typeface="Arial"/>
              </a:defRPr>
            </a:pPr>
            <a:r>
              <a:t>Multiplexed configuration</a:t>
            </a:r>
          </a:p>
          <a:p>
            <a:pPr marL="742950" lvl="1" indent="-285750">
              <a:lnSpc>
                <a:spcPct val="100000"/>
              </a:lnSpc>
              <a:spcBef>
                <a:spcPts val="600"/>
              </a:spcBef>
              <a:buFontTx/>
              <a:buChar char="–"/>
              <a:defRPr sz="2400">
                <a:latin typeface="Arial"/>
                <a:ea typeface="Arial"/>
                <a:cs typeface="Arial"/>
                <a:sym typeface="Arial"/>
              </a:defRPr>
            </a:pPr>
            <a:r>
              <a:t>Single-user earth station configuration (e.g., VSAT)</a:t>
            </a:r>
          </a:p>
        </p:txBody>
      </p:sp>
      <p:sp>
        <p:nvSpPr>
          <p:cNvPr id="29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293" name="Footer Placeholder 3"/>
          <p:cNvSpPr txBox="1"/>
          <p:nvPr/>
        </p:nvSpPr>
        <p:spPr>
          <a:xfrm rot="16200000">
            <a:off x="9399836" y="3526424"/>
            <a:ext cx="4748050"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pic>
        <p:nvPicPr>
          <p:cNvPr id="294" name="Picture 6" descr="Picture 6"/>
          <p:cNvPicPr>
            <a:picLocks noChangeAspect="1"/>
          </p:cNvPicPr>
          <p:nvPr/>
        </p:nvPicPr>
        <p:blipFill>
          <a:blip r:embed="rId2">
            <a:extLst/>
          </a:blip>
          <a:srcRect l="1644" r="1644" b="8630"/>
          <a:stretch>
            <a:fillRect/>
          </a:stretch>
        </p:blipFill>
        <p:spPr>
          <a:xfrm>
            <a:off x="4808198" y="2242659"/>
            <a:ext cx="6712443" cy="3529808"/>
          </a:xfrm>
          <a:prstGeom prst="rect">
            <a:avLst/>
          </a:prstGeom>
          <a:ln w="12700">
            <a:miter lim="400000"/>
          </a:ln>
        </p:spPr>
      </p:pic>
      <p:sp>
        <p:nvSpPr>
          <p:cNvPr id="295" name="Bulk carrier facilities, multiplexed Earth station, and single-user Earth station configurations of satellite systems"/>
          <p:cNvSpPr txBox="1"/>
          <p:nvPr/>
        </p:nvSpPr>
        <p:spPr>
          <a:xfrm>
            <a:off x="3068071" y="6126375"/>
            <a:ext cx="6223282"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Bulk carrier facilities, multiplexed Earth station, and single-user Earth station configurations of satellite systems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ellular Telephones"/>
          <p:cNvSpPr txBox="1">
            <a:spLocks noGrp="1"/>
          </p:cNvSpPr>
          <p:nvPr>
            <p:ph type="title"/>
          </p:nvPr>
        </p:nvSpPr>
        <p:spPr>
          <a:prstGeom prst="rect">
            <a:avLst/>
          </a:prstGeom>
        </p:spPr>
        <p:txBody>
          <a:bodyPr/>
          <a:lstStyle>
            <a:lvl1pPr algn="ctr">
              <a:defRPr b="1"/>
            </a:lvl1pPr>
          </a:lstStyle>
          <a:p>
            <a:r>
              <a:t>Cellular Telephones</a:t>
            </a:r>
          </a:p>
        </p:txBody>
      </p:sp>
      <p:sp>
        <p:nvSpPr>
          <p:cNvPr id="298" name="Wireless telephone service, also called mobile telephone, cell phone, and PCS…"/>
          <p:cNvSpPr txBox="1">
            <a:spLocks noGrp="1"/>
          </p:cNvSpPr>
          <p:nvPr>
            <p:ph type="body" sz="half" idx="1"/>
          </p:nvPr>
        </p:nvSpPr>
        <p:spPr>
          <a:xfrm>
            <a:off x="838200" y="1825624"/>
            <a:ext cx="5034254" cy="4443732"/>
          </a:xfrm>
          <a:prstGeom prst="rect">
            <a:avLst/>
          </a:prstGeom>
        </p:spPr>
        <p:txBody>
          <a:bodyPr>
            <a:normAutofit lnSpcReduction="10000"/>
          </a:bodyPr>
          <a:lstStyle/>
          <a:p>
            <a:pPr marL="315468" indent="-315468" defTabSz="841247">
              <a:lnSpc>
                <a:spcPct val="100000"/>
              </a:lnSpc>
              <a:spcBef>
                <a:spcPts val="600"/>
              </a:spcBef>
              <a:buFontTx/>
              <a:defRPr sz="2576">
                <a:latin typeface="Arial"/>
                <a:ea typeface="Arial"/>
                <a:cs typeface="Arial"/>
                <a:sym typeface="Arial"/>
              </a:defRPr>
            </a:pPr>
            <a:r>
              <a:t>Wireless telephone service, also called mobile telephone, cell phone, and PCS</a:t>
            </a:r>
          </a:p>
          <a:p>
            <a:pPr marL="315468" indent="-315468" defTabSz="841247">
              <a:lnSpc>
                <a:spcPct val="100000"/>
              </a:lnSpc>
              <a:spcBef>
                <a:spcPts val="600"/>
              </a:spcBef>
              <a:buFontTx/>
              <a:defRPr sz="2576">
                <a:latin typeface="Arial"/>
                <a:ea typeface="Arial"/>
                <a:cs typeface="Arial"/>
                <a:sym typeface="Arial"/>
              </a:defRPr>
            </a:pPr>
            <a:endParaRPr/>
          </a:p>
          <a:p>
            <a:pPr marL="315468" indent="-315468" defTabSz="841247">
              <a:lnSpc>
                <a:spcPct val="100000"/>
              </a:lnSpc>
              <a:spcBef>
                <a:spcPts val="600"/>
              </a:spcBef>
              <a:buFontTx/>
              <a:defRPr sz="2576">
                <a:latin typeface="Arial"/>
                <a:ea typeface="Arial"/>
                <a:cs typeface="Arial"/>
                <a:sym typeface="Arial"/>
              </a:defRPr>
            </a:pPr>
            <a:r>
              <a:t>To support multiple users in a metropolitan area (market), the market is broken into cells</a:t>
            </a:r>
          </a:p>
          <a:p>
            <a:pPr marL="315468" indent="-315468" defTabSz="841247">
              <a:lnSpc>
                <a:spcPct val="100000"/>
              </a:lnSpc>
              <a:spcBef>
                <a:spcPts val="600"/>
              </a:spcBef>
              <a:buFontTx/>
              <a:defRPr sz="2576">
                <a:latin typeface="Arial"/>
                <a:ea typeface="Arial"/>
                <a:cs typeface="Arial"/>
                <a:sym typeface="Arial"/>
              </a:defRPr>
            </a:pPr>
            <a:endParaRPr/>
          </a:p>
          <a:p>
            <a:pPr marL="315468" indent="-315468" defTabSz="841247">
              <a:lnSpc>
                <a:spcPct val="100000"/>
              </a:lnSpc>
              <a:spcBef>
                <a:spcPts val="600"/>
              </a:spcBef>
              <a:buFontTx/>
              <a:defRPr sz="2576">
                <a:latin typeface="Arial"/>
                <a:ea typeface="Arial"/>
                <a:cs typeface="Arial"/>
                <a:sym typeface="Arial"/>
              </a:defRPr>
            </a:pPr>
            <a:r>
              <a:t>Each cell has its own transmission tower and set of assignable channels</a:t>
            </a:r>
          </a:p>
        </p:txBody>
      </p:sp>
      <p:sp>
        <p:nvSpPr>
          <p:cNvPr id="2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
        <p:nvSpPr>
          <p:cNvPr id="300" name="Footer Placeholder 3"/>
          <p:cNvSpPr txBox="1"/>
          <p:nvPr/>
        </p:nvSpPr>
        <p:spPr>
          <a:xfrm rot="16200000">
            <a:off x="9399836" y="3526424"/>
            <a:ext cx="4748050"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
        <p:nvSpPr>
          <p:cNvPr id="301" name="One cellular telephone market divided into cells"/>
          <p:cNvSpPr txBox="1"/>
          <p:nvPr/>
        </p:nvSpPr>
        <p:spPr>
          <a:xfrm>
            <a:off x="6446871" y="6126253"/>
            <a:ext cx="4694436"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One cellular telephone market divided into cells</a:t>
            </a:r>
          </a:p>
        </p:txBody>
      </p:sp>
      <p:pic>
        <p:nvPicPr>
          <p:cNvPr id="302" name="Picture 6" descr="Picture 6"/>
          <p:cNvPicPr>
            <a:picLocks noChangeAspect="1"/>
          </p:cNvPicPr>
          <p:nvPr/>
        </p:nvPicPr>
        <p:blipFill>
          <a:blip r:embed="rId2">
            <a:extLst/>
          </a:blip>
          <a:srcRect l="22407" t="2530" r="1555" b="1969"/>
          <a:stretch>
            <a:fillRect/>
          </a:stretch>
        </p:blipFill>
        <p:spPr>
          <a:xfrm>
            <a:off x="5965560" y="1896512"/>
            <a:ext cx="5657071" cy="4023970"/>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ellular Telephones (continued)"/>
          <p:cNvSpPr txBox="1">
            <a:spLocks noGrp="1"/>
          </p:cNvSpPr>
          <p:nvPr>
            <p:ph type="title"/>
          </p:nvPr>
        </p:nvSpPr>
        <p:spPr>
          <a:prstGeom prst="rect">
            <a:avLst/>
          </a:prstGeom>
        </p:spPr>
        <p:txBody>
          <a:bodyPr/>
          <a:lstStyle>
            <a:lvl1pPr algn="ctr">
              <a:defRPr b="1"/>
            </a:lvl1pPr>
          </a:lstStyle>
          <a:p>
            <a:r>
              <a:t>Cellular Telephones (continued)</a:t>
            </a:r>
          </a:p>
        </p:txBody>
      </p:sp>
      <p:sp>
        <p:nvSpPr>
          <p:cNvPr id="305" name="Placing a call on a cell phone…"/>
          <p:cNvSpPr txBox="1">
            <a:spLocks noGrp="1"/>
          </p:cNvSpPr>
          <p:nvPr>
            <p:ph type="body" sz="half" idx="1"/>
          </p:nvPr>
        </p:nvSpPr>
        <p:spPr>
          <a:xfrm>
            <a:off x="838199" y="1825624"/>
            <a:ext cx="6295532" cy="4925477"/>
          </a:xfrm>
          <a:prstGeom prst="rect">
            <a:avLst/>
          </a:prstGeom>
        </p:spPr>
        <p:txBody>
          <a:bodyPr/>
          <a:lstStyle/>
          <a:p>
            <a:pPr marL="332613" indent="-332613" defTabSz="886968">
              <a:lnSpc>
                <a:spcPct val="100000"/>
              </a:lnSpc>
              <a:spcBef>
                <a:spcPts val="600"/>
              </a:spcBef>
              <a:buFontTx/>
              <a:defRPr sz="2716">
                <a:latin typeface="Arial"/>
                <a:ea typeface="Arial"/>
                <a:cs typeface="Arial"/>
                <a:sym typeface="Arial"/>
              </a:defRPr>
            </a:pPr>
            <a:r>
              <a:rPr b="1"/>
              <a:t>Placing a call</a:t>
            </a:r>
            <a:r>
              <a:t> on a cell phone</a:t>
            </a:r>
          </a:p>
          <a:p>
            <a:pPr marL="720661" lvl="1" indent="-277177" defTabSz="886968">
              <a:lnSpc>
                <a:spcPct val="100000"/>
              </a:lnSpc>
              <a:spcBef>
                <a:spcPts val="600"/>
              </a:spcBef>
              <a:buFontTx/>
              <a:buChar char="–"/>
              <a:defRPr sz="2522">
                <a:latin typeface="Arial"/>
                <a:ea typeface="Arial"/>
                <a:cs typeface="Arial"/>
                <a:sym typeface="Arial"/>
              </a:defRPr>
            </a:pPr>
            <a:r>
              <a:t>You enter a phone number on your cell phone and press Send.  Your cell phone contacts the nearest cell tower and grabs a set-up channel. Your mobile identification information is exchanged to make sure you are a current subscriber.</a:t>
            </a:r>
          </a:p>
          <a:p>
            <a:pPr marL="720661" lvl="1" indent="-277177" defTabSz="886968">
              <a:lnSpc>
                <a:spcPct val="100000"/>
              </a:lnSpc>
              <a:spcBef>
                <a:spcPts val="600"/>
              </a:spcBef>
              <a:buFontTx/>
              <a:buChar char="–"/>
              <a:defRPr sz="2522">
                <a:latin typeface="Arial"/>
                <a:ea typeface="Arial"/>
                <a:cs typeface="Arial"/>
                <a:sym typeface="Arial"/>
              </a:defRPr>
            </a:pPr>
            <a:r>
              <a:t>If you are current, you are dynamically assigned two channels: one for talking, and one for listening.  The telephone call is placed.  You talk.</a:t>
            </a:r>
          </a:p>
        </p:txBody>
      </p:sp>
      <p:sp>
        <p:nvSpPr>
          <p:cNvPr id="30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307" name="Footer Placeholder 3"/>
          <p:cNvSpPr txBox="1"/>
          <p:nvPr/>
        </p:nvSpPr>
        <p:spPr>
          <a:xfrm rot="16200000">
            <a:off x="9399836" y="3526424"/>
            <a:ext cx="4748050"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
        <p:nvSpPr>
          <p:cNvPr id="308" name="A cellular telephone tower"/>
          <p:cNvSpPr txBox="1"/>
          <p:nvPr/>
        </p:nvSpPr>
        <p:spPr>
          <a:xfrm>
            <a:off x="7550333" y="6292890"/>
            <a:ext cx="287575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A cellular telephone tower</a:t>
            </a:r>
          </a:p>
        </p:txBody>
      </p:sp>
      <p:pic>
        <p:nvPicPr>
          <p:cNvPr id="309" name="Picture 6" descr="Picture 6"/>
          <p:cNvPicPr>
            <a:picLocks noChangeAspect="1"/>
          </p:cNvPicPr>
          <p:nvPr/>
        </p:nvPicPr>
        <p:blipFill>
          <a:blip r:embed="rId2">
            <a:extLst/>
          </a:blip>
          <a:srcRect l="28905"/>
          <a:stretch>
            <a:fillRect/>
          </a:stretch>
        </p:blipFill>
        <p:spPr>
          <a:xfrm>
            <a:off x="7090455" y="1571621"/>
            <a:ext cx="3407333" cy="4748127"/>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ellular Telephones (continued)"/>
          <p:cNvSpPr txBox="1">
            <a:spLocks noGrp="1"/>
          </p:cNvSpPr>
          <p:nvPr>
            <p:ph type="title"/>
          </p:nvPr>
        </p:nvSpPr>
        <p:spPr>
          <a:prstGeom prst="rect">
            <a:avLst/>
          </a:prstGeom>
        </p:spPr>
        <p:txBody>
          <a:bodyPr/>
          <a:lstStyle>
            <a:lvl1pPr algn="ctr">
              <a:defRPr b="1"/>
            </a:lvl1pPr>
          </a:lstStyle>
          <a:p>
            <a:r>
              <a:t>Cellular Telephones (continued)</a:t>
            </a:r>
          </a:p>
        </p:txBody>
      </p:sp>
      <p:sp>
        <p:nvSpPr>
          <p:cNvPr id="312" name="Receiving a call on a cell phone…"/>
          <p:cNvSpPr txBox="1">
            <a:spLocks noGrp="1"/>
          </p:cNvSpPr>
          <p:nvPr>
            <p:ph type="body" sz="half" idx="1"/>
          </p:nvPr>
        </p:nvSpPr>
        <p:spPr>
          <a:xfrm>
            <a:off x="838200" y="1825625"/>
            <a:ext cx="6130604" cy="4443731"/>
          </a:xfrm>
          <a:prstGeom prst="rect">
            <a:avLst/>
          </a:prstGeom>
        </p:spPr>
        <p:txBody>
          <a:bodyPr>
            <a:normAutofit lnSpcReduction="10000"/>
          </a:bodyPr>
          <a:lstStyle/>
          <a:p>
            <a:pPr marL="339470" indent="-339470" defTabSz="905255">
              <a:lnSpc>
                <a:spcPct val="100000"/>
              </a:lnSpc>
              <a:spcBef>
                <a:spcPts val="600"/>
              </a:spcBef>
              <a:buFontTx/>
              <a:defRPr sz="2772">
                <a:latin typeface="Arial"/>
                <a:ea typeface="Arial"/>
                <a:cs typeface="Arial"/>
                <a:sym typeface="Arial"/>
              </a:defRPr>
            </a:pPr>
            <a:r>
              <a:rPr b="1"/>
              <a:t>Receiving a call</a:t>
            </a:r>
            <a:r>
              <a:t> on a cell phone</a:t>
            </a:r>
          </a:p>
          <a:p>
            <a:pPr marL="735520" lvl="1" indent="-282892" defTabSz="905255">
              <a:lnSpc>
                <a:spcPct val="100000"/>
              </a:lnSpc>
              <a:spcBef>
                <a:spcPts val="600"/>
              </a:spcBef>
              <a:buFontTx/>
              <a:buChar char="–"/>
              <a:defRPr sz="2574">
                <a:latin typeface="Arial"/>
                <a:ea typeface="Arial"/>
                <a:cs typeface="Arial"/>
                <a:sym typeface="Arial"/>
              </a:defRPr>
            </a:pPr>
            <a:r>
              <a:t>Whenever a cell phone is on, it “pings” the nearest cell tower every several seconds, exchanging mobile ID information.  This way, the cell phone system knows where each cell phone is.</a:t>
            </a:r>
          </a:p>
          <a:p>
            <a:pPr marL="735520" lvl="1" indent="-282892" defTabSz="905255">
              <a:lnSpc>
                <a:spcPct val="100000"/>
              </a:lnSpc>
              <a:spcBef>
                <a:spcPts val="600"/>
              </a:spcBef>
              <a:buFontTx/>
              <a:buChar char="–"/>
              <a:defRPr sz="2574">
                <a:latin typeface="Arial"/>
                <a:ea typeface="Arial"/>
                <a:cs typeface="Arial"/>
                <a:sym typeface="Arial"/>
              </a:defRPr>
            </a:pPr>
            <a:r>
              <a:t>When someone calls your cell phone number, since the cell phone system knows what cell you are in, the tower “calls” your cell phone.</a:t>
            </a:r>
          </a:p>
        </p:txBody>
      </p:sp>
      <p:sp>
        <p:nvSpPr>
          <p:cNvPr id="31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314" name="Footer Placeholder 3"/>
          <p:cNvSpPr txBox="1"/>
          <p:nvPr/>
        </p:nvSpPr>
        <p:spPr>
          <a:xfrm rot="16200000">
            <a:off x="9399836" y="3526424"/>
            <a:ext cx="4748050"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
        <p:nvSpPr>
          <p:cNvPr id="315" name="A cellular telephone tower"/>
          <p:cNvSpPr txBox="1"/>
          <p:nvPr/>
        </p:nvSpPr>
        <p:spPr>
          <a:xfrm>
            <a:off x="7550333" y="6292891"/>
            <a:ext cx="287575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A cellular telephone tower</a:t>
            </a:r>
          </a:p>
        </p:txBody>
      </p:sp>
      <p:pic>
        <p:nvPicPr>
          <p:cNvPr id="316" name="Picture 6" descr="Picture 6"/>
          <p:cNvPicPr>
            <a:picLocks noChangeAspect="1"/>
          </p:cNvPicPr>
          <p:nvPr/>
        </p:nvPicPr>
        <p:blipFill>
          <a:blip r:embed="rId2">
            <a:extLst/>
          </a:blip>
          <a:srcRect l="28905"/>
          <a:stretch>
            <a:fillRect/>
          </a:stretch>
        </p:blipFill>
        <p:spPr>
          <a:xfrm>
            <a:off x="7090456" y="1571621"/>
            <a:ext cx="3407332" cy="4748127"/>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WiMax - Broadband Wireless Systems"/>
          <p:cNvSpPr txBox="1">
            <a:spLocks noGrp="1"/>
          </p:cNvSpPr>
          <p:nvPr>
            <p:ph type="title"/>
          </p:nvPr>
        </p:nvSpPr>
        <p:spPr>
          <a:prstGeom prst="rect">
            <a:avLst/>
          </a:prstGeom>
        </p:spPr>
        <p:txBody>
          <a:bodyPr/>
          <a:lstStyle>
            <a:lvl1pPr algn="ctr">
              <a:defRPr b="1"/>
            </a:lvl1pPr>
          </a:lstStyle>
          <a:p>
            <a:r>
              <a:t>WiMax - Broadband Wireless Systems</a:t>
            </a:r>
          </a:p>
        </p:txBody>
      </p:sp>
      <p:sp>
        <p:nvSpPr>
          <p:cNvPr id="319" name="Delivers Internet services into homes,  businesses and mobile devices…"/>
          <p:cNvSpPr txBox="1">
            <a:spLocks noGrp="1"/>
          </p:cNvSpPr>
          <p:nvPr>
            <p:ph type="body" sz="half" idx="1"/>
          </p:nvPr>
        </p:nvSpPr>
        <p:spPr>
          <a:xfrm>
            <a:off x="838200" y="1825624"/>
            <a:ext cx="4935061" cy="4443732"/>
          </a:xfrm>
          <a:prstGeom prst="rect">
            <a:avLst/>
          </a:prstGeom>
        </p:spPr>
        <p:txBody>
          <a:bodyPr/>
          <a:lstStyle/>
          <a:p>
            <a:pPr marL="298322" indent="-298322" defTabSz="795527">
              <a:lnSpc>
                <a:spcPct val="100000"/>
              </a:lnSpc>
              <a:spcBef>
                <a:spcPts val="500"/>
              </a:spcBef>
              <a:buFontTx/>
              <a:defRPr sz="2436">
                <a:latin typeface="Arial"/>
                <a:ea typeface="Arial"/>
                <a:cs typeface="Arial"/>
                <a:sym typeface="Arial"/>
              </a:defRPr>
            </a:pPr>
            <a:r>
              <a:t>Delivers Internet services into homes,  businesses and mobile devices</a:t>
            </a:r>
          </a:p>
          <a:p>
            <a:pPr marL="298322" indent="-298322" defTabSz="795527">
              <a:lnSpc>
                <a:spcPct val="100000"/>
              </a:lnSpc>
              <a:spcBef>
                <a:spcPts val="500"/>
              </a:spcBef>
              <a:buFontTx/>
              <a:defRPr sz="2436">
                <a:latin typeface="Arial"/>
                <a:ea typeface="Arial"/>
                <a:cs typeface="Arial"/>
                <a:sym typeface="Arial"/>
              </a:defRPr>
            </a:pPr>
            <a:r>
              <a:t>Designed to bypass the local loop telephone line</a:t>
            </a:r>
          </a:p>
          <a:p>
            <a:pPr marL="298322" indent="-298322" defTabSz="795527">
              <a:lnSpc>
                <a:spcPct val="100000"/>
              </a:lnSpc>
              <a:spcBef>
                <a:spcPts val="500"/>
              </a:spcBef>
              <a:buFontTx/>
              <a:defRPr sz="2436">
                <a:latin typeface="Arial"/>
                <a:ea typeface="Arial"/>
                <a:cs typeface="Arial"/>
                <a:sym typeface="Arial"/>
              </a:defRPr>
            </a:pPr>
            <a:r>
              <a:t>Transmits voice, data, and video over high frequency radio signals</a:t>
            </a:r>
          </a:p>
          <a:p>
            <a:pPr marL="298322" indent="-298322" defTabSz="795527">
              <a:lnSpc>
                <a:spcPct val="100000"/>
              </a:lnSpc>
              <a:spcBef>
                <a:spcPts val="500"/>
              </a:spcBef>
              <a:buFontTx/>
              <a:defRPr sz="2436">
                <a:latin typeface="Arial"/>
                <a:ea typeface="Arial"/>
                <a:cs typeface="Arial"/>
                <a:sym typeface="Arial"/>
              </a:defRPr>
            </a:pPr>
            <a:r>
              <a:t>Maximum range of 20-30 miles and transmission speeds in Mbps</a:t>
            </a:r>
          </a:p>
          <a:p>
            <a:pPr marL="298322" indent="-298322" defTabSz="795527">
              <a:lnSpc>
                <a:spcPct val="100000"/>
              </a:lnSpc>
              <a:spcBef>
                <a:spcPts val="500"/>
              </a:spcBef>
              <a:buFontTx/>
              <a:defRPr sz="2436">
                <a:latin typeface="Arial"/>
                <a:ea typeface="Arial"/>
                <a:cs typeface="Arial"/>
                <a:sym typeface="Arial"/>
              </a:defRPr>
            </a:pPr>
            <a:r>
              <a:t>IEEE 802.16 set of standards</a:t>
            </a:r>
          </a:p>
        </p:txBody>
      </p:sp>
      <p:sp>
        <p:nvSpPr>
          <p:cNvPr id="32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321" name="Footer Placeholder 3"/>
          <p:cNvSpPr txBox="1"/>
          <p:nvPr/>
        </p:nvSpPr>
        <p:spPr>
          <a:xfrm rot="16200000">
            <a:off x="9399836" y="3526424"/>
            <a:ext cx="4748050"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
        <p:nvSpPr>
          <p:cNvPr id="322" name="Broadband wireless configuration in a metropolitan area"/>
          <p:cNvSpPr txBox="1"/>
          <p:nvPr/>
        </p:nvSpPr>
        <p:spPr>
          <a:xfrm>
            <a:off x="5883759" y="6125990"/>
            <a:ext cx="5513679"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Broadband wireless configuration in a metropolitan area</a:t>
            </a:r>
          </a:p>
        </p:txBody>
      </p:sp>
      <p:pic>
        <p:nvPicPr>
          <p:cNvPr id="323" name="Picture 6" descr="Picture 6"/>
          <p:cNvPicPr>
            <a:picLocks noChangeAspect="1"/>
          </p:cNvPicPr>
          <p:nvPr/>
        </p:nvPicPr>
        <p:blipFill>
          <a:blip r:embed="rId2">
            <a:extLst/>
          </a:blip>
          <a:srcRect l="23102" t="2313" r="1336" b="2313"/>
          <a:stretch>
            <a:fillRect/>
          </a:stretch>
        </p:blipFill>
        <p:spPr>
          <a:xfrm>
            <a:off x="5718209" y="1846375"/>
            <a:ext cx="5844656" cy="4124091"/>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Bluetooth"/>
          <p:cNvSpPr txBox="1">
            <a:spLocks noGrp="1"/>
          </p:cNvSpPr>
          <p:nvPr>
            <p:ph type="title"/>
          </p:nvPr>
        </p:nvSpPr>
        <p:spPr>
          <a:prstGeom prst="rect">
            <a:avLst/>
          </a:prstGeom>
        </p:spPr>
        <p:txBody>
          <a:bodyPr/>
          <a:lstStyle>
            <a:lvl1pPr algn="ctr">
              <a:defRPr b="1"/>
            </a:lvl1pPr>
          </a:lstStyle>
          <a:p>
            <a:r>
              <a:t>Bluetooth</a:t>
            </a:r>
          </a:p>
        </p:txBody>
      </p:sp>
      <p:sp>
        <p:nvSpPr>
          <p:cNvPr id="326" name="Bluetooth is a specification for short-range, point-to-point or point-to-multipoint voice and data transfer…"/>
          <p:cNvSpPr txBox="1">
            <a:spLocks noGrp="1"/>
          </p:cNvSpPr>
          <p:nvPr>
            <p:ph type="body" idx="1"/>
          </p:nvPr>
        </p:nvSpPr>
        <p:spPr>
          <a:xfrm>
            <a:off x="838200" y="1825625"/>
            <a:ext cx="10515600" cy="4443731"/>
          </a:xfrm>
          <a:prstGeom prst="rect">
            <a:avLst/>
          </a:prstGeom>
        </p:spPr>
        <p:txBody>
          <a:bodyPr>
            <a:normAutofit lnSpcReduction="10000"/>
          </a:bodyPr>
          <a:lstStyle/>
          <a:p>
            <a:pPr marL="329184" indent="-329184" defTabSz="877823">
              <a:lnSpc>
                <a:spcPct val="100000"/>
              </a:lnSpc>
              <a:spcBef>
                <a:spcPts val="600"/>
              </a:spcBef>
              <a:buFontTx/>
              <a:defRPr sz="2688">
                <a:latin typeface="Arial"/>
                <a:ea typeface="Arial"/>
                <a:cs typeface="Arial"/>
                <a:sym typeface="Arial"/>
              </a:defRPr>
            </a:pPr>
            <a:r>
              <a:t>Bluetooth is a specification for short-range, point-to-point or point-to-multipoint voice and data transfer</a:t>
            </a:r>
          </a:p>
          <a:p>
            <a:pPr marL="329184" indent="-329184" defTabSz="877823">
              <a:lnSpc>
                <a:spcPct val="100000"/>
              </a:lnSpc>
              <a:spcBef>
                <a:spcPts val="600"/>
              </a:spcBef>
              <a:buFontTx/>
              <a:defRPr sz="2688">
                <a:latin typeface="Arial"/>
                <a:ea typeface="Arial"/>
                <a:cs typeface="Arial"/>
                <a:sym typeface="Arial"/>
              </a:defRPr>
            </a:pPr>
            <a:r>
              <a:t>Bluetooth can transmit through solid, non-metal objects</a:t>
            </a:r>
          </a:p>
          <a:p>
            <a:pPr marL="329184" indent="-329184" defTabSz="877823">
              <a:lnSpc>
                <a:spcPct val="100000"/>
              </a:lnSpc>
              <a:spcBef>
                <a:spcPts val="600"/>
              </a:spcBef>
              <a:buFontTx/>
              <a:defRPr sz="2688">
                <a:latin typeface="Arial"/>
                <a:ea typeface="Arial"/>
                <a:cs typeface="Arial"/>
                <a:sym typeface="Arial"/>
              </a:defRPr>
            </a:pPr>
            <a:r>
              <a:t>Its typical link range is from 10 cm to 10 m, but can be extended to 100 m by increasing the power</a:t>
            </a:r>
          </a:p>
          <a:p>
            <a:pPr marL="329184" indent="-329184" defTabSz="877823">
              <a:lnSpc>
                <a:spcPct val="100000"/>
              </a:lnSpc>
              <a:spcBef>
                <a:spcPts val="600"/>
              </a:spcBef>
              <a:buFontTx/>
              <a:defRPr sz="2688">
                <a:latin typeface="Arial"/>
                <a:ea typeface="Arial"/>
                <a:cs typeface="Arial"/>
                <a:sym typeface="Arial"/>
              </a:defRPr>
            </a:pPr>
            <a:r>
              <a:t>Bluetooth will enable users to connect to a wide range of computing and telecommunication devices without the need of connecting cables</a:t>
            </a:r>
          </a:p>
          <a:p>
            <a:pPr marL="329184" indent="-329184" defTabSz="877823">
              <a:lnSpc>
                <a:spcPct val="100000"/>
              </a:lnSpc>
              <a:spcBef>
                <a:spcPts val="600"/>
              </a:spcBef>
              <a:buFontTx/>
              <a:defRPr sz="2688">
                <a:latin typeface="Arial"/>
                <a:ea typeface="Arial"/>
                <a:cs typeface="Arial"/>
                <a:sym typeface="Arial"/>
              </a:defRPr>
            </a:pPr>
            <a:r>
              <a:t>Typical uses include phones, pagers, modems, LAN access devices, headsets, notebooks, desktop computers, and PDAs</a:t>
            </a:r>
          </a:p>
        </p:txBody>
      </p:sp>
      <p:sp>
        <p:nvSpPr>
          <p:cNvPr id="32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Wireless Local Area Networks  (IEEE 802.11)"/>
          <p:cNvSpPr txBox="1">
            <a:spLocks noGrp="1"/>
          </p:cNvSpPr>
          <p:nvPr>
            <p:ph type="title"/>
          </p:nvPr>
        </p:nvSpPr>
        <p:spPr>
          <a:prstGeom prst="rect">
            <a:avLst/>
          </a:prstGeom>
        </p:spPr>
        <p:txBody>
          <a:bodyPr/>
          <a:lstStyle/>
          <a:p>
            <a:pPr algn="ctr" defTabSz="877823">
              <a:defRPr sz="4224" b="1"/>
            </a:pPr>
            <a:r>
              <a:t>Wireless Local Area Networks </a:t>
            </a:r>
            <a:br/>
            <a:r>
              <a:t>(IEEE 802.11)</a:t>
            </a:r>
          </a:p>
        </p:txBody>
      </p:sp>
      <p:sp>
        <p:nvSpPr>
          <p:cNvPr id="330" name="This technology transmits data between workstations and local area networks using high-speed radio frequencies…"/>
          <p:cNvSpPr txBox="1">
            <a:spLocks noGrp="1"/>
          </p:cNvSpPr>
          <p:nvPr>
            <p:ph type="body" idx="1"/>
          </p:nvPr>
        </p:nvSpPr>
        <p:spPr>
          <a:xfrm>
            <a:off x="838200" y="1825625"/>
            <a:ext cx="10515600" cy="4443731"/>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This technology transmits data between workstations and local area networks using high-speed radio frequencies</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Current technologies allow up to 100 Mbps (theoretical) data transfer at distances up to hundreds of feet</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Three popular standards: IEEE 802.11b, a, g, n</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More on this in Chapter Seven (LANs) </a:t>
            </a:r>
            <a:r>
              <a:rPr b="1" i="1"/>
              <a:t>(Week 5 Lecture)</a:t>
            </a:r>
          </a:p>
        </p:txBody>
      </p:sp>
      <p:sp>
        <p:nvSpPr>
          <p:cNvPr id="33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odays Lecture"/>
          <p:cNvSpPr txBox="1">
            <a:spLocks noGrp="1"/>
          </p:cNvSpPr>
          <p:nvPr>
            <p:ph type="title"/>
          </p:nvPr>
        </p:nvSpPr>
        <p:spPr>
          <a:prstGeom prst="rect">
            <a:avLst/>
          </a:prstGeom>
        </p:spPr>
        <p:txBody>
          <a:bodyPr/>
          <a:lstStyle>
            <a:lvl1pPr algn="ctr">
              <a:defRPr b="1"/>
            </a:lvl1pPr>
          </a:lstStyle>
          <a:p>
            <a:r>
              <a:t>Todays Lecture</a:t>
            </a:r>
          </a:p>
        </p:txBody>
      </p:sp>
      <p:sp>
        <p:nvSpPr>
          <p:cNvPr id="172" name="Twisted-pair wire…"/>
          <p:cNvSpPr txBox="1">
            <a:spLocks noGrp="1"/>
          </p:cNvSpPr>
          <p:nvPr>
            <p:ph type="body" idx="1"/>
          </p:nvPr>
        </p:nvSpPr>
        <p:spPr>
          <a:xfrm>
            <a:off x="838200" y="1825625"/>
            <a:ext cx="10384582" cy="4351338"/>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Twisted-pair wire</a:t>
            </a:r>
          </a:p>
          <a:p>
            <a:pPr marL="800100" lvl="1" indent="-342900">
              <a:lnSpc>
                <a:spcPct val="100000"/>
              </a:lnSpc>
              <a:spcBef>
                <a:spcPts val="600"/>
              </a:spcBef>
              <a:buFontTx/>
              <a:defRPr sz="2400">
                <a:latin typeface="Arial"/>
                <a:ea typeface="Arial"/>
                <a:cs typeface="Arial"/>
                <a:sym typeface="Arial"/>
              </a:defRPr>
            </a:pPr>
            <a:r>
              <a:t>Characteristics, advantages, disadvantages</a:t>
            </a:r>
          </a:p>
          <a:p>
            <a:pPr marL="800100" lvl="1" indent="-342900">
              <a:lnSpc>
                <a:spcPct val="100000"/>
              </a:lnSpc>
              <a:spcBef>
                <a:spcPts val="600"/>
              </a:spcBef>
              <a:buFontTx/>
              <a:defRPr sz="2400">
                <a:latin typeface="Arial"/>
                <a:ea typeface="Arial"/>
                <a:cs typeface="Arial"/>
                <a:sym typeface="Arial"/>
              </a:defRPr>
            </a:pPr>
            <a:r>
              <a:t>Differences between Category 1, 2, 3, 4, 5, 5e, 6, and 7</a:t>
            </a:r>
          </a:p>
          <a:p>
            <a:pPr marL="800100" lvl="1" indent="-342900">
              <a:lnSpc>
                <a:spcPct val="100000"/>
              </a:lnSpc>
              <a:spcBef>
                <a:spcPts val="600"/>
              </a:spcBef>
              <a:buFontTx/>
              <a:defRPr sz="2400">
                <a:latin typeface="Arial"/>
                <a:ea typeface="Arial"/>
                <a:cs typeface="Arial"/>
                <a:sym typeface="Arial"/>
              </a:defRPr>
            </a:pPr>
            <a:r>
              <a:t>Shielded vs Unshielded twisted pair wire</a:t>
            </a:r>
          </a:p>
          <a:p>
            <a:pPr marL="342900" indent="-342900">
              <a:lnSpc>
                <a:spcPct val="100000"/>
              </a:lnSpc>
              <a:spcBef>
                <a:spcPts val="600"/>
              </a:spcBef>
              <a:buFontTx/>
              <a:defRPr>
                <a:latin typeface="Arial"/>
                <a:ea typeface="Arial"/>
                <a:cs typeface="Arial"/>
                <a:sym typeface="Arial"/>
              </a:defRPr>
            </a:pPr>
            <a:r>
              <a:t>Coaxial cable &amp; Fiber-Optic cable</a:t>
            </a:r>
          </a:p>
          <a:p>
            <a:pPr marL="342900" indent="-342900">
              <a:lnSpc>
                <a:spcPct val="100000"/>
              </a:lnSpc>
              <a:spcBef>
                <a:spcPts val="600"/>
              </a:spcBef>
              <a:buFontTx/>
              <a:defRPr>
                <a:latin typeface="Arial"/>
                <a:ea typeface="Arial"/>
                <a:cs typeface="Arial"/>
                <a:sym typeface="Arial"/>
              </a:defRPr>
            </a:pPr>
            <a:r>
              <a:t>Microwave systems  </a:t>
            </a:r>
          </a:p>
          <a:p>
            <a:pPr marL="800100" lvl="1" indent="-342900">
              <a:lnSpc>
                <a:spcPct val="100000"/>
              </a:lnSpc>
              <a:spcBef>
                <a:spcPts val="600"/>
              </a:spcBef>
              <a:buFontTx/>
              <a:defRPr sz="2400">
                <a:latin typeface="Arial"/>
                <a:ea typeface="Arial"/>
                <a:cs typeface="Arial"/>
                <a:sym typeface="Arial"/>
              </a:defRPr>
            </a:pPr>
            <a:r>
              <a:t>Terrestrial &amp; Microwave</a:t>
            </a:r>
          </a:p>
          <a:p>
            <a:pPr marL="342900" indent="-342900">
              <a:lnSpc>
                <a:spcPct val="100000"/>
              </a:lnSpc>
              <a:spcBef>
                <a:spcPts val="600"/>
              </a:spcBef>
              <a:buFontTx/>
              <a:defRPr>
                <a:latin typeface="Arial"/>
                <a:ea typeface="Arial"/>
                <a:cs typeface="Arial"/>
                <a:sym typeface="Arial"/>
              </a:defRPr>
            </a:pPr>
            <a:r>
              <a:t>Basics of cellular telephones</a:t>
            </a:r>
          </a:p>
          <a:p>
            <a:pPr marL="342900" indent="-342900">
              <a:lnSpc>
                <a:spcPct val="100000"/>
              </a:lnSpc>
              <a:spcBef>
                <a:spcPts val="600"/>
              </a:spcBef>
              <a:buFontTx/>
              <a:defRPr>
                <a:latin typeface="Arial"/>
                <a:ea typeface="Arial"/>
                <a:cs typeface="Arial"/>
                <a:sym typeface="Arial"/>
              </a:defRPr>
            </a:pPr>
            <a:r>
              <a:t>Short-range transmission technologies (Bluetooth) </a:t>
            </a:r>
          </a:p>
        </p:txBody>
      </p:sp>
      <p:sp>
        <p:nvSpPr>
          <p:cNvPr id="173"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Free Space Optics"/>
          <p:cNvSpPr txBox="1">
            <a:spLocks noGrp="1"/>
          </p:cNvSpPr>
          <p:nvPr>
            <p:ph type="title"/>
          </p:nvPr>
        </p:nvSpPr>
        <p:spPr>
          <a:prstGeom prst="rect">
            <a:avLst/>
          </a:prstGeom>
        </p:spPr>
        <p:txBody>
          <a:bodyPr/>
          <a:lstStyle>
            <a:lvl1pPr algn="ctr">
              <a:defRPr b="1"/>
            </a:lvl1pPr>
          </a:lstStyle>
          <a:p>
            <a:r>
              <a:t>Free Space Optics</a:t>
            </a:r>
          </a:p>
        </p:txBody>
      </p:sp>
      <p:sp>
        <p:nvSpPr>
          <p:cNvPr id="334" name="Free space optics…"/>
          <p:cNvSpPr txBox="1">
            <a:spLocks noGrp="1"/>
          </p:cNvSpPr>
          <p:nvPr>
            <p:ph type="body" idx="1"/>
          </p:nvPr>
        </p:nvSpPr>
        <p:spPr>
          <a:xfrm>
            <a:off x="838200" y="1825625"/>
            <a:ext cx="10515600" cy="4443731"/>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Free space optics</a:t>
            </a:r>
          </a:p>
          <a:p>
            <a:pPr marL="742950" lvl="1" indent="-285750">
              <a:lnSpc>
                <a:spcPct val="100000"/>
              </a:lnSpc>
              <a:spcBef>
                <a:spcPts val="600"/>
              </a:spcBef>
              <a:buFontTx/>
              <a:buChar char="–"/>
              <a:defRPr sz="2600">
                <a:latin typeface="Arial"/>
                <a:ea typeface="Arial"/>
                <a:cs typeface="Arial"/>
                <a:sym typeface="Arial"/>
              </a:defRPr>
            </a:pPr>
            <a:r>
              <a:t>Uses lasers, or more economically, infrared transmitting devices</a:t>
            </a:r>
          </a:p>
          <a:p>
            <a:pPr marL="742950" lvl="1" indent="-285750">
              <a:lnSpc>
                <a:spcPct val="100000"/>
              </a:lnSpc>
              <a:spcBef>
                <a:spcPts val="600"/>
              </a:spcBef>
              <a:buFontTx/>
              <a:buChar char="–"/>
              <a:defRPr sz="2600">
                <a:latin typeface="Arial"/>
                <a:ea typeface="Arial"/>
                <a:cs typeface="Arial"/>
                <a:sym typeface="Arial"/>
              </a:defRPr>
            </a:pPr>
            <a:r>
              <a:t>Line of sight between buildings</a:t>
            </a:r>
          </a:p>
          <a:p>
            <a:pPr marL="742950" lvl="1" indent="-285750">
              <a:lnSpc>
                <a:spcPct val="100000"/>
              </a:lnSpc>
              <a:spcBef>
                <a:spcPts val="600"/>
              </a:spcBef>
              <a:buFontTx/>
              <a:buChar char="–"/>
              <a:defRPr sz="2600">
                <a:latin typeface="Arial"/>
                <a:ea typeface="Arial"/>
                <a:cs typeface="Arial"/>
                <a:sym typeface="Arial"/>
              </a:defRPr>
            </a:pPr>
            <a:r>
              <a:t>Typically short distances, such as across the street</a:t>
            </a:r>
          </a:p>
          <a:p>
            <a:pPr marL="742950" lvl="1" indent="-285750">
              <a:lnSpc>
                <a:spcPct val="100000"/>
              </a:lnSpc>
              <a:spcBef>
                <a:spcPts val="600"/>
              </a:spcBef>
              <a:buFontTx/>
              <a:buChar char="–"/>
              <a:defRPr sz="2600">
                <a:latin typeface="Arial"/>
                <a:ea typeface="Arial"/>
                <a:cs typeface="Arial"/>
                <a:sym typeface="Arial"/>
              </a:defRPr>
            </a:pPr>
            <a:r>
              <a:t>Newer auto-tracking systems keep lasers aligned when buildings shake from wind and traffic</a:t>
            </a:r>
          </a:p>
        </p:txBody>
      </p:sp>
      <p:sp>
        <p:nvSpPr>
          <p:cNvPr id="33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Ultra-Wideband"/>
          <p:cNvSpPr txBox="1">
            <a:spLocks noGrp="1"/>
          </p:cNvSpPr>
          <p:nvPr>
            <p:ph type="title"/>
          </p:nvPr>
        </p:nvSpPr>
        <p:spPr>
          <a:prstGeom prst="rect">
            <a:avLst/>
          </a:prstGeom>
        </p:spPr>
        <p:txBody>
          <a:bodyPr/>
          <a:lstStyle>
            <a:lvl1pPr algn="ctr">
              <a:defRPr b="1"/>
            </a:lvl1pPr>
          </a:lstStyle>
          <a:p>
            <a:r>
              <a:t>Ultra-Wideband</a:t>
            </a:r>
          </a:p>
        </p:txBody>
      </p:sp>
      <p:sp>
        <p:nvSpPr>
          <p:cNvPr id="338" name="Ultra-wideband…"/>
          <p:cNvSpPr txBox="1">
            <a:spLocks noGrp="1"/>
          </p:cNvSpPr>
          <p:nvPr>
            <p:ph type="body" idx="1"/>
          </p:nvPr>
        </p:nvSpPr>
        <p:spPr>
          <a:xfrm>
            <a:off x="838200" y="1825625"/>
            <a:ext cx="10515600" cy="4443731"/>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Ultra-wideband</a:t>
            </a:r>
          </a:p>
          <a:p>
            <a:pPr marL="742950" lvl="1" indent="-285750">
              <a:lnSpc>
                <a:spcPct val="100000"/>
              </a:lnSpc>
              <a:spcBef>
                <a:spcPts val="600"/>
              </a:spcBef>
              <a:buFontTx/>
              <a:buChar char="–"/>
              <a:defRPr sz="2600">
                <a:latin typeface="Arial"/>
                <a:ea typeface="Arial"/>
                <a:cs typeface="Arial"/>
                <a:sym typeface="Arial"/>
              </a:defRPr>
            </a:pPr>
            <a:r>
              <a:t>UWB not limited to a fixed bandwidth but broadcasts over a wide range of frequencies simultaneously</a:t>
            </a:r>
          </a:p>
          <a:p>
            <a:pPr marL="742950" lvl="1" indent="-285750">
              <a:lnSpc>
                <a:spcPct val="100000"/>
              </a:lnSpc>
              <a:spcBef>
                <a:spcPts val="600"/>
              </a:spcBef>
              <a:buFontTx/>
              <a:buChar char="–"/>
              <a:defRPr sz="2600">
                <a:latin typeface="Arial"/>
                <a:ea typeface="Arial"/>
                <a:cs typeface="Arial"/>
                <a:sym typeface="Arial"/>
              </a:defRPr>
            </a:pPr>
            <a:r>
              <a:t>Many of these frequencies are used by other sources, but UWB uses such low power that it “should not” interfere with these other sources</a:t>
            </a:r>
          </a:p>
          <a:p>
            <a:pPr marL="742950" lvl="1" indent="-285750">
              <a:lnSpc>
                <a:spcPct val="100000"/>
              </a:lnSpc>
              <a:spcBef>
                <a:spcPts val="600"/>
              </a:spcBef>
              <a:buFontTx/>
              <a:buChar char="–"/>
              <a:defRPr sz="2600">
                <a:latin typeface="Arial"/>
                <a:ea typeface="Arial"/>
                <a:cs typeface="Arial"/>
                <a:sym typeface="Arial"/>
              </a:defRPr>
            </a:pPr>
            <a:r>
              <a:t>Can achieve speeds up to 100 Mbps but for small distances such as wireless LANs</a:t>
            </a:r>
          </a:p>
        </p:txBody>
      </p:sp>
      <p:sp>
        <p:nvSpPr>
          <p:cNvPr id="33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Infrared Transmissions"/>
          <p:cNvSpPr txBox="1">
            <a:spLocks noGrp="1"/>
          </p:cNvSpPr>
          <p:nvPr>
            <p:ph type="title"/>
          </p:nvPr>
        </p:nvSpPr>
        <p:spPr>
          <a:prstGeom prst="rect">
            <a:avLst/>
          </a:prstGeom>
        </p:spPr>
        <p:txBody>
          <a:bodyPr/>
          <a:lstStyle>
            <a:lvl1pPr algn="ctr">
              <a:defRPr b="1"/>
            </a:lvl1pPr>
          </a:lstStyle>
          <a:p>
            <a:r>
              <a:t>Infrared Transmissions</a:t>
            </a:r>
          </a:p>
        </p:txBody>
      </p:sp>
      <p:sp>
        <p:nvSpPr>
          <p:cNvPr id="342" name="Transmissions that use a focused ray of light in the infrared frequency range…"/>
          <p:cNvSpPr txBox="1">
            <a:spLocks noGrp="1"/>
          </p:cNvSpPr>
          <p:nvPr>
            <p:ph type="body" idx="1"/>
          </p:nvPr>
        </p:nvSpPr>
        <p:spPr>
          <a:xfrm>
            <a:off x="838200" y="1825625"/>
            <a:ext cx="10515600" cy="4443731"/>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Transmissions that use a focused ray of light in the infrared frequency range</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Very common with remote control devices, but can also be used for device-to-device transfers, such as PDA to computer</a:t>
            </a:r>
          </a:p>
        </p:txBody>
      </p:sp>
      <p:sp>
        <p:nvSpPr>
          <p:cNvPr id="34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Near-Field Communications"/>
          <p:cNvSpPr txBox="1">
            <a:spLocks noGrp="1"/>
          </p:cNvSpPr>
          <p:nvPr>
            <p:ph type="title"/>
          </p:nvPr>
        </p:nvSpPr>
        <p:spPr>
          <a:prstGeom prst="rect">
            <a:avLst/>
          </a:prstGeom>
        </p:spPr>
        <p:txBody>
          <a:bodyPr/>
          <a:lstStyle>
            <a:lvl1pPr algn="ctr">
              <a:defRPr b="1"/>
            </a:lvl1pPr>
          </a:lstStyle>
          <a:p>
            <a:r>
              <a:t>Near-Field Communications</a:t>
            </a:r>
          </a:p>
        </p:txBody>
      </p:sp>
      <p:sp>
        <p:nvSpPr>
          <p:cNvPr id="346" name="Very close distances or devices touching…"/>
          <p:cNvSpPr txBox="1">
            <a:spLocks noGrp="1"/>
          </p:cNvSpPr>
          <p:nvPr>
            <p:ph type="body" idx="1"/>
          </p:nvPr>
        </p:nvSpPr>
        <p:spPr>
          <a:xfrm>
            <a:off x="838200" y="1825625"/>
            <a:ext cx="10515600" cy="4443731"/>
          </a:xfrm>
          <a:prstGeom prst="rect">
            <a:avLst/>
          </a:prstGeom>
        </p:spPr>
        <p:txBody>
          <a:bodyPr/>
          <a:lstStyle/>
          <a:p>
            <a:pPr marL="342900" indent="-342900">
              <a:spcBef>
                <a:spcPts val="600"/>
              </a:spcBef>
              <a:buFontTx/>
              <a:defRPr>
                <a:latin typeface="Arial"/>
                <a:ea typeface="Arial"/>
                <a:cs typeface="Arial"/>
                <a:sym typeface="Arial"/>
              </a:defRPr>
            </a:pPr>
            <a:r>
              <a:t>Very close distances or devices touching</a:t>
            </a:r>
          </a:p>
          <a:p>
            <a:pPr marL="342900" indent="-342900">
              <a:spcBef>
                <a:spcPts val="600"/>
              </a:spcBef>
              <a:buFontTx/>
              <a:defRPr>
                <a:latin typeface="Arial"/>
                <a:ea typeface="Arial"/>
                <a:cs typeface="Arial"/>
                <a:sym typeface="Arial"/>
              </a:defRPr>
            </a:pPr>
            <a:endParaRPr/>
          </a:p>
          <a:p>
            <a:pPr marL="342900" indent="-342900">
              <a:spcBef>
                <a:spcPts val="600"/>
              </a:spcBef>
              <a:buFontTx/>
              <a:defRPr>
                <a:latin typeface="Arial"/>
                <a:ea typeface="Arial"/>
                <a:cs typeface="Arial"/>
                <a:sym typeface="Arial"/>
              </a:defRPr>
            </a:pPr>
            <a:r>
              <a:t>Magnetic induction (such as radio frequency ID) used for transmission of data</a:t>
            </a:r>
          </a:p>
          <a:p>
            <a:pPr marL="342900" indent="-342900">
              <a:spcBef>
                <a:spcPts val="600"/>
              </a:spcBef>
              <a:buFontTx/>
              <a:defRPr>
                <a:latin typeface="Arial"/>
                <a:ea typeface="Arial"/>
                <a:cs typeface="Arial"/>
                <a:sym typeface="Arial"/>
              </a:defRPr>
            </a:pPr>
            <a:endParaRPr/>
          </a:p>
          <a:p>
            <a:pPr marL="342900" indent="-342900">
              <a:spcBef>
                <a:spcPts val="600"/>
              </a:spcBef>
              <a:buFontTx/>
              <a:defRPr>
                <a:latin typeface="Arial"/>
                <a:ea typeface="Arial"/>
                <a:cs typeface="Arial"/>
                <a:sym typeface="Arial"/>
              </a:defRPr>
            </a:pPr>
            <a:r>
              <a:t>Commonly used for data transmission between cellphones (non-Apple devices)</a:t>
            </a:r>
          </a:p>
        </p:txBody>
      </p:sp>
      <p:sp>
        <p:nvSpPr>
          <p:cNvPr id="34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ZigBee"/>
          <p:cNvSpPr txBox="1">
            <a:spLocks noGrp="1"/>
          </p:cNvSpPr>
          <p:nvPr>
            <p:ph type="title"/>
          </p:nvPr>
        </p:nvSpPr>
        <p:spPr>
          <a:prstGeom prst="rect">
            <a:avLst/>
          </a:prstGeom>
        </p:spPr>
        <p:txBody>
          <a:bodyPr/>
          <a:lstStyle>
            <a:lvl1pPr algn="ctr">
              <a:defRPr b="1"/>
            </a:lvl1pPr>
          </a:lstStyle>
          <a:p>
            <a:r>
              <a:t>ZigBee</a:t>
            </a:r>
          </a:p>
        </p:txBody>
      </p:sp>
      <p:sp>
        <p:nvSpPr>
          <p:cNvPr id="350" name="Based upon IEEE 802.15.4 standard…"/>
          <p:cNvSpPr txBox="1">
            <a:spLocks noGrp="1"/>
          </p:cNvSpPr>
          <p:nvPr>
            <p:ph type="body" idx="1"/>
          </p:nvPr>
        </p:nvSpPr>
        <p:spPr>
          <a:xfrm>
            <a:off x="838200" y="1825625"/>
            <a:ext cx="10515600" cy="4443731"/>
          </a:xfrm>
          <a:prstGeom prst="rect">
            <a:avLst/>
          </a:prstGeom>
        </p:spPr>
        <p:txBody>
          <a:bodyPr>
            <a:normAutofit lnSpcReduction="10000"/>
          </a:bodyPr>
          <a:lstStyle/>
          <a:p>
            <a:pPr marL="315468" indent="-315468" defTabSz="841247">
              <a:spcBef>
                <a:spcPts val="600"/>
              </a:spcBef>
              <a:buFontTx/>
              <a:defRPr sz="2576">
                <a:latin typeface="Arial"/>
                <a:ea typeface="Arial"/>
                <a:cs typeface="Arial"/>
                <a:sym typeface="Arial"/>
              </a:defRPr>
            </a:pPr>
            <a:r>
              <a:t>Based upon IEEE 802.15.4 standard</a:t>
            </a:r>
          </a:p>
          <a:p>
            <a:pPr marL="315468" indent="-315468" defTabSz="841247">
              <a:spcBef>
                <a:spcPts val="600"/>
              </a:spcBef>
              <a:buFontTx/>
              <a:defRPr sz="2576">
                <a:latin typeface="Arial"/>
                <a:ea typeface="Arial"/>
                <a:cs typeface="Arial"/>
                <a:sym typeface="Arial"/>
              </a:defRPr>
            </a:pPr>
            <a:endParaRPr/>
          </a:p>
          <a:p>
            <a:pPr marL="315468" indent="-315468" defTabSz="841247">
              <a:spcBef>
                <a:spcPts val="600"/>
              </a:spcBef>
              <a:buFontTx/>
              <a:defRPr sz="2576">
                <a:latin typeface="Arial"/>
                <a:ea typeface="Arial"/>
                <a:cs typeface="Arial"/>
                <a:sym typeface="Arial"/>
              </a:defRPr>
            </a:pPr>
            <a:r>
              <a:t>Used for low data transfer rates (20-250 Kbps)</a:t>
            </a:r>
          </a:p>
          <a:p>
            <a:pPr marL="315468" indent="-315468" defTabSz="841247">
              <a:spcBef>
                <a:spcPts val="600"/>
              </a:spcBef>
              <a:buFontTx/>
              <a:defRPr sz="2576">
                <a:latin typeface="Arial"/>
                <a:ea typeface="Arial"/>
                <a:cs typeface="Arial"/>
                <a:sym typeface="Arial"/>
              </a:defRPr>
            </a:pPr>
            <a:endParaRPr/>
          </a:p>
          <a:p>
            <a:pPr marL="315468" indent="-315468" defTabSz="841247">
              <a:spcBef>
                <a:spcPts val="600"/>
              </a:spcBef>
              <a:buFontTx/>
              <a:defRPr sz="2576">
                <a:latin typeface="Arial"/>
                <a:ea typeface="Arial"/>
                <a:cs typeface="Arial"/>
                <a:sym typeface="Arial"/>
              </a:defRPr>
            </a:pPr>
            <a:r>
              <a:t>Also uses low power consumption</a:t>
            </a:r>
          </a:p>
          <a:p>
            <a:pPr marL="315468" indent="-315468" defTabSz="841247">
              <a:spcBef>
                <a:spcPts val="600"/>
              </a:spcBef>
              <a:buFontTx/>
              <a:defRPr sz="2576">
                <a:latin typeface="Arial"/>
                <a:ea typeface="Arial"/>
                <a:cs typeface="Arial"/>
                <a:sym typeface="Arial"/>
              </a:defRPr>
            </a:pPr>
            <a:endParaRPr/>
          </a:p>
          <a:p>
            <a:pPr marL="315468" indent="-315468" defTabSz="841247">
              <a:spcBef>
                <a:spcPts val="600"/>
              </a:spcBef>
              <a:buFontTx/>
              <a:defRPr sz="2576">
                <a:latin typeface="Arial"/>
                <a:ea typeface="Arial"/>
                <a:cs typeface="Arial"/>
                <a:sym typeface="Arial"/>
              </a:defRPr>
            </a:pPr>
            <a:r>
              <a:t>Ideal for heating, cooling, security, lighting, and smoke and CO detector systems</a:t>
            </a:r>
          </a:p>
          <a:p>
            <a:pPr marL="315468" indent="-315468" defTabSz="841247">
              <a:spcBef>
                <a:spcPts val="600"/>
              </a:spcBef>
              <a:buFontTx/>
              <a:defRPr sz="2576">
                <a:latin typeface="Arial"/>
                <a:ea typeface="Arial"/>
                <a:cs typeface="Arial"/>
                <a:sym typeface="Arial"/>
              </a:defRPr>
            </a:pPr>
            <a:endParaRPr/>
          </a:p>
          <a:p>
            <a:pPr marL="315468" indent="-315468" defTabSz="841247">
              <a:spcBef>
                <a:spcPts val="600"/>
              </a:spcBef>
              <a:buFontTx/>
              <a:defRPr sz="2576">
                <a:latin typeface="Arial"/>
                <a:ea typeface="Arial"/>
                <a:cs typeface="Arial"/>
                <a:sym typeface="Arial"/>
              </a:defRPr>
            </a:pPr>
            <a:r>
              <a:t>ZigBee can use a mesh design – a ZigBee-enabled device can both accept and then pass on ZigBee signals </a:t>
            </a:r>
          </a:p>
        </p:txBody>
      </p:sp>
      <p:sp>
        <p:nvSpPr>
          <p:cNvPr id="35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Media Selection Criteria"/>
          <p:cNvSpPr txBox="1">
            <a:spLocks noGrp="1"/>
          </p:cNvSpPr>
          <p:nvPr>
            <p:ph type="title"/>
          </p:nvPr>
        </p:nvSpPr>
        <p:spPr>
          <a:prstGeom prst="rect">
            <a:avLst/>
          </a:prstGeom>
        </p:spPr>
        <p:txBody>
          <a:bodyPr/>
          <a:lstStyle>
            <a:lvl1pPr algn="ctr">
              <a:defRPr b="1"/>
            </a:lvl1pPr>
          </a:lstStyle>
          <a:p>
            <a:r>
              <a:t>Media Selection Criteria</a:t>
            </a:r>
          </a:p>
        </p:txBody>
      </p:sp>
      <p:sp>
        <p:nvSpPr>
          <p:cNvPr id="354" name="Cost…"/>
          <p:cNvSpPr txBox="1">
            <a:spLocks noGrp="1"/>
          </p:cNvSpPr>
          <p:nvPr>
            <p:ph type="body" idx="1"/>
          </p:nvPr>
        </p:nvSpPr>
        <p:spPr>
          <a:xfrm>
            <a:off x="838200" y="1825625"/>
            <a:ext cx="10515600" cy="4443731"/>
          </a:xfrm>
          <a:prstGeom prst="rect">
            <a:avLst/>
          </a:prstGeom>
        </p:spPr>
        <p:txBody>
          <a:bodyPr>
            <a:normAutofit lnSpcReduction="10000"/>
          </a:bodyPr>
          <a:lstStyle/>
          <a:p>
            <a:pPr marL="288035" indent="-288035" defTabSz="768095">
              <a:lnSpc>
                <a:spcPct val="100000"/>
              </a:lnSpc>
              <a:spcBef>
                <a:spcPts val="500"/>
              </a:spcBef>
              <a:buFontTx/>
              <a:defRPr sz="2351" b="1">
                <a:latin typeface="Arial"/>
                <a:ea typeface="Arial"/>
                <a:cs typeface="Arial"/>
                <a:sym typeface="Arial"/>
              </a:defRPr>
            </a:pPr>
            <a:r>
              <a:t>Cost</a:t>
            </a:r>
          </a:p>
          <a:p>
            <a:pPr marL="672083" lvl="1" indent="-288035" defTabSz="768095">
              <a:lnSpc>
                <a:spcPct val="100000"/>
              </a:lnSpc>
              <a:spcBef>
                <a:spcPts val="500"/>
              </a:spcBef>
              <a:buFontTx/>
              <a:defRPr sz="2351">
                <a:latin typeface="Arial"/>
                <a:ea typeface="Arial"/>
                <a:cs typeface="Arial"/>
                <a:sym typeface="Arial"/>
              </a:defRPr>
            </a:pPr>
            <a:r>
              <a:t>Different types of costs</a:t>
            </a:r>
          </a:p>
          <a:p>
            <a:pPr marL="1008125" lvl="2" indent="-240029" defTabSz="768095">
              <a:lnSpc>
                <a:spcPct val="100000"/>
              </a:lnSpc>
              <a:spcBef>
                <a:spcPts val="500"/>
              </a:spcBef>
              <a:buFontTx/>
              <a:buChar char="–"/>
              <a:defRPr sz="2184">
                <a:latin typeface="Arial"/>
                <a:ea typeface="Arial"/>
                <a:cs typeface="Arial"/>
                <a:sym typeface="Arial"/>
              </a:defRPr>
            </a:pPr>
            <a:r>
              <a:t>Initial cost – what does a particular type of medium cost to purchase?  To install?</a:t>
            </a:r>
          </a:p>
          <a:p>
            <a:pPr marL="1008125" lvl="2" indent="-240029" defTabSz="768095">
              <a:lnSpc>
                <a:spcPct val="100000"/>
              </a:lnSpc>
              <a:spcBef>
                <a:spcPts val="500"/>
              </a:spcBef>
              <a:buFontTx/>
              <a:buChar char="–"/>
              <a:defRPr sz="2184">
                <a:latin typeface="Arial"/>
                <a:ea typeface="Arial"/>
                <a:cs typeface="Arial"/>
                <a:sym typeface="Arial"/>
              </a:defRPr>
            </a:pPr>
            <a:r>
              <a:t>Maintenance / support cost</a:t>
            </a:r>
          </a:p>
          <a:p>
            <a:pPr marL="672083" lvl="1" indent="-288035" defTabSz="768095">
              <a:lnSpc>
                <a:spcPct val="100000"/>
              </a:lnSpc>
              <a:spcBef>
                <a:spcPts val="500"/>
              </a:spcBef>
              <a:buFontTx/>
              <a:defRPr sz="2351">
                <a:latin typeface="Arial"/>
                <a:ea typeface="Arial"/>
                <a:cs typeface="Arial"/>
                <a:sym typeface="Arial"/>
              </a:defRPr>
            </a:pPr>
            <a:r>
              <a:t>ROI (return on investment) – if one medium is cheaper to purchase and install but is not cost effective, where are the savings?</a:t>
            </a:r>
          </a:p>
          <a:p>
            <a:pPr marL="288035" indent="-288035" defTabSz="768095">
              <a:lnSpc>
                <a:spcPct val="100000"/>
              </a:lnSpc>
              <a:spcBef>
                <a:spcPts val="500"/>
              </a:spcBef>
              <a:buFontTx/>
              <a:defRPr sz="2351">
                <a:latin typeface="Arial"/>
                <a:ea typeface="Arial"/>
                <a:cs typeface="Arial"/>
                <a:sym typeface="Arial"/>
              </a:defRPr>
            </a:pPr>
            <a:r>
              <a:t>Speed</a:t>
            </a:r>
          </a:p>
          <a:p>
            <a:pPr marL="288035" indent="-288035" defTabSz="768095">
              <a:lnSpc>
                <a:spcPct val="100000"/>
              </a:lnSpc>
              <a:spcBef>
                <a:spcPts val="500"/>
              </a:spcBef>
              <a:buFontTx/>
              <a:defRPr sz="2351">
                <a:latin typeface="Arial"/>
                <a:ea typeface="Arial"/>
                <a:cs typeface="Arial"/>
                <a:sym typeface="Arial"/>
              </a:defRPr>
            </a:pPr>
            <a:r>
              <a:t>Distance and expandability</a:t>
            </a:r>
          </a:p>
          <a:p>
            <a:pPr marL="288035" indent="-288035" defTabSz="768095">
              <a:lnSpc>
                <a:spcPct val="100000"/>
              </a:lnSpc>
              <a:spcBef>
                <a:spcPts val="500"/>
              </a:spcBef>
              <a:buFontTx/>
              <a:defRPr sz="2351">
                <a:latin typeface="Arial"/>
                <a:ea typeface="Arial"/>
                <a:cs typeface="Arial"/>
                <a:sym typeface="Arial"/>
              </a:defRPr>
            </a:pPr>
            <a:r>
              <a:t>Environment</a:t>
            </a:r>
          </a:p>
          <a:p>
            <a:pPr marL="288035" indent="-288035" defTabSz="768095">
              <a:lnSpc>
                <a:spcPct val="100000"/>
              </a:lnSpc>
              <a:spcBef>
                <a:spcPts val="500"/>
              </a:spcBef>
              <a:buFontTx/>
              <a:defRPr sz="2351">
                <a:latin typeface="Arial"/>
                <a:ea typeface="Arial"/>
                <a:cs typeface="Arial"/>
                <a:sym typeface="Arial"/>
              </a:defRPr>
            </a:pPr>
            <a:r>
              <a:t>Security</a:t>
            </a:r>
          </a:p>
        </p:txBody>
      </p:sp>
      <p:sp>
        <p:nvSpPr>
          <p:cNvPr id="35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Media Selection Criteria"/>
          <p:cNvSpPr txBox="1">
            <a:spLocks noGrp="1"/>
          </p:cNvSpPr>
          <p:nvPr>
            <p:ph type="title"/>
          </p:nvPr>
        </p:nvSpPr>
        <p:spPr>
          <a:prstGeom prst="rect">
            <a:avLst/>
          </a:prstGeom>
        </p:spPr>
        <p:txBody>
          <a:bodyPr/>
          <a:lstStyle>
            <a:lvl1pPr algn="ctr">
              <a:defRPr b="1"/>
            </a:lvl1pPr>
          </a:lstStyle>
          <a:p>
            <a:r>
              <a:t>Media Selection Criteria</a:t>
            </a:r>
          </a:p>
        </p:txBody>
      </p:sp>
      <p:sp>
        <p:nvSpPr>
          <p:cNvPr id="358" name="Cost…"/>
          <p:cNvSpPr txBox="1">
            <a:spLocks noGrp="1"/>
          </p:cNvSpPr>
          <p:nvPr>
            <p:ph type="body" idx="1"/>
          </p:nvPr>
        </p:nvSpPr>
        <p:spPr>
          <a:xfrm>
            <a:off x="838200" y="1825625"/>
            <a:ext cx="10515600" cy="4443731"/>
          </a:xfrm>
          <a:prstGeom prst="rect">
            <a:avLst/>
          </a:prstGeom>
        </p:spPr>
        <p:txBody>
          <a:bodyPr>
            <a:normAutofit lnSpcReduction="10000"/>
          </a:bodyPr>
          <a:lstStyle/>
          <a:p>
            <a:pPr marL="267461" indent="-267461" defTabSz="713231">
              <a:lnSpc>
                <a:spcPct val="100000"/>
              </a:lnSpc>
              <a:spcBef>
                <a:spcPts val="500"/>
              </a:spcBef>
              <a:buFontTx/>
              <a:defRPr sz="2184">
                <a:latin typeface="Arial"/>
                <a:ea typeface="Arial"/>
                <a:cs typeface="Arial"/>
                <a:sym typeface="Arial"/>
              </a:defRPr>
            </a:pPr>
            <a:r>
              <a:t>Cost</a:t>
            </a:r>
          </a:p>
          <a:p>
            <a:pPr marL="267461" indent="-267461" defTabSz="713231">
              <a:lnSpc>
                <a:spcPct val="100000"/>
              </a:lnSpc>
              <a:spcBef>
                <a:spcPts val="500"/>
              </a:spcBef>
              <a:buFontTx/>
              <a:defRPr sz="2184" b="1">
                <a:latin typeface="Arial"/>
                <a:ea typeface="Arial"/>
                <a:cs typeface="Arial"/>
                <a:sym typeface="Arial"/>
              </a:defRPr>
            </a:pPr>
            <a:r>
              <a:t>Speed</a:t>
            </a:r>
          </a:p>
          <a:p>
            <a:pPr marL="624077" lvl="1" indent="-267461" defTabSz="713231">
              <a:lnSpc>
                <a:spcPct val="100000"/>
              </a:lnSpc>
              <a:spcBef>
                <a:spcPts val="500"/>
              </a:spcBef>
              <a:buFontTx/>
              <a:defRPr sz="2184">
                <a:latin typeface="Arial"/>
                <a:ea typeface="Arial"/>
                <a:cs typeface="Arial"/>
                <a:sym typeface="Arial"/>
              </a:defRPr>
            </a:pPr>
            <a:r>
              <a:t>Two different forms of speed:</a:t>
            </a:r>
          </a:p>
          <a:p>
            <a:pPr marL="936116" lvl="2" indent="-222884" defTabSz="713231">
              <a:lnSpc>
                <a:spcPct val="100000"/>
              </a:lnSpc>
              <a:spcBef>
                <a:spcPts val="400"/>
              </a:spcBef>
              <a:buFontTx/>
              <a:buChar char="–"/>
              <a:defRPr sz="2027">
                <a:latin typeface="Arial"/>
                <a:ea typeface="Arial"/>
                <a:cs typeface="Arial"/>
                <a:sym typeface="Arial"/>
              </a:defRPr>
            </a:pPr>
            <a:r>
              <a:t>Propagation speed – the time to send the first bit across the medium</a:t>
            </a:r>
          </a:p>
          <a:p>
            <a:pPr marL="1248155" lvl="3" indent="-178307" defTabSz="713231">
              <a:lnSpc>
                <a:spcPct val="100000"/>
              </a:lnSpc>
              <a:spcBef>
                <a:spcPts val="400"/>
              </a:spcBef>
              <a:buFontTx/>
              <a:defRPr sz="1871">
                <a:latin typeface="Arial"/>
                <a:ea typeface="Arial"/>
                <a:cs typeface="Arial"/>
                <a:sym typeface="Arial"/>
              </a:defRPr>
            </a:pPr>
            <a:r>
              <a:t>This speed depends upon the medium</a:t>
            </a:r>
          </a:p>
          <a:p>
            <a:pPr marL="1248155" lvl="3" indent="-178307" defTabSz="713231">
              <a:lnSpc>
                <a:spcPct val="100000"/>
              </a:lnSpc>
              <a:spcBef>
                <a:spcPts val="400"/>
              </a:spcBef>
              <a:buFontTx/>
              <a:defRPr sz="1871">
                <a:latin typeface="Arial"/>
                <a:ea typeface="Arial"/>
                <a:cs typeface="Arial"/>
                <a:sym typeface="Arial"/>
              </a:defRPr>
            </a:pPr>
            <a:r>
              <a:t>Airwaves and fiber are speed of light</a:t>
            </a:r>
          </a:p>
          <a:p>
            <a:pPr marL="1248155" lvl="3" indent="-178307" defTabSz="713231">
              <a:lnSpc>
                <a:spcPct val="100000"/>
              </a:lnSpc>
              <a:spcBef>
                <a:spcPts val="400"/>
              </a:spcBef>
              <a:buFontTx/>
              <a:defRPr sz="1871">
                <a:latin typeface="Arial"/>
                <a:ea typeface="Arial"/>
                <a:cs typeface="Arial"/>
                <a:sym typeface="Arial"/>
              </a:defRPr>
            </a:pPr>
            <a:r>
              <a:t>Copper wire is two thirds the speed of light</a:t>
            </a:r>
          </a:p>
          <a:p>
            <a:pPr marL="936116" lvl="2" indent="-222884" defTabSz="713231">
              <a:lnSpc>
                <a:spcPct val="100000"/>
              </a:lnSpc>
              <a:spcBef>
                <a:spcPts val="400"/>
              </a:spcBef>
              <a:buFontTx/>
              <a:buChar char="–"/>
              <a:defRPr sz="2027">
                <a:latin typeface="Arial"/>
                <a:ea typeface="Arial"/>
                <a:cs typeface="Arial"/>
                <a:sym typeface="Arial"/>
              </a:defRPr>
            </a:pPr>
            <a:r>
              <a:t>Data transfer speed – the time to transmit the rest of the bits in the message</a:t>
            </a:r>
          </a:p>
          <a:p>
            <a:pPr marL="1248155" lvl="3" indent="-178307" defTabSz="713231">
              <a:lnSpc>
                <a:spcPct val="100000"/>
              </a:lnSpc>
              <a:spcBef>
                <a:spcPts val="400"/>
              </a:spcBef>
              <a:buFontTx/>
              <a:defRPr sz="1871">
                <a:latin typeface="Arial"/>
                <a:ea typeface="Arial"/>
                <a:cs typeface="Arial"/>
                <a:sym typeface="Arial"/>
              </a:defRPr>
            </a:pPr>
            <a:r>
              <a:t>This speed is measured in bits per second</a:t>
            </a:r>
          </a:p>
          <a:p>
            <a:pPr marL="267461" indent="-267461" defTabSz="713231">
              <a:lnSpc>
                <a:spcPct val="100000"/>
              </a:lnSpc>
              <a:spcBef>
                <a:spcPts val="500"/>
              </a:spcBef>
              <a:buFontTx/>
              <a:defRPr sz="2184">
                <a:latin typeface="Arial"/>
                <a:ea typeface="Arial"/>
                <a:cs typeface="Arial"/>
                <a:sym typeface="Arial"/>
              </a:defRPr>
            </a:pPr>
            <a:r>
              <a:t>Distance and expandability</a:t>
            </a:r>
          </a:p>
          <a:p>
            <a:pPr marL="267461" indent="-267461" defTabSz="713231">
              <a:lnSpc>
                <a:spcPct val="100000"/>
              </a:lnSpc>
              <a:spcBef>
                <a:spcPts val="500"/>
              </a:spcBef>
              <a:buFontTx/>
              <a:defRPr sz="2184">
                <a:latin typeface="Arial"/>
                <a:ea typeface="Arial"/>
                <a:cs typeface="Arial"/>
                <a:sym typeface="Arial"/>
              </a:defRPr>
            </a:pPr>
            <a:r>
              <a:t>Environment</a:t>
            </a:r>
          </a:p>
          <a:p>
            <a:pPr marL="267461" indent="-267461" defTabSz="713231">
              <a:lnSpc>
                <a:spcPct val="100000"/>
              </a:lnSpc>
              <a:spcBef>
                <a:spcPts val="500"/>
              </a:spcBef>
              <a:buFontTx/>
              <a:defRPr sz="2184">
                <a:latin typeface="Arial"/>
                <a:ea typeface="Arial"/>
                <a:cs typeface="Arial"/>
                <a:sym typeface="Arial"/>
              </a:defRPr>
            </a:pPr>
            <a:r>
              <a:t>Security</a:t>
            </a:r>
          </a:p>
        </p:txBody>
      </p:sp>
      <p:sp>
        <p:nvSpPr>
          <p:cNvPr id="35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Media Selection Criteria"/>
          <p:cNvSpPr txBox="1">
            <a:spLocks noGrp="1"/>
          </p:cNvSpPr>
          <p:nvPr>
            <p:ph type="title"/>
          </p:nvPr>
        </p:nvSpPr>
        <p:spPr>
          <a:prstGeom prst="rect">
            <a:avLst/>
          </a:prstGeom>
        </p:spPr>
        <p:txBody>
          <a:bodyPr/>
          <a:lstStyle>
            <a:lvl1pPr algn="ctr">
              <a:defRPr b="1"/>
            </a:lvl1pPr>
          </a:lstStyle>
          <a:p>
            <a:r>
              <a:t>Media Selection Criteria</a:t>
            </a:r>
          </a:p>
        </p:txBody>
      </p:sp>
      <p:sp>
        <p:nvSpPr>
          <p:cNvPr id="362" name="Cost…"/>
          <p:cNvSpPr txBox="1">
            <a:spLocks noGrp="1"/>
          </p:cNvSpPr>
          <p:nvPr>
            <p:ph type="body" idx="1"/>
          </p:nvPr>
        </p:nvSpPr>
        <p:spPr>
          <a:xfrm>
            <a:off x="838200" y="1825625"/>
            <a:ext cx="10515600" cy="4443731"/>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Cost</a:t>
            </a:r>
          </a:p>
          <a:p>
            <a:pPr marL="342900" indent="-342900">
              <a:lnSpc>
                <a:spcPct val="100000"/>
              </a:lnSpc>
              <a:spcBef>
                <a:spcPts val="600"/>
              </a:spcBef>
              <a:buFontTx/>
              <a:defRPr>
                <a:latin typeface="Arial"/>
                <a:ea typeface="Arial"/>
                <a:cs typeface="Arial"/>
                <a:sym typeface="Arial"/>
              </a:defRPr>
            </a:pPr>
            <a:r>
              <a:t>Speed</a:t>
            </a:r>
          </a:p>
          <a:p>
            <a:pPr marL="342900" indent="-342900">
              <a:lnSpc>
                <a:spcPct val="100000"/>
              </a:lnSpc>
              <a:spcBef>
                <a:spcPts val="600"/>
              </a:spcBef>
              <a:buFontTx/>
              <a:defRPr b="1">
                <a:latin typeface="Arial"/>
                <a:ea typeface="Arial"/>
                <a:cs typeface="Arial"/>
                <a:sym typeface="Arial"/>
              </a:defRPr>
            </a:pPr>
            <a:r>
              <a:t>Distance and expandability</a:t>
            </a:r>
          </a:p>
          <a:p>
            <a:pPr marL="800100" lvl="1" indent="-342900">
              <a:lnSpc>
                <a:spcPct val="100000"/>
              </a:lnSpc>
              <a:spcBef>
                <a:spcPts val="600"/>
              </a:spcBef>
              <a:buFontTx/>
              <a:defRPr sz="2400">
                <a:latin typeface="Arial"/>
                <a:ea typeface="Arial"/>
                <a:cs typeface="Arial"/>
                <a:sym typeface="Arial"/>
              </a:defRPr>
            </a:pPr>
            <a:r>
              <a:t>Certain media lend themselves more easily to expansion</a:t>
            </a:r>
          </a:p>
          <a:p>
            <a:pPr marL="800100" lvl="1" indent="-342900">
              <a:lnSpc>
                <a:spcPct val="100000"/>
              </a:lnSpc>
              <a:spcBef>
                <a:spcPts val="600"/>
              </a:spcBef>
              <a:buFontTx/>
              <a:defRPr sz="2400">
                <a:latin typeface="Arial"/>
                <a:ea typeface="Arial"/>
                <a:cs typeface="Arial"/>
                <a:sym typeface="Arial"/>
              </a:defRPr>
            </a:pPr>
            <a:r>
              <a:t>Don’t forget right-of-way issue for conducted media and line-of-sight for certain wireless media</a:t>
            </a:r>
          </a:p>
          <a:p>
            <a:pPr marL="342900" indent="-342900">
              <a:lnSpc>
                <a:spcPct val="100000"/>
              </a:lnSpc>
              <a:spcBef>
                <a:spcPts val="600"/>
              </a:spcBef>
              <a:buFontTx/>
              <a:defRPr>
                <a:latin typeface="Arial"/>
                <a:ea typeface="Arial"/>
                <a:cs typeface="Arial"/>
                <a:sym typeface="Arial"/>
              </a:defRPr>
            </a:pPr>
            <a:r>
              <a:t>Environment</a:t>
            </a:r>
          </a:p>
          <a:p>
            <a:pPr marL="342900" indent="-342900">
              <a:lnSpc>
                <a:spcPct val="100000"/>
              </a:lnSpc>
              <a:spcBef>
                <a:spcPts val="600"/>
              </a:spcBef>
              <a:buFontTx/>
              <a:defRPr>
                <a:latin typeface="Arial"/>
                <a:ea typeface="Arial"/>
                <a:cs typeface="Arial"/>
                <a:sym typeface="Arial"/>
              </a:defRPr>
            </a:pPr>
            <a:r>
              <a:t>Security</a:t>
            </a:r>
          </a:p>
        </p:txBody>
      </p:sp>
      <p:sp>
        <p:nvSpPr>
          <p:cNvPr id="36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Media Selection Criteria"/>
          <p:cNvSpPr txBox="1">
            <a:spLocks noGrp="1"/>
          </p:cNvSpPr>
          <p:nvPr>
            <p:ph type="title"/>
          </p:nvPr>
        </p:nvSpPr>
        <p:spPr>
          <a:prstGeom prst="rect">
            <a:avLst/>
          </a:prstGeom>
        </p:spPr>
        <p:txBody>
          <a:bodyPr/>
          <a:lstStyle>
            <a:lvl1pPr algn="ctr">
              <a:defRPr b="1"/>
            </a:lvl1pPr>
          </a:lstStyle>
          <a:p>
            <a:r>
              <a:t>Media Selection Criteria</a:t>
            </a:r>
          </a:p>
        </p:txBody>
      </p:sp>
      <p:sp>
        <p:nvSpPr>
          <p:cNvPr id="366" name="Cost…"/>
          <p:cNvSpPr txBox="1">
            <a:spLocks noGrp="1"/>
          </p:cNvSpPr>
          <p:nvPr>
            <p:ph type="body" idx="1"/>
          </p:nvPr>
        </p:nvSpPr>
        <p:spPr>
          <a:xfrm>
            <a:off x="838200" y="1825625"/>
            <a:ext cx="10515600" cy="4443731"/>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Cost</a:t>
            </a:r>
          </a:p>
          <a:p>
            <a:pPr marL="342900" indent="-342900">
              <a:lnSpc>
                <a:spcPct val="100000"/>
              </a:lnSpc>
              <a:spcBef>
                <a:spcPts val="600"/>
              </a:spcBef>
              <a:buFontTx/>
              <a:defRPr>
                <a:latin typeface="Arial"/>
                <a:ea typeface="Arial"/>
                <a:cs typeface="Arial"/>
                <a:sym typeface="Arial"/>
              </a:defRPr>
            </a:pPr>
            <a:r>
              <a:t>Speed</a:t>
            </a:r>
          </a:p>
          <a:p>
            <a:pPr marL="342900" indent="-342900">
              <a:lnSpc>
                <a:spcPct val="100000"/>
              </a:lnSpc>
              <a:spcBef>
                <a:spcPts val="600"/>
              </a:spcBef>
              <a:buFontTx/>
              <a:defRPr>
                <a:latin typeface="Arial"/>
                <a:ea typeface="Arial"/>
                <a:cs typeface="Arial"/>
                <a:sym typeface="Arial"/>
              </a:defRPr>
            </a:pPr>
            <a:r>
              <a:t>Distance and expandability</a:t>
            </a:r>
          </a:p>
          <a:p>
            <a:pPr marL="342900" indent="-342900">
              <a:lnSpc>
                <a:spcPct val="100000"/>
              </a:lnSpc>
              <a:spcBef>
                <a:spcPts val="600"/>
              </a:spcBef>
              <a:buFontTx/>
              <a:defRPr b="1">
                <a:latin typeface="Arial"/>
                <a:ea typeface="Arial"/>
                <a:cs typeface="Arial"/>
                <a:sym typeface="Arial"/>
              </a:defRPr>
            </a:pPr>
            <a:r>
              <a:t>Environment</a:t>
            </a:r>
          </a:p>
          <a:p>
            <a:pPr marL="800100" lvl="1" indent="-342900">
              <a:lnSpc>
                <a:spcPct val="100000"/>
              </a:lnSpc>
              <a:spcBef>
                <a:spcPts val="600"/>
              </a:spcBef>
              <a:buFontTx/>
              <a:defRPr sz="2400">
                <a:latin typeface="Arial"/>
                <a:ea typeface="Arial"/>
                <a:cs typeface="Arial"/>
                <a:sym typeface="Arial"/>
              </a:defRPr>
            </a:pPr>
            <a:r>
              <a:t>Many types of environments are hazardous to certain media</a:t>
            </a:r>
          </a:p>
          <a:p>
            <a:pPr marL="1200150" lvl="2" indent="-285750">
              <a:lnSpc>
                <a:spcPct val="100000"/>
              </a:lnSpc>
              <a:spcBef>
                <a:spcPts val="600"/>
              </a:spcBef>
              <a:buFontTx/>
              <a:buChar char="–"/>
              <a:defRPr sz="2200">
                <a:latin typeface="Arial"/>
                <a:ea typeface="Arial"/>
                <a:cs typeface="Arial"/>
                <a:sym typeface="Arial"/>
              </a:defRPr>
            </a:pPr>
            <a:r>
              <a:t>Electromagnetic noise</a:t>
            </a:r>
          </a:p>
          <a:p>
            <a:pPr marL="1200150" lvl="2" indent="-285750">
              <a:lnSpc>
                <a:spcPct val="100000"/>
              </a:lnSpc>
              <a:spcBef>
                <a:spcPts val="600"/>
              </a:spcBef>
              <a:buFontTx/>
              <a:buChar char="–"/>
              <a:defRPr sz="2200">
                <a:latin typeface="Arial"/>
                <a:ea typeface="Arial"/>
                <a:cs typeface="Arial"/>
                <a:sym typeface="Arial"/>
              </a:defRPr>
            </a:pPr>
            <a:r>
              <a:t>Scintillation and movement</a:t>
            </a:r>
          </a:p>
          <a:p>
            <a:pPr marL="1200150" lvl="2" indent="-285750">
              <a:lnSpc>
                <a:spcPct val="100000"/>
              </a:lnSpc>
              <a:spcBef>
                <a:spcPts val="600"/>
              </a:spcBef>
              <a:buFontTx/>
              <a:buChar char="–"/>
              <a:defRPr sz="2200">
                <a:latin typeface="Arial"/>
                <a:ea typeface="Arial"/>
                <a:cs typeface="Arial"/>
                <a:sym typeface="Arial"/>
              </a:defRPr>
            </a:pPr>
            <a:r>
              <a:t>Extreme environmental conditions</a:t>
            </a:r>
          </a:p>
          <a:p>
            <a:pPr marL="342900" indent="-342900">
              <a:lnSpc>
                <a:spcPct val="100000"/>
              </a:lnSpc>
              <a:spcBef>
                <a:spcPts val="600"/>
              </a:spcBef>
              <a:buFontTx/>
              <a:defRPr>
                <a:latin typeface="Arial"/>
                <a:ea typeface="Arial"/>
                <a:cs typeface="Arial"/>
                <a:sym typeface="Arial"/>
              </a:defRPr>
            </a:pPr>
            <a:r>
              <a:t>Security</a:t>
            </a:r>
          </a:p>
        </p:txBody>
      </p:sp>
      <p:sp>
        <p:nvSpPr>
          <p:cNvPr id="36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Media Selection Criteria"/>
          <p:cNvSpPr txBox="1">
            <a:spLocks noGrp="1"/>
          </p:cNvSpPr>
          <p:nvPr>
            <p:ph type="title"/>
          </p:nvPr>
        </p:nvSpPr>
        <p:spPr>
          <a:prstGeom prst="rect">
            <a:avLst/>
          </a:prstGeom>
        </p:spPr>
        <p:txBody>
          <a:bodyPr/>
          <a:lstStyle>
            <a:lvl1pPr algn="ctr">
              <a:defRPr b="1"/>
            </a:lvl1pPr>
          </a:lstStyle>
          <a:p>
            <a:r>
              <a:t>Media Selection Criteria</a:t>
            </a:r>
          </a:p>
        </p:txBody>
      </p:sp>
      <p:sp>
        <p:nvSpPr>
          <p:cNvPr id="370" name="Cost…"/>
          <p:cNvSpPr txBox="1">
            <a:spLocks noGrp="1"/>
          </p:cNvSpPr>
          <p:nvPr>
            <p:ph type="body" idx="1"/>
          </p:nvPr>
        </p:nvSpPr>
        <p:spPr>
          <a:xfrm>
            <a:off x="838200" y="1825625"/>
            <a:ext cx="10515600" cy="4443731"/>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Cost</a:t>
            </a:r>
          </a:p>
          <a:p>
            <a:pPr marL="342900" indent="-342900">
              <a:lnSpc>
                <a:spcPct val="100000"/>
              </a:lnSpc>
              <a:spcBef>
                <a:spcPts val="600"/>
              </a:spcBef>
              <a:buFontTx/>
              <a:defRPr>
                <a:latin typeface="Arial"/>
                <a:ea typeface="Arial"/>
                <a:cs typeface="Arial"/>
                <a:sym typeface="Arial"/>
              </a:defRPr>
            </a:pPr>
            <a:r>
              <a:t>Speed</a:t>
            </a:r>
          </a:p>
          <a:p>
            <a:pPr marL="342900" indent="-342900">
              <a:lnSpc>
                <a:spcPct val="100000"/>
              </a:lnSpc>
              <a:spcBef>
                <a:spcPts val="600"/>
              </a:spcBef>
              <a:buFontTx/>
              <a:defRPr>
                <a:latin typeface="Arial"/>
                <a:ea typeface="Arial"/>
                <a:cs typeface="Arial"/>
                <a:sym typeface="Arial"/>
              </a:defRPr>
            </a:pPr>
            <a:r>
              <a:t>Distance and expandability</a:t>
            </a:r>
          </a:p>
          <a:p>
            <a:pPr marL="342900" indent="-342900">
              <a:lnSpc>
                <a:spcPct val="100000"/>
              </a:lnSpc>
              <a:spcBef>
                <a:spcPts val="600"/>
              </a:spcBef>
              <a:buFontTx/>
              <a:defRPr>
                <a:latin typeface="Arial"/>
                <a:ea typeface="Arial"/>
                <a:cs typeface="Arial"/>
                <a:sym typeface="Arial"/>
              </a:defRPr>
            </a:pPr>
            <a:r>
              <a:t>Environment</a:t>
            </a:r>
          </a:p>
          <a:p>
            <a:pPr marL="342900" indent="-342900">
              <a:lnSpc>
                <a:spcPct val="100000"/>
              </a:lnSpc>
              <a:spcBef>
                <a:spcPts val="600"/>
              </a:spcBef>
              <a:buFontTx/>
              <a:defRPr b="1">
                <a:latin typeface="Arial"/>
                <a:ea typeface="Arial"/>
                <a:cs typeface="Arial"/>
                <a:sym typeface="Arial"/>
              </a:defRPr>
            </a:pPr>
            <a:r>
              <a:t>Security</a:t>
            </a:r>
          </a:p>
          <a:p>
            <a:pPr marL="800100" lvl="1" indent="-342900">
              <a:lnSpc>
                <a:spcPct val="100000"/>
              </a:lnSpc>
              <a:spcBef>
                <a:spcPts val="600"/>
              </a:spcBef>
              <a:buFontTx/>
              <a:defRPr sz="2400">
                <a:latin typeface="Arial"/>
                <a:ea typeface="Arial"/>
                <a:cs typeface="Arial"/>
                <a:sym typeface="Arial"/>
              </a:defRPr>
            </a:pPr>
            <a:r>
              <a:t>If data must be secure during transmission, it is important that the medium not be easy to tap</a:t>
            </a:r>
          </a:p>
          <a:p>
            <a:pPr marL="1200150" lvl="2" indent="-285750">
              <a:lnSpc>
                <a:spcPct val="100000"/>
              </a:lnSpc>
              <a:spcBef>
                <a:spcPts val="600"/>
              </a:spcBef>
              <a:buFontTx/>
              <a:buChar char="–"/>
              <a:defRPr sz="2200">
                <a:latin typeface="Arial"/>
                <a:ea typeface="Arial"/>
                <a:cs typeface="Arial"/>
                <a:sym typeface="Arial"/>
              </a:defRPr>
            </a:pPr>
            <a:r>
              <a:t>Make the wire impervious to electromagnetic wiretapping</a:t>
            </a:r>
          </a:p>
          <a:p>
            <a:pPr marL="1200150" lvl="2" indent="-285750">
              <a:lnSpc>
                <a:spcPct val="100000"/>
              </a:lnSpc>
              <a:spcBef>
                <a:spcPts val="600"/>
              </a:spcBef>
              <a:buFontTx/>
              <a:buChar char="–"/>
              <a:defRPr sz="2200">
                <a:latin typeface="Arial"/>
                <a:ea typeface="Arial"/>
                <a:cs typeface="Arial"/>
                <a:sym typeface="Arial"/>
              </a:defRPr>
            </a:pPr>
            <a:r>
              <a:t>Encrypt the signal going over the medium</a:t>
            </a:r>
          </a:p>
        </p:txBody>
      </p:sp>
      <p:sp>
        <p:nvSpPr>
          <p:cNvPr id="37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odays Lecture"/>
          <p:cNvSpPr txBox="1">
            <a:spLocks noGrp="1"/>
          </p:cNvSpPr>
          <p:nvPr>
            <p:ph type="title"/>
          </p:nvPr>
        </p:nvSpPr>
        <p:spPr>
          <a:prstGeom prst="rect">
            <a:avLst/>
          </a:prstGeom>
        </p:spPr>
        <p:txBody>
          <a:bodyPr/>
          <a:lstStyle>
            <a:lvl1pPr algn="ctr">
              <a:defRPr b="1"/>
            </a:lvl1pPr>
          </a:lstStyle>
          <a:p>
            <a:r>
              <a:t>Todays Lecture</a:t>
            </a:r>
          </a:p>
        </p:txBody>
      </p:sp>
      <p:sp>
        <p:nvSpPr>
          <p:cNvPr id="176" name="Characteristics, advantages, and disadvantages of:…"/>
          <p:cNvSpPr txBox="1">
            <a:spLocks noGrp="1"/>
          </p:cNvSpPr>
          <p:nvPr>
            <p:ph type="body" idx="1"/>
          </p:nvPr>
        </p:nvSpPr>
        <p:spPr>
          <a:xfrm>
            <a:off x="838200" y="1825625"/>
            <a:ext cx="10384582" cy="4351338"/>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Characteristics, advantages, and disadvantages of:</a:t>
            </a:r>
          </a:p>
          <a:p>
            <a:pPr marL="800100" lvl="1" indent="-342900">
              <a:lnSpc>
                <a:spcPct val="100000"/>
              </a:lnSpc>
              <a:spcBef>
                <a:spcPts val="600"/>
              </a:spcBef>
              <a:buFontTx/>
              <a:defRPr sz="2400">
                <a:latin typeface="Arial"/>
                <a:ea typeface="Arial"/>
                <a:cs typeface="Arial"/>
                <a:sym typeface="Arial"/>
              </a:defRPr>
            </a:pPr>
            <a:r>
              <a:t>Wireless Application Protocol (WAP), </a:t>
            </a:r>
          </a:p>
          <a:p>
            <a:pPr marL="800100" lvl="1" indent="-342900">
              <a:lnSpc>
                <a:spcPct val="100000"/>
              </a:lnSpc>
              <a:spcBef>
                <a:spcPts val="600"/>
              </a:spcBef>
              <a:buFontTx/>
              <a:defRPr sz="2400">
                <a:latin typeface="Arial"/>
                <a:ea typeface="Arial"/>
                <a:cs typeface="Arial"/>
                <a:sym typeface="Arial"/>
              </a:defRPr>
            </a:pPr>
            <a:r>
              <a:t>Broadband wireless systems, and </a:t>
            </a:r>
          </a:p>
          <a:p>
            <a:pPr marL="800100" lvl="1" indent="-342900">
              <a:lnSpc>
                <a:spcPct val="100000"/>
              </a:lnSpc>
              <a:spcBef>
                <a:spcPts val="600"/>
              </a:spcBef>
              <a:buFontTx/>
              <a:defRPr sz="2400">
                <a:latin typeface="Arial"/>
                <a:ea typeface="Arial"/>
                <a:cs typeface="Arial"/>
                <a:sym typeface="Arial"/>
              </a:defRPr>
            </a:pPr>
            <a:r>
              <a:t>Various wireless local area network transmission techniques</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Media selection criteria of cost, speed, right-of-way, expandability and distance, environment, and security to various media in a particular application</a:t>
            </a:r>
          </a:p>
        </p:txBody>
      </p:sp>
      <p:sp>
        <p:nvSpPr>
          <p:cNvPr id="177"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Wireless Media In Action: Three Examples"/>
          <p:cNvSpPr txBox="1">
            <a:spLocks noGrp="1"/>
          </p:cNvSpPr>
          <p:nvPr>
            <p:ph type="title"/>
          </p:nvPr>
        </p:nvSpPr>
        <p:spPr>
          <a:prstGeom prst="rect">
            <a:avLst/>
          </a:prstGeom>
        </p:spPr>
        <p:txBody>
          <a:bodyPr/>
          <a:lstStyle>
            <a:lvl1pPr algn="ctr">
              <a:defRPr b="1"/>
            </a:lvl1pPr>
          </a:lstStyle>
          <a:p>
            <a:r>
              <a:t>Wireless Media In Action: Three Examples</a:t>
            </a:r>
          </a:p>
        </p:txBody>
      </p:sp>
      <p:sp>
        <p:nvSpPr>
          <p:cNvPr id="374" name="First example – you wish to connect two computers in your home to Internet, and want both computers to share a printer…"/>
          <p:cNvSpPr txBox="1">
            <a:spLocks noGrp="1"/>
          </p:cNvSpPr>
          <p:nvPr>
            <p:ph type="body" sz="half" idx="1"/>
          </p:nvPr>
        </p:nvSpPr>
        <p:spPr>
          <a:xfrm>
            <a:off x="838200" y="1825624"/>
            <a:ext cx="4884537" cy="4443732"/>
          </a:xfrm>
          <a:prstGeom prst="rect">
            <a:avLst/>
          </a:prstGeom>
        </p:spPr>
        <p:txBody>
          <a:bodyPr/>
          <a:lstStyle/>
          <a:p>
            <a:pPr marL="253745" indent="-253745" defTabSz="676655">
              <a:lnSpc>
                <a:spcPct val="100000"/>
              </a:lnSpc>
              <a:spcBef>
                <a:spcPts val="400"/>
              </a:spcBef>
              <a:buFontTx/>
              <a:defRPr sz="2072">
                <a:latin typeface="Arial"/>
                <a:ea typeface="Arial"/>
                <a:cs typeface="Arial"/>
                <a:sym typeface="Arial"/>
              </a:defRPr>
            </a:pPr>
            <a:r>
              <a:t>First example – you wish to connect two computers in your home to Internet, and want both computers to share a printer</a:t>
            </a:r>
          </a:p>
          <a:p>
            <a:pPr marL="549783" lvl="1" indent="-211454" defTabSz="676655">
              <a:lnSpc>
                <a:spcPct val="100000"/>
              </a:lnSpc>
              <a:spcBef>
                <a:spcPts val="400"/>
              </a:spcBef>
              <a:buFontTx/>
              <a:buChar char="–"/>
              <a:defRPr sz="1924">
                <a:latin typeface="Arial"/>
                <a:ea typeface="Arial"/>
                <a:cs typeface="Arial"/>
                <a:sym typeface="Arial"/>
              </a:defRPr>
            </a:pPr>
            <a:r>
              <a:t>Can purchase wireless network interface cards</a:t>
            </a:r>
          </a:p>
          <a:p>
            <a:pPr marL="549783" lvl="1" indent="-211454" defTabSz="676655">
              <a:lnSpc>
                <a:spcPct val="100000"/>
              </a:lnSpc>
              <a:spcBef>
                <a:spcPts val="400"/>
              </a:spcBef>
              <a:buFontTx/>
              <a:buChar char="–"/>
              <a:defRPr sz="1924">
                <a:latin typeface="Arial"/>
                <a:ea typeface="Arial"/>
                <a:cs typeface="Arial"/>
                <a:sym typeface="Arial"/>
              </a:defRPr>
            </a:pPr>
            <a:r>
              <a:t>May consider using Bluetooth devices</a:t>
            </a:r>
          </a:p>
          <a:p>
            <a:pPr marL="253745" indent="-253745" defTabSz="676655">
              <a:lnSpc>
                <a:spcPct val="100000"/>
              </a:lnSpc>
              <a:spcBef>
                <a:spcPts val="400"/>
              </a:spcBef>
              <a:buFontTx/>
              <a:defRPr sz="2072">
                <a:latin typeface="Arial"/>
                <a:ea typeface="Arial"/>
                <a:cs typeface="Arial"/>
                <a:sym typeface="Arial"/>
              </a:defRPr>
            </a:pPr>
            <a:r>
              <a:t>Second example – company wants to transmit data between two locations, Chicago and Los Angeles</a:t>
            </a:r>
          </a:p>
          <a:p>
            <a:pPr marL="549783" lvl="1" indent="-211454" defTabSz="676655">
              <a:lnSpc>
                <a:spcPct val="100000"/>
              </a:lnSpc>
              <a:spcBef>
                <a:spcPts val="400"/>
              </a:spcBef>
              <a:buFontTx/>
              <a:buChar char="–"/>
              <a:defRPr sz="1924">
                <a:latin typeface="Arial"/>
                <a:ea typeface="Arial"/>
                <a:cs typeface="Arial"/>
                <a:sym typeface="Arial"/>
              </a:defRPr>
            </a:pPr>
            <a:r>
              <a:t>Company considering two-way data communications service offered through VSAT satellite system</a:t>
            </a:r>
          </a:p>
        </p:txBody>
      </p:sp>
      <p:sp>
        <p:nvSpPr>
          <p:cNvPr id="37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40</a:t>
            </a:fld>
            <a:endParaRPr/>
          </a:p>
        </p:txBody>
      </p:sp>
      <p:pic>
        <p:nvPicPr>
          <p:cNvPr id="376" name="Picture 6" descr="Picture 6"/>
          <p:cNvPicPr>
            <a:picLocks noChangeAspect="1"/>
          </p:cNvPicPr>
          <p:nvPr/>
        </p:nvPicPr>
        <p:blipFill>
          <a:blip r:embed="rId2">
            <a:extLst/>
          </a:blip>
          <a:srcRect l="22857" t="4393" r="1277" b="1758"/>
          <a:stretch>
            <a:fillRect/>
          </a:stretch>
        </p:blipFill>
        <p:spPr>
          <a:xfrm>
            <a:off x="5924408" y="2264012"/>
            <a:ext cx="5946759" cy="3026892"/>
          </a:xfrm>
          <a:prstGeom prst="rect">
            <a:avLst/>
          </a:prstGeom>
          <a:ln w="12700">
            <a:miter lim="400000"/>
          </a:ln>
        </p:spPr>
      </p:pic>
      <p:sp>
        <p:nvSpPr>
          <p:cNvPr id="377" name="VSAT satellite solution for DataMining Corporation"/>
          <p:cNvSpPr txBox="1"/>
          <p:nvPr/>
        </p:nvSpPr>
        <p:spPr>
          <a:xfrm>
            <a:off x="6558580" y="5662215"/>
            <a:ext cx="488453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vl1pPr>
          </a:lstStyle>
          <a:p>
            <a:r>
              <a:t>VSAT satellite solution for DataMining Corporation</a:t>
            </a:r>
          </a:p>
        </p:txBody>
      </p:sp>
      <p:sp>
        <p:nvSpPr>
          <p:cNvPr id="378" name="Footer Placeholder 3"/>
          <p:cNvSpPr txBox="1"/>
          <p:nvPr/>
        </p:nvSpPr>
        <p:spPr>
          <a:xfrm rot="16200000">
            <a:off x="9603036" y="3526424"/>
            <a:ext cx="4748050"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Wireless Media In Action:  Three Examples (continued)"/>
          <p:cNvSpPr txBox="1">
            <a:spLocks noGrp="1"/>
          </p:cNvSpPr>
          <p:nvPr>
            <p:ph type="title"/>
          </p:nvPr>
        </p:nvSpPr>
        <p:spPr>
          <a:prstGeom prst="rect">
            <a:avLst/>
          </a:prstGeom>
        </p:spPr>
        <p:txBody>
          <a:bodyPr/>
          <a:lstStyle/>
          <a:p>
            <a:pPr algn="ctr" defTabSz="877823">
              <a:defRPr sz="4224" b="1"/>
            </a:pPr>
            <a:r>
              <a:t>Wireless Media In Action: </a:t>
            </a:r>
            <a:br/>
            <a:r>
              <a:t>Three Examples (continued)</a:t>
            </a:r>
          </a:p>
        </p:txBody>
      </p:sp>
      <p:sp>
        <p:nvSpPr>
          <p:cNvPr id="381" name="Third example – second company wishes to transmit data between offices two miles apart…"/>
          <p:cNvSpPr txBox="1">
            <a:spLocks noGrp="1"/>
          </p:cNvSpPr>
          <p:nvPr>
            <p:ph type="body" sz="half" idx="1"/>
          </p:nvPr>
        </p:nvSpPr>
        <p:spPr>
          <a:xfrm>
            <a:off x="838200" y="1825625"/>
            <a:ext cx="4884537" cy="4443731"/>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vl2pPr marL="742950" indent="-285750">
              <a:lnSpc>
                <a:spcPct val="100000"/>
              </a:lnSpc>
              <a:spcBef>
                <a:spcPts val="600"/>
              </a:spcBef>
              <a:buFontTx/>
              <a:buChar char="–"/>
              <a:defRPr sz="2600">
                <a:latin typeface="Arial"/>
                <a:ea typeface="Arial"/>
                <a:cs typeface="Arial"/>
                <a:sym typeface="Arial"/>
              </a:defRPr>
            </a:lvl2pPr>
          </a:lstStyle>
          <a:p>
            <a:r>
              <a:t>Third example – second company wishes to transmit data between offices two miles apart</a:t>
            </a:r>
          </a:p>
          <a:p>
            <a:pPr lvl="1"/>
            <a:r>
              <a:t>Considering terrestrial microwave system</a:t>
            </a:r>
          </a:p>
        </p:txBody>
      </p:sp>
      <p:sp>
        <p:nvSpPr>
          <p:cNvPr id="38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41</a:t>
            </a:fld>
            <a:endParaRPr/>
          </a:p>
        </p:txBody>
      </p:sp>
      <p:sp>
        <p:nvSpPr>
          <p:cNvPr id="383" name="Microwave communication between American Insurance’s corporate buildings"/>
          <p:cNvSpPr txBox="1"/>
          <p:nvPr/>
        </p:nvSpPr>
        <p:spPr>
          <a:xfrm>
            <a:off x="6470553" y="5662890"/>
            <a:ext cx="4543183" cy="650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b="1"/>
            </a:lvl1pPr>
          </a:lstStyle>
          <a:p>
            <a:r>
              <a:t>Microwave communication between American Insurance’s corporate buildings</a:t>
            </a:r>
          </a:p>
        </p:txBody>
      </p:sp>
      <p:sp>
        <p:nvSpPr>
          <p:cNvPr id="384" name="Footer Placeholder 3"/>
          <p:cNvSpPr txBox="1"/>
          <p:nvPr/>
        </p:nvSpPr>
        <p:spPr>
          <a:xfrm rot="16200000">
            <a:off x="9603036" y="3526424"/>
            <a:ext cx="4748050"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pic>
        <p:nvPicPr>
          <p:cNvPr id="385" name="Picture 6" descr="Picture 6"/>
          <p:cNvPicPr>
            <a:picLocks noChangeAspect="1"/>
          </p:cNvPicPr>
          <p:nvPr/>
        </p:nvPicPr>
        <p:blipFill>
          <a:blip r:embed="rId2">
            <a:extLst/>
          </a:blip>
          <a:srcRect l="27966" t="6662" r="7505" b="3475"/>
          <a:stretch>
            <a:fillRect/>
          </a:stretch>
        </p:blipFill>
        <p:spPr>
          <a:xfrm>
            <a:off x="5623147" y="1989931"/>
            <a:ext cx="5928619" cy="3581836"/>
          </a:xfrm>
          <a:prstGeom prst="rect">
            <a:avLst/>
          </a:prstGeom>
          <a:ln w="12700">
            <a:miter lim="400000"/>
          </a:ln>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Summary"/>
          <p:cNvSpPr txBox="1">
            <a:spLocks noGrp="1"/>
          </p:cNvSpPr>
          <p:nvPr>
            <p:ph type="title"/>
          </p:nvPr>
        </p:nvSpPr>
        <p:spPr>
          <a:prstGeom prst="rect">
            <a:avLst/>
          </a:prstGeom>
        </p:spPr>
        <p:txBody>
          <a:bodyPr/>
          <a:lstStyle>
            <a:lvl1pPr algn="ctr">
              <a:defRPr b="1"/>
            </a:lvl1pPr>
          </a:lstStyle>
          <a:p>
            <a:r>
              <a:t>Summary</a:t>
            </a:r>
          </a:p>
        </p:txBody>
      </p:sp>
      <p:sp>
        <p:nvSpPr>
          <p:cNvPr id="388" name="All data communication media can be divided into two basic categories: (1) physical or conducted media, and (2) radiated or wireless media, such as satellite systems…"/>
          <p:cNvSpPr txBox="1">
            <a:spLocks noGrp="1"/>
          </p:cNvSpPr>
          <p:nvPr>
            <p:ph type="body" idx="1"/>
          </p:nvPr>
        </p:nvSpPr>
        <p:spPr>
          <a:xfrm>
            <a:off x="838200" y="1825625"/>
            <a:ext cx="10515600" cy="4443731"/>
          </a:xfrm>
          <a:prstGeom prst="rect">
            <a:avLst/>
          </a:prstGeom>
        </p:spPr>
        <p:txBody>
          <a:bodyPr/>
          <a:lstStyle/>
          <a:p>
            <a:pPr marL="342900" indent="-342900">
              <a:spcBef>
                <a:spcPts val="500"/>
              </a:spcBef>
              <a:buFontTx/>
              <a:defRPr sz="2400">
                <a:latin typeface="Arial"/>
                <a:ea typeface="Arial"/>
                <a:cs typeface="Arial"/>
                <a:sym typeface="Arial"/>
              </a:defRPr>
            </a:pPr>
            <a:r>
              <a:t>All data communication media can be divided into two basic categories: (1) physical or conducted media, and (2) radiated or wireless media, such as satellite systems</a:t>
            </a:r>
          </a:p>
          <a:p>
            <a:pPr marL="342900" indent="-342900">
              <a:spcBef>
                <a:spcPts val="500"/>
              </a:spcBef>
              <a:buFontTx/>
              <a:defRPr sz="2400">
                <a:latin typeface="Arial"/>
                <a:ea typeface="Arial"/>
                <a:cs typeface="Arial"/>
                <a:sym typeface="Arial"/>
              </a:defRPr>
            </a:pPr>
            <a:r>
              <a:t>The three types of conducted media are twisted pair, coaxial cable, and fiber-optic cable</a:t>
            </a:r>
          </a:p>
          <a:p>
            <a:pPr marL="342900" indent="-342900">
              <a:spcBef>
                <a:spcPts val="500"/>
              </a:spcBef>
              <a:buFontTx/>
              <a:defRPr sz="2400">
                <a:latin typeface="Arial"/>
                <a:ea typeface="Arial"/>
                <a:cs typeface="Arial"/>
                <a:sym typeface="Arial"/>
              </a:defRPr>
            </a:pPr>
            <a:r>
              <a:t>Twisted pair and coaxial cable are both metal wires and are subject to electromagnetic interference</a:t>
            </a:r>
          </a:p>
          <a:p>
            <a:pPr marL="342900" indent="-342900">
              <a:spcBef>
                <a:spcPts val="500"/>
              </a:spcBef>
              <a:buFontTx/>
              <a:defRPr sz="2400">
                <a:latin typeface="Arial"/>
                <a:ea typeface="Arial"/>
                <a:cs typeface="Arial"/>
                <a:sym typeface="Arial"/>
              </a:defRPr>
            </a:pPr>
            <a:r>
              <a:t>Fiber-optic cable is a glass wire and is impervious to electromagnetic interference</a:t>
            </a:r>
          </a:p>
          <a:p>
            <a:pPr marL="742950" lvl="1" indent="-285750">
              <a:spcBef>
                <a:spcPts val="500"/>
              </a:spcBef>
              <a:buFontTx/>
              <a:buChar char="–"/>
              <a:defRPr sz="2200">
                <a:latin typeface="Arial"/>
                <a:ea typeface="Arial"/>
                <a:cs typeface="Arial"/>
                <a:sym typeface="Arial"/>
              </a:defRPr>
            </a:pPr>
            <a:r>
              <a:t>Experiences a lower noise level </a:t>
            </a:r>
            <a:endParaRPr sz="2600"/>
          </a:p>
          <a:p>
            <a:pPr marL="742950" lvl="1" indent="-285750">
              <a:spcBef>
                <a:spcPts val="500"/>
              </a:spcBef>
              <a:buFontTx/>
              <a:buChar char="–"/>
              <a:defRPr sz="2200">
                <a:latin typeface="Arial"/>
                <a:ea typeface="Arial"/>
                <a:cs typeface="Arial"/>
                <a:sym typeface="Arial"/>
              </a:defRPr>
            </a:pPr>
            <a:r>
              <a:t>Has best transmission speeds and long-distance performance of all conducted media</a:t>
            </a:r>
          </a:p>
        </p:txBody>
      </p:sp>
      <p:sp>
        <p:nvSpPr>
          <p:cNvPr id="38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42</a:t>
            </a:fld>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ummary (continued)"/>
          <p:cNvSpPr txBox="1">
            <a:spLocks noGrp="1"/>
          </p:cNvSpPr>
          <p:nvPr>
            <p:ph type="title"/>
          </p:nvPr>
        </p:nvSpPr>
        <p:spPr>
          <a:prstGeom prst="rect">
            <a:avLst/>
          </a:prstGeom>
        </p:spPr>
        <p:txBody>
          <a:bodyPr/>
          <a:lstStyle>
            <a:lvl1pPr algn="ctr">
              <a:defRPr b="1"/>
            </a:lvl1pPr>
          </a:lstStyle>
          <a:p>
            <a:r>
              <a:t>Summary (continued)</a:t>
            </a:r>
          </a:p>
        </p:txBody>
      </p:sp>
      <p:sp>
        <p:nvSpPr>
          <p:cNvPr id="392" name="Several basic groups of wireless media exist: terrestrial microwave transmissions, satellite transmissions, cellular telephone systems, infrared transmissions, WiMAX, Bluetooth, Wi-Fi, free space optics, ultra-wideband, near-field communications, and ZigBee…"/>
          <p:cNvSpPr txBox="1">
            <a:spLocks noGrp="1"/>
          </p:cNvSpPr>
          <p:nvPr>
            <p:ph type="body" idx="1"/>
          </p:nvPr>
        </p:nvSpPr>
        <p:spPr>
          <a:xfrm>
            <a:off x="838200" y="1825625"/>
            <a:ext cx="10515600" cy="4443731"/>
          </a:xfrm>
          <a:prstGeom prst="rect">
            <a:avLst/>
          </a:prstGeom>
        </p:spPr>
        <p:txBody>
          <a:bodyPr/>
          <a:lstStyle/>
          <a:p>
            <a:pPr marL="342900" indent="-342900">
              <a:spcBef>
                <a:spcPts val="500"/>
              </a:spcBef>
              <a:buFontTx/>
              <a:defRPr sz="2400">
                <a:latin typeface="Arial"/>
                <a:ea typeface="Arial"/>
                <a:cs typeface="Arial"/>
                <a:sym typeface="Arial"/>
              </a:defRPr>
            </a:pPr>
            <a:r>
              <a:t> Several basic groups of wireless media exist: terrestrial microwave transmissions, satellite transmissions, cellular telephone systems, infrared transmissions, WiMAX, Bluetooth, Wi-Fi, free space optics, ultra-wideband, near-field communications, and ZigBee</a:t>
            </a:r>
          </a:p>
          <a:p>
            <a:pPr marL="342900" indent="-342900">
              <a:spcBef>
                <a:spcPts val="500"/>
              </a:spcBef>
              <a:buFontTx/>
              <a:defRPr sz="2400">
                <a:latin typeface="Arial"/>
                <a:ea typeface="Arial"/>
                <a:cs typeface="Arial"/>
                <a:sym typeface="Arial"/>
              </a:defRPr>
            </a:pPr>
            <a:endParaRPr/>
          </a:p>
          <a:p>
            <a:pPr marL="342900" indent="-342900">
              <a:spcBef>
                <a:spcPts val="500"/>
              </a:spcBef>
              <a:buFontTx/>
              <a:defRPr sz="2400">
                <a:latin typeface="Arial"/>
                <a:ea typeface="Arial"/>
                <a:cs typeface="Arial"/>
                <a:sym typeface="Arial"/>
              </a:defRPr>
            </a:pPr>
            <a:r>
              <a:t>Each of the wireless technologies is designed for specific applications</a:t>
            </a:r>
          </a:p>
          <a:p>
            <a:pPr marL="342900" indent="-342900">
              <a:spcBef>
                <a:spcPts val="500"/>
              </a:spcBef>
              <a:buFontTx/>
              <a:defRPr sz="2400">
                <a:latin typeface="Arial"/>
                <a:ea typeface="Arial"/>
                <a:cs typeface="Arial"/>
                <a:sym typeface="Arial"/>
              </a:defRPr>
            </a:pPr>
            <a:endParaRPr/>
          </a:p>
          <a:p>
            <a:pPr marL="342900" indent="-342900">
              <a:spcBef>
                <a:spcPts val="500"/>
              </a:spcBef>
              <a:buFontTx/>
              <a:defRPr sz="2400">
                <a:latin typeface="Arial"/>
                <a:ea typeface="Arial"/>
                <a:cs typeface="Arial"/>
                <a:sym typeface="Arial"/>
              </a:defRPr>
            </a:pPr>
            <a:r>
              <a:t>When trying to select particular medium for an application, it helps to compare the different media using these six criteria: cost, speed, expandability and distance, right-of-way, environment, and security</a:t>
            </a:r>
          </a:p>
        </p:txBody>
      </p:sp>
      <p:sp>
        <p:nvSpPr>
          <p:cNvPr id="39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43</a:t>
            </a:fld>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395" name="Title 8"/>
          <p:cNvSpPr txBox="1">
            <a:spLocks noGrp="1"/>
          </p:cNvSpPr>
          <p:nvPr>
            <p:ph type="title"/>
          </p:nvPr>
        </p:nvSpPr>
        <p:spPr>
          <a:xfrm>
            <a:off x="327170" y="4405745"/>
            <a:ext cx="11417418" cy="2095723"/>
          </a:xfrm>
          <a:prstGeom prst="rect">
            <a:avLst/>
          </a:prstGeom>
        </p:spPr>
        <p:txBody>
          <a:bodyPr/>
          <a:lstStyle/>
          <a:p>
            <a:pPr algn="ctr">
              <a:defRPr>
                <a:solidFill>
                  <a:srgbClr val="FFFFFF"/>
                </a:solidFill>
                <a:latin typeface="Arial Rounded MT Bold"/>
                <a:ea typeface="Arial Rounded MT Bold"/>
                <a:cs typeface="Arial Rounded MT Bold"/>
                <a:sym typeface="Arial Rounded MT Bold"/>
              </a:defRPr>
            </a:pPr>
            <a:r>
              <a:t>kent.edu.au</a:t>
            </a:r>
            <a:br/>
            <a:r>
              <a:t/>
            </a:r>
            <a:br/>
            <a:r>
              <a:rPr sz="1600"/>
              <a:t>Kent Institute Australia Pty. Ltd.</a:t>
            </a:r>
            <a:br>
              <a:rPr sz="1600"/>
            </a:br>
            <a:r>
              <a:rPr sz="1600"/>
              <a:t>ABN 49 003 577 302 </a:t>
            </a:r>
            <a:r>
              <a:rPr sz="1600">
                <a:latin typeface="+mn-lt"/>
                <a:ea typeface="+mn-ea"/>
                <a:cs typeface="+mn-cs"/>
                <a:sym typeface="Calibri"/>
              </a:rPr>
              <a:t>●</a:t>
            </a:r>
            <a:r>
              <a:rPr sz="1600"/>
              <a:t> CRICOS Code: 00161E </a:t>
            </a:r>
            <a:r>
              <a:rPr sz="1600">
                <a:latin typeface="+mn-lt"/>
                <a:ea typeface="+mn-ea"/>
                <a:cs typeface="+mn-cs"/>
                <a:sym typeface="Calibri"/>
              </a:rPr>
              <a:t>●</a:t>
            </a:r>
            <a:r>
              <a:rPr sz="1600"/>
              <a:t> RTO Code: 90458 </a:t>
            </a:r>
            <a:r>
              <a:rPr sz="1600">
                <a:latin typeface="+mn-lt"/>
                <a:ea typeface="+mn-ea"/>
                <a:cs typeface="+mn-cs"/>
                <a:sym typeface="Calibri"/>
              </a:rPr>
              <a:t>●</a:t>
            </a:r>
            <a:r>
              <a:rPr sz="1600"/>
              <a:t> TEQSA Provider Number: PRV12051</a:t>
            </a:r>
          </a:p>
        </p:txBody>
      </p:sp>
      <p:sp>
        <p:nvSpPr>
          <p:cNvPr id="396" name="Slide Number Placeholder 13"/>
          <p:cNvSpPr txBox="1">
            <a:spLocks noGrp="1"/>
          </p:cNvSpPr>
          <p:nvPr>
            <p:ph type="sldNum" sz="quarter" idx="2"/>
          </p:nvPr>
        </p:nvSpPr>
        <p:spPr>
          <a:xfrm>
            <a:off x="8610600" y="6404292"/>
            <a:ext cx="258624"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gn="l"/>
          </a:lstStyle>
          <a:p>
            <a:fld id="{86CB4B4D-7CA3-9044-876B-883B54F8677D}" type="slidenum">
              <a:t>44</a:t>
            </a:fld>
            <a:endParaRPr/>
          </a:p>
        </p:txBody>
      </p:sp>
      <p:pic>
        <p:nvPicPr>
          <p:cNvPr id="397" name="Picture 2" descr="Picture 2"/>
          <p:cNvPicPr>
            <a:picLocks noChangeAspect="1"/>
          </p:cNvPicPr>
          <p:nvPr/>
        </p:nvPicPr>
        <p:blipFill>
          <a:blip r:embed="rId2">
            <a:extLst/>
          </a:blip>
          <a:stretch>
            <a:fillRect/>
          </a:stretch>
        </p:blipFill>
        <p:spPr>
          <a:xfrm>
            <a:off x="3195779" y="874229"/>
            <a:ext cx="5569529" cy="3354910"/>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Introduction"/>
          <p:cNvSpPr txBox="1">
            <a:spLocks noGrp="1"/>
          </p:cNvSpPr>
          <p:nvPr>
            <p:ph type="title"/>
          </p:nvPr>
        </p:nvSpPr>
        <p:spPr>
          <a:prstGeom prst="rect">
            <a:avLst/>
          </a:prstGeom>
        </p:spPr>
        <p:txBody>
          <a:bodyPr/>
          <a:lstStyle>
            <a:lvl1pPr algn="ctr">
              <a:defRPr b="1"/>
            </a:lvl1pPr>
          </a:lstStyle>
          <a:p>
            <a:r>
              <a:t>Introduction</a:t>
            </a:r>
          </a:p>
        </p:txBody>
      </p:sp>
      <p:sp>
        <p:nvSpPr>
          <p:cNvPr id="180" name="The world of computer networks would not exist if there were no medium by which to transfer data…"/>
          <p:cNvSpPr txBox="1">
            <a:spLocks noGrp="1"/>
          </p:cNvSpPr>
          <p:nvPr>
            <p:ph type="body" idx="1"/>
          </p:nvPr>
        </p:nvSpPr>
        <p:spPr>
          <a:xfrm>
            <a:off x="838200" y="1825625"/>
            <a:ext cx="10384582" cy="4351338"/>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The world of computer networks would not exist if there were no medium by which to transfer data</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The two major categories of media include:</a:t>
            </a:r>
          </a:p>
          <a:p>
            <a:pPr marL="742950" lvl="1" indent="-285750">
              <a:lnSpc>
                <a:spcPct val="100000"/>
              </a:lnSpc>
              <a:spcBef>
                <a:spcPts val="600"/>
              </a:spcBef>
              <a:buFontTx/>
              <a:buChar char="–"/>
              <a:defRPr sz="2400">
                <a:latin typeface="Arial"/>
                <a:ea typeface="Arial"/>
                <a:cs typeface="Arial"/>
                <a:sym typeface="Arial"/>
              </a:defRPr>
            </a:pPr>
            <a:r>
              <a:t>Conducted media</a:t>
            </a:r>
          </a:p>
          <a:p>
            <a:pPr marL="742950" lvl="1" indent="-285750">
              <a:lnSpc>
                <a:spcPct val="100000"/>
              </a:lnSpc>
              <a:spcBef>
                <a:spcPts val="600"/>
              </a:spcBef>
              <a:buFontTx/>
              <a:buChar char="–"/>
              <a:defRPr sz="2400">
                <a:latin typeface="Arial"/>
                <a:ea typeface="Arial"/>
                <a:cs typeface="Arial"/>
                <a:sym typeface="Arial"/>
              </a:defRPr>
            </a:pPr>
            <a:r>
              <a:t>Wireless media</a:t>
            </a:r>
          </a:p>
        </p:txBody>
      </p:sp>
      <p:sp>
        <p:nvSpPr>
          <p:cNvPr id="181"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wisted Pair Wire"/>
          <p:cNvSpPr txBox="1">
            <a:spLocks noGrp="1"/>
          </p:cNvSpPr>
          <p:nvPr>
            <p:ph type="title"/>
          </p:nvPr>
        </p:nvSpPr>
        <p:spPr>
          <a:prstGeom prst="rect">
            <a:avLst/>
          </a:prstGeom>
        </p:spPr>
        <p:txBody>
          <a:bodyPr/>
          <a:lstStyle>
            <a:lvl1pPr algn="ctr">
              <a:defRPr b="1"/>
            </a:lvl1pPr>
          </a:lstStyle>
          <a:p>
            <a:r>
              <a:t>Twisted Pair Wire</a:t>
            </a:r>
          </a:p>
        </p:txBody>
      </p:sp>
      <p:sp>
        <p:nvSpPr>
          <p:cNvPr id="184"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85" name="Footer Placeholder 3"/>
          <p:cNvSpPr txBox="1"/>
          <p:nvPr/>
        </p:nvSpPr>
        <p:spPr>
          <a:xfrm rot="16200000">
            <a:off x="10150437" y="3098878"/>
            <a:ext cx="2703788" cy="5453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pic>
        <p:nvPicPr>
          <p:cNvPr id="186" name="Picture 6" descr="Picture 6"/>
          <p:cNvPicPr>
            <a:picLocks noChangeAspect="1"/>
          </p:cNvPicPr>
          <p:nvPr/>
        </p:nvPicPr>
        <p:blipFill>
          <a:blip r:embed="rId2">
            <a:extLst/>
          </a:blip>
          <a:srcRect l="35061" t="3124" r="14981" b="3124"/>
          <a:stretch>
            <a:fillRect/>
          </a:stretch>
        </p:blipFill>
        <p:spPr>
          <a:xfrm>
            <a:off x="6537746" y="2522440"/>
            <a:ext cx="4599686" cy="2249563"/>
          </a:xfrm>
          <a:prstGeom prst="rect">
            <a:avLst/>
          </a:prstGeom>
          <a:ln w="12700">
            <a:miter lim="400000"/>
          </a:ln>
        </p:spPr>
      </p:pic>
      <p:sp>
        <p:nvSpPr>
          <p:cNvPr id="187" name="Example of a four-pair twisted pair wire"/>
          <p:cNvSpPr txBox="1"/>
          <p:nvPr/>
        </p:nvSpPr>
        <p:spPr>
          <a:xfrm>
            <a:off x="6905700" y="5341607"/>
            <a:ext cx="3863874"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vl1pPr>
          </a:lstStyle>
          <a:p>
            <a:r>
              <a:t>Example of a four-pair twisted pair wire</a:t>
            </a:r>
          </a:p>
        </p:txBody>
      </p:sp>
      <p:sp>
        <p:nvSpPr>
          <p:cNvPr id="188" name="One or more pairs of single conductor wires that have been twisted around each other…"/>
          <p:cNvSpPr txBox="1">
            <a:spLocks noGrp="1"/>
          </p:cNvSpPr>
          <p:nvPr>
            <p:ph type="body" sz="half" idx="1"/>
          </p:nvPr>
        </p:nvSpPr>
        <p:spPr>
          <a:xfrm>
            <a:off x="838200" y="1825625"/>
            <a:ext cx="6039699" cy="4852800"/>
          </a:xfrm>
          <a:prstGeom prst="rect">
            <a:avLst/>
          </a:prstGeom>
        </p:spPr>
        <p:txBody>
          <a:bodyPr>
            <a:normAutofit lnSpcReduction="10000"/>
          </a:bodyPr>
          <a:lstStyle/>
          <a:p>
            <a:pPr marL="315468" indent="-315468" defTabSz="841247">
              <a:lnSpc>
                <a:spcPct val="100000"/>
              </a:lnSpc>
              <a:spcBef>
                <a:spcPts val="500"/>
              </a:spcBef>
              <a:buFontTx/>
              <a:defRPr sz="2576">
                <a:latin typeface="Arial"/>
                <a:ea typeface="Arial"/>
                <a:cs typeface="Arial"/>
                <a:sym typeface="Arial"/>
              </a:defRPr>
            </a:pPr>
            <a:r>
              <a:t>One or more pairs of single conductor wires that have been twisted around each other</a:t>
            </a:r>
          </a:p>
          <a:p>
            <a:pPr marL="315468" indent="-315468" defTabSz="841247">
              <a:lnSpc>
                <a:spcPct val="100000"/>
              </a:lnSpc>
              <a:spcBef>
                <a:spcPts val="500"/>
              </a:spcBef>
              <a:buFontTx/>
              <a:defRPr sz="2576">
                <a:latin typeface="Arial"/>
                <a:ea typeface="Arial"/>
                <a:cs typeface="Arial"/>
                <a:sym typeface="Arial"/>
              </a:defRPr>
            </a:pPr>
            <a:r>
              <a:t>Twisted pair wire is classified by category.</a:t>
            </a:r>
          </a:p>
          <a:p>
            <a:pPr marL="736092" lvl="1" indent="-315468" defTabSz="841247">
              <a:lnSpc>
                <a:spcPct val="100000"/>
              </a:lnSpc>
              <a:spcBef>
                <a:spcPts val="500"/>
              </a:spcBef>
              <a:buFontTx/>
              <a:defRPr sz="2208">
                <a:latin typeface="Arial"/>
                <a:ea typeface="Arial"/>
                <a:cs typeface="Arial"/>
                <a:sym typeface="Arial"/>
              </a:defRPr>
            </a:pPr>
            <a:r>
              <a:t>Currently Category 1 through Category 7 </a:t>
            </a:r>
          </a:p>
          <a:p>
            <a:pPr marL="1156716" lvl="2" indent="-315468" defTabSz="841247">
              <a:lnSpc>
                <a:spcPct val="100000"/>
              </a:lnSpc>
              <a:spcBef>
                <a:spcPts val="500"/>
              </a:spcBef>
              <a:buFontTx/>
              <a:defRPr sz="2024">
                <a:latin typeface="Arial"/>
                <a:ea typeface="Arial"/>
                <a:cs typeface="Arial"/>
                <a:sym typeface="Arial"/>
              </a:defRPr>
            </a:pPr>
            <a:r>
              <a:t>Categories 1, 2 and 4 are nearly obsolete</a:t>
            </a:r>
          </a:p>
          <a:p>
            <a:pPr marL="315468" indent="-315468" defTabSz="841247">
              <a:lnSpc>
                <a:spcPct val="100000"/>
              </a:lnSpc>
              <a:spcBef>
                <a:spcPts val="500"/>
              </a:spcBef>
              <a:buFontTx/>
              <a:defRPr sz="2576">
                <a:latin typeface="Arial"/>
                <a:ea typeface="Arial"/>
                <a:cs typeface="Arial"/>
                <a:sym typeface="Arial"/>
              </a:defRPr>
            </a:pPr>
            <a:r>
              <a:t>Twisting the wires helps to eliminate electromagnetic interference between the two wires</a:t>
            </a:r>
          </a:p>
          <a:p>
            <a:pPr marL="315468" indent="-315468" defTabSz="841247">
              <a:lnSpc>
                <a:spcPct val="100000"/>
              </a:lnSpc>
              <a:spcBef>
                <a:spcPts val="500"/>
              </a:spcBef>
              <a:buFontTx/>
              <a:defRPr sz="2576">
                <a:latin typeface="Arial"/>
                <a:ea typeface="Arial"/>
                <a:cs typeface="Arial"/>
                <a:sym typeface="Arial"/>
              </a:defRPr>
            </a:pPr>
            <a:r>
              <a:t>Shielding can further help to eliminate interference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wisted Pair Wire"/>
          <p:cNvSpPr txBox="1">
            <a:spLocks noGrp="1"/>
          </p:cNvSpPr>
          <p:nvPr>
            <p:ph type="title"/>
          </p:nvPr>
        </p:nvSpPr>
        <p:spPr>
          <a:prstGeom prst="rect">
            <a:avLst/>
          </a:prstGeom>
        </p:spPr>
        <p:txBody>
          <a:bodyPr/>
          <a:lstStyle>
            <a:lvl1pPr algn="ctr">
              <a:defRPr b="1"/>
            </a:lvl1pPr>
          </a:lstStyle>
          <a:p>
            <a:r>
              <a:t>Twisted Pair Wire</a:t>
            </a:r>
          </a:p>
        </p:txBody>
      </p:sp>
      <p:sp>
        <p:nvSpPr>
          <p:cNvPr id="191"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pic>
        <p:nvPicPr>
          <p:cNvPr id="192" name="Picture 6" descr="Picture 6"/>
          <p:cNvPicPr>
            <a:picLocks noChangeAspect="1"/>
          </p:cNvPicPr>
          <p:nvPr/>
        </p:nvPicPr>
        <p:blipFill>
          <a:blip r:embed="rId2">
            <a:extLst/>
          </a:blip>
          <a:srcRect l="45435" t="1730" r="22403" b="1730"/>
          <a:stretch>
            <a:fillRect/>
          </a:stretch>
        </p:blipFill>
        <p:spPr>
          <a:xfrm>
            <a:off x="577375" y="1346060"/>
            <a:ext cx="3194880" cy="4745138"/>
          </a:xfrm>
          <a:prstGeom prst="rect">
            <a:avLst/>
          </a:prstGeom>
          <a:ln w="12700">
            <a:miter lim="400000"/>
          </a:ln>
        </p:spPr>
      </p:pic>
      <p:sp>
        <p:nvSpPr>
          <p:cNvPr id="193" name="Parallel wires - greater chance of  crosstalk…"/>
          <p:cNvSpPr txBox="1"/>
          <p:nvPr/>
        </p:nvSpPr>
        <p:spPr>
          <a:xfrm>
            <a:off x="3369811" y="2247636"/>
            <a:ext cx="2688090" cy="316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300789" indent="-300789">
              <a:buSzPct val="100000"/>
              <a:buAutoNum type="alphaLcParenBoth"/>
              <a:defRPr b="1"/>
            </a:pPr>
            <a:r>
              <a:t>Parallel wires - greater chance of  crosstalk</a:t>
            </a:r>
          </a:p>
          <a:p>
            <a:pPr marL="300789" indent="-300789">
              <a:buSzPct val="100000"/>
              <a:buAutoNum type="alphaLcParenBoth"/>
              <a:defRPr b="1"/>
            </a:pPr>
            <a:r>
              <a:t>Perpendicular wires - lesser chance of crosstalk</a:t>
            </a:r>
          </a:p>
          <a:p>
            <a:pPr marL="300789" indent="-300789">
              <a:buSzPct val="100000"/>
              <a:buAutoNum type="alphaLcParenBoth"/>
              <a:defRPr b="1"/>
            </a:pPr>
            <a:r>
              <a:t>Twisted wires - crosstalk reduced because wires keep crossing each other at nearly perpendicular angles</a:t>
            </a:r>
          </a:p>
        </p:txBody>
      </p:sp>
      <p:sp>
        <p:nvSpPr>
          <p:cNvPr id="194" name="Footer Placeholder 3"/>
          <p:cNvSpPr txBox="1"/>
          <p:nvPr/>
        </p:nvSpPr>
        <p:spPr>
          <a:xfrm rot="16200000">
            <a:off x="10481476" y="3264398"/>
            <a:ext cx="2703788" cy="5453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pic>
        <p:nvPicPr>
          <p:cNvPr id="195" name="Picture 6" descr="Picture 6"/>
          <p:cNvPicPr>
            <a:picLocks noChangeAspect="1"/>
          </p:cNvPicPr>
          <p:nvPr/>
        </p:nvPicPr>
        <p:blipFill>
          <a:blip r:embed="rId3">
            <a:extLst/>
          </a:blip>
          <a:srcRect l="27222" t="4570" r="5236" b="4570"/>
          <a:stretch>
            <a:fillRect/>
          </a:stretch>
        </p:blipFill>
        <p:spPr>
          <a:xfrm>
            <a:off x="6372583" y="2102292"/>
            <a:ext cx="5076999" cy="2101369"/>
          </a:xfrm>
          <a:prstGeom prst="rect">
            <a:avLst/>
          </a:prstGeom>
          <a:ln w="12700">
            <a:miter lim="400000"/>
          </a:ln>
        </p:spPr>
      </p:pic>
      <p:sp>
        <p:nvSpPr>
          <p:cNvPr id="196" name="Example of shielded twisted pair"/>
          <p:cNvSpPr txBox="1"/>
          <p:nvPr/>
        </p:nvSpPr>
        <p:spPr>
          <a:xfrm>
            <a:off x="7208748" y="4830171"/>
            <a:ext cx="3194929"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vl1pPr>
          </a:lstStyle>
          <a:p>
            <a:r>
              <a:t>Example of shielded twisted pair</a:t>
            </a:r>
          </a:p>
        </p:txBody>
      </p:sp>
      <p:sp>
        <p:nvSpPr>
          <p:cNvPr id="197" name="Line"/>
          <p:cNvSpPr/>
          <p:nvPr/>
        </p:nvSpPr>
        <p:spPr>
          <a:xfrm flipV="1">
            <a:off x="6095999" y="1301768"/>
            <a:ext cx="1" cy="4833623"/>
          </a:xfrm>
          <a:prstGeom prst="line">
            <a:avLst/>
          </a:prstGeom>
          <a:ln w="76200">
            <a:solidFill>
              <a:srgbClr val="000000"/>
            </a:solidFill>
            <a:prstDash val="sysDot"/>
            <a:miter lim="400000"/>
          </a:ln>
        </p:spPr>
        <p:txBody>
          <a:bodyPr lIns="45719" rIns="45719"/>
          <a:lstStyle/>
          <a:p>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wisted Pair Wire"/>
          <p:cNvSpPr txBox="1">
            <a:spLocks noGrp="1"/>
          </p:cNvSpPr>
          <p:nvPr>
            <p:ph type="title"/>
          </p:nvPr>
        </p:nvSpPr>
        <p:spPr>
          <a:xfrm>
            <a:off x="838200" y="-39928"/>
            <a:ext cx="10515600" cy="1325564"/>
          </a:xfrm>
          <a:prstGeom prst="rect">
            <a:avLst/>
          </a:prstGeom>
        </p:spPr>
        <p:txBody>
          <a:bodyPr/>
          <a:lstStyle>
            <a:lvl1pPr algn="ctr">
              <a:defRPr b="1"/>
            </a:lvl1pPr>
          </a:lstStyle>
          <a:p>
            <a:r>
              <a:t>Twisted Pair Wire</a:t>
            </a:r>
          </a:p>
        </p:txBody>
      </p:sp>
      <p:sp>
        <p:nvSpPr>
          <p:cNvPr id="20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201" name="Footer Placeholder 3"/>
          <p:cNvSpPr txBox="1"/>
          <p:nvPr/>
        </p:nvSpPr>
        <p:spPr>
          <a:xfrm rot="16200000">
            <a:off x="8850464" y="3629456"/>
            <a:ext cx="4748049" cy="4310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pic>
        <p:nvPicPr>
          <p:cNvPr id="202" name="Picture 6" descr="Picture 6"/>
          <p:cNvPicPr>
            <a:picLocks noChangeAspect="1"/>
          </p:cNvPicPr>
          <p:nvPr/>
        </p:nvPicPr>
        <p:blipFill>
          <a:blip r:embed="rId2">
            <a:extLst/>
          </a:blip>
          <a:srcRect t="6606"/>
          <a:stretch>
            <a:fillRect/>
          </a:stretch>
        </p:blipFill>
        <p:spPr>
          <a:xfrm>
            <a:off x="1244401" y="1007007"/>
            <a:ext cx="9703108" cy="5384119"/>
          </a:xfrm>
          <a:prstGeom prst="rect">
            <a:avLst/>
          </a:prstGeom>
          <a:ln w="12700">
            <a:miter lim="400000"/>
          </a:ln>
        </p:spPr>
      </p:pic>
      <p:sp>
        <p:nvSpPr>
          <p:cNvPr id="203" name="Summary of characteristics of twisted pair wires"/>
          <p:cNvSpPr txBox="1"/>
          <p:nvPr/>
        </p:nvSpPr>
        <p:spPr>
          <a:xfrm>
            <a:off x="3766301" y="6292891"/>
            <a:ext cx="465939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b="1"/>
            </a:lvl1pPr>
          </a:lstStyle>
          <a:p>
            <a:r>
              <a:t>Summary of characteristics of twisted pair wires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wister Pair - Summary"/>
          <p:cNvSpPr txBox="1">
            <a:spLocks noGrp="1"/>
          </p:cNvSpPr>
          <p:nvPr>
            <p:ph type="title"/>
          </p:nvPr>
        </p:nvSpPr>
        <p:spPr>
          <a:prstGeom prst="rect">
            <a:avLst/>
          </a:prstGeom>
        </p:spPr>
        <p:txBody>
          <a:bodyPr/>
          <a:lstStyle>
            <a:lvl1pPr algn="ctr">
              <a:defRPr b="1"/>
            </a:lvl1pPr>
          </a:lstStyle>
          <a:p>
            <a:r>
              <a:t>Twister Pair - Summary</a:t>
            </a:r>
          </a:p>
        </p:txBody>
      </p:sp>
      <p:sp>
        <p:nvSpPr>
          <p:cNvPr id="206" name="Most common form of wire…"/>
          <p:cNvSpPr txBox="1">
            <a:spLocks noGrp="1"/>
          </p:cNvSpPr>
          <p:nvPr>
            <p:ph type="body" idx="1"/>
          </p:nvPr>
        </p:nvSpPr>
        <p:spPr>
          <a:xfrm>
            <a:off x="838200" y="1825625"/>
            <a:ext cx="10384582" cy="4351338"/>
          </a:xfrm>
          <a:prstGeom prst="rect">
            <a:avLst/>
          </a:prstGeom>
        </p:spPr>
        <p:txBody>
          <a:bodyPr/>
          <a:lstStyle/>
          <a:p>
            <a:pPr marL="342900" indent="-342900">
              <a:lnSpc>
                <a:spcPct val="100000"/>
              </a:lnSpc>
              <a:spcBef>
                <a:spcPts val="500"/>
              </a:spcBef>
              <a:buFontTx/>
              <a:defRPr>
                <a:latin typeface="Arial"/>
                <a:ea typeface="Arial"/>
                <a:cs typeface="Arial"/>
                <a:sym typeface="Arial"/>
              </a:defRPr>
            </a:pPr>
            <a:r>
              <a:t>Most common form of wire</a:t>
            </a:r>
          </a:p>
          <a:p>
            <a:pPr marL="342900" indent="-342900">
              <a:lnSpc>
                <a:spcPct val="100000"/>
              </a:lnSpc>
              <a:spcBef>
                <a:spcPts val="500"/>
              </a:spcBef>
              <a:buFontTx/>
              <a:defRPr>
                <a:latin typeface="Arial"/>
                <a:ea typeface="Arial"/>
                <a:cs typeface="Arial"/>
                <a:sym typeface="Arial"/>
              </a:defRPr>
            </a:pPr>
            <a:r>
              <a:t>Relatively inexpensive</a:t>
            </a:r>
          </a:p>
          <a:p>
            <a:pPr marL="342900" indent="-342900">
              <a:lnSpc>
                <a:spcPct val="100000"/>
              </a:lnSpc>
              <a:spcBef>
                <a:spcPts val="500"/>
              </a:spcBef>
              <a:buFontTx/>
              <a:defRPr>
                <a:latin typeface="Arial"/>
                <a:ea typeface="Arial"/>
                <a:cs typeface="Arial"/>
                <a:sym typeface="Arial"/>
              </a:defRPr>
            </a:pPr>
            <a:r>
              <a:t>Easy to install</a:t>
            </a:r>
          </a:p>
          <a:p>
            <a:pPr marL="342900" indent="-342900">
              <a:lnSpc>
                <a:spcPct val="100000"/>
              </a:lnSpc>
              <a:spcBef>
                <a:spcPts val="500"/>
              </a:spcBef>
              <a:buFontTx/>
              <a:defRPr>
                <a:latin typeface="Arial"/>
                <a:ea typeface="Arial"/>
                <a:cs typeface="Arial"/>
                <a:sym typeface="Arial"/>
              </a:defRPr>
            </a:pPr>
            <a:r>
              <a:t>Carries high data rates (but not the highest)</a:t>
            </a:r>
          </a:p>
          <a:p>
            <a:pPr marL="342900" indent="-342900">
              <a:lnSpc>
                <a:spcPct val="100000"/>
              </a:lnSpc>
              <a:spcBef>
                <a:spcPts val="500"/>
              </a:spcBef>
              <a:buFontTx/>
              <a:defRPr>
                <a:latin typeface="Arial"/>
                <a:ea typeface="Arial"/>
                <a:cs typeface="Arial"/>
                <a:sym typeface="Arial"/>
              </a:defRPr>
            </a:pPr>
            <a:r>
              <a:t>Can suffer from electromagnetic noise</a:t>
            </a:r>
          </a:p>
          <a:p>
            <a:pPr marL="342900" indent="-342900">
              <a:lnSpc>
                <a:spcPct val="100000"/>
              </a:lnSpc>
              <a:spcBef>
                <a:spcPts val="500"/>
              </a:spcBef>
              <a:buFontTx/>
              <a:defRPr>
                <a:latin typeface="Arial"/>
                <a:ea typeface="Arial"/>
                <a:cs typeface="Arial"/>
                <a:sym typeface="Arial"/>
              </a:defRPr>
            </a:pPr>
            <a:r>
              <a:t>Can be easily wire-tapped</a:t>
            </a:r>
          </a:p>
          <a:p>
            <a:pPr marL="342900" indent="-342900">
              <a:lnSpc>
                <a:spcPct val="100000"/>
              </a:lnSpc>
              <a:spcBef>
                <a:spcPts val="500"/>
              </a:spcBef>
              <a:buFontTx/>
              <a:defRPr>
                <a:latin typeface="Arial"/>
                <a:ea typeface="Arial"/>
                <a:cs typeface="Arial"/>
                <a:sym typeface="Arial"/>
              </a:defRPr>
            </a:pPr>
            <a:r>
              <a:t>Comes in shielded and unshielded forms</a:t>
            </a:r>
          </a:p>
        </p:txBody>
      </p:sp>
      <p:sp>
        <p:nvSpPr>
          <p:cNvPr id="20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Kent Powerpoint Template (final)">
  <a:themeElements>
    <a:clrScheme name="Kent Powerpoint Template (final)">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Kent Powerpoint Template (final)">
      <a:majorFont>
        <a:latin typeface="Helvetica"/>
        <a:ea typeface="Helvetica"/>
        <a:cs typeface="Helvetica"/>
      </a:majorFont>
      <a:minorFont>
        <a:latin typeface="Calibri"/>
        <a:ea typeface="Calibri"/>
        <a:cs typeface="Calibri"/>
      </a:minorFont>
    </a:fontScheme>
    <a:fmtScheme name="Kent Powerpoint Template (fin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Kent Powerpoint Template (final)">
  <a:themeElements>
    <a:clrScheme name="Kent Powerpoint Template (final)">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Kent Powerpoint Template (final)">
      <a:majorFont>
        <a:latin typeface="Helvetica"/>
        <a:ea typeface="Helvetica"/>
        <a:cs typeface="Helvetica"/>
      </a:majorFont>
      <a:minorFont>
        <a:latin typeface="Calibri"/>
        <a:ea typeface="Calibri"/>
        <a:cs typeface="Calibri"/>
      </a:minorFont>
    </a:fontScheme>
    <a:fmtScheme name="Kent Powerpoint Template (fin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2848</Words>
  <Application>Microsoft Office PowerPoint</Application>
  <PresentationFormat>Widescreen</PresentationFormat>
  <Paragraphs>363</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Arial Rounded MT Bold</vt:lpstr>
      <vt:lpstr>Calibri</vt:lpstr>
      <vt:lpstr>Kent Powerpoint Template (final)</vt:lpstr>
      <vt:lpstr>PowerPoint Presentation</vt:lpstr>
      <vt:lpstr>Chapter 3:  Conducted and Wireless Media</vt:lpstr>
      <vt:lpstr>Todays Lecture</vt:lpstr>
      <vt:lpstr>Todays Lecture</vt:lpstr>
      <vt:lpstr>Introduction</vt:lpstr>
      <vt:lpstr>Twisted Pair Wire</vt:lpstr>
      <vt:lpstr>Twisted Pair Wire</vt:lpstr>
      <vt:lpstr>Twisted Pair Wire</vt:lpstr>
      <vt:lpstr>Twister Pair - Summary</vt:lpstr>
      <vt:lpstr>Coaxial Cable</vt:lpstr>
      <vt:lpstr>Coaxial Cable - Summary</vt:lpstr>
      <vt:lpstr>Fiber-Optic Cable</vt:lpstr>
      <vt:lpstr>Fiber-Optic Cable (cont..)</vt:lpstr>
      <vt:lpstr>Fiber-Optic Cable (cont..)</vt:lpstr>
      <vt:lpstr>Fiber-Optic Cable (cont..)</vt:lpstr>
      <vt:lpstr>Fiber-Optic Cable - Summary</vt:lpstr>
      <vt:lpstr>Conducted Media</vt:lpstr>
      <vt:lpstr>Wireless Media</vt:lpstr>
      <vt:lpstr>Terrestrial Microwave Transmission</vt:lpstr>
      <vt:lpstr>Terrestrial Microwave Transmission (continued)</vt:lpstr>
      <vt:lpstr>Satellite Microwave Transmission</vt:lpstr>
      <vt:lpstr>Satellite Microwave Transmission (continued)</vt:lpstr>
      <vt:lpstr>Satellite Microwave Transmission (continued)</vt:lpstr>
      <vt:lpstr>Cellular Telephones</vt:lpstr>
      <vt:lpstr>Cellular Telephones (continued)</vt:lpstr>
      <vt:lpstr>Cellular Telephones (continued)</vt:lpstr>
      <vt:lpstr>WiMax - Broadband Wireless Systems</vt:lpstr>
      <vt:lpstr>Bluetooth</vt:lpstr>
      <vt:lpstr>Wireless Local Area Networks  (IEEE 802.11)</vt:lpstr>
      <vt:lpstr>Free Space Optics</vt:lpstr>
      <vt:lpstr>Ultra-Wideband</vt:lpstr>
      <vt:lpstr>Infrared Transmissions</vt:lpstr>
      <vt:lpstr>Near-Field Communications</vt:lpstr>
      <vt:lpstr>ZigBee</vt:lpstr>
      <vt:lpstr>Media Selection Criteria</vt:lpstr>
      <vt:lpstr>Media Selection Criteria</vt:lpstr>
      <vt:lpstr>Media Selection Criteria</vt:lpstr>
      <vt:lpstr>Media Selection Criteria</vt:lpstr>
      <vt:lpstr>Media Selection Criteria</vt:lpstr>
      <vt:lpstr>Wireless Media In Action: Three Examples</vt:lpstr>
      <vt:lpstr>Wireless Media In Action:  Three Examples (continued)</vt:lpstr>
      <vt:lpstr>Summary</vt:lpstr>
      <vt:lpstr>Summary (continued)</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Ampani</dc:creator>
  <cp:lastModifiedBy>Rajesh Ampani</cp:lastModifiedBy>
  <cp:revision>2</cp:revision>
  <dcterms:modified xsi:type="dcterms:W3CDTF">2020-03-16T22:19:09Z</dcterms:modified>
</cp:coreProperties>
</file>