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7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5" name="Shape 145"/>
          <p:cNvSpPr>
            <a:spLocks noGrp="1" noRot="1" noChangeAspect="1"/>
          </p:cNvSpPr>
          <p:nvPr>
            <p:ph type="sldImg"/>
          </p:nvPr>
        </p:nvSpPr>
        <p:spPr>
          <a:xfrm>
            <a:off x="1143000" y="685800"/>
            <a:ext cx="4572000" cy="3429000"/>
          </a:xfrm>
          <a:prstGeom prst="rect">
            <a:avLst/>
          </a:prstGeom>
        </p:spPr>
        <p:txBody>
          <a:bodyPr/>
          <a:lstStyle/>
          <a:p>
            <a:endParaRPr/>
          </a:p>
        </p:txBody>
      </p:sp>
      <p:sp>
        <p:nvSpPr>
          <p:cNvPr id="146" name="Shape 14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Title and Conten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93"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94"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700"/>
              </a:spcBef>
              <a:buFontTx/>
              <a:defRPr sz="3200">
                <a:latin typeface="Arial"/>
                <a:ea typeface="Arial"/>
                <a:cs typeface="Arial"/>
                <a:sym typeface="Arial"/>
              </a:defRPr>
            </a:lvl1pPr>
            <a:lvl2pPr marL="783771" indent="-326571">
              <a:lnSpc>
                <a:spcPct val="100000"/>
              </a:lnSpc>
              <a:spcBef>
                <a:spcPts val="700"/>
              </a:spcBef>
              <a:buFontTx/>
              <a:buChar char="–"/>
              <a:defRPr sz="3200">
                <a:latin typeface="Arial"/>
                <a:ea typeface="Arial"/>
                <a:cs typeface="Arial"/>
                <a:sym typeface="Arial"/>
              </a:defRPr>
            </a:lvl2pPr>
            <a:lvl3pPr marL="1219200" indent="-304800">
              <a:lnSpc>
                <a:spcPct val="100000"/>
              </a:lnSpc>
              <a:spcBef>
                <a:spcPts val="700"/>
              </a:spcBef>
              <a:buFontTx/>
              <a:defRPr sz="3200">
                <a:latin typeface="Arial"/>
                <a:ea typeface="Arial"/>
                <a:cs typeface="Arial"/>
                <a:sym typeface="Arial"/>
              </a:defRPr>
            </a:lvl3pPr>
            <a:lvl4pPr marL="1737360" indent="-365760">
              <a:lnSpc>
                <a:spcPct val="100000"/>
              </a:lnSpc>
              <a:spcBef>
                <a:spcPts val="700"/>
              </a:spcBef>
              <a:buFontTx/>
              <a:buChar char="–"/>
              <a:defRPr sz="3200">
                <a:latin typeface="Arial"/>
                <a:ea typeface="Arial"/>
                <a:cs typeface="Arial"/>
                <a:sym typeface="Arial"/>
              </a:defRPr>
            </a:lvl4pPr>
            <a:lvl5pPr marL="2194560" indent="-365760">
              <a:lnSpc>
                <a:spcPct val="100000"/>
              </a:lnSpc>
              <a:spcBef>
                <a:spcPts val="700"/>
              </a:spcBef>
              <a:buFontTx/>
              <a:buChar char="»"/>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95"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Title Slide">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102" name="Title Text"/>
          <p:cNvSpPr txBox="1">
            <a:spLocks noGrp="1"/>
          </p:cNvSpPr>
          <p:nvPr>
            <p:ph type="title"/>
          </p:nvPr>
        </p:nvSpPr>
        <p:spPr>
          <a:xfrm>
            <a:off x="2209800" y="2130425"/>
            <a:ext cx="7772400" cy="1470025"/>
          </a:xfrm>
          <a:prstGeom prst="rect">
            <a:avLst/>
          </a:prstGeom>
        </p:spPr>
        <p:txBody>
          <a:bodyPr/>
          <a:lstStyle>
            <a:lvl1pPr algn="ctr">
              <a:lnSpc>
                <a:spcPct val="100000"/>
              </a:lnSpc>
              <a:defRPr>
                <a:latin typeface="Arial"/>
                <a:ea typeface="Arial"/>
                <a:cs typeface="Arial"/>
                <a:sym typeface="Arial"/>
              </a:defRPr>
            </a:lvl1pPr>
          </a:lstStyle>
          <a:p>
            <a:r>
              <a:t>Title Text</a:t>
            </a:r>
          </a:p>
        </p:txBody>
      </p:sp>
      <p:sp>
        <p:nvSpPr>
          <p:cNvPr id="103" name="Body Level One…"/>
          <p:cNvSpPr txBox="1">
            <a:spLocks noGrp="1"/>
          </p:cNvSpPr>
          <p:nvPr>
            <p:ph type="body" sz="quarter" idx="1"/>
          </p:nvPr>
        </p:nvSpPr>
        <p:spPr>
          <a:xfrm>
            <a:off x="2895600" y="3886200"/>
            <a:ext cx="6400800" cy="1752600"/>
          </a:xfrm>
          <a:prstGeom prst="rect">
            <a:avLst/>
          </a:prstGeom>
        </p:spPr>
        <p:txBody>
          <a:bodyPr/>
          <a:lstStyle>
            <a:lvl1pPr marL="0" indent="0" algn="ctr">
              <a:lnSpc>
                <a:spcPct val="100000"/>
              </a:lnSpc>
              <a:spcBef>
                <a:spcPts val="700"/>
              </a:spcBef>
              <a:buSzTx/>
              <a:buFontTx/>
              <a:buNone/>
              <a:defRPr sz="3200">
                <a:latin typeface="Arial"/>
                <a:ea typeface="Arial"/>
                <a:cs typeface="Arial"/>
                <a:sym typeface="Arial"/>
              </a:defRPr>
            </a:lvl1pPr>
            <a:lvl2pPr marL="0" indent="457200" algn="ctr">
              <a:lnSpc>
                <a:spcPct val="100000"/>
              </a:lnSpc>
              <a:spcBef>
                <a:spcPts val="700"/>
              </a:spcBef>
              <a:buSzTx/>
              <a:buFontTx/>
              <a:buNone/>
              <a:defRPr sz="3200">
                <a:latin typeface="Arial"/>
                <a:ea typeface="Arial"/>
                <a:cs typeface="Arial"/>
                <a:sym typeface="Arial"/>
              </a:defRPr>
            </a:lvl2pPr>
            <a:lvl3pPr marL="0" indent="914400" algn="ctr">
              <a:lnSpc>
                <a:spcPct val="100000"/>
              </a:lnSpc>
              <a:spcBef>
                <a:spcPts val="700"/>
              </a:spcBef>
              <a:buSzTx/>
              <a:buFontTx/>
              <a:buNone/>
              <a:defRPr sz="3200">
                <a:latin typeface="Arial"/>
                <a:ea typeface="Arial"/>
                <a:cs typeface="Arial"/>
                <a:sym typeface="Arial"/>
              </a:defRPr>
            </a:lvl3pPr>
            <a:lvl4pPr marL="0" indent="1371600" algn="ctr">
              <a:lnSpc>
                <a:spcPct val="100000"/>
              </a:lnSpc>
              <a:spcBef>
                <a:spcPts val="700"/>
              </a:spcBef>
              <a:buSzTx/>
              <a:buFontTx/>
              <a:buNone/>
              <a:defRPr sz="3200">
                <a:latin typeface="Arial"/>
                <a:ea typeface="Arial"/>
                <a:cs typeface="Arial"/>
                <a:sym typeface="Arial"/>
              </a:defRPr>
            </a:lvl4pPr>
            <a:lvl5pPr marL="0" indent="1828800" algn="ctr">
              <a:lnSpc>
                <a:spcPct val="100000"/>
              </a:lnSpc>
              <a:spcBef>
                <a:spcPts val="700"/>
              </a:spcBef>
              <a:buSzTx/>
              <a:buFontTx/>
              <a:buNone/>
              <a:defRPr sz="3200">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04"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Text, and Content">
    <p:spTree>
      <p:nvGrpSpPr>
        <p:cNvPr id="1" name=""/>
        <p:cNvGrpSpPr/>
        <p:nvPr/>
      </p:nvGrpSpPr>
      <p:grpSpPr>
        <a:xfrm>
          <a:off x="0" y="0"/>
          <a:ext cx="0" cy="0"/>
          <a:chOff x="0" y="0"/>
          <a:chExt cx="0" cy="0"/>
        </a:xfrm>
      </p:grpSpPr>
      <p:sp>
        <p:nvSpPr>
          <p:cNvPr id="111"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12"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13"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Content">
    <p:spTree>
      <p:nvGrpSpPr>
        <p:cNvPr id="1" name=""/>
        <p:cNvGrpSpPr/>
        <p:nvPr/>
      </p:nvGrpSpPr>
      <p:grpSpPr>
        <a:xfrm>
          <a:off x="0" y="0"/>
          <a:ext cx="0" cy="0"/>
          <a:chOff x="0" y="0"/>
          <a:chExt cx="0" cy="0"/>
        </a:xfrm>
      </p:grpSpPr>
      <p:sp>
        <p:nvSpPr>
          <p:cNvPr id="120" name="Body Level One…"/>
          <p:cNvSpPr txBox="1">
            <a:spLocks noGrp="1"/>
          </p:cNvSpPr>
          <p:nvPr>
            <p:ph type="body" idx="1"/>
          </p:nvPr>
        </p:nvSpPr>
        <p:spPr>
          <a:xfrm>
            <a:off x="1981200" y="274638"/>
            <a:ext cx="8229600" cy="5851526"/>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21"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128"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29" name="Body Level One…"/>
          <p:cNvSpPr txBox="1">
            <a:spLocks noGrp="1"/>
          </p:cNvSpPr>
          <p:nvPr>
            <p:ph type="body" idx="1"/>
          </p:nvPr>
        </p:nvSpPr>
        <p:spPr>
          <a:xfrm>
            <a:off x="1981200" y="1600200"/>
            <a:ext cx="8229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64930" indent="-307730">
              <a:lnSpc>
                <a:spcPct val="100000"/>
              </a:lnSpc>
              <a:spcBef>
                <a:spcPts val="600"/>
              </a:spcBef>
              <a:buFontTx/>
              <a:buChar char="–"/>
              <a:defRPr>
                <a:latin typeface="Arial"/>
                <a:ea typeface="Arial"/>
                <a:cs typeface="Arial"/>
                <a:sym typeface="Arial"/>
              </a:defRPr>
            </a:lvl2pPr>
            <a:lvl3pPr marL="1181100" indent="-266700">
              <a:lnSpc>
                <a:spcPct val="100000"/>
              </a:lnSpc>
              <a:spcBef>
                <a:spcPts val="600"/>
              </a:spcBef>
              <a:buFontTx/>
              <a:defRPr>
                <a:latin typeface="Arial"/>
                <a:ea typeface="Arial"/>
                <a:cs typeface="Arial"/>
                <a:sym typeface="Arial"/>
              </a:defRPr>
            </a:lvl3pPr>
            <a:lvl4pPr marL="1662545" indent="-290945">
              <a:lnSpc>
                <a:spcPct val="100000"/>
              </a:lnSpc>
              <a:spcBef>
                <a:spcPts val="600"/>
              </a:spcBef>
              <a:buFontTx/>
              <a:buChar char="–"/>
              <a:defRPr>
                <a:latin typeface="Arial"/>
                <a:ea typeface="Arial"/>
                <a:cs typeface="Arial"/>
                <a:sym typeface="Arial"/>
              </a:defRPr>
            </a:lvl4pPr>
            <a:lvl5pPr marL="2148839" indent="-320039">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0"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37" name="Title Text"/>
          <p:cNvSpPr txBox="1">
            <a:spLocks noGrp="1"/>
          </p:cNvSpPr>
          <p:nvPr>
            <p:ph type="title"/>
          </p:nvPr>
        </p:nvSpPr>
        <p:spPr>
          <a:xfrm>
            <a:off x="1981200" y="274638"/>
            <a:ext cx="8229600" cy="1143001"/>
          </a:xfrm>
          <a:prstGeom prst="rect">
            <a:avLst/>
          </a:prstGeom>
        </p:spPr>
        <p:txBody>
          <a:bodyPr/>
          <a:lstStyle>
            <a:lvl1pPr algn="ctr">
              <a:lnSpc>
                <a:spcPct val="100000"/>
              </a:lnSpc>
              <a:defRPr sz="3200">
                <a:latin typeface="Arial"/>
                <a:ea typeface="Arial"/>
                <a:cs typeface="Arial"/>
                <a:sym typeface="Arial"/>
              </a:defRPr>
            </a:lvl1pPr>
          </a:lstStyle>
          <a:p>
            <a:r>
              <a:t>Title Text</a:t>
            </a:r>
          </a:p>
        </p:txBody>
      </p:sp>
      <p:sp>
        <p:nvSpPr>
          <p:cNvPr id="138" name="Body Level One…"/>
          <p:cNvSpPr txBox="1">
            <a:spLocks noGrp="1"/>
          </p:cNvSpPr>
          <p:nvPr>
            <p:ph type="body" sz="half" idx="1"/>
          </p:nvPr>
        </p:nvSpPr>
        <p:spPr>
          <a:xfrm>
            <a:off x="1981200" y="1600200"/>
            <a:ext cx="4038600" cy="4525963"/>
          </a:xfrm>
          <a:prstGeom prst="rect">
            <a:avLst/>
          </a:prstGeom>
        </p:spPr>
        <p:txBody>
          <a:bodyPr/>
          <a:lstStyle>
            <a:lvl1pPr marL="342900" indent="-342900">
              <a:lnSpc>
                <a:spcPct val="100000"/>
              </a:lnSpc>
              <a:spcBef>
                <a:spcPts val="600"/>
              </a:spcBef>
              <a:buFontTx/>
              <a:defRPr>
                <a:latin typeface="Arial"/>
                <a:ea typeface="Arial"/>
                <a:cs typeface="Arial"/>
                <a:sym typeface="Arial"/>
              </a:defRPr>
            </a:lvl1pPr>
            <a:lvl2pPr marL="790575" indent="-333375">
              <a:lnSpc>
                <a:spcPct val="100000"/>
              </a:lnSpc>
              <a:spcBef>
                <a:spcPts val="600"/>
              </a:spcBef>
              <a:buFontTx/>
              <a:buChar char="–"/>
              <a:defRPr>
                <a:latin typeface="Arial"/>
                <a:ea typeface="Arial"/>
                <a:cs typeface="Arial"/>
                <a:sym typeface="Arial"/>
              </a:defRPr>
            </a:lvl2pPr>
            <a:lvl3pPr>
              <a:lnSpc>
                <a:spcPct val="100000"/>
              </a:lnSpc>
              <a:spcBef>
                <a:spcPts val="600"/>
              </a:spcBef>
              <a:buFontTx/>
              <a:defRPr>
                <a:latin typeface="Arial"/>
                <a:ea typeface="Arial"/>
                <a:cs typeface="Arial"/>
                <a:sym typeface="Arial"/>
              </a:defRPr>
            </a:lvl3pPr>
            <a:lvl4pPr>
              <a:lnSpc>
                <a:spcPct val="100000"/>
              </a:lnSpc>
              <a:spcBef>
                <a:spcPts val="600"/>
              </a:spcBef>
              <a:buFontTx/>
              <a:buChar char="–"/>
              <a:defRPr>
                <a:latin typeface="Arial"/>
                <a:ea typeface="Arial"/>
                <a:cs typeface="Arial"/>
                <a:sym typeface="Arial"/>
              </a:defRPr>
            </a:lvl4pPr>
            <a:lvl5pPr>
              <a:lnSpc>
                <a:spcPct val="100000"/>
              </a:lnSpc>
              <a:spcBef>
                <a:spcPts val="600"/>
              </a:spcBef>
              <a:buFontTx/>
              <a:buChar char="»"/>
              <a:defRPr>
                <a:latin typeface="Arial"/>
                <a:ea typeface="Arial"/>
                <a:cs typeface="Arial"/>
                <a:sym typeface="Arial"/>
              </a:defRPr>
            </a:lvl5pPr>
          </a:lstStyle>
          <a:p>
            <a:r>
              <a:t>Body Level One</a:t>
            </a:r>
          </a:p>
          <a:p>
            <a:pPr lvl="1"/>
            <a:r>
              <a:t>Body Level Two</a:t>
            </a:r>
          </a:p>
          <a:p>
            <a:pPr lvl="2"/>
            <a:r>
              <a:t>Body Level Three</a:t>
            </a:r>
          </a:p>
          <a:p>
            <a:pPr lvl="3"/>
            <a:r>
              <a:t>Body Level Four</a:t>
            </a:r>
          </a:p>
          <a:p>
            <a:pPr lvl="4"/>
            <a:r>
              <a:t>Body Level Five</a:t>
            </a:r>
          </a:p>
        </p:txBody>
      </p:sp>
      <p:sp>
        <p:nvSpPr>
          <p:cNvPr id="139" name="Slide Number"/>
          <p:cNvSpPr txBox="1">
            <a:spLocks noGrp="1"/>
          </p:cNvSpPr>
          <p:nvPr>
            <p:ph type="sldNum" sz="quarter" idx="2"/>
          </p:nvPr>
        </p:nvSpPr>
        <p:spPr>
          <a:xfrm>
            <a:off x="9908892" y="6245225"/>
            <a:ext cx="301909" cy="288824"/>
          </a:xfrm>
          <a:prstGeom prst="rect">
            <a:avLst/>
          </a:prstGeom>
        </p:spPr>
        <p:txBody>
          <a:bodyPr anchor="t"/>
          <a:lstStyle>
            <a:lvl1pPr>
              <a:defRPr sz="1400">
                <a:solidFill>
                  <a:srgbClr val="000000"/>
                </a:solidFill>
                <a:latin typeface="Arial"/>
                <a:ea typeface="Arial"/>
                <a:cs typeface="Arial"/>
                <a:sym typeface="Arial"/>
              </a:defRPr>
            </a:lvl1p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pic>
        <p:nvPicPr>
          <p:cNvPr id="41" name="Picture 2" descr="Picture 2"/>
          <p:cNvPicPr>
            <a:picLocks noChangeAspect="1"/>
          </p:cNvPicPr>
          <p:nvPr/>
        </p:nvPicPr>
        <p:blipFill>
          <a:blip r:embed="rId2">
            <a:extLst/>
          </a:blip>
          <a:stretch>
            <a:fillRect/>
          </a:stretch>
        </p:blipFill>
        <p:spPr>
          <a:xfrm>
            <a:off x="0" y="6098621"/>
            <a:ext cx="1264249" cy="759379"/>
          </a:xfrm>
          <a:prstGeom prst="rect">
            <a:avLst/>
          </a:prstGeom>
          <a:ln w="12700">
            <a:miter lim="400000"/>
          </a:ln>
        </p:spPr>
      </p:pic>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8"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9"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0"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8" name="Title Text"/>
          <p:cNvSpPr txBox="1">
            <a:spLocks noGrp="1"/>
          </p:cNvSpPr>
          <p:nvPr>
            <p:ph type="title"/>
          </p:nvPr>
        </p:nvSpPr>
        <p:spPr>
          <a:prstGeom prst="rect">
            <a:avLst/>
          </a:prstGeom>
        </p:spPr>
        <p:txBody>
          <a:bodyPr/>
          <a:lstStyle/>
          <a:p>
            <a:r>
              <a:t>Title Text</a:t>
            </a:r>
          </a:p>
        </p:txBody>
      </p:sp>
      <p:sp>
        <p:nvSpPr>
          <p:cNvPr id="5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4"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5"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3"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4"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5"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04292"/>
            <a:ext cx="258624"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Calibri"/>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2" name="Group 4"/>
          <p:cNvGrpSpPr/>
          <p:nvPr/>
        </p:nvGrpSpPr>
        <p:grpSpPr>
          <a:xfrm>
            <a:off x="0" y="1"/>
            <a:ext cx="12192000" cy="357129"/>
            <a:chOff x="0" y="0"/>
            <a:chExt cx="12191999" cy="357127"/>
          </a:xfrm>
        </p:grpSpPr>
        <p:sp>
          <p:nvSpPr>
            <p:cNvPr id="148" name="Freeform 12"/>
            <p:cNvSpPr/>
            <p:nvPr/>
          </p:nvSpPr>
          <p:spPr>
            <a:xfrm>
              <a:off x="9143487" y="0"/>
              <a:ext cx="3048513" cy="357129"/>
            </a:xfrm>
            <a:prstGeom prst="rect">
              <a:avLst/>
            </a:prstGeom>
            <a:solidFill>
              <a:srgbClr val="AB2E91"/>
            </a:solidFill>
            <a:ln w="12700" cap="flat">
              <a:noFill/>
              <a:miter lim="400000"/>
            </a:ln>
            <a:effectLst/>
          </p:spPr>
          <p:txBody>
            <a:bodyPr wrap="square" lIns="45719" tIns="45719" rIns="45719" bIns="45719" numCol="1" anchor="t">
              <a:noAutofit/>
            </a:bodyPr>
            <a:lstStyle/>
            <a:p>
              <a:endParaRPr/>
            </a:p>
          </p:txBody>
        </p:sp>
        <p:sp>
          <p:nvSpPr>
            <p:cNvPr id="149" name="Freeform 11"/>
            <p:cNvSpPr/>
            <p:nvPr/>
          </p:nvSpPr>
          <p:spPr>
            <a:xfrm>
              <a:off x="6096000" y="0"/>
              <a:ext cx="3047489" cy="357129"/>
            </a:xfrm>
            <a:prstGeom prst="rect">
              <a:avLst/>
            </a:prstGeom>
            <a:solidFill>
              <a:srgbClr val="008FCD"/>
            </a:solidFill>
            <a:ln w="12700" cap="flat">
              <a:noFill/>
              <a:miter lim="400000"/>
            </a:ln>
            <a:effectLst/>
          </p:spPr>
          <p:txBody>
            <a:bodyPr wrap="square" lIns="45719" tIns="45719" rIns="45719" bIns="45719" numCol="1" anchor="t">
              <a:noAutofit/>
            </a:bodyPr>
            <a:lstStyle/>
            <a:p>
              <a:endParaRPr/>
            </a:p>
          </p:txBody>
        </p:sp>
        <p:sp>
          <p:nvSpPr>
            <p:cNvPr id="150" name="Freeform 10"/>
            <p:cNvSpPr/>
            <p:nvPr/>
          </p:nvSpPr>
          <p:spPr>
            <a:xfrm>
              <a:off x="3047488" y="0"/>
              <a:ext cx="3048512" cy="357129"/>
            </a:xfrm>
            <a:prstGeom prst="rect">
              <a:avLst/>
            </a:prstGeom>
            <a:solidFill>
              <a:srgbClr val="1E7B47"/>
            </a:solidFill>
            <a:ln w="12700" cap="flat">
              <a:noFill/>
              <a:miter lim="400000"/>
            </a:ln>
            <a:effectLst/>
          </p:spPr>
          <p:txBody>
            <a:bodyPr wrap="square" lIns="45719" tIns="45719" rIns="45719" bIns="45719" numCol="1" anchor="t">
              <a:noAutofit/>
            </a:bodyPr>
            <a:lstStyle/>
            <a:p>
              <a:endParaRPr/>
            </a:p>
          </p:txBody>
        </p:sp>
        <p:sp>
          <p:nvSpPr>
            <p:cNvPr id="151" name="Freeform 9"/>
            <p:cNvSpPr/>
            <p:nvPr/>
          </p:nvSpPr>
          <p:spPr>
            <a:xfrm>
              <a:off x="0" y="0"/>
              <a:ext cx="3047489" cy="357129"/>
            </a:xfrm>
            <a:prstGeom prst="rect">
              <a:avLst/>
            </a:prstGeom>
            <a:solidFill>
              <a:srgbClr val="F0532C"/>
            </a:solidFill>
            <a:ln w="12700" cap="flat">
              <a:noFill/>
              <a:miter lim="400000"/>
            </a:ln>
            <a:effectLst/>
          </p:spPr>
          <p:txBody>
            <a:bodyPr wrap="square" lIns="45719" tIns="45719" rIns="45719" bIns="45719" numCol="1" anchor="t">
              <a:noAutofit/>
            </a:bodyPr>
            <a:lstStyle/>
            <a:p>
              <a:endParaRPr/>
            </a:p>
          </p:txBody>
        </p:sp>
      </p:grpSp>
      <p:sp>
        <p:nvSpPr>
          <p:cNvPr id="153" name="TextBox 13"/>
          <p:cNvSpPr txBox="1"/>
          <p:nvPr/>
        </p:nvSpPr>
        <p:spPr>
          <a:xfrm>
            <a:off x="2990754" y="4652367"/>
            <a:ext cx="6096001" cy="4308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gn="ctr">
              <a:defRPr sz="2200" b="1"/>
            </a:pPr>
            <a:r>
              <a:rPr dirty="0"/>
              <a:t>Data Communication and  Networking (DCAN </a:t>
            </a:r>
            <a:r>
              <a:rPr/>
              <a:t>202</a:t>
            </a:r>
            <a:r>
              <a:rPr smtClean="0"/>
              <a:t>)</a:t>
            </a:r>
            <a:endParaRPr dirty="0"/>
          </a:p>
        </p:txBody>
      </p:sp>
      <p:pic>
        <p:nvPicPr>
          <p:cNvPr id="154" name="Picture 2" descr="Picture 2"/>
          <p:cNvPicPr>
            <a:picLocks noChangeAspect="1"/>
          </p:cNvPicPr>
          <p:nvPr/>
        </p:nvPicPr>
        <p:blipFill>
          <a:blip r:embed="rId2">
            <a:extLst/>
          </a:blip>
          <a:stretch>
            <a:fillRect/>
          </a:stretch>
        </p:blipFill>
        <p:spPr>
          <a:xfrm>
            <a:off x="3047488" y="1067420"/>
            <a:ext cx="5982533" cy="3603691"/>
          </a:xfrm>
          <a:prstGeom prst="rect">
            <a:avLst/>
          </a:prstGeom>
          <a:ln w="12700">
            <a:miter lim="400000"/>
          </a:ln>
        </p:spPr>
      </p:pic>
      <p:sp>
        <p:nvSpPr>
          <p:cNvPr id="155" name="Date Placeholder 1"/>
          <p:cNvSpPr txBox="1"/>
          <p:nvPr/>
        </p:nvSpPr>
        <p:spPr>
          <a:xfrm>
            <a:off x="8077200" y="5998108"/>
            <a:ext cx="3816928" cy="624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lgn="r">
              <a:defRPr sz="1200" b="1">
                <a:solidFill>
                  <a:srgbClr val="888888"/>
                </a:solidFill>
              </a:defRPr>
            </a:pPr>
            <a:r>
              <a:t>Kent Institute Australia Pty. Ltd</a:t>
            </a:r>
            <a:r>
              <a:rPr b="0"/>
              <a:t>.</a:t>
            </a:r>
          </a:p>
          <a:p>
            <a:pPr algn="r">
              <a:defRPr sz="1200">
                <a:solidFill>
                  <a:srgbClr val="888888"/>
                </a:solidFill>
              </a:defRPr>
            </a:pPr>
            <a:r>
              <a:t>ABN 49 003 577 302  CRICOS Code: 00161E</a:t>
            </a:r>
            <a:br/>
            <a:r>
              <a:t>RTO Code: 90458  TEQSA Provider Number: PRV12051</a:t>
            </a:r>
          </a:p>
        </p:txBody>
      </p:sp>
      <p:sp>
        <p:nvSpPr>
          <p:cNvPr id="156" name="Date Placeholder 1"/>
          <p:cNvSpPr txBox="1"/>
          <p:nvPr/>
        </p:nvSpPr>
        <p:spPr>
          <a:xfrm>
            <a:off x="414950" y="6556692"/>
            <a:ext cx="3318850"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pPr>
              <a:defRPr sz="1200">
                <a:solidFill>
                  <a:srgbClr val="888888"/>
                </a:solidFill>
              </a:defRPr>
            </a:pPr>
            <a:r>
              <a:t>Version 2 – 18</a:t>
            </a:r>
            <a:r>
              <a:rPr baseline="30000"/>
              <a:t>th</a:t>
            </a:r>
            <a:r>
              <a:t> December 2015</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 name="What is meant by duplexity?"/>
          <p:cNvSpPr txBox="1">
            <a:spLocks noGrp="1"/>
          </p:cNvSpPr>
          <p:nvPr>
            <p:ph type="title"/>
          </p:nvPr>
        </p:nvSpPr>
        <p:spPr>
          <a:prstGeom prst="rect">
            <a:avLst/>
          </a:prstGeom>
        </p:spPr>
        <p:txBody>
          <a:bodyPr/>
          <a:lstStyle/>
          <a:p>
            <a:pPr algn="ctr">
              <a:defRPr b="1"/>
            </a:pPr>
            <a:r>
              <a:t>What is meant by </a:t>
            </a:r>
            <a:r>
              <a:rPr i="1">
                <a:latin typeface="Arial"/>
                <a:ea typeface="Arial"/>
                <a:cs typeface="Arial"/>
                <a:sym typeface="Arial"/>
              </a:rPr>
              <a:t>duplexity</a:t>
            </a:r>
            <a:r>
              <a:t>?</a:t>
            </a:r>
          </a:p>
        </p:txBody>
      </p:sp>
      <p:sp>
        <p:nvSpPr>
          <p:cNvPr id="200" name="EIA-232F defines a full-duplex connection.  What does this mean?…"/>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EIA-232F defines a full-duplex connection.  What does this mean?</a:t>
            </a:r>
          </a:p>
          <a:p>
            <a:pPr marL="342900" indent="-342900">
              <a:lnSpc>
                <a:spcPct val="100000"/>
              </a:lnSpc>
              <a:spcBef>
                <a:spcPts val="600"/>
              </a:spcBef>
              <a:buFontTx/>
              <a:defRPr>
                <a:latin typeface="Arial"/>
                <a:ea typeface="Arial"/>
                <a:cs typeface="Arial"/>
                <a:sym typeface="Arial"/>
              </a:defRPr>
            </a:pPr>
            <a:r>
              <a:t>A </a:t>
            </a:r>
            <a:r>
              <a:rPr i="1"/>
              <a:t>full-duplex</a:t>
            </a:r>
            <a:r>
              <a:t> connection transmits data in both directions and at the same time</a:t>
            </a:r>
          </a:p>
          <a:p>
            <a:pPr marL="342900" indent="-342900">
              <a:lnSpc>
                <a:spcPct val="100000"/>
              </a:lnSpc>
              <a:spcBef>
                <a:spcPts val="600"/>
              </a:spcBef>
              <a:buFontTx/>
              <a:defRPr>
                <a:latin typeface="Arial"/>
                <a:ea typeface="Arial"/>
                <a:cs typeface="Arial"/>
                <a:sym typeface="Arial"/>
              </a:defRPr>
            </a:pPr>
            <a:r>
              <a:t>A </a:t>
            </a:r>
            <a:r>
              <a:rPr i="1"/>
              <a:t>half-duplex</a:t>
            </a:r>
            <a:r>
              <a:t> connection transmits data in both directions but in only one direction at a time</a:t>
            </a:r>
          </a:p>
          <a:p>
            <a:pPr marL="342900" indent="-342900">
              <a:lnSpc>
                <a:spcPct val="100000"/>
              </a:lnSpc>
              <a:spcBef>
                <a:spcPts val="600"/>
              </a:spcBef>
              <a:buFontTx/>
              <a:defRPr>
                <a:latin typeface="Arial"/>
                <a:ea typeface="Arial"/>
                <a:cs typeface="Arial"/>
                <a:sym typeface="Arial"/>
              </a:defRPr>
            </a:pPr>
            <a:r>
              <a:t>A </a:t>
            </a:r>
            <a:r>
              <a:rPr i="1"/>
              <a:t>simplex</a:t>
            </a:r>
            <a:r>
              <a:t> connection can transmit data in only one direction</a:t>
            </a:r>
          </a:p>
          <a:p>
            <a:pPr marL="342900" indent="-342900">
              <a:lnSpc>
                <a:spcPct val="100000"/>
              </a:lnSpc>
              <a:spcBef>
                <a:spcPts val="600"/>
              </a:spcBef>
              <a:buFontTx/>
              <a:defRPr>
                <a:latin typeface="Arial"/>
                <a:ea typeface="Arial"/>
                <a:cs typeface="Arial"/>
                <a:sym typeface="Arial"/>
              </a:defRPr>
            </a:pPr>
            <a:r>
              <a:t>Can you think of a modern example of each?</a:t>
            </a:r>
          </a:p>
        </p:txBody>
      </p:sp>
      <p:sp>
        <p:nvSpPr>
          <p:cNvPr id="20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10</a:t>
            </a:fld>
            <a:endParaRP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Universal Serial Bus (USB)"/>
          <p:cNvSpPr txBox="1">
            <a:spLocks noGrp="1"/>
          </p:cNvSpPr>
          <p:nvPr>
            <p:ph type="title"/>
          </p:nvPr>
        </p:nvSpPr>
        <p:spPr>
          <a:prstGeom prst="rect">
            <a:avLst/>
          </a:prstGeom>
        </p:spPr>
        <p:txBody>
          <a:bodyPr/>
          <a:lstStyle>
            <a:lvl1pPr algn="ctr">
              <a:defRPr b="1"/>
            </a:lvl1pPr>
          </a:lstStyle>
          <a:p>
            <a:r>
              <a:t>Universal Serial Bus (USB)</a:t>
            </a:r>
          </a:p>
        </p:txBody>
      </p:sp>
      <p:sp>
        <p:nvSpPr>
          <p:cNvPr id="204" name="The USB interface is a modern standard for interconnecting a wide range of peripheral devices to computers…"/>
          <p:cNvSpPr txBox="1">
            <a:spLocks noGrp="1"/>
          </p:cNvSpPr>
          <p:nvPr>
            <p:ph type="body" sz="half" idx="1"/>
          </p:nvPr>
        </p:nvSpPr>
        <p:spPr>
          <a:xfrm>
            <a:off x="838199" y="1825624"/>
            <a:ext cx="5113484" cy="4351339"/>
          </a:xfrm>
          <a:prstGeom prst="rect">
            <a:avLst/>
          </a:prstGeom>
        </p:spPr>
        <p:txBody>
          <a:bodyPr>
            <a:normAutofit lnSpcReduction="10000"/>
          </a:bodyPr>
          <a:lstStyle/>
          <a:p>
            <a:pPr marL="325754" indent="-325754" defTabSz="868680">
              <a:lnSpc>
                <a:spcPct val="100000"/>
              </a:lnSpc>
              <a:spcBef>
                <a:spcPts val="600"/>
              </a:spcBef>
              <a:buFontTx/>
              <a:defRPr sz="2660">
                <a:latin typeface="Arial"/>
                <a:ea typeface="Arial"/>
                <a:cs typeface="Arial"/>
                <a:sym typeface="Arial"/>
              </a:defRPr>
            </a:pPr>
            <a:r>
              <a:t>The USB interface is a modern standard for interconnecting a wide range of peripheral devices to computers</a:t>
            </a:r>
          </a:p>
          <a:p>
            <a:pPr marL="325754" indent="-325754" defTabSz="868680">
              <a:lnSpc>
                <a:spcPct val="100000"/>
              </a:lnSpc>
              <a:spcBef>
                <a:spcPts val="600"/>
              </a:spcBef>
              <a:buFontTx/>
              <a:defRPr sz="2660">
                <a:latin typeface="Arial"/>
                <a:ea typeface="Arial"/>
                <a:cs typeface="Arial"/>
                <a:sym typeface="Arial"/>
              </a:defRPr>
            </a:pPr>
            <a:r>
              <a:t>Supports plug and play</a:t>
            </a:r>
          </a:p>
          <a:p>
            <a:pPr marL="325754" indent="-325754" defTabSz="868680">
              <a:lnSpc>
                <a:spcPct val="100000"/>
              </a:lnSpc>
              <a:spcBef>
                <a:spcPts val="600"/>
              </a:spcBef>
              <a:buFontTx/>
              <a:defRPr sz="2660">
                <a:latin typeface="Arial"/>
                <a:ea typeface="Arial"/>
                <a:cs typeface="Arial"/>
                <a:sym typeface="Arial"/>
              </a:defRPr>
            </a:pPr>
            <a:r>
              <a:t>Can daisy-chain multiple devices</a:t>
            </a:r>
          </a:p>
          <a:p>
            <a:pPr marL="325754" indent="-325754" defTabSz="868680">
              <a:lnSpc>
                <a:spcPct val="100000"/>
              </a:lnSpc>
              <a:spcBef>
                <a:spcPts val="600"/>
              </a:spcBef>
              <a:buFontTx/>
              <a:defRPr sz="2660">
                <a:latin typeface="Arial"/>
                <a:ea typeface="Arial"/>
                <a:cs typeface="Arial"/>
                <a:sym typeface="Arial"/>
              </a:defRPr>
            </a:pPr>
            <a:r>
              <a:t>USB 2.0 can support 480 Mbps (USB 1.0 is only 12 Mbps)</a:t>
            </a:r>
          </a:p>
          <a:p>
            <a:pPr marL="325754" indent="-325754" defTabSz="868680">
              <a:lnSpc>
                <a:spcPct val="100000"/>
              </a:lnSpc>
              <a:spcBef>
                <a:spcPts val="600"/>
              </a:spcBef>
              <a:buFontTx/>
              <a:defRPr sz="2660">
                <a:latin typeface="Arial"/>
                <a:ea typeface="Arial"/>
                <a:cs typeface="Arial"/>
                <a:sym typeface="Arial"/>
              </a:defRPr>
            </a:pPr>
            <a:r>
              <a:t>USB 3.0 can support 4.8 Gbps</a:t>
            </a:r>
          </a:p>
        </p:txBody>
      </p:sp>
      <p:sp>
        <p:nvSpPr>
          <p:cNvPr id="20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11</a:t>
            </a:fld>
            <a:endParaRPr/>
          </a:p>
        </p:txBody>
      </p:sp>
      <p:pic>
        <p:nvPicPr>
          <p:cNvPr id="206" name="Content Placeholder 2" descr="Content Placeholder 2"/>
          <p:cNvPicPr>
            <a:picLocks noChangeAspect="1"/>
          </p:cNvPicPr>
          <p:nvPr/>
        </p:nvPicPr>
        <p:blipFill>
          <a:blip r:embed="rId2">
            <a:extLst/>
          </a:blip>
          <a:srcRect l="1737" b="11704"/>
          <a:stretch>
            <a:fillRect/>
          </a:stretch>
        </p:blipFill>
        <p:spPr>
          <a:xfrm>
            <a:off x="5915955" y="2287431"/>
            <a:ext cx="6239369" cy="2441632"/>
          </a:xfrm>
          <a:prstGeom prst="rect">
            <a:avLst/>
          </a:prstGeom>
          <a:ln w="12700">
            <a:miter lim="400000"/>
          </a:ln>
        </p:spPr>
      </p:pic>
      <p:sp>
        <p:nvSpPr>
          <p:cNvPr id="207" name="USB connectors, from left to right: Type A, Type B, Mini, Micro"/>
          <p:cNvSpPr txBox="1"/>
          <p:nvPr/>
        </p:nvSpPr>
        <p:spPr>
          <a:xfrm>
            <a:off x="5937882" y="4788427"/>
            <a:ext cx="5984787"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USB connectors, from left to right: Type A, Type B, Mini, Micro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Universal Serial Bus (USB)"/>
          <p:cNvSpPr txBox="1">
            <a:spLocks noGrp="1"/>
          </p:cNvSpPr>
          <p:nvPr>
            <p:ph type="title"/>
          </p:nvPr>
        </p:nvSpPr>
        <p:spPr>
          <a:prstGeom prst="rect">
            <a:avLst/>
          </a:prstGeom>
        </p:spPr>
        <p:txBody>
          <a:bodyPr/>
          <a:lstStyle>
            <a:lvl1pPr algn="ctr">
              <a:defRPr b="1"/>
            </a:lvl1pPr>
          </a:lstStyle>
          <a:p>
            <a:r>
              <a:t>Universal Serial Bus (USB)</a:t>
            </a:r>
          </a:p>
        </p:txBody>
      </p:sp>
      <p:sp>
        <p:nvSpPr>
          <p:cNvPr id="210" name="The USB interface defines all four components…"/>
          <p:cNvSpPr txBox="1">
            <a:spLocks noGrp="1"/>
          </p:cNvSpPr>
          <p:nvPr>
            <p:ph type="body" idx="1"/>
          </p:nvPr>
        </p:nvSpPr>
        <p:spPr>
          <a:xfrm>
            <a:off x="838200" y="1825624"/>
            <a:ext cx="10515600" cy="4351339"/>
          </a:xfrm>
          <a:prstGeom prst="rect">
            <a:avLst/>
          </a:prstGeom>
        </p:spPr>
        <p:txBody>
          <a:bodyPr>
            <a:normAutofit lnSpcReduction="10000"/>
          </a:bodyPr>
          <a:lstStyle/>
          <a:p>
            <a:pPr marL="315468" indent="-315468" defTabSz="841247">
              <a:spcBef>
                <a:spcPts val="600"/>
              </a:spcBef>
              <a:buFontTx/>
              <a:defRPr sz="2576">
                <a:latin typeface="Arial"/>
                <a:ea typeface="Arial"/>
                <a:cs typeface="Arial"/>
                <a:sym typeface="Arial"/>
              </a:defRPr>
            </a:pPr>
            <a:r>
              <a:t>The USB interface defines all four components</a:t>
            </a:r>
          </a:p>
          <a:p>
            <a:pPr marL="315468" indent="-315468" defTabSz="841247">
              <a:spcBef>
                <a:spcPts val="600"/>
              </a:spcBef>
              <a:buFontTx/>
              <a:defRPr sz="2576">
                <a:latin typeface="Arial"/>
                <a:ea typeface="Arial"/>
                <a:cs typeface="Arial"/>
                <a:sym typeface="Arial"/>
              </a:defRPr>
            </a:pPr>
            <a:r>
              <a:t>The electrical component defines two wires VBUS and Ground to carry a 5-volt signal, while the D+ and D- wires carry the data and signaling information</a:t>
            </a:r>
          </a:p>
          <a:p>
            <a:pPr marL="315468" indent="-315468" defTabSz="841247">
              <a:spcBef>
                <a:spcPts val="600"/>
              </a:spcBef>
              <a:buFontTx/>
              <a:defRPr sz="2576">
                <a:latin typeface="Arial"/>
                <a:ea typeface="Arial"/>
                <a:cs typeface="Arial"/>
                <a:sym typeface="Arial"/>
              </a:defRPr>
            </a:pPr>
            <a:r>
              <a:t>The mechanical component precisely defines the size of four different connectors and uses only four wires (the metal shell counts as one more connector)</a:t>
            </a:r>
          </a:p>
          <a:p>
            <a:pPr marL="315468" indent="-315468" defTabSz="841247">
              <a:lnSpc>
                <a:spcPct val="100000"/>
              </a:lnSpc>
              <a:spcBef>
                <a:spcPts val="600"/>
              </a:spcBef>
              <a:buFontTx/>
              <a:defRPr sz="2576">
                <a:latin typeface="Arial"/>
                <a:ea typeface="Arial"/>
                <a:cs typeface="Arial"/>
                <a:sym typeface="Arial"/>
              </a:defRPr>
            </a:pPr>
            <a:r>
              <a:t>The functional and procedural components are fairly complex but are based on the polled bus</a:t>
            </a:r>
          </a:p>
          <a:p>
            <a:pPr marL="315468" indent="-315468" defTabSz="841247">
              <a:lnSpc>
                <a:spcPct val="100000"/>
              </a:lnSpc>
              <a:spcBef>
                <a:spcPts val="600"/>
              </a:spcBef>
              <a:buFontTx/>
              <a:defRPr sz="2576">
                <a:latin typeface="Arial"/>
                <a:ea typeface="Arial"/>
                <a:cs typeface="Arial"/>
                <a:sym typeface="Arial"/>
              </a:defRPr>
            </a:pPr>
            <a:r>
              <a:t>The computer takes turns asking each peripheral if it has anything to send</a:t>
            </a:r>
          </a:p>
        </p:txBody>
      </p:sp>
      <p:sp>
        <p:nvSpPr>
          <p:cNvPr id="21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12</a:t>
            </a:fld>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FireWire"/>
          <p:cNvSpPr txBox="1">
            <a:spLocks noGrp="1"/>
          </p:cNvSpPr>
          <p:nvPr>
            <p:ph type="title"/>
          </p:nvPr>
        </p:nvSpPr>
        <p:spPr>
          <a:prstGeom prst="rect">
            <a:avLst/>
          </a:prstGeom>
        </p:spPr>
        <p:txBody>
          <a:bodyPr/>
          <a:lstStyle>
            <a:lvl1pPr algn="ctr">
              <a:defRPr b="1"/>
            </a:lvl1pPr>
          </a:lstStyle>
          <a:p>
            <a:r>
              <a:t>FireWire</a:t>
            </a:r>
          </a:p>
        </p:txBody>
      </p:sp>
      <p:sp>
        <p:nvSpPr>
          <p:cNvPr id="214" name="Low-cost digital interface…"/>
          <p:cNvSpPr txBox="1">
            <a:spLocks noGrp="1"/>
          </p:cNvSpPr>
          <p:nvPr>
            <p:ph type="body" idx="1"/>
          </p:nvPr>
        </p:nvSpPr>
        <p:spPr>
          <a:xfrm>
            <a:off x="838200" y="1825625"/>
            <a:ext cx="10515600" cy="4351338"/>
          </a:xfrm>
          <a:prstGeom prst="rect">
            <a:avLst/>
          </a:prstGeom>
        </p:spPr>
        <p:txBody>
          <a:bodyPr>
            <a:normAutofit lnSpcReduction="10000"/>
          </a:bodyPr>
          <a:lstStyle/>
          <a:p>
            <a:pPr marL="339470" indent="-339470" defTabSz="905255">
              <a:lnSpc>
                <a:spcPct val="100000"/>
              </a:lnSpc>
              <a:spcBef>
                <a:spcPts val="600"/>
              </a:spcBef>
              <a:buFontTx/>
              <a:defRPr sz="2772">
                <a:latin typeface="Arial"/>
                <a:ea typeface="Arial"/>
                <a:cs typeface="Arial"/>
                <a:sym typeface="Arial"/>
              </a:defRPr>
            </a:pPr>
            <a:r>
              <a:t>Low-cost digital interface</a:t>
            </a:r>
          </a:p>
          <a:p>
            <a:pPr marL="339470" indent="-339470" defTabSz="905255">
              <a:lnSpc>
                <a:spcPct val="100000"/>
              </a:lnSpc>
              <a:spcBef>
                <a:spcPts val="600"/>
              </a:spcBef>
              <a:buFontTx/>
              <a:defRPr sz="2772">
                <a:latin typeface="Arial"/>
                <a:ea typeface="Arial"/>
                <a:cs typeface="Arial"/>
                <a:sym typeface="Arial"/>
              </a:defRPr>
            </a:pPr>
            <a:endParaRPr/>
          </a:p>
          <a:p>
            <a:pPr marL="339470" indent="-339470" defTabSz="905255">
              <a:lnSpc>
                <a:spcPct val="100000"/>
              </a:lnSpc>
              <a:spcBef>
                <a:spcPts val="600"/>
              </a:spcBef>
              <a:buFontTx/>
              <a:defRPr sz="2772">
                <a:latin typeface="Arial"/>
                <a:ea typeface="Arial"/>
                <a:cs typeface="Arial"/>
                <a:sym typeface="Arial"/>
              </a:defRPr>
            </a:pPr>
            <a:r>
              <a:t>Capable of supporting transfer speeds of up to 800 Mbps</a:t>
            </a:r>
          </a:p>
          <a:p>
            <a:pPr marL="339470" indent="-339470" defTabSz="905255">
              <a:lnSpc>
                <a:spcPct val="100000"/>
              </a:lnSpc>
              <a:spcBef>
                <a:spcPts val="600"/>
              </a:spcBef>
              <a:buFontTx/>
              <a:defRPr sz="2772">
                <a:latin typeface="Arial"/>
                <a:ea typeface="Arial"/>
                <a:cs typeface="Arial"/>
                <a:sym typeface="Arial"/>
              </a:defRPr>
            </a:pPr>
            <a:endParaRPr/>
          </a:p>
          <a:p>
            <a:pPr marL="339470" indent="-339470" defTabSz="905255">
              <a:lnSpc>
                <a:spcPct val="100000"/>
              </a:lnSpc>
              <a:spcBef>
                <a:spcPts val="600"/>
              </a:spcBef>
              <a:buFontTx/>
              <a:defRPr sz="2772">
                <a:latin typeface="Arial"/>
                <a:ea typeface="Arial"/>
                <a:cs typeface="Arial"/>
                <a:sym typeface="Arial"/>
              </a:defRPr>
            </a:pPr>
            <a:r>
              <a:t>Hot pluggable</a:t>
            </a:r>
          </a:p>
          <a:p>
            <a:pPr marL="339470" indent="-339470" defTabSz="905255">
              <a:lnSpc>
                <a:spcPct val="100000"/>
              </a:lnSpc>
              <a:spcBef>
                <a:spcPts val="600"/>
              </a:spcBef>
              <a:buFontTx/>
              <a:defRPr sz="2772">
                <a:latin typeface="Arial"/>
                <a:ea typeface="Arial"/>
                <a:cs typeface="Arial"/>
                <a:sym typeface="Arial"/>
              </a:defRPr>
            </a:pPr>
            <a:endParaRPr/>
          </a:p>
          <a:p>
            <a:pPr marL="339470" indent="-339470" defTabSz="905255">
              <a:lnSpc>
                <a:spcPct val="100000"/>
              </a:lnSpc>
              <a:spcBef>
                <a:spcPts val="600"/>
              </a:spcBef>
              <a:buFontTx/>
              <a:defRPr sz="2772">
                <a:latin typeface="Arial"/>
                <a:ea typeface="Arial"/>
                <a:cs typeface="Arial"/>
                <a:sym typeface="Arial"/>
              </a:defRPr>
            </a:pPr>
            <a:r>
              <a:t>Supports two types of data connections: </a:t>
            </a:r>
          </a:p>
          <a:p>
            <a:pPr marL="735520" lvl="1" indent="-282892" defTabSz="905255">
              <a:lnSpc>
                <a:spcPct val="100000"/>
              </a:lnSpc>
              <a:spcBef>
                <a:spcPts val="600"/>
              </a:spcBef>
              <a:buFontTx/>
              <a:buChar char="–"/>
              <a:defRPr sz="2574">
                <a:latin typeface="Arial"/>
                <a:ea typeface="Arial"/>
                <a:cs typeface="Arial"/>
                <a:sym typeface="Arial"/>
              </a:defRPr>
            </a:pPr>
            <a:r>
              <a:t>Asynchronous connection</a:t>
            </a:r>
          </a:p>
          <a:p>
            <a:pPr marL="735520" lvl="1" indent="-282892" defTabSz="905255">
              <a:lnSpc>
                <a:spcPct val="100000"/>
              </a:lnSpc>
              <a:spcBef>
                <a:spcPts val="600"/>
              </a:spcBef>
              <a:buFontTx/>
              <a:buChar char="–"/>
              <a:defRPr sz="2574">
                <a:latin typeface="Arial"/>
                <a:ea typeface="Arial"/>
                <a:cs typeface="Arial"/>
                <a:sym typeface="Arial"/>
              </a:defRPr>
            </a:pPr>
            <a:r>
              <a:t>Isochronous connection</a:t>
            </a:r>
          </a:p>
        </p:txBody>
      </p:sp>
      <p:sp>
        <p:nvSpPr>
          <p:cNvPr id="21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13</a:t>
            </a:fld>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underbolt"/>
          <p:cNvSpPr txBox="1">
            <a:spLocks noGrp="1"/>
          </p:cNvSpPr>
          <p:nvPr>
            <p:ph type="title"/>
          </p:nvPr>
        </p:nvSpPr>
        <p:spPr>
          <a:prstGeom prst="rect">
            <a:avLst/>
          </a:prstGeom>
        </p:spPr>
        <p:txBody>
          <a:bodyPr/>
          <a:lstStyle>
            <a:lvl1pPr algn="ctr">
              <a:defRPr b="1"/>
            </a:lvl1pPr>
          </a:lstStyle>
          <a:p>
            <a:r>
              <a:t>Thunderbolt</a:t>
            </a:r>
          </a:p>
        </p:txBody>
      </p:sp>
      <p:sp>
        <p:nvSpPr>
          <p:cNvPr id="218" name="Digital interface currently found on Apple products…"/>
          <p:cNvSpPr txBox="1">
            <a:spLocks noGrp="1"/>
          </p:cNvSpPr>
          <p:nvPr>
            <p:ph type="body" idx="1"/>
          </p:nvPr>
        </p:nvSpPr>
        <p:spPr>
          <a:xfrm>
            <a:off x="838200" y="1825625"/>
            <a:ext cx="10515600" cy="4351338"/>
          </a:xfrm>
          <a:prstGeom prst="rect">
            <a:avLst/>
          </a:prstGeom>
        </p:spPr>
        <p:txBody>
          <a:bodyPr>
            <a:normAutofit lnSpcReduction="10000"/>
          </a:bodyPr>
          <a:lstStyle/>
          <a:p>
            <a:pPr marL="342900" indent="-342900">
              <a:lnSpc>
                <a:spcPct val="100000"/>
              </a:lnSpc>
              <a:spcBef>
                <a:spcPts val="600"/>
              </a:spcBef>
              <a:buFontTx/>
              <a:defRPr>
                <a:latin typeface="Arial"/>
                <a:ea typeface="Arial"/>
                <a:cs typeface="Arial"/>
                <a:sym typeface="Arial"/>
              </a:defRPr>
            </a:pPr>
            <a:r>
              <a:t>Digital interface currently found on Apple products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Capable of supporting transfer speeds of up to 10 Gbps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Uses same connector as existing Mini DisplayPort and similar protocol as PCI Express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Can daisy-chain devices and may get even faster with later versions</a:t>
            </a:r>
          </a:p>
        </p:txBody>
      </p:sp>
      <p:sp>
        <p:nvSpPr>
          <p:cNvPr id="21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14</a:t>
            </a:fld>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Lightning"/>
          <p:cNvSpPr txBox="1">
            <a:spLocks noGrp="1"/>
          </p:cNvSpPr>
          <p:nvPr>
            <p:ph type="title"/>
          </p:nvPr>
        </p:nvSpPr>
        <p:spPr>
          <a:prstGeom prst="rect">
            <a:avLst/>
          </a:prstGeom>
        </p:spPr>
        <p:txBody>
          <a:bodyPr/>
          <a:lstStyle>
            <a:lvl1pPr algn="ctr">
              <a:defRPr b="1"/>
            </a:lvl1pPr>
          </a:lstStyle>
          <a:p>
            <a:r>
              <a:t>Lightning</a:t>
            </a:r>
          </a:p>
        </p:txBody>
      </p:sp>
      <p:sp>
        <p:nvSpPr>
          <p:cNvPr id="222" name="Newer digital interface currently found on Apple products…"/>
          <p:cNvSpPr txBox="1">
            <a:spLocks noGrp="1"/>
          </p:cNvSpPr>
          <p:nvPr>
            <p:ph type="body" idx="1"/>
          </p:nvPr>
        </p:nvSpPr>
        <p:spPr>
          <a:xfrm>
            <a:off x="838200" y="1825625"/>
            <a:ext cx="10515600"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Newer digital interface currently found on Apple products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Replaces the older 30-pin connector found on devices such as iPhones with a new 8-pin connector</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Cannot be plugged in backwards</a:t>
            </a:r>
          </a:p>
        </p:txBody>
      </p:sp>
      <p:sp>
        <p:nvSpPr>
          <p:cNvPr id="22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15</a:t>
            </a:fld>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SCSI and iSCSI"/>
          <p:cNvSpPr txBox="1">
            <a:spLocks noGrp="1"/>
          </p:cNvSpPr>
          <p:nvPr>
            <p:ph type="title"/>
          </p:nvPr>
        </p:nvSpPr>
        <p:spPr>
          <a:prstGeom prst="rect">
            <a:avLst/>
          </a:prstGeom>
        </p:spPr>
        <p:txBody>
          <a:bodyPr/>
          <a:lstStyle>
            <a:lvl1pPr algn="ctr">
              <a:defRPr b="1"/>
            </a:lvl1pPr>
          </a:lstStyle>
          <a:p>
            <a:r>
              <a:t>SCSI and iSCSI</a:t>
            </a:r>
          </a:p>
        </p:txBody>
      </p:sp>
      <p:sp>
        <p:nvSpPr>
          <p:cNvPr id="226" name="SCSI (Small Computer System Interface)…"/>
          <p:cNvSpPr txBox="1">
            <a:spLocks noGrp="1"/>
          </p:cNvSpPr>
          <p:nvPr>
            <p:ph type="body" idx="1"/>
          </p:nvPr>
        </p:nvSpPr>
        <p:spPr>
          <a:xfrm>
            <a:off x="838200" y="1825625"/>
            <a:ext cx="10515600" cy="4351338"/>
          </a:xfrm>
          <a:prstGeom prst="rect">
            <a:avLst/>
          </a:prstGeom>
        </p:spPr>
        <p:txBody>
          <a:bodyPr/>
          <a:lstStyle/>
          <a:p>
            <a:pPr marL="342900" indent="-342900">
              <a:spcBef>
                <a:spcPts val="600"/>
              </a:spcBef>
              <a:buFontTx/>
              <a:defRPr sz="2600">
                <a:latin typeface="Arial"/>
                <a:ea typeface="Arial"/>
                <a:cs typeface="Arial"/>
                <a:sym typeface="Arial"/>
              </a:defRPr>
            </a:pPr>
            <a:r>
              <a:t>SCSI (Small Computer System Interface)</a:t>
            </a:r>
            <a:endParaRPr sz="2200"/>
          </a:p>
          <a:p>
            <a:pPr marL="742950" lvl="1" indent="-285750">
              <a:spcBef>
                <a:spcPts val="500"/>
              </a:spcBef>
              <a:buFontTx/>
              <a:buChar char="–"/>
              <a:defRPr sz="2400">
                <a:latin typeface="Arial"/>
                <a:ea typeface="Arial"/>
                <a:cs typeface="Arial"/>
                <a:sym typeface="Arial"/>
              </a:defRPr>
            </a:pPr>
            <a:r>
              <a:t>A technique for interfacing a computer to high-speed devices such as hard disk drives, tape drives, CDs, and DVDs</a:t>
            </a:r>
            <a:endParaRPr sz="2600"/>
          </a:p>
          <a:p>
            <a:pPr marL="742950" lvl="1" indent="-285750">
              <a:spcBef>
                <a:spcPts val="500"/>
              </a:spcBef>
              <a:buFontTx/>
              <a:buChar char="–"/>
              <a:defRPr sz="2400">
                <a:latin typeface="Arial"/>
                <a:ea typeface="Arial"/>
                <a:cs typeface="Arial"/>
                <a:sym typeface="Arial"/>
              </a:defRPr>
            </a:pPr>
            <a:r>
              <a:t>Designed to support devices of a more permanent nature</a:t>
            </a:r>
            <a:endParaRPr sz="2000"/>
          </a:p>
          <a:p>
            <a:pPr marL="1143000" lvl="2" indent="-228600">
              <a:spcBef>
                <a:spcPts val="500"/>
              </a:spcBef>
              <a:buFontTx/>
              <a:defRPr sz="2200">
                <a:latin typeface="Arial"/>
                <a:ea typeface="Arial"/>
                <a:cs typeface="Arial"/>
                <a:sym typeface="Arial"/>
              </a:defRPr>
            </a:pPr>
            <a:r>
              <a:t>SCSI is a systems interface</a:t>
            </a:r>
            <a:endParaRPr sz="2000"/>
          </a:p>
          <a:p>
            <a:pPr marL="742950" lvl="1" indent="-285750">
              <a:spcBef>
                <a:spcPts val="500"/>
              </a:spcBef>
              <a:buFontTx/>
              <a:buChar char="–"/>
              <a:defRPr sz="2400">
                <a:latin typeface="Arial"/>
                <a:ea typeface="Arial"/>
                <a:cs typeface="Arial"/>
                <a:sym typeface="Arial"/>
              </a:defRPr>
            </a:pPr>
            <a:r>
              <a:t>Need SCSI adapter</a:t>
            </a:r>
            <a:endParaRPr sz="2600"/>
          </a:p>
          <a:p>
            <a:pPr marL="342900" indent="-342900">
              <a:spcBef>
                <a:spcPts val="600"/>
              </a:spcBef>
              <a:buFontTx/>
              <a:defRPr sz="2600">
                <a:latin typeface="Arial"/>
                <a:ea typeface="Arial"/>
                <a:cs typeface="Arial"/>
                <a:sym typeface="Arial"/>
              </a:defRPr>
            </a:pPr>
            <a:endParaRPr sz="2600"/>
          </a:p>
          <a:p>
            <a:pPr marL="342900" indent="-342900">
              <a:spcBef>
                <a:spcPts val="600"/>
              </a:spcBef>
              <a:buFontTx/>
              <a:defRPr sz="2600">
                <a:latin typeface="Arial"/>
                <a:ea typeface="Arial"/>
                <a:cs typeface="Arial"/>
                <a:sym typeface="Arial"/>
              </a:defRPr>
            </a:pPr>
            <a:r>
              <a:t>iSCSI (Internet SCSI)</a:t>
            </a:r>
            <a:r>
              <a:rPr sz="2200"/>
              <a:t> </a:t>
            </a:r>
          </a:p>
          <a:p>
            <a:pPr marL="742950" lvl="1" indent="-285750">
              <a:spcBef>
                <a:spcPts val="500"/>
              </a:spcBef>
              <a:buFontTx/>
              <a:buChar char="–"/>
              <a:defRPr sz="2400">
                <a:latin typeface="Arial"/>
                <a:ea typeface="Arial"/>
                <a:cs typeface="Arial"/>
                <a:sym typeface="Arial"/>
              </a:defRPr>
            </a:pPr>
            <a:r>
              <a:t>A technique for interfacing disk storage to a computer via the Internet</a:t>
            </a:r>
          </a:p>
        </p:txBody>
      </p:sp>
      <p:sp>
        <p:nvSpPr>
          <p:cNvPr id="22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16</a:t>
            </a:fld>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InfiniBand and Fibre Channel"/>
          <p:cNvSpPr txBox="1">
            <a:spLocks noGrp="1"/>
          </p:cNvSpPr>
          <p:nvPr>
            <p:ph type="title"/>
          </p:nvPr>
        </p:nvSpPr>
        <p:spPr>
          <a:prstGeom prst="rect">
            <a:avLst/>
          </a:prstGeom>
        </p:spPr>
        <p:txBody>
          <a:bodyPr/>
          <a:lstStyle>
            <a:lvl1pPr algn="ctr">
              <a:defRPr b="1"/>
            </a:lvl1pPr>
          </a:lstStyle>
          <a:p>
            <a:r>
              <a:t>InfiniBand and Fibre Channel</a:t>
            </a:r>
          </a:p>
        </p:txBody>
      </p:sp>
      <p:sp>
        <p:nvSpPr>
          <p:cNvPr id="230" name="InfiniBand – a serial connection or bus that can carry multiple channels of data at the same time…"/>
          <p:cNvSpPr txBox="1">
            <a:spLocks noGrp="1"/>
          </p:cNvSpPr>
          <p:nvPr>
            <p:ph type="body" idx="1"/>
          </p:nvPr>
        </p:nvSpPr>
        <p:spPr>
          <a:xfrm>
            <a:off x="838200" y="1825625"/>
            <a:ext cx="10515600" cy="4351338"/>
          </a:xfrm>
          <a:prstGeom prst="rect">
            <a:avLst/>
          </a:prstGeom>
        </p:spPr>
        <p:txBody>
          <a:bodyPr/>
          <a:lstStyle/>
          <a:p>
            <a:pPr marL="342900" indent="-342900">
              <a:spcBef>
                <a:spcPts val="500"/>
              </a:spcBef>
              <a:buFontTx/>
              <a:defRPr sz="2400">
                <a:latin typeface="Arial"/>
                <a:ea typeface="Arial"/>
                <a:cs typeface="Arial"/>
                <a:sym typeface="Arial"/>
              </a:defRPr>
            </a:pPr>
            <a:r>
              <a:rPr b="1"/>
              <a:t>InfiniBand</a:t>
            </a:r>
            <a:r>
              <a:t> – a serial connection or bus that can carry multiple channels of data at the same time</a:t>
            </a:r>
          </a:p>
          <a:p>
            <a:pPr marL="742950" lvl="1" indent="-285750">
              <a:spcBef>
                <a:spcPts val="500"/>
              </a:spcBef>
              <a:buFontTx/>
              <a:buChar char="–"/>
              <a:defRPr sz="2200">
                <a:latin typeface="Arial"/>
                <a:ea typeface="Arial"/>
                <a:cs typeface="Arial"/>
                <a:sym typeface="Arial"/>
              </a:defRPr>
            </a:pPr>
            <a:r>
              <a:t>Can support data transfer speeds of 2.5 billion bits (2.5 gigabits) per second and address thousands of devices, using both copper wire and fiber-optic cables</a:t>
            </a:r>
            <a:endParaRPr sz="2600"/>
          </a:p>
          <a:p>
            <a:pPr marL="742950" lvl="1" indent="-285750">
              <a:spcBef>
                <a:spcPts val="500"/>
              </a:spcBef>
              <a:buFontTx/>
              <a:buChar char="–"/>
              <a:defRPr sz="2200">
                <a:latin typeface="Arial"/>
                <a:ea typeface="Arial"/>
                <a:cs typeface="Arial"/>
                <a:sym typeface="Arial"/>
              </a:defRPr>
            </a:pPr>
            <a:r>
              <a:t>A network of high-speed links and switches</a:t>
            </a:r>
            <a:endParaRPr sz="2600"/>
          </a:p>
          <a:p>
            <a:pPr marL="342900" indent="-342900">
              <a:spcBef>
                <a:spcPts val="500"/>
              </a:spcBef>
              <a:buFontTx/>
              <a:defRPr sz="2400">
                <a:latin typeface="Arial"/>
                <a:ea typeface="Arial"/>
                <a:cs typeface="Arial"/>
                <a:sym typeface="Arial"/>
              </a:defRPr>
            </a:pPr>
            <a:endParaRPr sz="2600"/>
          </a:p>
          <a:p>
            <a:pPr marL="342900" indent="-342900">
              <a:spcBef>
                <a:spcPts val="500"/>
              </a:spcBef>
              <a:buFontTx/>
              <a:defRPr sz="2400">
                <a:latin typeface="Arial"/>
                <a:ea typeface="Arial"/>
                <a:cs typeface="Arial"/>
                <a:sym typeface="Arial"/>
              </a:defRPr>
            </a:pPr>
            <a:r>
              <a:rPr b="1"/>
              <a:t>Fibre Channel </a:t>
            </a:r>
            <a:r>
              <a:t>– also a serial, high-speed network that connects a computer to multiple input/output devices</a:t>
            </a:r>
          </a:p>
          <a:p>
            <a:pPr marL="742950" lvl="1" indent="-285750">
              <a:spcBef>
                <a:spcPts val="500"/>
              </a:spcBef>
              <a:buFontTx/>
              <a:buChar char="–"/>
              <a:defRPr sz="2200">
                <a:latin typeface="Arial"/>
                <a:ea typeface="Arial"/>
                <a:cs typeface="Arial"/>
                <a:sym typeface="Arial"/>
              </a:defRPr>
            </a:pPr>
            <a:r>
              <a:t>Supports data transfer rates up to billions of bits per second, but can support the interconnection of up to 126 devices only</a:t>
            </a:r>
          </a:p>
        </p:txBody>
      </p:sp>
      <p:sp>
        <p:nvSpPr>
          <p:cNvPr id="231"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17</a:t>
            </a:fld>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Asynchronous Connections"/>
          <p:cNvSpPr txBox="1">
            <a:spLocks noGrp="1"/>
          </p:cNvSpPr>
          <p:nvPr>
            <p:ph type="title"/>
          </p:nvPr>
        </p:nvSpPr>
        <p:spPr>
          <a:prstGeom prst="rect">
            <a:avLst/>
          </a:prstGeom>
        </p:spPr>
        <p:txBody>
          <a:bodyPr/>
          <a:lstStyle>
            <a:lvl1pPr algn="ctr">
              <a:defRPr b="1"/>
            </a:lvl1pPr>
          </a:lstStyle>
          <a:p>
            <a:r>
              <a:t>Asynchronous Connections</a:t>
            </a:r>
          </a:p>
        </p:txBody>
      </p:sp>
      <p:sp>
        <p:nvSpPr>
          <p:cNvPr id="234" name="A type of connection defined at the data link layer…"/>
          <p:cNvSpPr txBox="1">
            <a:spLocks noGrp="1"/>
          </p:cNvSpPr>
          <p:nvPr>
            <p:ph type="body" idx="1"/>
          </p:nvPr>
        </p:nvSpPr>
        <p:spPr>
          <a:xfrm>
            <a:off x="838200" y="1825625"/>
            <a:ext cx="10515600" cy="4351338"/>
          </a:xfrm>
          <a:prstGeom prst="rect">
            <a:avLst/>
          </a:prstGeom>
        </p:spPr>
        <p:txBody>
          <a:bodyPr/>
          <a:lstStyle/>
          <a:p>
            <a:pPr marL="342900" indent="-342900">
              <a:spcBef>
                <a:spcPts val="600"/>
              </a:spcBef>
              <a:buFontTx/>
              <a:defRPr>
                <a:latin typeface="Arial"/>
                <a:ea typeface="Arial"/>
                <a:cs typeface="Arial"/>
                <a:sym typeface="Arial"/>
              </a:defRPr>
            </a:pPr>
            <a:r>
              <a:t>A type of connection defined at the data link layer</a:t>
            </a:r>
          </a:p>
          <a:p>
            <a:pPr marL="342900" indent="-342900">
              <a:spcBef>
                <a:spcPts val="600"/>
              </a:spcBef>
              <a:buFontTx/>
              <a:defRPr>
                <a:latin typeface="Arial"/>
                <a:ea typeface="Arial"/>
                <a:cs typeface="Arial"/>
                <a:sym typeface="Arial"/>
              </a:defRPr>
            </a:pPr>
            <a:r>
              <a:t>To transmit data from sender to receiver, an asynchronous connection creates a one-character package called a frame</a:t>
            </a:r>
          </a:p>
          <a:p>
            <a:pPr marL="342900" indent="-342900">
              <a:spcBef>
                <a:spcPts val="600"/>
              </a:spcBef>
              <a:buFontTx/>
              <a:defRPr>
                <a:latin typeface="Arial"/>
                <a:ea typeface="Arial"/>
                <a:cs typeface="Arial"/>
                <a:sym typeface="Arial"/>
              </a:defRPr>
            </a:pPr>
            <a:r>
              <a:t>Added to the front of the frame is a start bit, while a stop bit is added to the end of the frame</a:t>
            </a:r>
          </a:p>
          <a:p>
            <a:pPr marL="342900" indent="-342900">
              <a:spcBef>
                <a:spcPts val="600"/>
              </a:spcBef>
              <a:buFontTx/>
              <a:defRPr>
                <a:latin typeface="Arial"/>
                <a:ea typeface="Arial"/>
                <a:cs typeface="Arial"/>
                <a:sym typeface="Arial"/>
              </a:defRPr>
            </a:pPr>
            <a:r>
              <a:t>An optional parity bit can be added which can be used to detect errors</a:t>
            </a:r>
          </a:p>
        </p:txBody>
      </p:sp>
      <p:sp>
        <p:nvSpPr>
          <p:cNvPr id="235"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18</a:t>
            </a:fld>
            <a:endParaRPr/>
          </a:p>
        </p:txBody>
      </p:sp>
      <p:pic>
        <p:nvPicPr>
          <p:cNvPr id="236" name="Content Placeholder 6" descr="Content Placeholder 6"/>
          <p:cNvPicPr>
            <a:picLocks noChangeAspect="1"/>
          </p:cNvPicPr>
          <p:nvPr/>
        </p:nvPicPr>
        <p:blipFill>
          <a:blip r:embed="rId2">
            <a:extLst/>
          </a:blip>
          <a:srcRect l="20600"/>
          <a:stretch>
            <a:fillRect/>
          </a:stretch>
        </p:blipFill>
        <p:spPr>
          <a:xfrm>
            <a:off x="3052594" y="4476250"/>
            <a:ext cx="6086635" cy="1822307"/>
          </a:xfrm>
          <a:prstGeom prst="rect">
            <a:avLst/>
          </a:prstGeom>
          <a:ln w="12700">
            <a:miter lim="400000"/>
          </a:ln>
        </p:spPr>
      </p:pic>
      <p:sp>
        <p:nvSpPr>
          <p:cNvPr id="237" name="Footer Placeholder 3"/>
          <p:cNvSpPr txBox="1"/>
          <p:nvPr/>
        </p:nvSpPr>
        <p:spPr>
          <a:xfrm rot="16200000">
            <a:off x="9254201" y="4943367"/>
            <a:ext cx="1639119" cy="8882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38" name="Example of the character A with start bit, one stop bit, and even parity"/>
          <p:cNvSpPr txBox="1"/>
          <p:nvPr/>
        </p:nvSpPr>
        <p:spPr>
          <a:xfrm>
            <a:off x="2861980" y="6353492"/>
            <a:ext cx="6770823"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of the character A with start bit, one stop bit, and even parity</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Asynchronous Connections"/>
          <p:cNvSpPr txBox="1">
            <a:spLocks noGrp="1"/>
          </p:cNvSpPr>
          <p:nvPr>
            <p:ph type="title"/>
          </p:nvPr>
        </p:nvSpPr>
        <p:spPr>
          <a:prstGeom prst="rect">
            <a:avLst/>
          </a:prstGeom>
        </p:spPr>
        <p:txBody>
          <a:bodyPr/>
          <a:lstStyle>
            <a:lvl1pPr algn="ctr">
              <a:defRPr b="1"/>
            </a:lvl1pPr>
          </a:lstStyle>
          <a:p>
            <a:r>
              <a:t>Asynchronous Connections</a:t>
            </a:r>
          </a:p>
        </p:txBody>
      </p:sp>
      <p:sp>
        <p:nvSpPr>
          <p:cNvPr id="241" name="The term asynchronous is misleading here because you must always maintain synchronization between the incoming data stream and the receiver…"/>
          <p:cNvSpPr txBox="1">
            <a:spLocks noGrp="1"/>
          </p:cNvSpPr>
          <p:nvPr>
            <p:ph type="body" sz="half" idx="1"/>
          </p:nvPr>
        </p:nvSpPr>
        <p:spPr>
          <a:xfrm>
            <a:off x="838200" y="1825624"/>
            <a:ext cx="10515600" cy="2205730"/>
          </a:xfrm>
          <a:prstGeom prst="rect">
            <a:avLst/>
          </a:prstGeom>
        </p:spPr>
        <p:txBody>
          <a:bodyPr>
            <a:normAutofit lnSpcReduction="10000"/>
          </a:bodyPr>
          <a:lstStyle/>
          <a:p>
            <a:pPr marL="342900" indent="-342900">
              <a:lnSpc>
                <a:spcPct val="100000"/>
              </a:lnSpc>
              <a:spcBef>
                <a:spcPts val="600"/>
              </a:spcBef>
              <a:buFontTx/>
              <a:defRPr>
                <a:latin typeface="Arial"/>
                <a:ea typeface="Arial"/>
                <a:cs typeface="Arial"/>
                <a:sym typeface="Arial"/>
              </a:defRPr>
            </a:pPr>
            <a:r>
              <a:t>The term asynchronous is misleading here because you must always maintain synchronization between the incoming data stream and the receiver</a:t>
            </a:r>
          </a:p>
          <a:p>
            <a:pPr marL="342900" indent="-342900">
              <a:lnSpc>
                <a:spcPct val="100000"/>
              </a:lnSpc>
              <a:spcBef>
                <a:spcPts val="600"/>
              </a:spcBef>
              <a:buFontTx/>
              <a:defRPr>
                <a:latin typeface="Arial"/>
                <a:ea typeface="Arial"/>
                <a:cs typeface="Arial"/>
                <a:sym typeface="Arial"/>
              </a:defRPr>
            </a:pPr>
            <a:r>
              <a:t>Asynchronous connections maintain synchronization by using small frames with a leading start bit</a:t>
            </a:r>
          </a:p>
        </p:txBody>
      </p:sp>
      <p:sp>
        <p:nvSpPr>
          <p:cNvPr id="24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19</a:t>
            </a:fld>
            <a:endParaRPr/>
          </a:p>
        </p:txBody>
      </p:sp>
      <p:sp>
        <p:nvSpPr>
          <p:cNvPr id="243" name="Footer Placeholder 3"/>
          <p:cNvSpPr txBox="1"/>
          <p:nvPr/>
        </p:nvSpPr>
        <p:spPr>
          <a:xfrm rot="16200000">
            <a:off x="8813789" y="4945484"/>
            <a:ext cx="2593927" cy="5453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44" name="Example of the character string HELLO with included start, stop bit, and parity bits"/>
          <p:cNvSpPr txBox="1"/>
          <p:nvPr/>
        </p:nvSpPr>
        <p:spPr>
          <a:xfrm>
            <a:off x="1855071" y="6353492"/>
            <a:ext cx="7854775"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Example of the character string HELLO with included start, stop bit, and parity bits</a:t>
            </a:r>
          </a:p>
        </p:txBody>
      </p:sp>
      <p:pic>
        <p:nvPicPr>
          <p:cNvPr id="245" name="Content Placeholder 6" descr="Content Placeholder 6"/>
          <p:cNvPicPr>
            <a:picLocks noChangeAspect="1"/>
          </p:cNvPicPr>
          <p:nvPr/>
        </p:nvPicPr>
        <p:blipFill>
          <a:blip r:embed="rId2">
            <a:extLst/>
          </a:blip>
          <a:srcRect l="3081" t="2548" r="1521" b="30345"/>
          <a:stretch>
            <a:fillRect/>
          </a:stretch>
        </p:blipFill>
        <p:spPr>
          <a:xfrm>
            <a:off x="2438587" y="3991004"/>
            <a:ext cx="6687714" cy="2454461"/>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Chapter 4:  Making Connections"/>
          <p:cNvSpPr txBox="1">
            <a:spLocks noGrp="1"/>
          </p:cNvSpPr>
          <p:nvPr>
            <p:ph type="title"/>
          </p:nvPr>
        </p:nvSpPr>
        <p:spPr>
          <a:xfrm>
            <a:off x="1943100" y="2766218"/>
            <a:ext cx="4887401" cy="1325564"/>
          </a:xfrm>
          <a:prstGeom prst="rect">
            <a:avLst/>
          </a:prstGeom>
        </p:spPr>
        <p:txBody>
          <a:bodyPr/>
          <a:lstStyle/>
          <a:p>
            <a:pPr defTabSz="877823">
              <a:defRPr sz="4224" b="1"/>
            </a:pPr>
            <a:r>
              <a:t>Chapter 4: </a:t>
            </a:r>
            <a:br/>
            <a:r>
              <a:t>Making Connections</a:t>
            </a:r>
          </a:p>
        </p:txBody>
      </p:sp>
      <p:sp>
        <p:nvSpPr>
          <p:cNvPr id="16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a:t>
            </a:fld>
            <a:endParaRPr/>
          </a:p>
        </p:txBody>
      </p:sp>
      <p:pic>
        <p:nvPicPr>
          <p:cNvPr id="168" name="DCAN202 Textbook Cover.jpg" descr="DCAN202 Textbook Cover.jpg"/>
          <p:cNvPicPr>
            <a:picLocks noChangeAspect="1"/>
          </p:cNvPicPr>
          <p:nvPr/>
        </p:nvPicPr>
        <p:blipFill>
          <a:blip r:embed="rId2">
            <a:extLst/>
          </a:blip>
          <a:stretch>
            <a:fillRect/>
          </a:stretch>
        </p:blipFill>
        <p:spPr>
          <a:xfrm>
            <a:off x="7304885" y="499318"/>
            <a:ext cx="4343744" cy="5554660"/>
          </a:xfrm>
          <a:prstGeom prst="rect">
            <a:avLst/>
          </a:prstGeom>
          <a:ln w="12700">
            <a:miter lim="400000"/>
          </a:ln>
        </p:spPr>
      </p:pic>
      <p:sp>
        <p:nvSpPr>
          <p:cNvPr id="169" name="Footer Placeholder 3"/>
          <p:cNvSpPr txBox="1"/>
          <p:nvPr/>
        </p:nvSpPr>
        <p:spPr>
          <a:xfrm>
            <a:off x="7368854" y="6067425"/>
            <a:ext cx="4215806" cy="6333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1400">
                <a:latin typeface="Arial"/>
                <a:ea typeface="Arial"/>
                <a:cs typeface="Arial"/>
                <a:sym typeface="Arial"/>
              </a:defRPr>
            </a:pPr>
            <a:r>
              <a:t>Data Communications and Computer Networks: A Business User's Approach, Eighth Edition</a:t>
            </a:r>
            <a:endParaRPr sz="2800"/>
          </a:p>
          <a:p>
            <a:pPr>
              <a:defRPr sz="1000">
                <a:latin typeface="Arial"/>
                <a:ea typeface="Arial"/>
                <a:cs typeface="Arial"/>
                <a:sym typeface="Arial"/>
              </a:defRPr>
            </a:pPr>
            <a:r>
              <a:t>© 2016. Cengage Learning. All right reserved.</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 name="Synchronous Connections"/>
          <p:cNvSpPr txBox="1">
            <a:spLocks noGrp="1"/>
          </p:cNvSpPr>
          <p:nvPr>
            <p:ph type="title"/>
          </p:nvPr>
        </p:nvSpPr>
        <p:spPr>
          <a:prstGeom prst="rect">
            <a:avLst/>
          </a:prstGeom>
        </p:spPr>
        <p:txBody>
          <a:bodyPr/>
          <a:lstStyle>
            <a:lvl1pPr algn="ctr">
              <a:defRPr b="1"/>
            </a:lvl1pPr>
          </a:lstStyle>
          <a:p>
            <a:r>
              <a:t>Synchronous Connections</a:t>
            </a:r>
          </a:p>
        </p:txBody>
      </p:sp>
      <p:sp>
        <p:nvSpPr>
          <p:cNvPr id="248" name="A second type of connection defined at the data link layer…"/>
          <p:cNvSpPr txBox="1">
            <a:spLocks noGrp="1"/>
          </p:cNvSpPr>
          <p:nvPr>
            <p:ph type="body" sz="half" idx="1"/>
          </p:nvPr>
        </p:nvSpPr>
        <p:spPr>
          <a:xfrm>
            <a:off x="838200" y="1825625"/>
            <a:ext cx="10515600" cy="2205729"/>
          </a:xfrm>
          <a:prstGeom prst="rect">
            <a:avLst/>
          </a:prstGeom>
        </p:spPr>
        <p:txBody>
          <a:bodyPr>
            <a:normAutofit lnSpcReduction="10000"/>
          </a:bodyPr>
          <a:lstStyle/>
          <a:p>
            <a:pPr marL="274320" indent="-274320" defTabSz="731520">
              <a:lnSpc>
                <a:spcPct val="100000"/>
              </a:lnSpc>
              <a:spcBef>
                <a:spcPts val="500"/>
              </a:spcBef>
              <a:buFontTx/>
              <a:defRPr sz="2240">
                <a:latin typeface="Arial"/>
                <a:ea typeface="Arial"/>
                <a:cs typeface="Arial"/>
                <a:sym typeface="Arial"/>
              </a:defRPr>
            </a:pPr>
            <a:r>
              <a:t>A second type of connection defined at the data link layer</a:t>
            </a:r>
          </a:p>
          <a:p>
            <a:pPr marL="274320" indent="-274320" defTabSz="731520">
              <a:lnSpc>
                <a:spcPct val="100000"/>
              </a:lnSpc>
              <a:spcBef>
                <a:spcPts val="500"/>
              </a:spcBef>
              <a:buFontTx/>
              <a:defRPr sz="2240">
                <a:latin typeface="Arial"/>
                <a:ea typeface="Arial"/>
                <a:cs typeface="Arial"/>
                <a:sym typeface="Arial"/>
              </a:defRPr>
            </a:pPr>
            <a:r>
              <a:t>A synchronous connection creates a large frame that consists of header and trailer flags, control information, optional address information, error detection code, and data</a:t>
            </a:r>
          </a:p>
          <a:p>
            <a:pPr marL="274320" indent="-274320" defTabSz="731520">
              <a:lnSpc>
                <a:spcPct val="100000"/>
              </a:lnSpc>
              <a:spcBef>
                <a:spcPts val="500"/>
              </a:spcBef>
              <a:buFontTx/>
              <a:defRPr sz="2240">
                <a:latin typeface="Arial"/>
                <a:ea typeface="Arial"/>
                <a:cs typeface="Arial"/>
                <a:sym typeface="Arial"/>
              </a:defRPr>
            </a:pPr>
            <a:r>
              <a:t>A synchronous connection is more elaborate but transfers data in a more efficient manner</a:t>
            </a:r>
          </a:p>
        </p:txBody>
      </p:sp>
      <p:sp>
        <p:nvSpPr>
          <p:cNvPr id="249"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20</a:t>
            </a:fld>
            <a:endParaRPr/>
          </a:p>
        </p:txBody>
      </p:sp>
      <p:sp>
        <p:nvSpPr>
          <p:cNvPr id="250" name="Footer Placeholder 3"/>
          <p:cNvSpPr txBox="1"/>
          <p:nvPr/>
        </p:nvSpPr>
        <p:spPr>
          <a:xfrm rot="16200000">
            <a:off x="8813789" y="4945483"/>
            <a:ext cx="2593927" cy="54531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
        <p:nvSpPr>
          <p:cNvPr id="251" name="Block diagram of the parts of a generic synchronous connection"/>
          <p:cNvSpPr txBox="1"/>
          <p:nvPr/>
        </p:nvSpPr>
        <p:spPr>
          <a:xfrm>
            <a:off x="2682668" y="6187973"/>
            <a:ext cx="6108574"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defRPr b="1"/>
            </a:lvl1pPr>
          </a:lstStyle>
          <a:p>
            <a:r>
              <a:t>Block diagram of the parts of a generic synchronous connection</a:t>
            </a:r>
          </a:p>
        </p:txBody>
      </p:sp>
      <p:pic>
        <p:nvPicPr>
          <p:cNvPr id="252" name="Content Placeholder 6" descr="Content Placeholder 6"/>
          <p:cNvPicPr>
            <a:picLocks noChangeAspect="1"/>
          </p:cNvPicPr>
          <p:nvPr/>
        </p:nvPicPr>
        <p:blipFill>
          <a:blip r:embed="rId2">
            <a:extLst/>
          </a:blip>
          <a:srcRect l="23462" t="4052" r="1909" b="4052"/>
          <a:stretch>
            <a:fillRect/>
          </a:stretch>
        </p:blipFill>
        <p:spPr>
          <a:xfrm>
            <a:off x="2544678" y="4350979"/>
            <a:ext cx="6108556" cy="1937928"/>
          </a:xfrm>
          <a:prstGeom prst="rect">
            <a:avLst/>
          </a:prstGeom>
          <a:ln w="12700">
            <a:miter lim="400000"/>
          </a:ln>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Isochronous Connections"/>
          <p:cNvSpPr txBox="1">
            <a:spLocks noGrp="1"/>
          </p:cNvSpPr>
          <p:nvPr>
            <p:ph type="title"/>
          </p:nvPr>
        </p:nvSpPr>
        <p:spPr>
          <a:prstGeom prst="rect">
            <a:avLst/>
          </a:prstGeom>
        </p:spPr>
        <p:txBody>
          <a:bodyPr/>
          <a:lstStyle>
            <a:lvl1pPr algn="ctr">
              <a:defRPr b="1"/>
            </a:lvl1pPr>
          </a:lstStyle>
          <a:p>
            <a:r>
              <a:t>Isochronous Connections</a:t>
            </a:r>
          </a:p>
        </p:txBody>
      </p:sp>
      <p:sp>
        <p:nvSpPr>
          <p:cNvPr id="255" name="A third type of connection defined at the data link layer used to support real-time applications…"/>
          <p:cNvSpPr txBox="1">
            <a:spLocks noGrp="1"/>
          </p:cNvSpPr>
          <p:nvPr>
            <p:ph type="body" idx="1"/>
          </p:nvPr>
        </p:nvSpPr>
        <p:spPr>
          <a:xfrm>
            <a:off x="838200" y="1825625"/>
            <a:ext cx="10515600" cy="4351338"/>
          </a:xfrm>
          <a:prstGeom prst="rect">
            <a:avLst/>
          </a:prstGeom>
        </p:spPr>
        <p:txBody>
          <a:bodyPr>
            <a:normAutofit lnSpcReduction="10000"/>
          </a:bodyPr>
          <a:lstStyle/>
          <a:p>
            <a:pPr marL="342900" indent="-342900">
              <a:spcBef>
                <a:spcPts val="600"/>
              </a:spcBef>
              <a:buFontTx/>
              <a:defRPr>
                <a:latin typeface="Arial"/>
                <a:ea typeface="Arial"/>
                <a:cs typeface="Arial"/>
                <a:sym typeface="Arial"/>
              </a:defRPr>
            </a:pPr>
            <a:r>
              <a:t>A third type of connection defined at the data link layer used to support real-time applications</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Data must be delivered at just the right speed (real-time) – not too fast and not too slow</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Typically an isochronous connection must allocate resources on both ends to maintain real-time</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USB and Firewire can both support isochronous</a:t>
            </a:r>
          </a:p>
        </p:txBody>
      </p:sp>
      <p:sp>
        <p:nvSpPr>
          <p:cNvPr id="25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21</a:t>
            </a:fld>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Terminal-to-Mainframe  Computer Connections"/>
          <p:cNvSpPr txBox="1">
            <a:spLocks noGrp="1"/>
          </p:cNvSpPr>
          <p:nvPr>
            <p:ph type="title"/>
          </p:nvPr>
        </p:nvSpPr>
        <p:spPr>
          <a:prstGeom prst="rect">
            <a:avLst/>
          </a:prstGeom>
        </p:spPr>
        <p:txBody>
          <a:bodyPr/>
          <a:lstStyle/>
          <a:p>
            <a:pPr algn="ctr" defTabSz="877823">
              <a:defRPr sz="4224" b="1"/>
            </a:pPr>
            <a:r>
              <a:t>Terminal-to-Mainframe </a:t>
            </a:r>
            <a:br/>
            <a:r>
              <a:t>Computer Connections</a:t>
            </a:r>
          </a:p>
        </p:txBody>
      </p:sp>
      <p:sp>
        <p:nvSpPr>
          <p:cNvPr id="259" name="Point-to-point connection – a direct, unshared connection between a terminal and a mainframe computer…"/>
          <p:cNvSpPr txBox="1">
            <a:spLocks noGrp="1"/>
          </p:cNvSpPr>
          <p:nvPr>
            <p:ph type="body" sz="half" idx="1"/>
          </p:nvPr>
        </p:nvSpPr>
        <p:spPr>
          <a:xfrm>
            <a:off x="838200" y="1825624"/>
            <a:ext cx="5794581" cy="4351339"/>
          </a:xfrm>
          <a:prstGeom prst="rect">
            <a:avLst/>
          </a:prstGeom>
        </p:spPr>
        <p:txBody>
          <a:bodyPr/>
          <a:lstStyle/>
          <a:p>
            <a:pPr marL="315468" indent="-315468" defTabSz="841247">
              <a:lnSpc>
                <a:spcPct val="100000"/>
              </a:lnSpc>
              <a:spcBef>
                <a:spcPts val="600"/>
              </a:spcBef>
              <a:buFontTx/>
              <a:defRPr sz="2576">
                <a:latin typeface="Arial"/>
                <a:ea typeface="Arial"/>
                <a:cs typeface="Arial"/>
                <a:sym typeface="Arial"/>
              </a:defRPr>
            </a:pPr>
            <a:r>
              <a:t>Point-to-point connection – a direct, unshared connection between a terminal and a mainframe computer</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Multipoint connection – a shared connection between multiple terminals and a mainframe computer</a:t>
            </a:r>
          </a:p>
          <a:p>
            <a:pPr marL="315468" indent="-315468" defTabSz="841247">
              <a:lnSpc>
                <a:spcPct val="100000"/>
              </a:lnSpc>
              <a:spcBef>
                <a:spcPts val="600"/>
              </a:spcBef>
              <a:buFontTx/>
              <a:defRPr sz="2576">
                <a:latin typeface="Arial"/>
                <a:ea typeface="Arial"/>
                <a:cs typeface="Arial"/>
                <a:sym typeface="Arial"/>
              </a:defRPr>
            </a:pPr>
            <a:endParaRPr/>
          </a:p>
          <a:p>
            <a:pPr marL="315468" indent="-315468" defTabSz="841247">
              <a:lnSpc>
                <a:spcPct val="100000"/>
              </a:lnSpc>
              <a:spcBef>
                <a:spcPts val="600"/>
              </a:spcBef>
              <a:buFontTx/>
              <a:defRPr sz="2576">
                <a:latin typeface="Arial"/>
                <a:ea typeface="Arial"/>
                <a:cs typeface="Arial"/>
                <a:sym typeface="Arial"/>
              </a:defRPr>
            </a:pPr>
            <a:r>
              <a:t>The mainframe is the </a:t>
            </a:r>
            <a:r>
              <a:rPr i="1"/>
              <a:t>primary</a:t>
            </a:r>
            <a:r>
              <a:t> and the terminals are the </a:t>
            </a:r>
            <a:r>
              <a:rPr i="1"/>
              <a:t>secondaries</a:t>
            </a:r>
          </a:p>
        </p:txBody>
      </p:sp>
      <p:sp>
        <p:nvSpPr>
          <p:cNvPr id="26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22</a:t>
            </a:fld>
            <a:endParaRPr/>
          </a:p>
        </p:txBody>
      </p:sp>
      <p:pic>
        <p:nvPicPr>
          <p:cNvPr id="261" name="Content Placeholder 6" descr="Content Placeholder 6"/>
          <p:cNvPicPr>
            <a:picLocks noChangeAspect="1"/>
          </p:cNvPicPr>
          <p:nvPr/>
        </p:nvPicPr>
        <p:blipFill>
          <a:blip r:embed="rId2">
            <a:extLst/>
          </a:blip>
          <a:srcRect l="27562" t="1724" r="6876" b="1724"/>
          <a:stretch>
            <a:fillRect/>
          </a:stretch>
        </p:blipFill>
        <p:spPr>
          <a:xfrm>
            <a:off x="6956670" y="1780913"/>
            <a:ext cx="4737889" cy="3986622"/>
          </a:xfrm>
          <a:prstGeom prst="rect">
            <a:avLst/>
          </a:prstGeom>
          <a:ln w="12700">
            <a:miter lim="400000"/>
          </a:ln>
        </p:spPr>
      </p:pic>
      <p:sp>
        <p:nvSpPr>
          <p:cNvPr id="262" name="Point-to-point and multipoint connections of terminals and mainframe computer"/>
          <p:cNvSpPr txBox="1"/>
          <p:nvPr/>
        </p:nvSpPr>
        <p:spPr>
          <a:xfrm>
            <a:off x="7231019" y="5813503"/>
            <a:ext cx="4214582" cy="650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Point-to-point and multipoint connections of terminals and mainframe computer</a:t>
            </a:r>
          </a:p>
        </p:txBody>
      </p:sp>
      <p:sp>
        <p:nvSpPr>
          <p:cNvPr id="263" name="Footer Placeholder 3"/>
          <p:cNvSpPr txBox="1"/>
          <p:nvPr/>
        </p:nvSpPr>
        <p:spPr>
          <a:xfrm rot="16200000">
            <a:off x="9464461" y="3558709"/>
            <a:ext cx="479212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Terminal-to-Mainframe  Computer Connections (cont..)"/>
          <p:cNvSpPr txBox="1">
            <a:spLocks noGrp="1"/>
          </p:cNvSpPr>
          <p:nvPr>
            <p:ph type="title"/>
          </p:nvPr>
        </p:nvSpPr>
        <p:spPr>
          <a:prstGeom prst="rect">
            <a:avLst/>
          </a:prstGeom>
        </p:spPr>
        <p:txBody>
          <a:bodyPr/>
          <a:lstStyle/>
          <a:p>
            <a:pPr algn="ctr" defTabSz="877823">
              <a:defRPr sz="4224" b="1"/>
            </a:pPr>
            <a:r>
              <a:t>Terminal-to-Mainframe </a:t>
            </a:r>
            <a:br/>
            <a:r>
              <a:t>Computer Connections </a:t>
            </a:r>
            <a:r>
              <a:rPr sz="2304"/>
              <a:t>(cont..)</a:t>
            </a:r>
          </a:p>
        </p:txBody>
      </p:sp>
      <p:sp>
        <p:nvSpPr>
          <p:cNvPr id="266" name="To allow a terminal to transmit data to a mainframe, the mainframe must poll the terminal…"/>
          <p:cNvSpPr txBox="1">
            <a:spLocks noGrp="1"/>
          </p:cNvSpPr>
          <p:nvPr>
            <p:ph type="body" sz="half" idx="1"/>
          </p:nvPr>
        </p:nvSpPr>
        <p:spPr>
          <a:xfrm>
            <a:off x="838200" y="1825625"/>
            <a:ext cx="5794581" cy="4351338"/>
          </a:xfrm>
          <a:prstGeom prst="rect">
            <a:avLst/>
          </a:prstGeom>
        </p:spPr>
        <p:txBody>
          <a:bodyPr>
            <a:normAutofit lnSpcReduction="10000"/>
          </a:bodyPr>
          <a:lstStyle/>
          <a:p>
            <a:pPr marL="305180" indent="-305180" defTabSz="813816">
              <a:lnSpc>
                <a:spcPct val="100000"/>
              </a:lnSpc>
              <a:spcBef>
                <a:spcPts val="500"/>
              </a:spcBef>
              <a:buFontTx/>
              <a:defRPr sz="2492">
                <a:latin typeface="Arial"/>
                <a:ea typeface="Arial"/>
                <a:cs typeface="Arial"/>
                <a:sym typeface="Arial"/>
              </a:defRPr>
            </a:pPr>
            <a:r>
              <a:t>To allow a terminal to transmit data to a mainframe, the mainframe must poll the terminal</a:t>
            </a:r>
          </a:p>
          <a:p>
            <a:pPr marL="305180" indent="-305180" defTabSz="813816">
              <a:lnSpc>
                <a:spcPct val="100000"/>
              </a:lnSpc>
              <a:spcBef>
                <a:spcPts val="500"/>
              </a:spcBef>
              <a:buFontTx/>
              <a:defRPr sz="2492">
                <a:latin typeface="Arial"/>
                <a:ea typeface="Arial"/>
                <a:cs typeface="Arial"/>
                <a:sym typeface="Arial"/>
              </a:defRPr>
            </a:pPr>
            <a:endParaRPr/>
          </a:p>
          <a:p>
            <a:pPr marL="305180" indent="-305180" defTabSz="813816">
              <a:lnSpc>
                <a:spcPct val="100000"/>
              </a:lnSpc>
              <a:spcBef>
                <a:spcPts val="500"/>
              </a:spcBef>
              <a:buFontTx/>
              <a:defRPr sz="2492">
                <a:latin typeface="Arial"/>
                <a:ea typeface="Arial"/>
                <a:cs typeface="Arial"/>
                <a:sym typeface="Arial"/>
              </a:defRPr>
            </a:pPr>
            <a:r>
              <a:t>Two basic forms of polling: roll-call polling and hub polling</a:t>
            </a:r>
          </a:p>
          <a:p>
            <a:pPr marL="661225" lvl="1" indent="-254317" defTabSz="813816">
              <a:lnSpc>
                <a:spcPct val="100000"/>
              </a:lnSpc>
              <a:spcBef>
                <a:spcPts val="500"/>
              </a:spcBef>
              <a:buFontTx/>
              <a:buChar char="–"/>
              <a:defRPr sz="2314">
                <a:latin typeface="Arial"/>
                <a:ea typeface="Arial"/>
                <a:cs typeface="Arial"/>
                <a:sym typeface="Arial"/>
              </a:defRPr>
            </a:pPr>
            <a:r>
              <a:t>In roll-call polling, the mainframe polls each terminal in a round-robin fashion</a:t>
            </a:r>
          </a:p>
          <a:p>
            <a:pPr marL="661225" lvl="1" indent="-254317" defTabSz="813816">
              <a:lnSpc>
                <a:spcPct val="100000"/>
              </a:lnSpc>
              <a:spcBef>
                <a:spcPts val="500"/>
              </a:spcBef>
              <a:buFontTx/>
              <a:buChar char="–"/>
              <a:defRPr sz="2314">
                <a:latin typeface="Arial"/>
                <a:ea typeface="Arial"/>
                <a:cs typeface="Arial"/>
                <a:sym typeface="Arial"/>
              </a:defRPr>
            </a:pPr>
            <a:r>
              <a:t>In hub polling, the mainframe polls the first terminal, and this terminal passes the poll onto the next terminal</a:t>
            </a:r>
          </a:p>
        </p:txBody>
      </p:sp>
      <p:sp>
        <p:nvSpPr>
          <p:cNvPr id="26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23</a:t>
            </a:fld>
            <a:endParaRPr/>
          </a:p>
        </p:txBody>
      </p:sp>
      <p:sp>
        <p:nvSpPr>
          <p:cNvPr id="268" name="Terminals A, B, and C being polled by a primary"/>
          <p:cNvSpPr txBox="1"/>
          <p:nvPr/>
        </p:nvSpPr>
        <p:spPr>
          <a:xfrm>
            <a:off x="7025958" y="5540178"/>
            <a:ext cx="4624770" cy="3708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b="1"/>
            </a:lvl1pPr>
          </a:lstStyle>
          <a:p>
            <a:r>
              <a:t>Terminals A, B, and C being polled by a primary</a:t>
            </a:r>
          </a:p>
        </p:txBody>
      </p:sp>
      <p:pic>
        <p:nvPicPr>
          <p:cNvPr id="269" name="Content Placeholder 6" descr="Content Placeholder 6"/>
          <p:cNvPicPr>
            <a:picLocks noChangeAspect="1"/>
          </p:cNvPicPr>
          <p:nvPr/>
        </p:nvPicPr>
        <p:blipFill>
          <a:blip r:embed="rId2">
            <a:extLst/>
          </a:blip>
          <a:srcRect l="26098" t="7537" r="6649" b="5828"/>
          <a:stretch>
            <a:fillRect/>
          </a:stretch>
        </p:blipFill>
        <p:spPr>
          <a:xfrm>
            <a:off x="6682843" y="2074704"/>
            <a:ext cx="5310993" cy="2964725"/>
          </a:xfrm>
          <a:prstGeom prst="rect">
            <a:avLst/>
          </a:prstGeom>
          <a:ln w="12700">
            <a:miter lim="400000"/>
          </a:ln>
        </p:spPr>
      </p:pic>
      <p:sp>
        <p:nvSpPr>
          <p:cNvPr id="270" name="Footer Placeholder 3"/>
          <p:cNvSpPr txBox="1"/>
          <p:nvPr/>
        </p:nvSpPr>
        <p:spPr>
          <a:xfrm rot="16200000">
            <a:off x="9616861" y="3558709"/>
            <a:ext cx="4792123" cy="4310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800">
                <a:latin typeface="Arial"/>
                <a:ea typeface="Arial"/>
                <a:cs typeface="Arial"/>
                <a:sym typeface="Arial"/>
              </a:defRPr>
            </a:pPr>
            <a:r>
              <a:t>Source: Data Communications and Computer Networks: A Business User's Approach, Eighth Edition</a:t>
            </a:r>
          </a:p>
          <a:p>
            <a:pPr>
              <a:defRPr sz="800">
                <a:latin typeface="Arial"/>
                <a:ea typeface="Arial"/>
                <a:cs typeface="Arial"/>
                <a:sym typeface="Arial"/>
              </a:defRPr>
            </a:pPr>
            <a:r>
              <a:t>© 2016. Cengage Learning. All right reserved.</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Making Computer Connections In Action"/>
          <p:cNvSpPr txBox="1">
            <a:spLocks noGrp="1"/>
          </p:cNvSpPr>
          <p:nvPr>
            <p:ph type="title"/>
          </p:nvPr>
        </p:nvSpPr>
        <p:spPr>
          <a:prstGeom prst="rect">
            <a:avLst/>
          </a:prstGeom>
        </p:spPr>
        <p:txBody>
          <a:bodyPr/>
          <a:lstStyle>
            <a:lvl1pPr algn="ctr">
              <a:defRPr b="1"/>
            </a:lvl1pPr>
          </a:lstStyle>
          <a:p>
            <a:r>
              <a:t>Making Computer Connections In Action</a:t>
            </a:r>
          </a:p>
        </p:txBody>
      </p:sp>
      <p:sp>
        <p:nvSpPr>
          <p:cNvPr id="273" name="A laptop computer has many different types of connectors, or connections…"/>
          <p:cNvSpPr txBox="1">
            <a:spLocks noGrp="1"/>
          </p:cNvSpPr>
          <p:nvPr>
            <p:ph type="body" idx="1"/>
          </p:nvPr>
        </p:nvSpPr>
        <p:spPr>
          <a:xfrm>
            <a:off x="838200" y="1825625"/>
            <a:ext cx="10515600" cy="4351338"/>
          </a:xfrm>
          <a:prstGeom prst="rect">
            <a:avLst/>
          </a:prstGeom>
        </p:spPr>
        <p:txBody>
          <a:bodyPr/>
          <a:lstStyle/>
          <a:p>
            <a:pPr marL="260604" indent="-260604" defTabSz="694944">
              <a:lnSpc>
                <a:spcPct val="100000"/>
              </a:lnSpc>
              <a:spcBef>
                <a:spcPts val="500"/>
              </a:spcBef>
              <a:buFontTx/>
              <a:defRPr sz="2128">
                <a:latin typeface="Arial"/>
                <a:ea typeface="Arial"/>
                <a:cs typeface="Arial"/>
                <a:sym typeface="Arial"/>
              </a:defRPr>
            </a:pPr>
            <a:r>
              <a:t>A laptop computer has many different types of connectors, or connections</a:t>
            </a:r>
          </a:p>
          <a:p>
            <a:pPr marL="260604" indent="-260604" defTabSz="694944">
              <a:lnSpc>
                <a:spcPct val="100000"/>
              </a:lnSpc>
              <a:spcBef>
                <a:spcPts val="500"/>
              </a:spcBef>
              <a:buFontTx/>
              <a:defRPr sz="2128">
                <a:latin typeface="Arial"/>
                <a:ea typeface="Arial"/>
                <a:cs typeface="Arial"/>
                <a:sym typeface="Arial"/>
              </a:defRPr>
            </a:pPr>
            <a:r>
              <a:t>While every laptop can be different, if anyone has a laptop in class, maybe someone will volunteer to use theirs for show-and-tell</a:t>
            </a:r>
          </a:p>
          <a:p>
            <a:pPr marL="260604" indent="-260604" defTabSz="694944">
              <a:spcBef>
                <a:spcPts val="500"/>
              </a:spcBef>
              <a:buFontTx/>
              <a:defRPr sz="2128">
                <a:latin typeface="Arial"/>
                <a:ea typeface="Arial"/>
                <a:cs typeface="Arial"/>
                <a:sym typeface="Arial"/>
              </a:defRPr>
            </a:pPr>
            <a:endParaRPr/>
          </a:p>
          <a:p>
            <a:pPr marL="260604" indent="-260604" defTabSz="694944">
              <a:spcBef>
                <a:spcPts val="500"/>
              </a:spcBef>
              <a:buFontTx/>
              <a:defRPr sz="2128">
                <a:latin typeface="Arial"/>
                <a:ea typeface="Arial"/>
                <a:cs typeface="Arial"/>
                <a:sym typeface="Arial"/>
              </a:defRPr>
            </a:pPr>
            <a:r>
              <a:t>Power cord connection  (why does the power cord have a big “brick” on it?)</a:t>
            </a:r>
          </a:p>
          <a:p>
            <a:pPr marL="260604" indent="-260604" defTabSz="694944">
              <a:spcBef>
                <a:spcPts val="500"/>
              </a:spcBef>
              <a:buFontTx/>
              <a:defRPr sz="2128">
                <a:latin typeface="Arial"/>
                <a:ea typeface="Arial"/>
                <a:cs typeface="Arial"/>
                <a:sym typeface="Arial"/>
              </a:defRPr>
            </a:pPr>
            <a:r>
              <a:t>USB connectors (one or more)</a:t>
            </a:r>
          </a:p>
          <a:p>
            <a:pPr marL="260604" indent="-260604" defTabSz="694944">
              <a:spcBef>
                <a:spcPts val="500"/>
              </a:spcBef>
              <a:buFontTx/>
              <a:defRPr sz="2128">
                <a:latin typeface="Arial"/>
                <a:ea typeface="Arial"/>
                <a:cs typeface="Arial"/>
                <a:sym typeface="Arial"/>
              </a:defRPr>
            </a:pPr>
            <a:r>
              <a:t>RJ-11 (telephone jack)</a:t>
            </a:r>
          </a:p>
          <a:p>
            <a:pPr marL="260604" indent="-260604" defTabSz="694944">
              <a:spcBef>
                <a:spcPts val="500"/>
              </a:spcBef>
              <a:buFontTx/>
              <a:defRPr sz="2128">
                <a:latin typeface="Arial"/>
                <a:ea typeface="Arial"/>
                <a:cs typeface="Arial"/>
                <a:sym typeface="Arial"/>
              </a:defRPr>
            </a:pPr>
            <a:r>
              <a:t>RJ-45 (LAN jack)</a:t>
            </a:r>
          </a:p>
          <a:p>
            <a:pPr marL="260604" indent="-260604" defTabSz="694944">
              <a:spcBef>
                <a:spcPts val="500"/>
              </a:spcBef>
              <a:buFontTx/>
              <a:defRPr sz="2128">
                <a:latin typeface="Arial"/>
                <a:ea typeface="Arial"/>
                <a:cs typeface="Arial"/>
                <a:sym typeface="Arial"/>
              </a:defRPr>
            </a:pPr>
            <a:r>
              <a:t>PC Card / SmartCard</a:t>
            </a:r>
          </a:p>
          <a:p>
            <a:pPr marL="260604" indent="-260604" defTabSz="694944">
              <a:spcBef>
                <a:spcPts val="500"/>
              </a:spcBef>
              <a:buFontTx/>
              <a:defRPr sz="2128">
                <a:latin typeface="Arial"/>
                <a:ea typeface="Arial"/>
                <a:cs typeface="Arial"/>
                <a:sym typeface="Arial"/>
              </a:defRPr>
            </a:pPr>
            <a:r>
              <a:t>DisplayPort (to connect your laptop to a video device)</a:t>
            </a:r>
          </a:p>
          <a:p>
            <a:pPr marL="260604" indent="-260604" defTabSz="694944">
              <a:spcBef>
                <a:spcPts val="500"/>
              </a:spcBef>
              <a:buFontTx/>
              <a:defRPr sz="2128">
                <a:latin typeface="Arial"/>
                <a:ea typeface="Arial"/>
                <a:cs typeface="Arial"/>
                <a:sym typeface="Arial"/>
              </a:defRPr>
            </a:pPr>
            <a:r>
              <a:t>Media card slot (SD, SDHC, xD, etc)</a:t>
            </a:r>
          </a:p>
          <a:p>
            <a:pPr marL="260604" indent="-260604" defTabSz="694944">
              <a:spcBef>
                <a:spcPts val="500"/>
              </a:spcBef>
              <a:buFontTx/>
              <a:defRPr sz="2128">
                <a:latin typeface="Arial"/>
                <a:ea typeface="Arial"/>
                <a:cs typeface="Arial"/>
                <a:sym typeface="Arial"/>
              </a:defRPr>
            </a:pPr>
            <a:r>
              <a:t>DB-15 (to connect to an external monitor or video projector)</a:t>
            </a:r>
          </a:p>
        </p:txBody>
      </p:sp>
      <p:sp>
        <p:nvSpPr>
          <p:cNvPr id="27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24</a:t>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Making Computer Connections  In Action (continued)"/>
          <p:cNvSpPr txBox="1">
            <a:spLocks noGrp="1"/>
          </p:cNvSpPr>
          <p:nvPr>
            <p:ph type="title"/>
          </p:nvPr>
        </p:nvSpPr>
        <p:spPr>
          <a:prstGeom prst="rect">
            <a:avLst/>
          </a:prstGeom>
        </p:spPr>
        <p:txBody>
          <a:bodyPr/>
          <a:lstStyle/>
          <a:p>
            <a:pPr algn="ctr" defTabSz="877823">
              <a:defRPr sz="4224" b="1"/>
            </a:pPr>
            <a:r>
              <a:t>Making Computer Connections </a:t>
            </a:r>
            <a:br/>
            <a:r>
              <a:t>In Action </a:t>
            </a:r>
            <a:r>
              <a:rPr sz="2304"/>
              <a:t>(continued)</a:t>
            </a:r>
          </a:p>
        </p:txBody>
      </p:sp>
      <p:sp>
        <p:nvSpPr>
          <p:cNvPr id="277" name="A company wants to transfer files that are typically 700K chars in size…"/>
          <p:cNvSpPr txBox="1">
            <a:spLocks noGrp="1"/>
          </p:cNvSpPr>
          <p:nvPr>
            <p:ph type="body" idx="1"/>
          </p:nvPr>
        </p:nvSpPr>
        <p:spPr>
          <a:xfrm>
            <a:off x="838200" y="1825625"/>
            <a:ext cx="10515600" cy="4351338"/>
          </a:xfrm>
          <a:prstGeom prst="rect">
            <a:avLst/>
          </a:prstGeom>
        </p:spPr>
        <p:txBody>
          <a:bodyPr/>
          <a:lstStyle/>
          <a:p>
            <a:pPr marL="342900" indent="-342900">
              <a:spcBef>
                <a:spcPts val="600"/>
              </a:spcBef>
              <a:buFontTx/>
              <a:defRPr>
                <a:latin typeface="Arial"/>
                <a:ea typeface="Arial"/>
                <a:cs typeface="Arial"/>
                <a:sym typeface="Arial"/>
              </a:defRPr>
            </a:pPr>
            <a:r>
              <a:t>A company wants to transfer files that are typically 700K chars in size</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If an asynchronous connection is used, each character will have a start bit, a stop bit, and maybe a parity bit</a:t>
            </a:r>
          </a:p>
          <a:p>
            <a:pPr marL="800100" lvl="1" indent="-342900">
              <a:spcBef>
                <a:spcPts val="600"/>
              </a:spcBef>
              <a:buFontTx/>
              <a:defRPr>
                <a:latin typeface="Arial"/>
                <a:ea typeface="Arial"/>
                <a:cs typeface="Arial"/>
                <a:sym typeface="Arial"/>
              </a:defRPr>
            </a:pPr>
            <a:r>
              <a:t>700,000 chars * 11 bits/char (8 bits data + start + stop + parity) = 7,700,000 bits</a:t>
            </a:r>
          </a:p>
        </p:txBody>
      </p:sp>
      <p:sp>
        <p:nvSpPr>
          <p:cNvPr id="27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25</a:t>
            </a:fld>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Making Computer Connections  In Action (continued)"/>
          <p:cNvSpPr txBox="1">
            <a:spLocks noGrp="1"/>
          </p:cNvSpPr>
          <p:nvPr>
            <p:ph type="title"/>
          </p:nvPr>
        </p:nvSpPr>
        <p:spPr>
          <a:prstGeom prst="rect">
            <a:avLst/>
          </a:prstGeom>
        </p:spPr>
        <p:txBody>
          <a:bodyPr/>
          <a:lstStyle/>
          <a:p>
            <a:pPr algn="ctr" defTabSz="877823">
              <a:defRPr sz="4224" b="1"/>
            </a:pPr>
            <a:r>
              <a:t>Making Computer Connections </a:t>
            </a:r>
            <a:br/>
            <a:r>
              <a:t>In Action </a:t>
            </a:r>
            <a:r>
              <a:rPr sz="2304"/>
              <a:t>(continued)</a:t>
            </a:r>
          </a:p>
        </p:txBody>
      </p:sp>
      <p:sp>
        <p:nvSpPr>
          <p:cNvPr id="281" name="If a synchronous connection is used, assume maximum payload size – 1500 bytes…"/>
          <p:cNvSpPr txBox="1">
            <a:spLocks noGrp="1"/>
          </p:cNvSpPr>
          <p:nvPr>
            <p:ph type="body" idx="1"/>
          </p:nvPr>
        </p:nvSpPr>
        <p:spPr>
          <a:xfrm>
            <a:off x="838200" y="1825625"/>
            <a:ext cx="10515600" cy="4351338"/>
          </a:xfrm>
          <a:prstGeom prst="rect">
            <a:avLst/>
          </a:prstGeom>
        </p:spPr>
        <p:txBody>
          <a:bodyPr/>
          <a:lstStyle/>
          <a:p>
            <a:pPr marL="332613" indent="-332613" defTabSz="886968">
              <a:lnSpc>
                <a:spcPct val="100000"/>
              </a:lnSpc>
              <a:spcBef>
                <a:spcPts val="600"/>
              </a:spcBef>
              <a:buFontTx/>
              <a:defRPr sz="2716">
                <a:latin typeface="Arial"/>
                <a:ea typeface="Arial"/>
                <a:cs typeface="Arial"/>
                <a:sym typeface="Arial"/>
              </a:defRPr>
            </a:pPr>
            <a:r>
              <a:t>If a synchronous connection is used, assume maximum payload size – 1500 bytes</a:t>
            </a:r>
          </a:p>
          <a:p>
            <a:pPr marL="776097" lvl="1" indent="-332613" defTabSz="886968">
              <a:lnSpc>
                <a:spcPct val="100000"/>
              </a:lnSpc>
              <a:spcBef>
                <a:spcPts val="600"/>
              </a:spcBef>
              <a:buFontTx/>
              <a:defRPr sz="2425">
                <a:latin typeface="Arial"/>
                <a:ea typeface="Arial"/>
                <a:cs typeface="Arial"/>
                <a:sym typeface="Arial"/>
              </a:defRPr>
            </a:pPr>
            <a:r>
              <a:t>To transfer a 700K char file requires 467 1500-character (byte) frames</a:t>
            </a:r>
          </a:p>
          <a:p>
            <a:pPr marL="776097" lvl="1" indent="-332613" defTabSz="886968">
              <a:lnSpc>
                <a:spcPct val="100000"/>
              </a:lnSpc>
              <a:spcBef>
                <a:spcPts val="600"/>
              </a:spcBef>
              <a:buFontTx/>
              <a:defRPr sz="2425">
                <a:latin typeface="Arial"/>
                <a:ea typeface="Arial"/>
                <a:cs typeface="Arial"/>
                <a:sym typeface="Arial"/>
              </a:defRPr>
            </a:pPr>
            <a:r>
              <a:t>Each frame will also contain 1-byte header, 1-byte address, 1-byte control, and 2-byte checksum, thus 5 bytes overhead</a:t>
            </a:r>
          </a:p>
          <a:p>
            <a:pPr marL="332613" indent="-332613" defTabSz="886968">
              <a:lnSpc>
                <a:spcPct val="100000"/>
              </a:lnSpc>
              <a:spcBef>
                <a:spcPts val="600"/>
              </a:spcBef>
              <a:buFontTx/>
              <a:defRPr sz="2716">
                <a:latin typeface="Arial"/>
                <a:ea typeface="Arial"/>
                <a:cs typeface="Arial"/>
                <a:sym typeface="Arial"/>
              </a:defRPr>
            </a:pPr>
            <a:endParaRPr/>
          </a:p>
          <a:p>
            <a:pPr marL="332613" indent="-332613" defTabSz="886968">
              <a:lnSpc>
                <a:spcPct val="100000"/>
              </a:lnSpc>
              <a:spcBef>
                <a:spcPts val="600"/>
              </a:spcBef>
              <a:buFontTx/>
              <a:defRPr sz="2716">
                <a:latin typeface="Arial"/>
                <a:ea typeface="Arial"/>
                <a:cs typeface="Arial"/>
                <a:sym typeface="Arial"/>
              </a:defRPr>
            </a:pPr>
            <a:r>
              <a:t>1500 bytes payload + 5 byte overhead = 1505 byte frames</a:t>
            </a:r>
          </a:p>
          <a:p>
            <a:pPr marL="332613" indent="-332613" defTabSz="886968">
              <a:lnSpc>
                <a:spcPct val="100000"/>
              </a:lnSpc>
              <a:spcBef>
                <a:spcPts val="600"/>
              </a:spcBef>
              <a:buFontTx/>
              <a:defRPr sz="2716">
                <a:latin typeface="Arial"/>
                <a:ea typeface="Arial"/>
                <a:cs typeface="Arial"/>
                <a:sym typeface="Arial"/>
              </a:defRPr>
            </a:pPr>
            <a:r>
              <a:t>467 frames * 1505 bytes/frame = 716,380 bytes, or 5,731,040 bits</a:t>
            </a:r>
          </a:p>
          <a:p>
            <a:pPr marL="332613" indent="-332613" defTabSz="886968">
              <a:lnSpc>
                <a:spcPct val="100000"/>
              </a:lnSpc>
              <a:spcBef>
                <a:spcPts val="600"/>
              </a:spcBef>
              <a:buFontTx/>
              <a:defRPr sz="2716">
                <a:latin typeface="Arial"/>
                <a:ea typeface="Arial"/>
                <a:cs typeface="Arial"/>
                <a:sym typeface="Arial"/>
              </a:defRPr>
            </a:pPr>
            <a:r>
              <a:t>Significantly less data using synchronous connection</a:t>
            </a:r>
          </a:p>
        </p:txBody>
      </p:sp>
      <p:sp>
        <p:nvSpPr>
          <p:cNvPr id="282"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26</a:t>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Summary"/>
          <p:cNvSpPr txBox="1">
            <a:spLocks noGrp="1"/>
          </p:cNvSpPr>
          <p:nvPr>
            <p:ph type="title"/>
          </p:nvPr>
        </p:nvSpPr>
        <p:spPr>
          <a:prstGeom prst="rect">
            <a:avLst/>
          </a:prstGeom>
        </p:spPr>
        <p:txBody>
          <a:bodyPr/>
          <a:lstStyle>
            <a:lvl1pPr algn="ctr">
              <a:defRPr b="1"/>
            </a:lvl1pPr>
          </a:lstStyle>
          <a:p>
            <a:r>
              <a:t>Summary</a:t>
            </a:r>
          </a:p>
        </p:txBody>
      </p:sp>
      <p:sp>
        <p:nvSpPr>
          <p:cNvPr id="285" name="Connection between a computer and a peripheral is often called the interface…"/>
          <p:cNvSpPr txBox="1">
            <a:spLocks noGrp="1"/>
          </p:cNvSpPr>
          <p:nvPr>
            <p:ph type="body" idx="1"/>
          </p:nvPr>
        </p:nvSpPr>
        <p:spPr>
          <a:xfrm>
            <a:off x="838200" y="1825624"/>
            <a:ext cx="10515600" cy="4796334"/>
          </a:xfrm>
          <a:prstGeom prst="rect">
            <a:avLst/>
          </a:prstGeom>
        </p:spPr>
        <p:txBody>
          <a:bodyPr>
            <a:normAutofit lnSpcReduction="10000"/>
          </a:bodyPr>
          <a:lstStyle/>
          <a:p>
            <a:pPr marL="329184" indent="-329184" defTabSz="877823">
              <a:lnSpc>
                <a:spcPct val="100000"/>
              </a:lnSpc>
              <a:spcBef>
                <a:spcPts val="500"/>
              </a:spcBef>
              <a:buFontTx/>
              <a:defRPr sz="2112">
                <a:latin typeface="Arial"/>
                <a:ea typeface="Arial"/>
                <a:cs typeface="Arial"/>
                <a:sym typeface="Arial"/>
              </a:defRPr>
            </a:pPr>
            <a:r>
              <a:t>Connection between a computer and a peripheral is often called the interface</a:t>
            </a:r>
          </a:p>
          <a:p>
            <a:pPr marL="329184" indent="-329184" defTabSz="877823">
              <a:lnSpc>
                <a:spcPct val="100000"/>
              </a:lnSpc>
              <a:spcBef>
                <a:spcPts val="500"/>
              </a:spcBef>
              <a:buFontTx/>
              <a:defRPr sz="2112">
                <a:latin typeface="Arial"/>
                <a:ea typeface="Arial"/>
                <a:cs typeface="Arial"/>
                <a:sym typeface="Arial"/>
              </a:defRPr>
            </a:pPr>
            <a:endParaRPr/>
          </a:p>
          <a:p>
            <a:pPr marL="329184" indent="-329184" defTabSz="877823">
              <a:lnSpc>
                <a:spcPct val="100000"/>
              </a:lnSpc>
              <a:spcBef>
                <a:spcPts val="500"/>
              </a:spcBef>
              <a:buFontTx/>
              <a:defRPr sz="2112">
                <a:latin typeface="Arial"/>
                <a:ea typeface="Arial"/>
                <a:cs typeface="Arial"/>
                <a:sym typeface="Arial"/>
              </a:defRPr>
            </a:pPr>
            <a:r>
              <a:t>Process of providing all the proper interconnections between a computer and a peripheral is called interfacing</a:t>
            </a:r>
          </a:p>
          <a:p>
            <a:pPr marL="329184" indent="-329184" defTabSz="877823">
              <a:lnSpc>
                <a:spcPct val="100000"/>
              </a:lnSpc>
              <a:spcBef>
                <a:spcPts val="500"/>
              </a:spcBef>
              <a:buFontTx/>
              <a:defRPr sz="2112">
                <a:latin typeface="Arial"/>
                <a:ea typeface="Arial"/>
                <a:cs typeface="Arial"/>
                <a:sym typeface="Arial"/>
              </a:defRPr>
            </a:pPr>
            <a:endParaRPr/>
          </a:p>
          <a:p>
            <a:pPr marL="329184" indent="-329184" defTabSz="877823">
              <a:lnSpc>
                <a:spcPct val="100000"/>
              </a:lnSpc>
              <a:spcBef>
                <a:spcPts val="500"/>
              </a:spcBef>
              <a:buFontTx/>
              <a:defRPr sz="2112">
                <a:latin typeface="Arial"/>
                <a:ea typeface="Arial"/>
                <a:cs typeface="Arial"/>
                <a:sym typeface="Arial"/>
              </a:defRPr>
            </a:pPr>
            <a:r>
              <a:t>The interface between computer and peripheral is composed of one to four components: electrical, mechanical, functional, and procedural</a:t>
            </a:r>
          </a:p>
          <a:p>
            <a:pPr marL="329184" indent="-329184" defTabSz="877823">
              <a:lnSpc>
                <a:spcPct val="100000"/>
              </a:lnSpc>
              <a:spcBef>
                <a:spcPts val="500"/>
              </a:spcBef>
              <a:buFontTx/>
              <a:defRPr sz="2112">
                <a:latin typeface="Arial"/>
                <a:ea typeface="Arial"/>
                <a:cs typeface="Arial"/>
                <a:sym typeface="Arial"/>
              </a:defRPr>
            </a:pPr>
            <a:endParaRPr/>
          </a:p>
          <a:p>
            <a:pPr marL="329184" indent="-329184" defTabSz="877823">
              <a:lnSpc>
                <a:spcPct val="100000"/>
              </a:lnSpc>
              <a:spcBef>
                <a:spcPts val="500"/>
              </a:spcBef>
              <a:buFontTx/>
              <a:defRPr sz="2112">
                <a:latin typeface="Arial"/>
                <a:ea typeface="Arial"/>
                <a:cs typeface="Arial"/>
                <a:sym typeface="Arial"/>
              </a:defRPr>
            </a:pPr>
            <a:r>
              <a:t>A DTE is a data terminating device</a:t>
            </a:r>
          </a:p>
          <a:p>
            <a:pPr marL="713231" lvl="1" indent="-274320" defTabSz="877823">
              <a:lnSpc>
                <a:spcPct val="100000"/>
              </a:lnSpc>
              <a:spcBef>
                <a:spcPts val="400"/>
              </a:spcBef>
              <a:buFontTx/>
              <a:buChar char="–"/>
              <a:defRPr sz="1919">
                <a:latin typeface="Arial"/>
                <a:ea typeface="Arial"/>
                <a:cs typeface="Arial"/>
                <a:sym typeface="Arial"/>
              </a:defRPr>
            </a:pPr>
            <a:r>
              <a:t>Computer</a:t>
            </a:r>
            <a:endParaRPr sz="2496"/>
          </a:p>
          <a:p>
            <a:pPr marL="329184" indent="-329184" defTabSz="877823">
              <a:lnSpc>
                <a:spcPct val="100000"/>
              </a:lnSpc>
              <a:spcBef>
                <a:spcPts val="500"/>
              </a:spcBef>
              <a:buFontTx/>
              <a:defRPr sz="2112">
                <a:latin typeface="Arial"/>
                <a:ea typeface="Arial"/>
                <a:cs typeface="Arial"/>
                <a:sym typeface="Arial"/>
              </a:defRPr>
            </a:pPr>
            <a:endParaRPr sz="2496"/>
          </a:p>
          <a:p>
            <a:pPr marL="329184" indent="-329184" defTabSz="877823">
              <a:lnSpc>
                <a:spcPct val="100000"/>
              </a:lnSpc>
              <a:spcBef>
                <a:spcPts val="500"/>
              </a:spcBef>
              <a:buFontTx/>
              <a:defRPr sz="2112">
                <a:latin typeface="Arial"/>
                <a:ea typeface="Arial"/>
                <a:cs typeface="Arial"/>
                <a:sym typeface="Arial"/>
              </a:defRPr>
            </a:pPr>
            <a:r>
              <a:t>A DCE is a data circuit-terminating device</a:t>
            </a:r>
          </a:p>
          <a:p>
            <a:pPr marL="713231" lvl="1" indent="-274320" defTabSz="877823">
              <a:lnSpc>
                <a:spcPct val="100000"/>
              </a:lnSpc>
              <a:spcBef>
                <a:spcPts val="400"/>
              </a:spcBef>
              <a:buFontTx/>
              <a:buChar char="–"/>
              <a:defRPr sz="1919">
                <a:latin typeface="Arial"/>
                <a:ea typeface="Arial"/>
                <a:cs typeface="Arial"/>
                <a:sym typeface="Arial"/>
              </a:defRPr>
            </a:pPr>
            <a:r>
              <a:t>Modem</a:t>
            </a:r>
          </a:p>
        </p:txBody>
      </p:sp>
      <p:sp>
        <p:nvSpPr>
          <p:cNvPr id="286"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27</a:t>
            </a:fld>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ummary (continued)"/>
          <p:cNvSpPr txBox="1">
            <a:spLocks noGrp="1"/>
          </p:cNvSpPr>
          <p:nvPr>
            <p:ph type="title"/>
          </p:nvPr>
        </p:nvSpPr>
        <p:spPr>
          <a:prstGeom prst="rect">
            <a:avLst/>
          </a:prstGeom>
        </p:spPr>
        <p:txBody>
          <a:bodyPr/>
          <a:lstStyle/>
          <a:p>
            <a:pPr algn="ctr">
              <a:defRPr b="1"/>
            </a:pPr>
            <a:r>
              <a:t>Summary </a:t>
            </a:r>
            <a:r>
              <a:rPr sz="2400"/>
              <a:t>(continued)</a:t>
            </a:r>
          </a:p>
        </p:txBody>
      </p:sp>
      <p:sp>
        <p:nvSpPr>
          <p:cNvPr id="289" name="Two interface standards worthy of additional study: Universal Serial Bus, and EIA-232F…"/>
          <p:cNvSpPr txBox="1">
            <a:spLocks noGrp="1"/>
          </p:cNvSpPr>
          <p:nvPr>
            <p:ph type="body" idx="1"/>
          </p:nvPr>
        </p:nvSpPr>
        <p:spPr>
          <a:xfrm>
            <a:off x="838200" y="1825624"/>
            <a:ext cx="10515600" cy="4977156"/>
          </a:xfrm>
          <a:prstGeom prst="rect">
            <a:avLst/>
          </a:prstGeom>
        </p:spPr>
        <p:txBody>
          <a:bodyPr/>
          <a:lstStyle/>
          <a:p>
            <a:pPr marL="342900" indent="-342900">
              <a:spcBef>
                <a:spcPts val="500"/>
              </a:spcBef>
              <a:buFontTx/>
              <a:defRPr sz="2200">
                <a:latin typeface="Arial"/>
                <a:ea typeface="Arial"/>
                <a:cs typeface="Arial"/>
                <a:sym typeface="Arial"/>
              </a:defRPr>
            </a:pPr>
            <a:r>
              <a:t>Two interface standards worthy of additional study: Universal Serial Bus, and EIA-232F</a:t>
            </a:r>
          </a:p>
          <a:p>
            <a:pPr marL="742950" lvl="1" indent="-285750">
              <a:spcBef>
                <a:spcPts val="400"/>
              </a:spcBef>
              <a:buFontTx/>
              <a:buChar char="–"/>
              <a:defRPr sz="2000">
                <a:latin typeface="Arial"/>
                <a:ea typeface="Arial"/>
                <a:cs typeface="Arial"/>
                <a:sym typeface="Arial"/>
              </a:defRPr>
            </a:pPr>
            <a:r>
              <a:t>EIA-232F was one of the first highly popular standards</a:t>
            </a:r>
            <a:endParaRPr sz="2600"/>
          </a:p>
          <a:p>
            <a:pPr marL="742950" lvl="1" indent="-285750">
              <a:spcBef>
                <a:spcPts val="400"/>
              </a:spcBef>
              <a:buFontTx/>
              <a:buChar char="–"/>
              <a:defRPr sz="2000">
                <a:latin typeface="Arial"/>
                <a:ea typeface="Arial"/>
                <a:cs typeface="Arial"/>
                <a:sym typeface="Arial"/>
              </a:defRPr>
            </a:pPr>
            <a:r>
              <a:t>Universal Serial Bus is currently the most popular interface standard</a:t>
            </a:r>
            <a:endParaRPr sz="2600"/>
          </a:p>
          <a:p>
            <a:pPr marL="342900" indent="-342900">
              <a:spcBef>
                <a:spcPts val="500"/>
              </a:spcBef>
              <a:buFontTx/>
              <a:defRPr sz="2200">
                <a:latin typeface="Arial"/>
                <a:ea typeface="Arial"/>
                <a:cs typeface="Arial"/>
                <a:sym typeface="Arial"/>
              </a:defRPr>
            </a:pPr>
            <a:endParaRPr sz="2600"/>
          </a:p>
          <a:p>
            <a:pPr marL="342900" indent="-342900">
              <a:spcBef>
                <a:spcPts val="500"/>
              </a:spcBef>
              <a:buFontTx/>
              <a:defRPr sz="2200">
                <a:latin typeface="Arial"/>
                <a:ea typeface="Arial"/>
                <a:cs typeface="Arial"/>
                <a:sym typeface="Arial"/>
              </a:defRPr>
            </a:pPr>
            <a:r>
              <a:t>Half-duplex systems can transmit data in both directions, but in only one direction at a time</a:t>
            </a:r>
          </a:p>
          <a:p>
            <a:pPr marL="342900" indent="-342900">
              <a:spcBef>
                <a:spcPts val="500"/>
              </a:spcBef>
              <a:buFontTx/>
              <a:defRPr sz="2200">
                <a:latin typeface="Arial"/>
                <a:ea typeface="Arial"/>
                <a:cs typeface="Arial"/>
                <a:sym typeface="Arial"/>
              </a:defRPr>
            </a:pPr>
            <a:endParaRPr/>
          </a:p>
          <a:p>
            <a:pPr marL="342900" indent="-342900">
              <a:spcBef>
                <a:spcPts val="500"/>
              </a:spcBef>
              <a:buFontTx/>
              <a:defRPr sz="2200">
                <a:latin typeface="Arial"/>
                <a:ea typeface="Arial"/>
                <a:cs typeface="Arial"/>
                <a:sym typeface="Arial"/>
              </a:defRPr>
            </a:pPr>
            <a:r>
              <a:t>Full-duplex systems can transmit data in both directions at the same time</a:t>
            </a:r>
          </a:p>
          <a:p>
            <a:pPr marL="342900" indent="-342900">
              <a:spcBef>
                <a:spcPts val="500"/>
              </a:spcBef>
              <a:buFontTx/>
              <a:defRPr sz="2200">
                <a:latin typeface="Arial"/>
                <a:ea typeface="Arial"/>
                <a:cs typeface="Arial"/>
                <a:sym typeface="Arial"/>
              </a:defRPr>
            </a:pPr>
            <a:endParaRPr/>
          </a:p>
          <a:p>
            <a:pPr marL="342900" indent="-342900">
              <a:spcBef>
                <a:spcPts val="500"/>
              </a:spcBef>
              <a:buFontTx/>
              <a:defRPr sz="2200">
                <a:latin typeface="Arial"/>
                <a:ea typeface="Arial"/>
                <a:cs typeface="Arial"/>
                <a:sym typeface="Arial"/>
              </a:defRPr>
            </a:pPr>
            <a:r>
              <a:t>Other peripheral interfacing standards that provide power, flexibility, and ease-of-installation include FireWire, Lightning, SCSI, iSCSI, InfiniBand, and Fibre Channel</a:t>
            </a:r>
          </a:p>
        </p:txBody>
      </p:sp>
      <p:sp>
        <p:nvSpPr>
          <p:cNvPr id="290"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28</a:t>
            </a:fld>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Summary (continued)"/>
          <p:cNvSpPr txBox="1">
            <a:spLocks noGrp="1"/>
          </p:cNvSpPr>
          <p:nvPr>
            <p:ph type="title"/>
          </p:nvPr>
        </p:nvSpPr>
        <p:spPr>
          <a:prstGeom prst="rect">
            <a:avLst/>
          </a:prstGeom>
        </p:spPr>
        <p:txBody>
          <a:bodyPr/>
          <a:lstStyle/>
          <a:p>
            <a:pPr algn="ctr">
              <a:defRPr b="1"/>
            </a:pPr>
            <a:r>
              <a:t>Summary </a:t>
            </a:r>
            <a:r>
              <a:rPr sz="2400"/>
              <a:t>(continued)</a:t>
            </a:r>
          </a:p>
        </p:txBody>
      </p:sp>
      <p:sp>
        <p:nvSpPr>
          <p:cNvPr id="293" name="While much of an interface standard resides at the physical layer, a data link connection is also required when data is transmitted between two points on a network…"/>
          <p:cNvSpPr txBox="1">
            <a:spLocks noGrp="1"/>
          </p:cNvSpPr>
          <p:nvPr>
            <p:ph type="body" idx="1"/>
          </p:nvPr>
        </p:nvSpPr>
        <p:spPr>
          <a:xfrm>
            <a:off x="838200" y="1825624"/>
            <a:ext cx="10515600" cy="4635610"/>
          </a:xfrm>
          <a:prstGeom prst="rect">
            <a:avLst/>
          </a:prstGeom>
        </p:spPr>
        <p:txBody>
          <a:bodyPr/>
          <a:lstStyle/>
          <a:p>
            <a:pPr marL="260604" indent="-260604" defTabSz="694944">
              <a:spcBef>
                <a:spcPts val="400"/>
              </a:spcBef>
              <a:buFontTx/>
              <a:defRPr sz="2128">
                <a:latin typeface="Arial"/>
                <a:ea typeface="Arial"/>
                <a:cs typeface="Arial"/>
                <a:sym typeface="Arial"/>
              </a:defRPr>
            </a:pPr>
            <a:r>
              <a:t>While much of an interface standard resides at the physical layer, a data link connection is also required when data is transmitted between two points on a network</a:t>
            </a:r>
          </a:p>
          <a:p>
            <a:pPr marL="564641" lvl="1" indent="-217170" defTabSz="694944">
              <a:spcBef>
                <a:spcPts val="300"/>
              </a:spcBef>
              <a:buFontTx/>
              <a:buChar char="–"/>
              <a:defRPr sz="2128">
                <a:latin typeface="Arial"/>
                <a:ea typeface="Arial"/>
                <a:cs typeface="Arial"/>
                <a:sym typeface="Arial"/>
              </a:defRPr>
            </a:pPr>
            <a:r>
              <a:t>Three common data link connections include asynchronous connections, synchronous connections, and isochronous connections</a:t>
            </a:r>
          </a:p>
          <a:p>
            <a:pPr marL="260604" indent="-260604" defTabSz="694944">
              <a:spcBef>
                <a:spcPts val="400"/>
              </a:spcBef>
              <a:buFontTx/>
              <a:defRPr sz="2128">
                <a:latin typeface="Arial"/>
                <a:ea typeface="Arial"/>
                <a:cs typeface="Arial"/>
                <a:sym typeface="Arial"/>
              </a:defRPr>
            </a:pPr>
            <a:endParaRPr/>
          </a:p>
          <a:p>
            <a:pPr marL="260604" indent="-260604" defTabSz="694944">
              <a:spcBef>
                <a:spcPts val="400"/>
              </a:spcBef>
              <a:buFontTx/>
              <a:defRPr sz="2128">
                <a:latin typeface="Arial"/>
                <a:ea typeface="Arial"/>
                <a:cs typeface="Arial"/>
                <a:sym typeface="Arial"/>
              </a:defRPr>
            </a:pPr>
            <a:r>
              <a:t>Asynchronous connections use single-character frames and start and stop bits to establish the beginning and ending points of the frame</a:t>
            </a:r>
          </a:p>
          <a:p>
            <a:pPr marL="260604" indent="-260604" defTabSz="694944">
              <a:spcBef>
                <a:spcPts val="400"/>
              </a:spcBef>
              <a:buFontTx/>
              <a:defRPr sz="2128">
                <a:latin typeface="Arial"/>
                <a:ea typeface="Arial"/>
                <a:cs typeface="Arial"/>
                <a:sym typeface="Arial"/>
              </a:defRPr>
            </a:pPr>
            <a:endParaRPr/>
          </a:p>
          <a:p>
            <a:pPr marL="260604" indent="-260604" defTabSz="694944">
              <a:spcBef>
                <a:spcPts val="400"/>
              </a:spcBef>
              <a:buFontTx/>
              <a:defRPr sz="2128">
                <a:latin typeface="Arial"/>
                <a:ea typeface="Arial"/>
                <a:cs typeface="Arial"/>
                <a:sym typeface="Arial"/>
              </a:defRPr>
            </a:pPr>
            <a:r>
              <a:t>Synchronous connections use multiple-character frames, sometimes consisting of thousands of characters</a:t>
            </a:r>
          </a:p>
          <a:p>
            <a:pPr marL="260604" indent="-260604" defTabSz="694944">
              <a:spcBef>
                <a:spcPts val="400"/>
              </a:spcBef>
              <a:buFontTx/>
              <a:defRPr sz="2128">
                <a:latin typeface="Arial"/>
                <a:ea typeface="Arial"/>
                <a:cs typeface="Arial"/>
                <a:sym typeface="Arial"/>
              </a:defRPr>
            </a:pPr>
            <a:endParaRPr/>
          </a:p>
          <a:p>
            <a:pPr marL="260604" indent="-260604" defTabSz="694944">
              <a:spcBef>
                <a:spcPts val="400"/>
              </a:spcBef>
              <a:buFontTx/>
              <a:defRPr sz="2128">
                <a:latin typeface="Arial"/>
                <a:ea typeface="Arial"/>
                <a:cs typeface="Arial"/>
                <a:sym typeface="Arial"/>
              </a:defRPr>
            </a:pPr>
            <a:r>
              <a:t>Isochronous connections provide real-time connections between computers and peripherals and require a fairly involved dialog to support the connection</a:t>
            </a:r>
          </a:p>
        </p:txBody>
      </p:sp>
      <p:sp>
        <p:nvSpPr>
          <p:cNvPr id="294"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29</a:t>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odays Lecture"/>
          <p:cNvSpPr txBox="1">
            <a:spLocks noGrp="1"/>
          </p:cNvSpPr>
          <p:nvPr>
            <p:ph type="title"/>
          </p:nvPr>
        </p:nvSpPr>
        <p:spPr>
          <a:prstGeom prst="rect">
            <a:avLst/>
          </a:prstGeom>
        </p:spPr>
        <p:txBody>
          <a:bodyPr/>
          <a:lstStyle>
            <a:lvl1pPr algn="ctr">
              <a:defRPr b="1"/>
            </a:lvl1pPr>
          </a:lstStyle>
          <a:p>
            <a:r>
              <a:t>Todays Lecture</a:t>
            </a:r>
          </a:p>
        </p:txBody>
      </p:sp>
      <p:sp>
        <p:nvSpPr>
          <p:cNvPr id="172" name="Recognize the difference between half-duplex and full-duplex connections…"/>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Recognize the difference between half-duplex and full-duplex connections</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Identify the operating characteristics of terminal-to-mainframe connections and why they are unique compared to other types of computer connections</a:t>
            </a:r>
          </a:p>
        </p:txBody>
      </p:sp>
      <p:sp>
        <p:nvSpPr>
          <p:cNvPr id="173"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a:t>
            </a:fld>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Summary (continued)"/>
          <p:cNvSpPr txBox="1">
            <a:spLocks noGrp="1"/>
          </p:cNvSpPr>
          <p:nvPr>
            <p:ph type="title"/>
          </p:nvPr>
        </p:nvSpPr>
        <p:spPr>
          <a:prstGeom prst="rect">
            <a:avLst/>
          </a:prstGeom>
        </p:spPr>
        <p:txBody>
          <a:bodyPr/>
          <a:lstStyle/>
          <a:p>
            <a:pPr algn="ctr">
              <a:defRPr b="1"/>
            </a:pPr>
            <a:r>
              <a:t>Summary </a:t>
            </a:r>
            <a:r>
              <a:rPr sz="2400"/>
              <a:t>(continued)</a:t>
            </a:r>
          </a:p>
        </p:txBody>
      </p:sp>
      <p:sp>
        <p:nvSpPr>
          <p:cNvPr id="297" name="A point-to-point connection is one between a computer terminal and a mainframe computer that is dedicated to one terminal…"/>
          <p:cNvSpPr txBox="1">
            <a:spLocks noGrp="1"/>
          </p:cNvSpPr>
          <p:nvPr>
            <p:ph type="body" idx="1"/>
          </p:nvPr>
        </p:nvSpPr>
        <p:spPr>
          <a:xfrm>
            <a:off x="838200" y="1825625"/>
            <a:ext cx="10515600" cy="4351338"/>
          </a:xfrm>
          <a:prstGeom prst="rect">
            <a:avLst/>
          </a:prstGeom>
        </p:spPr>
        <p:txBody>
          <a:bodyPr/>
          <a:lstStyle/>
          <a:p>
            <a:pPr marL="342900" indent="-342900">
              <a:spcBef>
                <a:spcPts val="600"/>
              </a:spcBef>
              <a:buFontTx/>
              <a:defRPr>
                <a:latin typeface="Arial"/>
                <a:ea typeface="Arial"/>
                <a:cs typeface="Arial"/>
                <a:sym typeface="Arial"/>
              </a:defRPr>
            </a:pPr>
            <a:r>
              <a:t>A point-to-point connection is one between a computer terminal and a mainframe computer that is dedicated to one terminal </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A multipoint connection is a shared connection between more than one computer terminal and a mainframe computer</a:t>
            </a:r>
          </a:p>
        </p:txBody>
      </p:sp>
      <p:sp>
        <p:nvSpPr>
          <p:cNvPr id="298"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300" name="Title 8"/>
          <p:cNvSpPr txBox="1">
            <a:spLocks noGrp="1"/>
          </p:cNvSpPr>
          <p:nvPr>
            <p:ph type="title"/>
          </p:nvPr>
        </p:nvSpPr>
        <p:spPr>
          <a:xfrm>
            <a:off x="327170" y="4405745"/>
            <a:ext cx="11417418" cy="2095723"/>
          </a:xfrm>
          <a:prstGeom prst="rect">
            <a:avLst/>
          </a:prstGeom>
        </p:spPr>
        <p:txBody>
          <a:bodyPr/>
          <a:lstStyle/>
          <a:p>
            <a:pPr algn="ctr">
              <a:defRPr>
                <a:solidFill>
                  <a:srgbClr val="FFFFFF"/>
                </a:solidFill>
                <a:latin typeface="Arial Rounded MT Bold"/>
                <a:ea typeface="Arial Rounded MT Bold"/>
                <a:cs typeface="Arial Rounded MT Bold"/>
                <a:sym typeface="Arial Rounded MT Bold"/>
              </a:defRPr>
            </a:pPr>
            <a:r>
              <a:t>kent.edu.au</a:t>
            </a:r>
            <a:br/>
            <a:r>
              <a:t/>
            </a:r>
            <a:br/>
            <a:r>
              <a:rPr sz="1600"/>
              <a:t>Kent Institute Australia Pty. Ltd.</a:t>
            </a:r>
            <a:br>
              <a:rPr sz="1600"/>
            </a:br>
            <a:r>
              <a:rPr sz="1600"/>
              <a:t>ABN 49 003 577 302 </a:t>
            </a:r>
            <a:r>
              <a:rPr sz="1600">
                <a:latin typeface="+mn-lt"/>
                <a:ea typeface="+mn-ea"/>
                <a:cs typeface="+mn-cs"/>
                <a:sym typeface="Calibri"/>
              </a:rPr>
              <a:t>●</a:t>
            </a:r>
            <a:r>
              <a:rPr sz="1600"/>
              <a:t> CRICOS Code: 00161E </a:t>
            </a:r>
            <a:r>
              <a:rPr sz="1600">
                <a:latin typeface="+mn-lt"/>
                <a:ea typeface="+mn-ea"/>
                <a:cs typeface="+mn-cs"/>
                <a:sym typeface="Calibri"/>
              </a:rPr>
              <a:t>●</a:t>
            </a:r>
            <a:r>
              <a:rPr sz="1600"/>
              <a:t> RTO Code: 90458 </a:t>
            </a:r>
            <a:r>
              <a:rPr sz="1600">
                <a:latin typeface="+mn-lt"/>
                <a:ea typeface="+mn-ea"/>
                <a:cs typeface="+mn-cs"/>
                <a:sym typeface="Calibri"/>
              </a:rPr>
              <a:t>●</a:t>
            </a:r>
            <a:r>
              <a:rPr sz="1600"/>
              <a:t> TEQSA Provider Number: PRV12051</a:t>
            </a:r>
          </a:p>
        </p:txBody>
      </p:sp>
      <p:sp>
        <p:nvSpPr>
          <p:cNvPr id="301" name="Slide Number Placeholder 13"/>
          <p:cNvSpPr txBox="1">
            <a:spLocks noGrp="1"/>
          </p:cNvSpPr>
          <p:nvPr>
            <p:ph type="sldNum" sz="quarter" idx="2"/>
          </p:nvPr>
        </p:nvSpPr>
        <p:spPr>
          <a:xfrm>
            <a:off x="8610600" y="6404292"/>
            <a:ext cx="258624"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algn="l"/>
          </a:lstStyle>
          <a:p>
            <a:fld id="{86CB4B4D-7CA3-9044-876B-883B54F8677D}" type="slidenum">
              <a:t>31</a:t>
            </a:fld>
            <a:endParaRPr/>
          </a:p>
        </p:txBody>
      </p:sp>
      <p:pic>
        <p:nvPicPr>
          <p:cNvPr id="302" name="Picture 2" descr="Picture 2"/>
          <p:cNvPicPr>
            <a:picLocks noChangeAspect="1"/>
          </p:cNvPicPr>
          <p:nvPr/>
        </p:nvPicPr>
        <p:blipFill>
          <a:blip r:embed="rId2">
            <a:extLst/>
          </a:blip>
          <a:stretch>
            <a:fillRect/>
          </a:stretch>
        </p:blipFill>
        <p:spPr>
          <a:xfrm>
            <a:off x="3195779" y="874229"/>
            <a:ext cx="5569529" cy="3354910"/>
          </a:xfrm>
          <a:prstGeom prst="rect">
            <a:avLst/>
          </a:prstGeom>
          <a:ln w="12700">
            <a:miter lim="400000"/>
          </a:ln>
        </p:spPr>
      </p:pic>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Introduction"/>
          <p:cNvSpPr txBox="1">
            <a:spLocks noGrp="1"/>
          </p:cNvSpPr>
          <p:nvPr>
            <p:ph type="title"/>
          </p:nvPr>
        </p:nvSpPr>
        <p:spPr>
          <a:prstGeom prst="rect">
            <a:avLst/>
          </a:prstGeom>
        </p:spPr>
        <p:txBody>
          <a:bodyPr/>
          <a:lstStyle>
            <a:lvl1pPr algn="ctr">
              <a:defRPr b="1"/>
            </a:lvl1pPr>
          </a:lstStyle>
          <a:p>
            <a:r>
              <a:t>Introduction</a:t>
            </a:r>
          </a:p>
        </p:txBody>
      </p:sp>
      <p:sp>
        <p:nvSpPr>
          <p:cNvPr id="176" name="Connecting peripheral devices to a computer has, in the past, been a fairly challenging task…"/>
          <p:cNvSpPr txBox="1">
            <a:spLocks noGrp="1"/>
          </p:cNvSpPr>
          <p:nvPr>
            <p:ph type="body" idx="1"/>
          </p:nvPr>
        </p:nvSpPr>
        <p:spPr>
          <a:xfrm>
            <a:off x="838200" y="1825625"/>
            <a:ext cx="10384582" cy="4351338"/>
          </a:xfrm>
          <a:prstGeom prst="rect">
            <a:avLst/>
          </a:prstGeom>
        </p:spPr>
        <p:txBody>
          <a:bodyPr/>
          <a:lstStyle/>
          <a:p>
            <a:pPr marL="342900" indent="-342900">
              <a:spcBef>
                <a:spcPts val="600"/>
              </a:spcBef>
              <a:buFontTx/>
              <a:defRPr>
                <a:latin typeface="Arial"/>
                <a:ea typeface="Arial"/>
                <a:cs typeface="Arial"/>
                <a:sym typeface="Arial"/>
              </a:defRPr>
            </a:pPr>
            <a:r>
              <a:t>Connecting peripheral devices to a computer has, in the past, been a fairly challenging task</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Newer interfaces have made this task much easier</a:t>
            </a:r>
          </a:p>
          <a:p>
            <a:pPr marL="342900" indent="-342900">
              <a:spcBef>
                <a:spcPts val="600"/>
              </a:spcBef>
              <a:buFontTx/>
              <a:defRPr>
                <a:latin typeface="Arial"/>
                <a:ea typeface="Arial"/>
                <a:cs typeface="Arial"/>
                <a:sym typeface="Arial"/>
              </a:defRPr>
            </a:pPr>
            <a:endParaRPr/>
          </a:p>
          <a:p>
            <a:pPr marL="342900" indent="-342900">
              <a:spcBef>
                <a:spcPts val="600"/>
              </a:spcBef>
              <a:buFontTx/>
              <a:defRPr>
                <a:latin typeface="Arial"/>
                <a:ea typeface="Arial"/>
                <a:cs typeface="Arial"/>
                <a:sym typeface="Arial"/>
              </a:defRPr>
            </a:pPr>
            <a:r>
              <a:t>Let’s examine the interface between a computer and a device</a:t>
            </a:r>
          </a:p>
          <a:p>
            <a:pPr marL="742950" lvl="1" indent="-285750">
              <a:spcBef>
                <a:spcPts val="600"/>
              </a:spcBef>
              <a:buFontTx/>
              <a:buChar char="–"/>
              <a:defRPr sz="2600">
                <a:latin typeface="Arial"/>
                <a:ea typeface="Arial"/>
                <a:cs typeface="Arial"/>
                <a:sym typeface="Arial"/>
              </a:defRPr>
            </a:pPr>
            <a:r>
              <a:t>This interface occurs primarily at the physical layer</a:t>
            </a:r>
          </a:p>
        </p:txBody>
      </p:sp>
      <p:sp>
        <p:nvSpPr>
          <p:cNvPr id="177"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4</a:t>
            </a:fld>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Interfacing a Computer to  Peripheral Devices"/>
          <p:cNvSpPr txBox="1">
            <a:spLocks noGrp="1"/>
          </p:cNvSpPr>
          <p:nvPr>
            <p:ph type="title"/>
          </p:nvPr>
        </p:nvSpPr>
        <p:spPr>
          <a:prstGeom prst="rect">
            <a:avLst/>
          </a:prstGeom>
        </p:spPr>
        <p:txBody>
          <a:bodyPr/>
          <a:lstStyle/>
          <a:p>
            <a:pPr algn="ctr" defTabSz="877823">
              <a:defRPr sz="4224" b="1"/>
            </a:pPr>
            <a:r>
              <a:t>Interfacing a Computer to </a:t>
            </a:r>
            <a:br/>
            <a:r>
              <a:t>Peripheral Devices</a:t>
            </a:r>
          </a:p>
        </p:txBody>
      </p:sp>
      <p:sp>
        <p:nvSpPr>
          <p:cNvPr id="180" name="The connection to a peripheral is often called the interface…"/>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The connection to a peripheral is often called the interface</a:t>
            </a:r>
          </a:p>
          <a:p>
            <a:pPr marL="342900" indent="-342900">
              <a:lnSpc>
                <a:spcPct val="100000"/>
              </a:lnSpc>
              <a:spcBef>
                <a:spcPts val="600"/>
              </a:spcBef>
              <a:buFontTx/>
              <a:defRPr>
                <a:latin typeface="Arial"/>
                <a:ea typeface="Arial"/>
                <a:cs typeface="Arial"/>
                <a:sym typeface="Arial"/>
              </a:defRPr>
            </a:pPr>
            <a:endParaRPr/>
          </a:p>
          <a:p>
            <a:pPr marL="342900" indent="-342900">
              <a:lnSpc>
                <a:spcPct val="100000"/>
              </a:lnSpc>
              <a:spcBef>
                <a:spcPts val="600"/>
              </a:spcBef>
              <a:buFontTx/>
              <a:defRPr>
                <a:latin typeface="Arial"/>
                <a:ea typeface="Arial"/>
                <a:cs typeface="Arial"/>
                <a:sym typeface="Arial"/>
              </a:defRPr>
            </a:pPr>
            <a:r>
              <a:t>The process of providing all the proper interconnections between a computer and a peripheral is called interfacing</a:t>
            </a:r>
          </a:p>
        </p:txBody>
      </p:sp>
      <p:sp>
        <p:nvSpPr>
          <p:cNvPr id="181"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5</a:t>
            </a:fld>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Characteristics of Interface Standards"/>
          <p:cNvSpPr txBox="1">
            <a:spLocks noGrp="1"/>
          </p:cNvSpPr>
          <p:nvPr>
            <p:ph type="title"/>
          </p:nvPr>
        </p:nvSpPr>
        <p:spPr>
          <a:prstGeom prst="rect">
            <a:avLst/>
          </a:prstGeom>
        </p:spPr>
        <p:txBody>
          <a:bodyPr/>
          <a:lstStyle>
            <a:lvl1pPr algn="ctr">
              <a:defRPr b="1"/>
            </a:lvl1pPr>
          </a:lstStyle>
          <a:p>
            <a:r>
              <a:t>Characteristics of Interface Standards</a:t>
            </a:r>
          </a:p>
        </p:txBody>
      </p:sp>
      <p:sp>
        <p:nvSpPr>
          <p:cNvPr id="184" name="There are essentially two types of standards…"/>
          <p:cNvSpPr txBox="1">
            <a:spLocks noGrp="1"/>
          </p:cNvSpPr>
          <p:nvPr>
            <p:ph type="body" idx="1"/>
          </p:nvPr>
        </p:nvSpPr>
        <p:spPr>
          <a:xfrm>
            <a:off x="838200" y="1825625"/>
            <a:ext cx="10384582" cy="4351338"/>
          </a:xfrm>
          <a:prstGeom prst="rect">
            <a:avLst/>
          </a:prstGeom>
        </p:spPr>
        <p:txBody>
          <a:bodyPr/>
          <a:lstStyle/>
          <a:p>
            <a:pPr marL="342900" indent="-342900">
              <a:spcBef>
                <a:spcPts val="600"/>
              </a:spcBef>
              <a:buFontTx/>
              <a:defRPr sz="2600">
                <a:latin typeface="Arial"/>
                <a:ea typeface="Arial"/>
                <a:cs typeface="Arial"/>
                <a:sym typeface="Arial"/>
              </a:defRPr>
            </a:pPr>
            <a:r>
              <a:t>There are essentially two types of standards</a:t>
            </a:r>
            <a:endParaRPr sz="2200"/>
          </a:p>
          <a:p>
            <a:pPr marL="742950" lvl="1" indent="-285750">
              <a:spcBef>
                <a:spcPts val="500"/>
              </a:spcBef>
              <a:buFontTx/>
              <a:buChar char="–"/>
              <a:defRPr sz="2400">
                <a:latin typeface="Arial"/>
                <a:ea typeface="Arial"/>
                <a:cs typeface="Arial"/>
                <a:sym typeface="Arial"/>
              </a:defRPr>
            </a:pPr>
            <a:endParaRPr sz="2200"/>
          </a:p>
          <a:p>
            <a:pPr marL="742950" lvl="1" indent="-285750">
              <a:spcBef>
                <a:spcPts val="500"/>
              </a:spcBef>
              <a:buFontTx/>
              <a:buChar char="–"/>
              <a:defRPr sz="2400">
                <a:latin typeface="Arial"/>
                <a:ea typeface="Arial"/>
                <a:cs typeface="Arial"/>
                <a:sym typeface="Arial"/>
              </a:defRPr>
            </a:pPr>
            <a:r>
              <a:t>Official standards</a:t>
            </a:r>
            <a:endParaRPr sz="2600"/>
          </a:p>
          <a:p>
            <a:pPr marL="1143000" lvl="2" indent="-228600">
              <a:spcBef>
                <a:spcPts val="500"/>
              </a:spcBef>
              <a:buFontTx/>
              <a:defRPr sz="2200">
                <a:latin typeface="Arial"/>
                <a:ea typeface="Arial"/>
                <a:cs typeface="Arial"/>
                <a:sym typeface="Arial"/>
              </a:defRPr>
            </a:pPr>
            <a:r>
              <a:t>Created by standards-making organizations such as ITU (International Telecommunications Union), IEEE (Institute for Electrical and Electronics Engineers), (now defunct) EIA (Electronic Industries Association), ISO (International Organization for Standardization), and ANSI (American National Standards Institute)</a:t>
            </a:r>
            <a:endParaRPr sz="2400"/>
          </a:p>
          <a:p>
            <a:pPr marL="742950" lvl="1" indent="-285750">
              <a:spcBef>
                <a:spcPts val="500"/>
              </a:spcBef>
              <a:buFontTx/>
              <a:buChar char="–"/>
              <a:defRPr sz="2400">
                <a:latin typeface="Arial"/>
                <a:ea typeface="Arial"/>
                <a:cs typeface="Arial"/>
                <a:sym typeface="Arial"/>
              </a:defRPr>
            </a:pPr>
            <a:endParaRPr sz="2400"/>
          </a:p>
          <a:p>
            <a:pPr marL="742950" lvl="1" indent="-285750">
              <a:spcBef>
                <a:spcPts val="500"/>
              </a:spcBef>
              <a:buFontTx/>
              <a:buChar char="–"/>
              <a:defRPr sz="2400">
                <a:latin typeface="Arial"/>
                <a:ea typeface="Arial"/>
                <a:cs typeface="Arial"/>
                <a:sym typeface="Arial"/>
              </a:defRPr>
            </a:pPr>
            <a:r>
              <a:t>De facto standards </a:t>
            </a:r>
            <a:endParaRPr sz="2600"/>
          </a:p>
          <a:p>
            <a:pPr marL="1143000" lvl="2" indent="-228600">
              <a:spcBef>
                <a:spcPts val="500"/>
              </a:spcBef>
              <a:buFontTx/>
              <a:defRPr sz="2200">
                <a:latin typeface="Arial"/>
                <a:ea typeface="Arial"/>
                <a:cs typeface="Arial"/>
                <a:sym typeface="Arial"/>
              </a:defRPr>
            </a:pPr>
            <a:r>
              <a:t>Created by other groups that are not official standards but because of their widespread use, become “almost” standards</a:t>
            </a:r>
          </a:p>
        </p:txBody>
      </p:sp>
      <p:sp>
        <p:nvSpPr>
          <p:cNvPr id="185"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6</a:t>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Characteristics of Interface  Standards (continued)"/>
          <p:cNvSpPr txBox="1">
            <a:spLocks noGrp="1"/>
          </p:cNvSpPr>
          <p:nvPr>
            <p:ph type="title"/>
          </p:nvPr>
        </p:nvSpPr>
        <p:spPr>
          <a:prstGeom prst="rect">
            <a:avLst/>
          </a:prstGeom>
        </p:spPr>
        <p:txBody>
          <a:bodyPr/>
          <a:lstStyle/>
          <a:p>
            <a:pPr algn="ctr" defTabSz="877823">
              <a:defRPr sz="4224" b="1"/>
            </a:pPr>
            <a:r>
              <a:t>Characteristics of Interface </a:t>
            </a:r>
            <a:br/>
            <a:r>
              <a:t>Standards </a:t>
            </a:r>
            <a:r>
              <a:rPr sz="2304"/>
              <a:t>(continued)</a:t>
            </a:r>
          </a:p>
        </p:txBody>
      </p:sp>
      <p:sp>
        <p:nvSpPr>
          <p:cNvPr id="188" name="There are four possible components to an interface standard:…"/>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There are four </a:t>
            </a:r>
            <a:r>
              <a:rPr i="1"/>
              <a:t>possible</a:t>
            </a:r>
            <a:r>
              <a:t> components to an interface standard:</a:t>
            </a:r>
          </a:p>
          <a:p>
            <a:pPr marL="742950" lvl="1" indent="-285750">
              <a:lnSpc>
                <a:spcPct val="100000"/>
              </a:lnSpc>
              <a:spcBef>
                <a:spcPts val="500"/>
              </a:spcBef>
              <a:buFontTx/>
              <a:buChar char="–"/>
              <a:defRPr sz="2400">
                <a:latin typeface="Arial"/>
                <a:ea typeface="Arial"/>
                <a:cs typeface="Arial"/>
                <a:sym typeface="Arial"/>
              </a:defRPr>
            </a:pPr>
            <a:r>
              <a:t>Electrical component: deals with voltages, line capacitance, and other electrical characteristics</a:t>
            </a:r>
            <a:endParaRPr sz="2600"/>
          </a:p>
          <a:p>
            <a:pPr marL="742950" lvl="1" indent="-285750">
              <a:lnSpc>
                <a:spcPct val="100000"/>
              </a:lnSpc>
              <a:spcBef>
                <a:spcPts val="500"/>
              </a:spcBef>
              <a:buFontTx/>
              <a:buChar char="–"/>
              <a:defRPr sz="2400">
                <a:latin typeface="Arial"/>
                <a:ea typeface="Arial"/>
                <a:cs typeface="Arial"/>
                <a:sym typeface="Arial"/>
              </a:defRPr>
            </a:pPr>
            <a:r>
              <a:t>Mechanical component: deals with items such as the connector or plug description</a:t>
            </a:r>
            <a:endParaRPr sz="2600"/>
          </a:p>
          <a:p>
            <a:pPr marL="742950" lvl="1" indent="-285750">
              <a:lnSpc>
                <a:spcPct val="100000"/>
              </a:lnSpc>
              <a:spcBef>
                <a:spcPts val="500"/>
              </a:spcBef>
              <a:buFontTx/>
              <a:buChar char="–"/>
              <a:defRPr sz="2400">
                <a:latin typeface="Arial"/>
                <a:ea typeface="Arial"/>
                <a:cs typeface="Arial"/>
                <a:sym typeface="Arial"/>
              </a:defRPr>
            </a:pPr>
            <a:r>
              <a:t>Functional component: describes the function of each pin or circuit that is used in a particular interface</a:t>
            </a:r>
            <a:endParaRPr sz="2600"/>
          </a:p>
          <a:p>
            <a:pPr marL="742950" lvl="1" indent="-285750">
              <a:lnSpc>
                <a:spcPct val="100000"/>
              </a:lnSpc>
              <a:spcBef>
                <a:spcPts val="500"/>
              </a:spcBef>
              <a:buFontTx/>
              <a:buChar char="–"/>
              <a:defRPr sz="2400">
                <a:latin typeface="Arial"/>
                <a:ea typeface="Arial"/>
                <a:cs typeface="Arial"/>
                <a:sym typeface="Arial"/>
              </a:defRPr>
            </a:pPr>
            <a:r>
              <a:t>Procedural component: describes how the particular circuits are used to perform an operation </a:t>
            </a:r>
          </a:p>
        </p:txBody>
      </p:sp>
      <p:sp>
        <p:nvSpPr>
          <p:cNvPr id="189" name="Slide Number"/>
          <p:cNvSpPr txBox="1">
            <a:spLocks noGrp="1"/>
          </p:cNvSpPr>
          <p:nvPr>
            <p:ph type="sldNum" sz="quarter" idx="2"/>
          </p:nvPr>
        </p:nvSpPr>
        <p:spPr>
          <a:xfrm>
            <a:off x="11172418" y="6404292"/>
            <a:ext cx="181382" cy="269241"/>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7</a:t>
            </a:fld>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wo Important Interface Standards"/>
          <p:cNvSpPr txBox="1">
            <a:spLocks noGrp="1"/>
          </p:cNvSpPr>
          <p:nvPr>
            <p:ph type="title"/>
          </p:nvPr>
        </p:nvSpPr>
        <p:spPr>
          <a:prstGeom prst="rect">
            <a:avLst/>
          </a:prstGeom>
        </p:spPr>
        <p:txBody>
          <a:bodyPr/>
          <a:lstStyle>
            <a:lvl1pPr algn="ctr">
              <a:defRPr b="1"/>
            </a:lvl1pPr>
          </a:lstStyle>
          <a:p>
            <a:r>
              <a:t>Two Important Interface Standards</a:t>
            </a:r>
          </a:p>
        </p:txBody>
      </p:sp>
      <p:sp>
        <p:nvSpPr>
          <p:cNvPr id="192" name="In order to better understand the four components of an interface, let’s examine two interface standards…"/>
          <p:cNvSpPr txBox="1">
            <a:spLocks noGrp="1"/>
          </p:cNvSpPr>
          <p:nvPr>
            <p:ph type="body" idx="1"/>
          </p:nvPr>
        </p:nvSpPr>
        <p:spPr>
          <a:xfrm>
            <a:off x="838200" y="1825625"/>
            <a:ext cx="10384582" cy="4351338"/>
          </a:xfrm>
          <a:prstGeom prst="rect">
            <a:avLst/>
          </a:prstGeom>
        </p:spPr>
        <p:txBody>
          <a:bodyPr/>
          <a:lstStyle/>
          <a:p>
            <a:pPr marL="342900" indent="-342900">
              <a:lnSpc>
                <a:spcPct val="100000"/>
              </a:lnSpc>
              <a:spcBef>
                <a:spcPts val="600"/>
              </a:spcBef>
              <a:buFontTx/>
              <a:defRPr>
                <a:latin typeface="Arial"/>
                <a:ea typeface="Arial"/>
                <a:cs typeface="Arial"/>
                <a:sym typeface="Arial"/>
              </a:defRPr>
            </a:pPr>
            <a:r>
              <a:t>In order to better understand the four components of an interface, let’s examine two interface standards</a:t>
            </a:r>
          </a:p>
          <a:p>
            <a:pPr marL="742950" lvl="1" indent="-285750">
              <a:lnSpc>
                <a:spcPct val="100000"/>
              </a:lnSpc>
              <a:spcBef>
                <a:spcPts val="600"/>
              </a:spcBef>
              <a:buFontTx/>
              <a:buChar char="–"/>
              <a:defRPr sz="2600">
                <a:latin typeface="Arial"/>
                <a:ea typeface="Arial"/>
                <a:cs typeface="Arial"/>
                <a:sym typeface="Arial"/>
              </a:defRPr>
            </a:pPr>
            <a:r>
              <a:t>EIA-232F – an older standard originally designed to connect a modem to a computer</a:t>
            </a:r>
          </a:p>
          <a:p>
            <a:pPr marL="742950" lvl="1" indent="-285750">
              <a:lnSpc>
                <a:spcPct val="100000"/>
              </a:lnSpc>
              <a:spcBef>
                <a:spcPts val="600"/>
              </a:spcBef>
              <a:buFontTx/>
              <a:buChar char="–"/>
              <a:defRPr sz="2600">
                <a:latin typeface="Arial"/>
                <a:ea typeface="Arial"/>
                <a:cs typeface="Arial"/>
                <a:sym typeface="Arial"/>
              </a:defRPr>
            </a:pPr>
            <a:r>
              <a:t>USB (Universal Serial Bus) – a newer standard that is much more powerful than EIA-232F</a:t>
            </a:r>
          </a:p>
        </p:txBody>
      </p:sp>
      <p:sp>
        <p:nvSpPr>
          <p:cNvPr id="193"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8</a:t>
            </a:fld>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 name="An Early Standard: EIA-232F"/>
          <p:cNvSpPr txBox="1">
            <a:spLocks noGrp="1"/>
          </p:cNvSpPr>
          <p:nvPr>
            <p:ph type="title"/>
          </p:nvPr>
        </p:nvSpPr>
        <p:spPr>
          <a:prstGeom prst="rect">
            <a:avLst/>
          </a:prstGeom>
        </p:spPr>
        <p:txBody>
          <a:bodyPr/>
          <a:lstStyle>
            <a:lvl1pPr algn="ctr">
              <a:defRPr b="1"/>
            </a:lvl1pPr>
          </a:lstStyle>
          <a:p>
            <a:r>
              <a:t>An Early Standard: EIA-232F</a:t>
            </a:r>
          </a:p>
        </p:txBody>
      </p:sp>
      <p:sp>
        <p:nvSpPr>
          <p:cNvPr id="196" name="Originally named RS-232 but has gone through many revisions…"/>
          <p:cNvSpPr txBox="1">
            <a:spLocks noGrp="1"/>
          </p:cNvSpPr>
          <p:nvPr>
            <p:ph type="body" idx="1"/>
          </p:nvPr>
        </p:nvSpPr>
        <p:spPr>
          <a:xfrm>
            <a:off x="838200" y="1825625"/>
            <a:ext cx="10384582" cy="4351338"/>
          </a:xfrm>
          <a:prstGeom prst="rect">
            <a:avLst/>
          </a:prstGeom>
        </p:spPr>
        <p:txBody>
          <a:bodyPr>
            <a:normAutofit lnSpcReduction="10000"/>
          </a:bodyPr>
          <a:lstStyle/>
          <a:p>
            <a:pPr marL="322325" indent="-322325" defTabSz="859536">
              <a:lnSpc>
                <a:spcPct val="100000"/>
              </a:lnSpc>
              <a:spcBef>
                <a:spcPts val="600"/>
              </a:spcBef>
              <a:buFontTx/>
              <a:defRPr sz="2632">
                <a:latin typeface="Arial"/>
                <a:ea typeface="Arial"/>
                <a:cs typeface="Arial"/>
                <a:sym typeface="Arial"/>
              </a:defRPr>
            </a:pPr>
            <a:r>
              <a:t>Originally named RS-232 but has gone through many revisions</a:t>
            </a:r>
          </a:p>
          <a:p>
            <a:pPr marL="322325" indent="-322325" defTabSz="859536">
              <a:lnSpc>
                <a:spcPct val="100000"/>
              </a:lnSpc>
              <a:spcBef>
                <a:spcPts val="600"/>
              </a:spcBef>
              <a:buFontTx/>
              <a:defRPr sz="2632">
                <a:latin typeface="Arial"/>
                <a:ea typeface="Arial"/>
                <a:cs typeface="Arial"/>
                <a:sym typeface="Arial"/>
              </a:defRPr>
            </a:pPr>
            <a:r>
              <a:t>All four components are defined in the EIA-232F standard:</a:t>
            </a:r>
          </a:p>
          <a:p>
            <a:pPr marL="698373" lvl="1" indent="-268604" defTabSz="859536">
              <a:lnSpc>
                <a:spcPct val="100000"/>
              </a:lnSpc>
              <a:spcBef>
                <a:spcPts val="500"/>
              </a:spcBef>
              <a:buFontTx/>
              <a:buChar char="–"/>
              <a:defRPr sz="2444">
                <a:latin typeface="Arial"/>
                <a:ea typeface="Arial"/>
                <a:cs typeface="Arial"/>
                <a:sym typeface="Arial"/>
              </a:defRPr>
            </a:pPr>
            <a:r>
              <a:t>Electrical</a:t>
            </a:r>
          </a:p>
          <a:p>
            <a:pPr marL="698373" lvl="1" indent="-268604" defTabSz="859536">
              <a:lnSpc>
                <a:spcPct val="100000"/>
              </a:lnSpc>
              <a:spcBef>
                <a:spcPts val="500"/>
              </a:spcBef>
              <a:buFontTx/>
              <a:buChar char="–"/>
              <a:defRPr sz="2444">
                <a:latin typeface="Arial"/>
                <a:ea typeface="Arial"/>
                <a:cs typeface="Arial"/>
                <a:sym typeface="Arial"/>
              </a:defRPr>
            </a:pPr>
            <a:r>
              <a:t>Mechanical (DB-25 connector and DB-9 connector)</a:t>
            </a:r>
          </a:p>
          <a:p>
            <a:pPr marL="698373" lvl="1" indent="-268604" defTabSz="859536">
              <a:lnSpc>
                <a:spcPct val="100000"/>
              </a:lnSpc>
              <a:spcBef>
                <a:spcPts val="500"/>
              </a:spcBef>
              <a:buFontTx/>
              <a:buChar char="–"/>
              <a:defRPr sz="2444">
                <a:latin typeface="Arial"/>
                <a:ea typeface="Arial"/>
                <a:cs typeface="Arial"/>
                <a:sym typeface="Arial"/>
              </a:defRPr>
            </a:pPr>
            <a:r>
              <a:t>Functional</a:t>
            </a:r>
          </a:p>
          <a:p>
            <a:pPr marL="698373" lvl="1" indent="-268604" defTabSz="859536">
              <a:lnSpc>
                <a:spcPct val="100000"/>
              </a:lnSpc>
              <a:spcBef>
                <a:spcPts val="500"/>
              </a:spcBef>
              <a:buFontTx/>
              <a:buChar char="–"/>
              <a:defRPr sz="2444">
                <a:latin typeface="Arial"/>
                <a:ea typeface="Arial"/>
                <a:cs typeface="Arial"/>
                <a:sym typeface="Arial"/>
              </a:defRPr>
            </a:pPr>
            <a:r>
              <a:t>Procedural</a:t>
            </a:r>
          </a:p>
          <a:p>
            <a:pPr marL="322325" indent="-322325" defTabSz="859536">
              <a:lnSpc>
                <a:spcPct val="100000"/>
              </a:lnSpc>
              <a:spcBef>
                <a:spcPts val="600"/>
              </a:spcBef>
              <a:buFontTx/>
              <a:defRPr sz="2632">
                <a:latin typeface="Arial"/>
                <a:ea typeface="Arial"/>
                <a:cs typeface="Arial"/>
                <a:sym typeface="Arial"/>
              </a:defRPr>
            </a:pPr>
            <a:r>
              <a:t>EIA-232F also used the definitions DTE and DCE</a:t>
            </a:r>
          </a:p>
          <a:p>
            <a:pPr marL="698373" lvl="1" indent="-268604" defTabSz="859536">
              <a:lnSpc>
                <a:spcPct val="100000"/>
              </a:lnSpc>
              <a:spcBef>
                <a:spcPts val="500"/>
              </a:spcBef>
              <a:buFontTx/>
              <a:buChar char="–"/>
              <a:defRPr sz="2444">
                <a:latin typeface="Arial"/>
                <a:ea typeface="Arial"/>
                <a:cs typeface="Arial"/>
                <a:sym typeface="Arial"/>
              </a:defRPr>
            </a:pPr>
            <a:r>
              <a:t>An example of a DTE, or data terminating equipment, is a computer</a:t>
            </a:r>
          </a:p>
          <a:p>
            <a:pPr marL="698373" lvl="1" indent="-268604" defTabSz="859536">
              <a:lnSpc>
                <a:spcPct val="100000"/>
              </a:lnSpc>
              <a:spcBef>
                <a:spcPts val="500"/>
              </a:spcBef>
              <a:buFontTx/>
              <a:buChar char="–"/>
              <a:defRPr sz="2444">
                <a:latin typeface="Arial"/>
                <a:ea typeface="Arial"/>
                <a:cs typeface="Arial"/>
                <a:sym typeface="Arial"/>
              </a:defRPr>
            </a:pPr>
            <a:r>
              <a:t>An example of a DCE, or data circuit-terminating equipment, is some form of modem</a:t>
            </a:r>
          </a:p>
        </p:txBody>
      </p:sp>
      <p:sp>
        <p:nvSpPr>
          <p:cNvPr id="197" name="Slide Number"/>
          <p:cNvSpPr txBox="1">
            <a:spLocks noGrp="1"/>
          </p:cNvSpPr>
          <p:nvPr>
            <p:ph type="sldNum" sz="quarter" idx="2"/>
          </p:nvPr>
        </p:nvSpPr>
        <p:spPr>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t>9</a:t>
            </a:fld>
            <a:endParaRPr/>
          </a:p>
        </p:txBody>
      </p:sp>
    </p:spTree>
  </p:cSld>
  <p:clrMapOvr>
    <a:masterClrMapping/>
  </p:clrMapOvr>
  <p:transition spd="med"/>
</p:sld>
</file>

<file path=ppt/theme/theme1.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Kent Powerpoint Template (final)">
  <a:themeElements>
    <a:clrScheme name="Kent Powerpoint Template (final)">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Kent Powerpoint Template (final)">
      <a:majorFont>
        <a:latin typeface="Helvetica"/>
        <a:ea typeface="Helvetica"/>
        <a:cs typeface="Helvetica"/>
      </a:majorFont>
      <a:minorFont>
        <a:latin typeface="Calibri"/>
        <a:ea typeface="Calibri"/>
        <a:cs typeface="Calibri"/>
      </a:minorFont>
    </a:fontScheme>
    <a:fmtScheme name="Kent Powerpoint Template (fina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2022</Words>
  <Application>Microsoft Office PowerPoint</Application>
  <PresentationFormat>Widescreen</PresentationFormat>
  <Paragraphs>247</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Arial Rounded MT Bold</vt:lpstr>
      <vt:lpstr>Calibri</vt:lpstr>
      <vt:lpstr>Kent Powerpoint Template (final)</vt:lpstr>
      <vt:lpstr>PowerPoint Presentation</vt:lpstr>
      <vt:lpstr>Chapter 4:  Making Connections</vt:lpstr>
      <vt:lpstr>Todays Lecture</vt:lpstr>
      <vt:lpstr>Introduction</vt:lpstr>
      <vt:lpstr>Interfacing a Computer to  Peripheral Devices</vt:lpstr>
      <vt:lpstr>Characteristics of Interface Standards</vt:lpstr>
      <vt:lpstr>Characteristics of Interface  Standards (continued)</vt:lpstr>
      <vt:lpstr>Two Important Interface Standards</vt:lpstr>
      <vt:lpstr>An Early Standard: EIA-232F</vt:lpstr>
      <vt:lpstr>What is meant by duplexity?</vt:lpstr>
      <vt:lpstr>Universal Serial Bus (USB)</vt:lpstr>
      <vt:lpstr>Universal Serial Bus (USB)</vt:lpstr>
      <vt:lpstr>FireWire</vt:lpstr>
      <vt:lpstr>Thunderbolt</vt:lpstr>
      <vt:lpstr>Lightning</vt:lpstr>
      <vt:lpstr>SCSI and iSCSI</vt:lpstr>
      <vt:lpstr>InfiniBand and Fibre Channel</vt:lpstr>
      <vt:lpstr>Asynchronous Connections</vt:lpstr>
      <vt:lpstr>Asynchronous Connections</vt:lpstr>
      <vt:lpstr>Synchronous Connections</vt:lpstr>
      <vt:lpstr>Isochronous Connections</vt:lpstr>
      <vt:lpstr>Terminal-to-Mainframe  Computer Connections</vt:lpstr>
      <vt:lpstr>Terminal-to-Mainframe  Computer Connections (cont..)</vt:lpstr>
      <vt:lpstr>Making Computer Connections In Action</vt:lpstr>
      <vt:lpstr>Making Computer Connections  In Action (continued)</vt:lpstr>
      <vt:lpstr>Making Computer Connections  In Action (continued)</vt:lpstr>
      <vt:lpstr>Summary</vt:lpstr>
      <vt:lpstr>Summary (continued)</vt:lpstr>
      <vt:lpstr>Summary (continued)</vt:lpstr>
      <vt:lpstr>Summary (continued)</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Ampani</dc:creator>
  <cp:lastModifiedBy>Rajesh Ampani</cp:lastModifiedBy>
  <cp:revision>3</cp:revision>
  <dcterms:modified xsi:type="dcterms:W3CDTF">2021-04-11T23:11:44Z</dcterms:modified>
</cp:coreProperties>
</file>