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6" r:id="rId1"/>
    <p:sldMasterId id="2147483710" r:id="rId2"/>
    <p:sldMasterId id="2147483724" r:id="rId3"/>
    <p:sldMasterId id="2147483736" r:id="rId4"/>
  </p:sldMasterIdLst>
  <p:notesMasterIdLst>
    <p:notesMasterId r:id="rId58"/>
  </p:notesMasterIdLst>
  <p:handoutMasterIdLst>
    <p:handoutMasterId r:id="rId59"/>
  </p:handoutMasterIdLst>
  <p:sldIdLst>
    <p:sldId id="408" r:id="rId5"/>
    <p:sldId id="409" r:id="rId6"/>
    <p:sldId id="353" r:id="rId7"/>
    <p:sldId id="359" r:id="rId8"/>
    <p:sldId id="360"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74" r:id="rId23"/>
    <p:sldId id="375" r:id="rId24"/>
    <p:sldId id="376" r:id="rId25"/>
    <p:sldId id="377" r:id="rId26"/>
    <p:sldId id="378" r:id="rId27"/>
    <p:sldId id="379" r:id="rId28"/>
    <p:sldId id="380" r:id="rId29"/>
    <p:sldId id="381" r:id="rId30"/>
    <p:sldId id="382" r:id="rId31"/>
    <p:sldId id="383" r:id="rId32"/>
    <p:sldId id="384" r:id="rId33"/>
    <p:sldId id="385" r:id="rId34"/>
    <p:sldId id="386" r:id="rId35"/>
    <p:sldId id="387" r:id="rId36"/>
    <p:sldId id="388" r:id="rId37"/>
    <p:sldId id="389" r:id="rId38"/>
    <p:sldId id="390" r:id="rId39"/>
    <p:sldId id="391" r:id="rId40"/>
    <p:sldId id="392" r:id="rId41"/>
    <p:sldId id="393" r:id="rId42"/>
    <p:sldId id="394" r:id="rId43"/>
    <p:sldId id="395" r:id="rId44"/>
    <p:sldId id="396" r:id="rId45"/>
    <p:sldId id="397" r:id="rId46"/>
    <p:sldId id="398" r:id="rId47"/>
    <p:sldId id="399" r:id="rId48"/>
    <p:sldId id="400" r:id="rId49"/>
    <p:sldId id="401" r:id="rId50"/>
    <p:sldId id="402" r:id="rId51"/>
    <p:sldId id="403" r:id="rId52"/>
    <p:sldId id="404" r:id="rId53"/>
    <p:sldId id="405" r:id="rId54"/>
    <p:sldId id="406" r:id="rId55"/>
    <p:sldId id="407" r:id="rId56"/>
    <p:sldId id="411" r:id="rId57"/>
  </p:sldIdLst>
  <p:sldSz cx="9144000" cy="6858000" type="screen4x3"/>
  <p:notesSz cx="6858000" cy="9144000"/>
  <p:custDataLst>
    <p:tags r:id="rId60"/>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56" userDrawn="1">
          <p15:clr>
            <a:srgbClr val="A4A3A4"/>
          </p15:clr>
        </p15:guide>
        <p15:guide id="2" pos="2449" userDrawn="1">
          <p15:clr>
            <a:srgbClr val="A4A3A4"/>
          </p15:clr>
        </p15:guide>
        <p15:guide id="3" orient="horz" pos="397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19" autoAdjust="0"/>
    <p:restoredTop sz="86395" autoAdjust="0"/>
  </p:normalViewPr>
  <p:slideViewPr>
    <p:cSldViewPr snapToGrid="0" snapToObjects="1">
      <p:cViewPr varScale="1">
        <p:scale>
          <a:sx n="70" d="100"/>
          <a:sy n="70" d="100"/>
        </p:scale>
        <p:origin x="1848" y="60"/>
      </p:cViewPr>
      <p:guideLst>
        <p:guide orient="horz" pos="4156"/>
        <p:guide pos="2449"/>
        <p:guide orient="horz" pos="3974"/>
      </p:guideLst>
    </p:cSldViewPr>
  </p:slideViewPr>
  <p:outlineViewPr>
    <p:cViewPr>
      <p:scale>
        <a:sx n="33" d="100"/>
        <a:sy n="33" d="100"/>
      </p:scale>
      <p:origin x="0" y="-31698"/>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9" d="100"/>
          <a:sy n="69" d="100"/>
        </p:scale>
        <p:origin x="3264"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commentAuthors" Target="commen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gs" Target="tags/tag1.xml"/><Relationship Id="rId65"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11/4/2020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57209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a:t>
            </a:r>
            <a:r>
              <a:rPr lang="en-US" sz="1200" b="0" i="0" u="none" strike="noStrike" kern="1200" cap="none" dirty="0" smtClean="0">
                <a:solidFill>
                  <a:prstClr val="black"/>
                </a:solidFill>
                <a:latin typeface="Arial"/>
                <a:ea typeface="Arial"/>
                <a:cs typeface="Arial"/>
                <a:sym typeface="Arial"/>
              </a:rPr>
              <a:t>2.3</a:t>
            </a:r>
            <a:r>
              <a:rPr lang="en-US" sz="1200" b="0" i="0" u="none" strike="noStrike" kern="1200" cap="none" dirty="0">
                <a:solidFill>
                  <a:prstClr val="black"/>
                </a:solidFill>
                <a:latin typeface="Arial"/>
                <a:ea typeface="Arial"/>
                <a:cs typeface="Arial"/>
                <a:sym typeface="Arial"/>
              </a:rPr>
              <a:t>, Page 121. </a:t>
            </a:r>
          </a:p>
          <a:p>
            <a:pPr lvl="0" defTabSz="914400"/>
            <a:r>
              <a:rPr lang="en-US" sz="1200" b="0" i="0" u="none" strike="noStrike" kern="1200" cap="none" dirty="0">
                <a:solidFill>
                  <a:prstClr val="black"/>
                </a:solidFill>
                <a:latin typeface="Arial"/>
                <a:ea typeface="Arial"/>
                <a:cs typeface="Arial"/>
                <a:sym typeface="Arial"/>
              </a:rPr>
              <a:t>In packet switching, digital messages are divided into fixed-length packets of bits (generally about 1,500 bytes). Header information indicates both the origin and the ultimate destination address of the packet, the size of the message, and the number of packets the receiving node should expect. Because the receipt of each packet is acknowledged by the receiving computer, for a considerable amount of time, the network is not passing information, only acknowledgments, producing a delay called latency.</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 figure illustrates the process involved in packet switching. The process is as follows. Original text message, I want to communicate with you. Text message digitized into bits, which is in the form of a series of zeroes and ones. Digital bits broken into packets, each packet containing eight bits. Header information added to each packet indicating destination, and other control information, such as how many bits are in the total message and how many packets. The header information is shown in the form of three groups of zeroes and ones, eight bits in each group.</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70191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95315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a:t>
            </a:r>
            <a:r>
              <a:rPr lang="en-US" sz="1200" b="0" i="0" u="none" strike="noStrike" kern="1200" cap="none" dirty="0" smtClean="0">
                <a:solidFill>
                  <a:prstClr val="black"/>
                </a:solidFill>
                <a:latin typeface="Arial"/>
                <a:ea typeface="Arial"/>
                <a:cs typeface="Arial"/>
                <a:sym typeface="Arial"/>
              </a:rPr>
              <a:t>2.4</a:t>
            </a:r>
            <a:r>
              <a:rPr lang="en-US" sz="1200" b="0" i="0" u="none" strike="noStrike" kern="1200" cap="none" dirty="0">
                <a:solidFill>
                  <a:prstClr val="black"/>
                </a:solidFill>
                <a:latin typeface="Arial"/>
                <a:ea typeface="Arial"/>
                <a:cs typeface="Arial"/>
                <a:sym typeface="Arial"/>
              </a:rPr>
              <a:t>, Page 123. </a:t>
            </a:r>
          </a:p>
          <a:p>
            <a:pPr lvl="0" defTabSz="914400"/>
            <a:r>
              <a:rPr lang="en-US" sz="1200" b="0" i="0" u="none" strike="noStrike" kern="1200" cap="none" dirty="0">
                <a:solidFill>
                  <a:prstClr val="black"/>
                </a:solidFill>
                <a:latin typeface="Arial"/>
                <a:ea typeface="Arial"/>
                <a:cs typeface="Arial"/>
                <a:sym typeface="Arial"/>
              </a:rPr>
              <a:t>TCP/IP is an industry-standard suite of protocols for large internetworks. The purpose of TCP/IP is to provide high-speed communication network links.</a:t>
            </a:r>
          </a:p>
          <a:p>
            <a:pPr lvl="0" defTabSz="914400"/>
            <a:endParaRPr lang="en-US" sz="1200" b="0" i="0" u="none" strike="noStrike" kern="1200" cap="none" dirty="0">
              <a:solidFill>
                <a:prstClr val="black"/>
              </a:solidFill>
              <a:latin typeface="Arial"/>
              <a:ea typeface="Arial"/>
              <a:cs typeface="Arial"/>
              <a:sym typeface="Arial"/>
            </a:endParaRP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a:t>
            </a:r>
            <a:r>
              <a:rPr lang="en-US" sz="1200" b="0" i="0" u="none" strike="noStrike" kern="1200" cap="none" baseline="0" dirty="0">
                <a:solidFill>
                  <a:prstClr val="black"/>
                </a:solidFill>
                <a:latin typeface="Arial"/>
                <a:ea typeface="Arial"/>
                <a:cs typeface="Arial"/>
                <a:sym typeface="Arial"/>
              </a:rPr>
              <a:t> description: </a:t>
            </a:r>
            <a:r>
              <a:rPr lang="en-US" sz="1200" b="0" i="0" u="none" strike="noStrike" kern="1200" cap="none" dirty="0">
                <a:solidFill>
                  <a:prstClr val="black"/>
                </a:solidFill>
                <a:latin typeface="Arial"/>
                <a:ea typeface="Arial"/>
                <a:cs typeface="Arial"/>
                <a:sym typeface="Arial"/>
              </a:rPr>
              <a:t>A flow diagram shows T C P and I P architecture and protocol suite. The diagram has two parts. On the left, the T C P and I P Protocol Architecture Layers are shown, and on the right, the T C P and I P Protocol Suite lists the protocols </a:t>
            </a:r>
            <a:r>
              <a:rPr lang="en-US" dirty="0">
                <a:sym typeface="Arial"/>
              </a:rPr>
              <a:t>within </a:t>
            </a:r>
            <a:r>
              <a:rPr lang="en-US" sz="1200" b="0" i="0" u="none" strike="noStrike" kern="1200" cap="none" dirty="0">
                <a:solidFill>
                  <a:prstClr val="black"/>
                </a:solidFill>
                <a:latin typeface="Arial"/>
                <a:ea typeface="Arial"/>
                <a:cs typeface="Arial"/>
                <a:sym typeface="Arial"/>
              </a:rPr>
              <a:t>each layer. The layers and the corresponding protocols are as follows. Application Layer, which has H T </a:t>
            </a:r>
            <a:r>
              <a:rPr lang="en-US" sz="1200" b="0" i="0" u="none" strike="noStrike" kern="1200" cap="none" dirty="0" err="1">
                <a:solidFill>
                  <a:prstClr val="black"/>
                </a:solidFill>
                <a:latin typeface="Arial"/>
                <a:ea typeface="Arial"/>
                <a:cs typeface="Arial"/>
                <a:sym typeface="Arial"/>
              </a:rPr>
              <a:t>T</a:t>
            </a:r>
            <a:r>
              <a:rPr lang="en-US" sz="1200" b="0" i="0" u="none" strike="noStrike" kern="1200" cap="none" dirty="0">
                <a:solidFill>
                  <a:prstClr val="black"/>
                </a:solidFill>
                <a:latin typeface="Arial"/>
                <a:ea typeface="Arial"/>
                <a:cs typeface="Arial"/>
                <a:sym typeface="Arial"/>
              </a:rPr>
              <a:t> P, Telnet, F T P, S M T P, and B G P. Host-to-Host Transport Layer, which has T C P. Internet Layer, which has I P. And Network Interface Layer, which has Ethernet, Token Ring, Frame Relay, and A T M.</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67284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51158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a:t>
            </a:r>
            <a:r>
              <a:rPr lang="en-US" sz="1200" b="0" i="0" u="none" strike="noStrike" kern="1200" cap="none" dirty="0" smtClean="0">
                <a:solidFill>
                  <a:prstClr val="black"/>
                </a:solidFill>
                <a:latin typeface="Arial"/>
                <a:ea typeface="Arial"/>
                <a:cs typeface="Arial"/>
                <a:sym typeface="Arial"/>
              </a:rPr>
              <a:t>2.5</a:t>
            </a:r>
            <a:r>
              <a:rPr lang="en-US" sz="1200" b="0" i="0" u="none" strike="noStrike" kern="1200" cap="none" dirty="0">
                <a:solidFill>
                  <a:prstClr val="black"/>
                </a:solidFill>
                <a:latin typeface="Arial"/>
                <a:ea typeface="Arial"/>
                <a:cs typeface="Arial"/>
                <a:sym typeface="Arial"/>
              </a:rPr>
              <a:t>, Page 124. </a:t>
            </a:r>
          </a:p>
          <a:p>
            <a:pPr lvl="0" defTabSz="914400"/>
            <a:r>
              <a:rPr lang="en-US" sz="1200" b="0" i="0" u="none" strike="noStrike" kern="1200" cap="none" dirty="0">
                <a:solidFill>
                  <a:prstClr val="black"/>
                </a:solidFill>
                <a:latin typeface="Arial"/>
                <a:ea typeface="Arial"/>
                <a:cs typeface="Arial"/>
                <a:sym typeface="Arial"/>
              </a:rPr>
              <a:t>The Internet uses packet-switched networks and the TCP/IP communications protocol to send, route, and assemble messages. Messages are broken into packets, and packets from the same message can travel along different routes.</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a:t>
            </a:r>
            <a:r>
              <a:rPr lang="en-US" sz="1200" b="0" i="0" u="none" strike="noStrike" kern="1200" cap="none" baseline="0" dirty="0">
                <a:solidFill>
                  <a:prstClr val="black"/>
                </a:solidFill>
                <a:latin typeface="Arial"/>
                <a:ea typeface="Arial"/>
                <a:cs typeface="Arial"/>
                <a:sym typeface="Arial"/>
              </a:rPr>
              <a:t> A flow diagram shows how Internet messages are routed using T C P and I P and packet switching. The diagram shows a sender and a recipient connected by many routers. The three stages in the process of sending and receiving messages are as follows. First, T C P and I P breaks data into packets when they leave the sender machine. Second, the packets travel from router to router over the Internet. And third, T C P and I P reassembles the packets into the original whole when it reaches the recipient machine.</a:t>
            </a:r>
            <a:endParaRPr lang="en-US" sz="1200" b="0" i="0" u="none" strike="noStrike" kern="1200" cap="none" dirty="0">
              <a:solidFill>
                <a:prstClr val="black"/>
              </a:solidFill>
              <a:latin typeface="Arial"/>
              <a:ea typeface="Arial"/>
              <a:cs typeface="Arial"/>
              <a:sym typeface="Aria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3832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11196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0866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76230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754257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51993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54049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639967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63151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a:t>
            </a:r>
            <a:r>
              <a:rPr lang="en-US" sz="1200" b="0" i="0" u="none" strike="noStrike" kern="1200" cap="none" dirty="0" smtClean="0">
                <a:solidFill>
                  <a:prstClr val="black"/>
                </a:solidFill>
                <a:latin typeface="Arial"/>
                <a:ea typeface="Arial"/>
                <a:cs typeface="Arial"/>
                <a:sym typeface="Arial"/>
              </a:rPr>
              <a:t>2.10 </a:t>
            </a:r>
            <a:r>
              <a:rPr lang="en-US" sz="1200" b="0" i="0" u="none" strike="noStrike" kern="1200" cap="none" dirty="0">
                <a:solidFill>
                  <a:prstClr val="black"/>
                </a:solidFill>
                <a:latin typeface="Arial"/>
                <a:ea typeface="Arial"/>
                <a:cs typeface="Arial"/>
                <a:sym typeface="Arial"/>
              </a:rPr>
              <a:t>Page 134. </a:t>
            </a:r>
          </a:p>
          <a:p>
            <a:pPr lvl="0" defTabSz="914400"/>
            <a:r>
              <a:rPr lang="en-US" sz="1200" b="0" i="0" u="none" strike="noStrike" kern="1200" cap="none" dirty="0">
                <a:solidFill>
                  <a:prstClr val="black"/>
                </a:solidFill>
                <a:latin typeface="Arial"/>
                <a:ea typeface="Arial"/>
                <a:cs typeface="Arial"/>
                <a:sym typeface="Arial"/>
              </a:rPr>
              <a:t>The Internet can be characterized as an hourglass modular structure with a lower layer containing the bit-carrying infrastructure (including cables and switches) and an upper layer containing user applications such as e-mail and the Web. In the narrow waist are transportation protocols such as TCP/IP.</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The hourglass model shows four layers. Two layers are above the narrow neck of the hourglass, and one layer is below it. The layers from the bottom to top are as follows. Layer 1, Network Technology Substrates. It </a:t>
            </a:r>
            <a:r>
              <a:rPr lang="en-US" dirty="0">
                <a:sym typeface="Arial"/>
              </a:rPr>
              <a:t>includes</a:t>
            </a:r>
            <a:r>
              <a:rPr lang="en-US" sz="1200" b="0" i="0" u="none" strike="noStrike" kern="1200" cap="none" dirty="0">
                <a:solidFill>
                  <a:prstClr val="black"/>
                </a:solidFill>
                <a:latin typeface="Arial"/>
                <a:ea typeface="Arial"/>
                <a:cs typeface="Arial"/>
                <a:sym typeface="Arial"/>
              </a:rPr>
              <a:t> the following </a:t>
            </a:r>
            <a:r>
              <a:rPr lang="en-US" dirty="0">
                <a:sym typeface="Arial"/>
              </a:rPr>
              <a:t>options: </a:t>
            </a:r>
            <a:r>
              <a:rPr lang="en-US" sz="1200" b="0" i="0" u="none" strike="noStrike" kern="1200" cap="none" dirty="0">
                <a:solidFill>
                  <a:prstClr val="black"/>
                </a:solidFill>
                <a:latin typeface="Arial"/>
                <a:ea typeface="Arial"/>
                <a:cs typeface="Arial"/>
                <a:sym typeface="Arial"/>
              </a:rPr>
              <a:t>Coaxial cable, Fiber optic, Wireless, Satellite, LANs, and D S L. Layer 2, Transport Services and Representation Standards, </a:t>
            </a:r>
            <a:r>
              <a:rPr lang="en-US" dirty="0">
                <a:sym typeface="Arial"/>
              </a:rPr>
              <a:t>which includes the </a:t>
            </a:r>
            <a:r>
              <a:rPr lang="en-US" sz="1200" b="0" i="0" u="none" strike="noStrike" kern="1200" cap="none" dirty="0">
                <a:solidFill>
                  <a:prstClr val="black"/>
                </a:solidFill>
                <a:latin typeface="Arial"/>
                <a:ea typeface="Arial"/>
                <a:cs typeface="Arial"/>
                <a:sym typeface="Arial"/>
              </a:rPr>
              <a:t>I P V 6 and I P V 4 and TCP </a:t>
            </a:r>
            <a:r>
              <a:rPr lang="en-US" dirty="0">
                <a:sym typeface="Arial"/>
              </a:rPr>
              <a:t>protocols. </a:t>
            </a:r>
            <a:r>
              <a:rPr lang="en-US" sz="1200" b="0" i="0" u="none" strike="noStrike" kern="1200" cap="none" dirty="0">
                <a:solidFill>
                  <a:prstClr val="black"/>
                </a:solidFill>
                <a:latin typeface="Arial"/>
                <a:ea typeface="Arial"/>
                <a:cs typeface="Arial"/>
                <a:sym typeface="Arial"/>
              </a:rPr>
              <a:t>Layer 3, Middleware Services</a:t>
            </a:r>
            <a:r>
              <a:rPr lang="en-US" dirty="0">
                <a:sym typeface="Arial"/>
              </a:rPr>
              <a:t> includes </a:t>
            </a:r>
            <a:r>
              <a:rPr lang="en-US" sz="1200" b="0" i="0" u="none" strike="noStrike" kern="1200" cap="none" dirty="0">
                <a:solidFill>
                  <a:prstClr val="black"/>
                </a:solidFill>
                <a:latin typeface="Arial"/>
                <a:ea typeface="Arial"/>
                <a:cs typeface="Arial"/>
                <a:sym typeface="Arial"/>
              </a:rPr>
              <a:t>Storage repositories, Security, Authentication slash Identity management, and File systems. Layer 4, Applications</a:t>
            </a:r>
            <a:r>
              <a:rPr lang="en-US" dirty="0">
                <a:sym typeface="Arial"/>
              </a:rPr>
              <a:t>, includes </a:t>
            </a:r>
            <a:r>
              <a:rPr lang="en-US" sz="1200" b="0" i="0" u="none" strike="noStrike" kern="1200" cap="none" dirty="0">
                <a:solidFill>
                  <a:prstClr val="black"/>
                </a:solidFill>
                <a:latin typeface="Arial"/>
                <a:ea typeface="Arial"/>
                <a:cs typeface="Arial"/>
                <a:sym typeface="Arial"/>
              </a:rPr>
              <a:t>Web browsers, E-mail clients, Media players, Image servers, and Remote login.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156961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a:t>
            </a:r>
            <a:r>
              <a:rPr lang="en-US" sz="1200" b="0" i="0" u="none" strike="noStrike" kern="1200" cap="none" dirty="0" smtClean="0">
                <a:solidFill>
                  <a:prstClr val="black"/>
                </a:solidFill>
                <a:latin typeface="Arial"/>
                <a:ea typeface="Arial"/>
                <a:cs typeface="Arial"/>
                <a:sym typeface="Arial"/>
              </a:rPr>
              <a:t>2.11</a:t>
            </a:r>
            <a:r>
              <a:rPr lang="en-US" sz="1200" b="0" i="0" u="none" strike="noStrike" kern="1200" cap="none" dirty="0">
                <a:solidFill>
                  <a:prstClr val="black"/>
                </a:solidFill>
                <a:latin typeface="Arial"/>
                <a:ea typeface="Arial"/>
                <a:cs typeface="Arial"/>
                <a:sym typeface="Arial"/>
              </a:rPr>
              <a:t>, Page 135. </a:t>
            </a:r>
          </a:p>
          <a:p>
            <a:pPr lvl="0" defTabSz="914400"/>
            <a:r>
              <a:rPr lang="en-US" sz="1200" b="0" i="0" u="none" strike="noStrike" kern="1200" cap="none" dirty="0">
                <a:solidFill>
                  <a:prstClr val="black"/>
                </a:solidFill>
                <a:latin typeface="Arial"/>
                <a:ea typeface="Arial"/>
                <a:cs typeface="Arial"/>
                <a:sym typeface="Arial"/>
              </a:rPr>
              <a:t>Today’s Internet has a multi-tiered open network architecture featuring multiple backbones, regional hubs, campus/corporate area networks, and local client computers.</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 schematic diagram shows Internet network architecture with </a:t>
            </a:r>
            <a:r>
              <a:rPr lang="en-US" dirty="0">
                <a:sym typeface="Arial"/>
              </a:rPr>
              <a:t>a backbone, regional hubs, domains and various clients. The network diagram shows a backbone connected to regional </a:t>
            </a:r>
            <a:r>
              <a:rPr lang="en-US" dirty="0"/>
              <a:t>hubs (comprised of </a:t>
            </a:r>
            <a:r>
              <a:rPr lang="en-US" dirty="0">
                <a:sym typeface="Arial"/>
              </a:rPr>
              <a:t>two regional hosts and I X Ps connected to each other). </a:t>
            </a:r>
            <a:r>
              <a:rPr lang="en-US" sz="1200" b="0" i="0" u="none" strike="noStrike" kern="1200" cap="none" dirty="0">
                <a:solidFill>
                  <a:prstClr val="black"/>
                </a:solidFill>
                <a:latin typeface="Arial"/>
                <a:ea typeface="Arial"/>
                <a:cs typeface="Arial"/>
                <a:sym typeface="Arial"/>
              </a:rPr>
              <a:t>One regional host is connected to </a:t>
            </a:r>
            <a:r>
              <a:rPr lang="en-US" dirty="0">
                <a:sym typeface="Arial"/>
              </a:rPr>
              <a:t>a</a:t>
            </a:r>
            <a:r>
              <a:rPr lang="en-US" sz="1200" b="0" i="0" u="none" strike="noStrike" kern="1200" cap="none" dirty="0">
                <a:solidFill>
                  <a:prstClr val="black"/>
                </a:solidFill>
                <a:latin typeface="Arial"/>
                <a:ea typeface="Arial"/>
                <a:cs typeface="Arial"/>
                <a:sym typeface="Arial"/>
              </a:rPr>
              <a:t> domain n y u dot e d u by a T 1 line. The domain is connected to a campus network and offices through a T 1 line, </a:t>
            </a:r>
            <a:r>
              <a:rPr lang="en-US" dirty="0">
                <a:sym typeface="Arial"/>
              </a:rPr>
              <a:t>each of which have a client IP address</a:t>
            </a:r>
            <a:r>
              <a:rPr lang="en-US" sz="1200" b="0" i="0" u="none" strike="noStrike" kern="1200" cap="none" dirty="0">
                <a:solidFill>
                  <a:prstClr val="black"/>
                </a:solidFill>
                <a:latin typeface="Arial"/>
                <a:ea typeface="Arial"/>
                <a:cs typeface="Arial"/>
                <a:sym typeface="Arial"/>
              </a:rPr>
              <a:t>. It is also connected to P O P 3 mail and S M T P mail. Another regional host is connected to a domain local I S P. This domain is connected </a:t>
            </a:r>
            <a:r>
              <a:rPr lang="en-US" dirty="0">
                <a:sym typeface="Arial"/>
              </a:rPr>
              <a:t>to a home system through a D S L/FIOS or cable line. </a:t>
            </a:r>
            <a:r>
              <a:rPr lang="en-US" sz="1200" b="0" i="0" u="none" strike="noStrike" kern="1200" cap="none" dirty="0">
                <a:solidFill>
                  <a:prstClr val="black"/>
                </a:solidFill>
                <a:latin typeface="Arial"/>
                <a:ea typeface="Arial"/>
                <a:cs typeface="Arial"/>
                <a:sym typeface="Arial"/>
              </a:rPr>
              <a:t>The home </a:t>
            </a:r>
            <a:r>
              <a:rPr lang="en-US" dirty="0">
                <a:sym typeface="Arial"/>
              </a:rPr>
              <a:t>system has a client I P address.</a:t>
            </a:r>
            <a:endParaRPr lang="en-US" sz="1200" b="0" i="0" u="none" strike="noStrike" kern="1200" cap="none" dirty="0">
              <a:solidFill>
                <a:prstClr val="black"/>
              </a:solidFill>
              <a:latin typeface="Arial"/>
              <a:ea typeface="Arial"/>
              <a:cs typeface="Arial"/>
              <a:sym typeface="Aria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408088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914441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490047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095939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757314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765429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40758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126531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sz="1200" b="0" i="0" u="none" strike="noStrike" kern="1200" cap="none" dirty="0">
                <a:solidFill>
                  <a:prstClr val="black"/>
                </a:solidFill>
                <a:latin typeface="Arial"/>
                <a:ea typeface="Arial"/>
                <a:cs typeface="Arial"/>
                <a:sym typeface="Arial"/>
              </a:rPr>
              <a:t>Figure </a:t>
            </a:r>
            <a:r>
              <a:rPr lang="en-US" sz="1200" b="0" i="0" u="none" strike="noStrike" kern="1200" cap="none" dirty="0" smtClean="0">
                <a:solidFill>
                  <a:prstClr val="black"/>
                </a:solidFill>
                <a:latin typeface="Arial"/>
                <a:ea typeface="Arial"/>
                <a:cs typeface="Arial"/>
                <a:sym typeface="Arial"/>
              </a:rPr>
              <a:t>2.13</a:t>
            </a:r>
            <a:r>
              <a:rPr lang="en-US" sz="1200" b="0" i="0" u="none" strike="noStrike" kern="1200" cap="none" dirty="0">
                <a:solidFill>
                  <a:prstClr val="black"/>
                </a:solidFill>
                <a:latin typeface="Arial"/>
                <a:ea typeface="Arial"/>
                <a:cs typeface="Arial"/>
                <a:sym typeface="Arial"/>
              </a:rPr>
              <a:t>, page 143. </a:t>
            </a:r>
          </a:p>
          <a:p>
            <a:pPr lvl="0" defTabSz="914400"/>
            <a:r>
              <a:rPr lang="en-US" sz="1200" b="0" i="0" u="none" strike="noStrike" kern="1200" cap="none" dirty="0">
                <a:solidFill>
                  <a:prstClr val="black"/>
                </a:solidFill>
                <a:latin typeface="Arial"/>
                <a:ea typeface="Arial"/>
                <a:cs typeface="Arial"/>
                <a:sym typeface="Arial"/>
              </a:rPr>
              <a:t>In a Wi-Fi network, wireless access points connect to the Internet using a land-based broadband connection. Clients, which could be desktops, laptops, tablet computers, or smartphones, connect to the access point using radio signals.</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An image shows various connections to Wi-Fi networks. The image shows a Wireless Access Point in the center, connected to the Internet, laptop computer, smartphone, tablet computer, and desktop computer. The connection between the Internet and Wireless Access Point is labeled Broadband connection to Internet.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061065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562801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646327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934399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320203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213248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476653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Note: Example URL is not an actual URL.</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744594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14279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23203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a:solidFill>
                  <a:prstClr val="black"/>
                </a:solidFill>
                <a:latin typeface="Arial"/>
                <a:ea typeface="Arial"/>
                <a:cs typeface="Arial"/>
                <a:sym typeface="Arial"/>
              </a:rPr>
              <a:t>Slide 2 is list of textbook LO numbers and statements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865374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998365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061141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661030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069033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sz="1200" b="0" i="0" u="none" strike="noStrike" kern="1200" cap="none" dirty="0">
                <a:solidFill>
                  <a:prstClr val="black"/>
                </a:solidFill>
                <a:latin typeface="Arial"/>
                <a:ea typeface="Arial"/>
                <a:cs typeface="Arial"/>
                <a:sym typeface="Arial"/>
              </a:rPr>
              <a:t>Figure </a:t>
            </a:r>
            <a:r>
              <a:rPr lang="en-US" sz="1200" b="0" i="0" u="none" strike="noStrike" kern="1200" cap="none" dirty="0" smtClean="0">
                <a:solidFill>
                  <a:prstClr val="black"/>
                </a:solidFill>
                <a:latin typeface="Arial"/>
                <a:ea typeface="Arial"/>
                <a:cs typeface="Arial"/>
                <a:sym typeface="Arial"/>
              </a:rPr>
              <a:t>2.17</a:t>
            </a:r>
            <a:r>
              <a:rPr lang="en-US" sz="1200" b="0" i="0" u="none" strike="noStrike" kern="1200" cap="none" dirty="0">
                <a:solidFill>
                  <a:prstClr val="black"/>
                </a:solidFill>
                <a:latin typeface="Arial"/>
                <a:ea typeface="Arial"/>
                <a:cs typeface="Arial"/>
                <a:sym typeface="Arial"/>
              </a:rPr>
              <a:t>, page 167.</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An image shows how Google works, in terms of indexing the </a:t>
            </a:r>
            <a:r>
              <a:rPr lang="en-US" dirty="0">
                <a:sym typeface="Arial"/>
              </a:rPr>
              <a:t>We</a:t>
            </a:r>
            <a:r>
              <a:rPr lang="en-US" sz="1200" b="0" i="0" u="none" strike="noStrike" kern="1200" cap="none" dirty="0">
                <a:solidFill>
                  <a:prstClr val="black"/>
                </a:solidFill>
                <a:latin typeface="Arial"/>
                <a:ea typeface="Arial"/>
                <a:cs typeface="Arial"/>
                <a:sym typeface="Arial"/>
              </a:rPr>
              <a:t>b and processing a search query. The steps are as follows for A, Indexing the Web. 1. A Google bot</a:t>
            </a:r>
            <a:r>
              <a:rPr lang="en-US" dirty="0">
                <a:sym typeface="Arial"/>
              </a:rPr>
              <a:t>, a form of </a:t>
            </a:r>
            <a:r>
              <a:rPr lang="en-US" sz="1200" b="0" i="0" u="none" strike="noStrike" kern="1200" cap="none" dirty="0">
                <a:solidFill>
                  <a:prstClr val="black"/>
                </a:solidFill>
                <a:latin typeface="Arial"/>
                <a:ea typeface="Arial"/>
                <a:cs typeface="Arial"/>
                <a:sym typeface="Arial"/>
              </a:rPr>
              <a:t>software code, crawls the Web, going from link to link. 2. Crawled pages are analyzed</a:t>
            </a:r>
            <a:r>
              <a:rPr lang="en-US" dirty="0">
                <a:sym typeface="Arial"/>
              </a:rPr>
              <a:t>: links, </a:t>
            </a:r>
            <a:r>
              <a:rPr lang="en-US" sz="1200" b="0" i="0" u="none" strike="noStrike" kern="1200" cap="none" dirty="0">
                <a:solidFill>
                  <a:prstClr val="black"/>
                </a:solidFill>
                <a:latin typeface="Arial"/>
                <a:ea typeface="Arial"/>
                <a:cs typeface="Arial"/>
                <a:sym typeface="Arial"/>
              </a:rPr>
              <a:t>semantic analysis and JavaScript or C S </a:t>
            </a:r>
            <a:r>
              <a:rPr lang="en-US" sz="1200" b="0" i="0" u="none" strike="noStrike" kern="1200" cap="none" dirty="0" err="1">
                <a:solidFill>
                  <a:prstClr val="black"/>
                </a:solidFill>
                <a:latin typeface="Arial"/>
                <a:ea typeface="Arial"/>
                <a:cs typeface="Arial"/>
                <a:sym typeface="Arial"/>
              </a:rPr>
              <a:t>S</a:t>
            </a:r>
            <a:r>
              <a:rPr lang="en-US" sz="1200" b="0" i="0" u="none" strike="noStrike" kern="1200" cap="none" dirty="0">
                <a:solidFill>
                  <a:prstClr val="black"/>
                </a:solidFill>
                <a:latin typeface="Arial"/>
                <a:ea typeface="Arial"/>
                <a:cs typeface="Arial"/>
                <a:sym typeface="Arial"/>
              </a:rPr>
              <a:t> content. 3. New data is added to an index of keywords and the pages on which they appear. 4. To deal with the scale of the Web, Google has already indexed an estimated 30 trillion pages. Google breaks it up into thousands of index shards, groups of millions of pages. 5. The index shards are stored on Google servers, </a:t>
            </a:r>
            <a:r>
              <a:rPr lang="en-US" dirty="0">
                <a:sym typeface="Arial"/>
              </a:rPr>
              <a:t>of which there are </a:t>
            </a:r>
            <a:r>
              <a:rPr lang="en-US" sz="1200" b="0" i="0" u="none" strike="noStrike" kern="1200" cap="none" dirty="0">
                <a:solidFill>
                  <a:prstClr val="black"/>
                </a:solidFill>
                <a:latin typeface="Arial"/>
                <a:ea typeface="Arial"/>
                <a:cs typeface="Arial"/>
                <a:sym typeface="Arial"/>
              </a:rPr>
              <a:t>approximately 1 million, located in data centers around the world. 6. The indexing process runs continuously, processing billions of Web pages a day. Pages with frequently updated content and links from other highly ranked sites are crawled more regularly and deeply, and given higher rank themselves. The steps are as follows for B, Processing a Search Query. 1. A user enters a search query on a desktop computer or mobile device. Google will make suggestions as the user types. 2. The search request is sent to one of Google's many servers. 3. The server uses an algorithm to access the index database, find matching pages, and compute a score, representing how good a match the page is for query. The algorithm has 200 plus variables including PageRank, the quality and relevance of the content on the page to the query the context of the search and the user's previous search history. Google also applies various penalties and filters to prevent attempts to game the algorithm. 4. Small text summaries, or snippets, are generated for each result. 5. Results delivered to the user, 10 to a page.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822530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591805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397723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216356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941139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46612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833242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537757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495836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534195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93487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47680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65093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32091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731454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none" spc="0" normalizeH="0" baseline="0" noProof="0">
              <a:ln>
                <a:noFill/>
              </a:ln>
              <a:solidFill>
                <a:prstClr val="black"/>
              </a:solidFill>
              <a:effectLst/>
              <a:uLnTx/>
              <a:uFillTx/>
              <a:latin typeface="Arial"/>
              <a:cs typeface="Arial"/>
              <a:sym typeface="Arial"/>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prstClr val="white"/>
              </a:solidFill>
              <a:effectLst/>
              <a:uLnTx/>
              <a:uFillTx/>
              <a:latin typeface="Arial"/>
              <a:cs typeface="Arial"/>
              <a:sym typeface="Arial"/>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1200" cap="none" spc="0" normalizeH="0" baseline="0" noProof="0">
                <a:ln>
                  <a:noFill/>
                </a:ln>
                <a:solidFill>
                  <a:prstClr val="white"/>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1200" cap="none" spc="0" normalizeH="0" baseline="0" noProof="0">
              <a:ln>
                <a:noFill/>
              </a:ln>
              <a:solidFill>
                <a:prstClr val="white"/>
              </a:solidFill>
              <a:effectLst/>
              <a:uLnTx/>
              <a:uFillTx/>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pic>
        <p:nvPicPr>
          <p:cNvPr id="2" name="Picture 1"/>
          <p:cNvPicPr>
            <a:picLocks noChangeAspect="1"/>
          </p:cNvPicPr>
          <p:nvPr userDrawn="1"/>
        </p:nvPicPr>
        <p:blipFill>
          <a:blip r:embed="rId2"/>
          <a:stretch>
            <a:fillRect/>
          </a:stretch>
        </p:blipFill>
        <p:spPr>
          <a:xfrm>
            <a:off x="-793" y="0"/>
            <a:ext cx="9144793" cy="268247"/>
          </a:xfrm>
          <a:prstGeom prst="rect">
            <a:avLst/>
          </a:prstGeom>
        </p:spPr>
      </p:pic>
      <p:pic>
        <p:nvPicPr>
          <p:cNvPr id="3" name="Picture 2"/>
          <p:cNvPicPr>
            <a:picLocks noChangeAspect="1"/>
          </p:cNvPicPr>
          <p:nvPr userDrawn="1"/>
        </p:nvPicPr>
        <p:blipFill>
          <a:blip r:embed="rId3"/>
          <a:stretch>
            <a:fillRect/>
          </a:stretch>
        </p:blipFill>
        <p:spPr>
          <a:xfrm>
            <a:off x="0" y="6095934"/>
            <a:ext cx="951058" cy="762066"/>
          </a:xfrm>
          <a:prstGeom prst="rect">
            <a:avLst/>
          </a:prstGeom>
        </p:spPr>
      </p:pic>
    </p:spTree>
    <p:extLst>
      <p:ext uri="{BB962C8B-B14F-4D97-AF65-F5344CB8AC3E}">
        <p14:creationId xmlns:p14="http://schemas.microsoft.com/office/powerpoint/2010/main" val="207006442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59AB67-BE92-4A5F-B3CB-248AC6737EBC}"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38474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4860BC5-6149-45B8-B367-B9B0D66BE27E}"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685058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8FE1BA7-4187-488E-9E42-DEBD9072495B}"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672493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AU"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05E9B68-AD7A-438F-9D1D-3DB3D6ABCFB0}"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322822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A07E56F-0407-419F-9E5E-869F663477AC}"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643943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4DC7A53-BC4F-40B7-8C9A-C53F13553151}"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312721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AU"/>
          </a:p>
        </p:txBody>
      </p:sp>
      <p:sp>
        <p:nvSpPr>
          <p:cNvPr id="4" name="Date Placeholder 3"/>
          <p:cNvSpPr>
            <a:spLocks noGrp="1"/>
          </p:cNvSpPr>
          <p:nvPr>
            <p:ph type="dt" sz="half" idx="10"/>
          </p:nvPr>
        </p:nvSpPr>
        <p:spPr>
          <a:xfrm>
            <a:off x="196912" y="6356351"/>
            <a:ext cx="2489138" cy="365125"/>
          </a:xfrm>
        </p:spPr>
        <p:txBody>
          <a:bodyPr/>
          <a:lstStyle/>
          <a:p>
            <a:fld id="{0B7BFBD5-ADEF-409A-8496-1C199FD86A25}" type="datetime1">
              <a:rPr lang="en-AU" smtClean="0"/>
              <a:t>4/11/2020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431114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7FA1ACBD-4E48-4D63-B331-940BE5A8216D}" type="datetime1">
              <a:rPr lang="en-AU" smtClean="0"/>
              <a:t>4/11/2020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41232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10E7CA-4BA3-4495-99CB-21D30A274AF2}" type="datetime1">
              <a:rPr lang="en-AU" smtClean="0"/>
              <a:t>4/11/2020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424735066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628650" y="1825625"/>
            <a:ext cx="38862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F37DC6C7-015B-415C-9580-A51F4B0DD460}" type="datetime1">
              <a:rPr lang="en-AU" smtClean="0"/>
              <a:t>4/11/2020</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endParaRPr lang="en-AU" dirty="0"/>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10518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328742"/>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none" spc="0" normalizeH="0" baseline="0" noProof="0">
              <a:ln>
                <a:noFill/>
              </a:ln>
              <a:solidFill>
                <a:prstClr val="black"/>
              </a:solidFill>
              <a:effectLst/>
              <a:uLnTx/>
              <a:uFillTx/>
              <a:latin typeface="Arial"/>
              <a:cs typeface="Arial"/>
              <a:sym typeface="Arial"/>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prstClr val="white"/>
              </a:solidFill>
              <a:effectLst/>
              <a:uLnTx/>
              <a:uFillTx/>
              <a:latin typeface="Arial"/>
              <a:cs typeface="Arial"/>
              <a:sym typeface="Arial"/>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1200" cap="none" spc="0" normalizeH="0" baseline="0" noProof="0">
                <a:ln>
                  <a:noFill/>
                </a:ln>
                <a:solidFill>
                  <a:prstClr val="white"/>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1200" cap="none" spc="0" normalizeH="0" baseline="0" noProof="0">
              <a:ln>
                <a:noFill/>
              </a:ln>
              <a:solidFill>
                <a:prstClr val="white"/>
              </a:solidFill>
              <a:effectLst/>
              <a:uLnTx/>
              <a:uFillTx/>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55588" marR="0" lvl="0" indent="-255588" algn="r"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Verdana"/>
                <a:ea typeface="Verdana" panose="020B0604030504040204" pitchFamily="34" charset="0"/>
                <a:cs typeface="Verdana" panose="020B0604030504040204" pitchFamily="34" charset="0"/>
                <a:sym typeface="Arial"/>
              </a:rPr>
              <a:t>Copyright © </a:t>
            </a:r>
            <a:r>
              <a:rPr kumimoji="0" lang="en-US" altLang="en-US" sz="1200" b="0" i="0" u="none" strike="noStrike" kern="1200" cap="none" spc="0" normalizeH="0" baseline="0" noProof="0" dirty="0" smtClean="0">
                <a:ln>
                  <a:noFill/>
                </a:ln>
                <a:solidFill>
                  <a:prstClr val="black"/>
                </a:solidFill>
                <a:effectLst/>
                <a:uLnTx/>
                <a:uFillTx/>
                <a:latin typeface="Verdana"/>
                <a:ea typeface="Verdana" panose="020B0604030504040204" pitchFamily="34" charset="0"/>
                <a:cs typeface="Verdana" panose="020B0604030504040204" pitchFamily="34" charset="0"/>
                <a:sym typeface="Arial"/>
              </a:rPr>
              <a:t>2020 Pearson Education Ltd. </a:t>
            </a:r>
            <a:r>
              <a:rPr kumimoji="0" lang="en-US" altLang="en-US" sz="1200" b="0" i="0" u="none" strike="noStrike" kern="1200" cap="none" spc="0" normalizeH="0" baseline="0" noProof="0" dirty="0">
                <a:ln>
                  <a:noFill/>
                </a:ln>
                <a:solidFill>
                  <a:prstClr val="black"/>
                </a:solidFill>
                <a:effectLst/>
                <a:uLnTx/>
                <a:uFillTx/>
                <a:latin typeface="Verdana"/>
                <a:ea typeface="Verdana" panose="020B0604030504040204" pitchFamily="34" charset="0"/>
                <a:cs typeface="Verdana" panose="020B0604030504040204" pitchFamily="34" charset="0"/>
                <a:sym typeface="Arial"/>
              </a:rPr>
              <a:t>All Rights Reserved</a:t>
            </a:r>
          </a:p>
        </p:txBody>
      </p:sp>
      <p:pic>
        <p:nvPicPr>
          <p:cNvPr id="2" name="Picture 1"/>
          <p:cNvPicPr>
            <a:picLocks noChangeAspect="1"/>
          </p:cNvPicPr>
          <p:nvPr userDrawn="1"/>
        </p:nvPicPr>
        <p:blipFill>
          <a:blip r:embed="rId2"/>
          <a:stretch>
            <a:fillRect/>
          </a:stretch>
        </p:blipFill>
        <p:spPr>
          <a:xfrm>
            <a:off x="0" y="6026629"/>
            <a:ext cx="951058" cy="762066"/>
          </a:xfrm>
          <a:prstGeom prst="rect">
            <a:avLst/>
          </a:prstGeom>
        </p:spPr>
      </p:pic>
      <p:pic>
        <p:nvPicPr>
          <p:cNvPr id="3" name="Picture 2"/>
          <p:cNvPicPr>
            <a:picLocks noChangeAspect="1"/>
          </p:cNvPicPr>
          <p:nvPr userDrawn="1"/>
        </p:nvPicPr>
        <p:blipFill>
          <a:blip r:embed="rId3"/>
          <a:stretch>
            <a:fillRect/>
          </a:stretch>
        </p:blipFill>
        <p:spPr>
          <a:xfrm>
            <a:off x="-397" y="-21053"/>
            <a:ext cx="9144793" cy="268247"/>
          </a:xfrm>
          <a:prstGeom prst="rect">
            <a:avLst/>
          </a:prstGeom>
        </p:spPr>
      </p:pic>
    </p:spTree>
    <p:extLst>
      <p:ext uri="{BB962C8B-B14F-4D97-AF65-F5344CB8AC3E}">
        <p14:creationId xmlns:p14="http://schemas.microsoft.com/office/powerpoint/2010/main" val="7429871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2" pos="28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E43AF249-7AAA-440E-9A94-2519FA17C0A0}" type="datetime1">
              <a:rPr lang="en-AU" smtClean="0"/>
              <a:t>4/11/2020</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69A33247-0532-4294-AAF9-44D3CCAEBDA1}" type="slidenum">
              <a:rPr lang="en-AU" smtClean="0"/>
              <a:pPr/>
              <a:t>‹#›</a:t>
            </a:fld>
            <a:endParaRPr lang="en-AU"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319916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F859AB67-BE92-4A5F-B3CB-248AC6737EBC}" type="datetime1">
              <a:rPr lang="en-AU" smtClean="0"/>
              <a:t>4/11/2020</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402344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60BC5-6149-45B8-B367-B9B0D66BE27E}" type="datetime1">
              <a:rPr lang="en-AU" smtClean="0"/>
              <a:t>4/11/2020</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388049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FE1BA7-4187-488E-9E42-DEBD9072495B}" type="datetime1">
              <a:rPr lang="en-AU" smtClean="0"/>
              <a:t>4/11/2020</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162287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AU"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5E9B68-AD7A-438F-9D1D-3DB3D6ABCFB0}" type="datetime1">
              <a:rPr lang="en-AU" smtClean="0"/>
              <a:t>4/11/2020</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324915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A07E56F-0407-419F-9E5E-869F663477AC}" type="datetime1">
              <a:rPr lang="en-AU" smtClean="0"/>
              <a:t>4/11/2020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153509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34DC7A53-BC4F-40B7-8C9A-C53F13553151}" type="datetime1">
              <a:rPr lang="en-AU" smtClean="0"/>
              <a:t>4/11/2020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637239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328742"/>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2020 Pearson Education Ltd. </a:t>
            </a:r>
            <a:r>
              <a:rPr lang="en-US" altLang="en-US" sz="1200" dirty="0">
                <a:solidFill>
                  <a:schemeClr val="tx1"/>
                </a:solidFill>
                <a:latin typeface="Verdana"/>
                <a:ea typeface="Verdana" panose="020B0604030504040204" pitchFamily="34" charset="0"/>
                <a:cs typeface="Verdana" panose="020B0604030504040204" pitchFamily="34" charset="0"/>
              </a:rPr>
              <a:t>All Rights Reserved</a:t>
            </a:r>
          </a:p>
        </p:txBody>
      </p:sp>
      <p:pic>
        <p:nvPicPr>
          <p:cNvPr id="2" name="Picture 1"/>
          <p:cNvPicPr>
            <a:picLocks noChangeAspect="1"/>
          </p:cNvPicPr>
          <p:nvPr userDrawn="1"/>
        </p:nvPicPr>
        <p:blipFill>
          <a:blip r:embed="rId2"/>
          <a:stretch>
            <a:fillRect/>
          </a:stretch>
        </p:blipFill>
        <p:spPr>
          <a:xfrm>
            <a:off x="0" y="6026629"/>
            <a:ext cx="951058" cy="762066"/>
          </a:xfrm>
          <a:prstGeom prst="rect">
            <a:avLst/>
          </a:prstGeom>
        </p:spPr>
      </p:pic>
      <p:pic>
        <p:nvPicPr>
          <p:cNvPr id="3" name="Picture 2"/>
          <p:cNvPicPr>
            <a:picLocks noChangeAspect="1"/>
          </p:cNvPicPr>
          <p:nvPr userDrawn="1"/>
        </p:nvPicPr>
        <p:blipFill>
          <a:blip r:embed="rId3"/>
          <a:stretch>
            <a:fillRect/>
          </a:stretch>
        </p:blipFill>
        <p:spPr>
          <a:xfrm>
            <a:off x="-397" y="-21053"/>
            <a:ext cx="9144793" cy="268247"/>
          </a:xfrm>
          <a:prstGeom prst="rect">
            <a:avLst/>
          </a:prstGeom>
        </p:spPr>
      </p:pic>
    </p:spTree>
    <p:extLst>
      <p:ext uri="{BB962C8B-B14F-4D97-AF65-F5344CB8AC3E}">
        <p14:creationId xmlns:p14="http://schemas.microsoft.com/office/powerpoint/2010/main" val="237852602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DBF91B49-4D56-4BC2-B95B-69098DE600CD}" type="datetime1">
              <a:rPr lang="en-AU" smtClean="0"/>
              <a:t>4/11/2020</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148390992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705858"/>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2020 Pearson Education Ltd. </a:t>
            </a:r>
            <a:r>
              <a:rPr lang="en-US" altLang="en-US" sz="1200" dirty="0">
                <a:solidFill>
                  <a:schemeClr val="tx1"/>
                </a:solidFill>
                <a:latin typeface="Verdana"/>
                <a:ea typeface="Verdana" panose="020B0604030504040204" pitchFamily="34" charset="0"/>
                <a:cs typeface="Verdana" panose="020B0604030504040204" pitchFamily="34" charset="0"/>
              </a:rPr>
              <a:t>All Rights Reserved</a:t>
            </a:r>
          </a:p>
        </p:txBody>
      </p:sp>
      <p:sp>
        <p:nvSpPr>
          <p:cNvPr id="3" name="Text Placeholder 2"/>
          <p:cNvSpPr>
            <a:spLocks noGrp="1"/>
          </p:cNvSpPr>
          <p:nvPr>
            <p:ph type="body" sz="quarter" idx="14"/>
          </p:nvPr>
        </p:nvSpPr>
        <p:spPr>
          <a:xfrm>
            <a:off x="457200" y="3517900"/>
            <a:ext cx="8229600" cy="18621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230812654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
        <p:nvSpPr>
          <p:cNvPr id="5"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2020 Pearson Education Ltd. </a:t>
            </a:r>
            <a:r>
              <a:rPr lang="en-US" altLang="en-US" sz="1200" dirty="0">
                <a:solidFill>
                  <a:schemeClr val="tx1"/>
                </a:solidFill>
                <a:latin typeface="Verdana"/>
                <a:ea typeface="Verdana" panose="020B0604030504040204" pitchFamily="34" charset="0"/>
                <a:cs typeface="Verdana" panose="020B0604030504040204" pitchFamily="34" charset="0"/>
              </a:rPr>
              <a:t>All Rights Reserved</a:t>
            </a:r>
          </a:p>
        </p:txBody>
      </p:sp>
    </p:spTree>
    <p:extLst>
      <p:ext uri="{BB962C8B-B14F-4D97-AF65-F5344CB8AC3E}">
        <p14:creationId xmlns:p14="http://schemas.microsoft.com/office/powerpoint/2010/main" val="3648073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AU"/>
          </a:p>
        </p:txBody>
      </p:sp>
      <p:sp>
        <p:nvSpPr>
          <p:cNvPr id="4" name="Date Placeholder 3"/>
          <p:cNvSpPr>
            <a:spLocks noGrp="1"/>
          </p:cNvSpPr>
          <p:nvPr>
            <p:ph type="dt" sz="half" idx="10"/>
          </p:nvPr>
        </p:nvSpPr>
        <p:spPr>
          <a:xfrm>
            <a:off x="196912" y="6356351"/>
            <a:ext cx="2489138"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B7BFBD5-ADEF-409A-8496-1C199FD86A25}"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470183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FA1ACBD-4E48-4D63-B331-940BE5A8216D}"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77265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B10E7CA-4BA3-4495-99CB-21D30A274AF2}"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62103952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628650" y="1825625"/>
            <a:ext cx="38862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7DC6C7-015B-415C-9580-A51F4B0DD460}"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069334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43AF249-7AAA-440E-9A94-2519FA17C0A0}"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707471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1200" cap="none" spc="0" normalizeH="0" baseline="0" noProof="0" smtClean="0">
                <a:ln>
                  <a:noFill/>
                </a:ln>
                <a:solidFill>
                  <a:prstClr val="white"/>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1200" cap="none" spc="0" normalizeH="0" baseline="0" noProof="0">
              <a:ln>
                <a:noFill/>
              </a:ln>
              <a:solidFill>
                <a:prstClr val="white"/>
              </a:solidFill>
              <a:effectLst/>
              <a:uLnTx/>
              <a:uFillTx/>
              <a:latin typeface="Arial"/>
              <a:ea typeface="Arial"/>
              <a:cs typeface="Arial"/>
              <a:sym typeface="Arial"/>
            </a:endParaRPr>
          </a:p>
        </p:txBody>
      </p:sp>
    </p:spTree>
    <p:extLst>
      <p:ext uri="{BB962C8B-B14F-4D97-AF65-F5344CB8AC3E}">
        <p14:creationId xmlns:p14="http://schemas.microsoft.com/office/powerpoint/2010/main" val="3289871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22" r:id="rId3"/>
    <p:sldLayoutId id="2147483723" r:id="rId4"/>
  </p:sldLayoutIdLst>
  <p:timing>
    <p:tnLst>
      <p:par>
        <p:cTn id="1" dur="indefinite" restart="never" nodeType="tmRoot"/>
      </p:par>
    </p:tnLst>
  </p:timing>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9306243-C70C-45D1-8356-394DC7D7A48D}"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060117374"/>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9306243-C70C-45D1-8356-394DC7D7A48D}" type="datetime1">
              <a:rPr lang="en-AU" smtClean="0"/>
              <a:t>4/11/2020</a:t>
            </a:fld>
            <a:endParaRPr lang="en-AU"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1511615769"/>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A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368477163"/>
      </p:ext>
    </p:extLst>
  </p:cSld>
  <p:clrMap bg1="lt1" tx1="dk1" bg2="lt2" tx2="dk2" accent1="accent1" accent2="accent2" accent3="accent3" accent4="accent4" accent5="accent5" accent6="accent6" hlink="hlink" folHlink="folHlink"/>
  <p:sldLayoutIdLst>
    <p:sldLayoutId id="2147483738" r:id="rId1"/>
    <p:sldLayoutId id="2147483739" r:id="rId2"/>
  </p:sldLayoutIdLst>
  <p:timing>
    <p:tnLst>
      <p:par>
        <p:cTn id="1" dur="indefinite" restart="never" nodeType="tmRoot"/>
      </p:par>
    </p:tnLst>
  </p:timing>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7.t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t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t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azimuth-interactive.com/"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t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t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t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megacorp.com/content/features/082602.html"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ti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3.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0" y="0"/>
            <a:ext cx="9144000" cy="269421"/>
            <a:chOff x="0" y="-506"/>
            <a:chExt cx="11906" cy="171"/>
          </a:xfrm>
        </p:grpSpPr>
        <p:grpSp>
          <p:nvGrpSpPr>
            <p:cNvPr id="6" name="Group 5"/>
            <p:cNvGrpSpPr>
              <a:grpSpLocks/>
            </p:cNvGrpSpPr>
            <p:nvPr/>
          </p:nvGrpSpPr>
          <p:grpSpPr bwMode="auto">
            <a:xfrm>
              <a:off x="8929" y="-506"/>
              <a:ext cx="2977" cy="171"/>
              <a:chOff x="8929" y="-506"/>
              <a:chExt cx="2977" cy="171"/>
            </a:xfrm>
          </p:grpSpPr>
          <p:sp>
            <p:nvSpPr>
              <p:cNvPr id="13" name="Freeform 12"/>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7" name="Group 6"/>
            <p:cNvGrpSpPr>
              <a:grpSpLocks/>
            </p:cNvGrpSpPr>
            <p:nvPr/>
          </p:nvGrpSpPr>
          <p:grpSpPr bwMode="auto">
            <a:xfrm>
              <a:off x="5953" y="-506"/>
              <a:ext cx="2977" cy="171"/>
              <a:chOff x="5953" y="-506"/>
              <a:chExt cx="2977" cy="171"/>
            </a:xfrm>
          </p:grpSpPr>
          <p:sp>
            <p:nvSpPr>
              <p:cNvPr id="12" name="Freeform 11"/>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8" name="Group 7"/>
            <p:cNvGrpSpPr>
              <a:grpSpLocks/>
            </p:cNvGrpSpPr>
            <p:nvPr/>
          </p:nvGrpSpPr>
          <p:grpSpPr bwMode="auto">
            <a:xfrm>
              <a:off x="2976" y="-506"/>
              <a:ext cx="2977" cy="171"/>
              <a:chOff x="2976" y="-506"/>
              <a:chExt cx="2977" cy="171"/>
            </a:xfrm>
          </p:grpSpPr>
          <p:sp>
            <p:nvSpPr>
              <p:cNvPr id="11" name="Freeform 10"/>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9" name="Group 8"/>
            <p:cNvGrpSpPr>
              <a:grpSpLocks/>
            </p:cNvGrpSpPr>
            <p:nvPr/>
          </p:nvGrpSpPr>
          <p:grpSpPr bwMode="auto">
            <a:xfrm>
              <a:off x="0" y="-506"/>
              <a:ext cx="2977" cy="171"/>
              <a:chOff x="0" y="-506"/>
              <a:chExt cx="2977" cy="171"/>
            </a:xfrm>
          </p:grpSpPr>
          <p:sp>
            <p:nvSpPr>
              <p:cNvPr id="10" name="Freeform 9"/>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sp>
        <p:nvSpPr>
          <p:cNvPr id="14" name="TextBox 13"/>
          <p:cNvSpPr txBox="1"/>
          <p:nvPr/>
        </p:nvSpPr>
        <p:spPr>
          <a:xfrm>
            <a:off x="2409320" y="4545478"/>
            <a:ext cx="4572000" cy="369332"/>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itchFamily="34" charset="0"/>
                <a:ea typeface="+mn-ea"/>
                <a:cs typeface="Arial" pitchFamily="34" charset="0"/>
              </a:rPr>
              <a:t>ENSN201 – Enterprise Social Networks</a:t>
            </a:r>
            <a:endParaRPr kumimoji="0" lang="en-AU" sz="1800" b="1" i="0" u="none" strike="noStrike" kern="1200" cap="none" spc="0" normalizeH="0" baseline="0" noProof="0" dirty="0">
              <a:ln>
                <a:noFill/>
              </a:ln>
              <a:solidFill>
                <a:prstClr val="black"/>
              </a:solidFill>
              <a:effectLst/>
              <a:uLnTx/>
              <a:uFillTx/>
              <a:latin typeface="Calibri" pitchFamily="34" charset="0"/>
              <a:ea typeface="+mn-ea"/>
              <a:cs typeface="Arial" pitchFamily="34" charset="0"/>
            </a:endParaRPr>
          </a:p>
        </p:txBody>
      </p:sp>
      <p:pic>
        <p:nvPicPr>
          <p:cNvPr id="1026" name="Picture 2" descr="C:\Users\Trent\Documents\M&amp;R\Kent Master Logos\KENT LOGO 2015 v2\RGB\JPG\RGB-WHIT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616" y="1657816"/>
            <a:ext cx="4486899" cy="2702768"/>
          </a:xfrm>
          <a:prstGeom prst="rect">
            <a:avLst/>
          </a:prstGeom>
          <a:noFill/>
          <a:extLst>
            <a:ext uri="{909E8E84-426E-40DD-AFC4-6F175D3DCCD1}">
              <a14:hiddenFill xmlns:a14="http://schemas.microsoft.com/office/drawing/2010/main">
                <a:solidFill>
                  <a:srgbClr val="FFFFFF"/>
                </a:solidFill>
              </a14:hiddenFill>
            </a:ext>
          </a:extLst>
        </p:spPr>
      </p:pic>
      <p:sp>
        <p:nvSpPr>
          <p:cNvPr id="15" name="Date Placeholder 1"/>
          <p:cNvSpPr txBox="1">
            <a:spLocks/>
          </p:cNvSpPr>
          <p:nvPr/>
        </p:nvSpPr>
        <p:spPr>
          <a:xfrm>
            <a:off x="939670" y="5726907"/>
            <a:ext cx="2489138" cy="273844"/>
          </a:xfrm>
          <a:prstGeom prst="rect">
            <a:avLst/>
          </a:prstGeom>
        </p:spPr>
        <p:txBody>
          <a:bodyPr vert="horz" lIns="68580" tIns="34290" rIns="68580" bIns="3429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prstClr val="black">
                    <a:tint val="75000"/>
                  </a:prstClr>
                </a:solidFill>
                <a:effectLst/>
                <a:uLnTx/>
                <a:uFillTx/>
                <a:latin typeface="Calibri"/>
                <a:ea typeface="+mn-ea"/>
                <a:cs typeface="+mn-cs"/>
              </a:rPr>
              <a:t>Version 2 – 18</a:t>
            </a:r>
            <a:r>
              <a:rPr kumimoji="0" lang="en-AU" sz="900" b="0" i="0" u="none" strike="noStrike" kern="1200" cap="none" spc="0" normalizeH="0" baseline="30000" noProof="0">
                <a:ln>
                  <a:noFill/>
                </a:ln>
                <a:solidFill>
                  <a:prstClr val="black">
                    <a:tint val="75000"/>
                  </a:prstClr>
                </a:solidFill>
                <a:effectLst/>
                <a:uLnTx/>
                <a:uFillTx/>
                <a:latin typeface="Calibri"/>
                <a:ea typeface="+mn-ea"/>
                <a:cs typeface="+mn-cs"/>
              </a:rPr>
              <a:t>th</a:t>
            </a:r>
            <a:r>
              <a:rPr kumimoji="0" lang="en-AU" sz="900" b="0" i="0" u="none" strike="noStrike" kern="1200" cap="none" spc="0" normalizeH="0" baseline="0" noProof="0">
                <a:ln>
                  <a:noFill/>
                </a:ln>
                <a:solidFill>
                  <a:prstClr val="black">
                    <a:tint val="75000"/>
                  </a:prstClr>
                </a:solidFill>
                <a:effectLst/>
                <a:uLnTx/>
                <a:uFillTx/>
                <a:latin typeface="Calibri"/>
                <a:ea typeface="+mn-ea"/>
                <a:cs typeface="+mn-cs"/>
              </a:rPr>
              <a:t> December 2015</a:t>
            </a: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16" name="Date Placeholder 1"/>
          <p:cNvSpPr>
            <a:spLocks noGrp="1"/>
          </p:cNvSpPr>
          <p:nvPr>
            <p:ph type="dt" sz="half" idx="10"/>
          </p:nvPr>
        </p:nvSpPr>
        <p:spPr>
          <a:xfrm>
            <a:off x="6057901" y="5304559"/>
            <a:ext cx="2862695" cy="571175"/>
          </a:xfrm>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a:ln>
                  <a:noFill/>
                </a:ln>
                <a:solidFill>
                  <a:prstClr val="black">
                    <a:tint val="75000"/>
                  </a:prstClr>
                </a:solidFill>
                <a:effectLst/>
                <a:uLnTx/>
                <a:uFillTx/>
                <a:latin typeface="Calibri"/>
                <a:ea typeface="+mn-ea"/>
                <a:cs typeface="+mn-cs"/>
              </a:rPr>
              <a:t>Kent Institute Australia Pty. Ltd</a:t>
            </a: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a:t>
            </a:r>
          </a:p>
          <a:p>
            <a:pPr marL="0" marR="0" lvl="0" indent="0" algn="r" defTabSz="6858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ABN 49 003 577 302  CRICOS Code: 00161E</a:t>
            </a:r>
            <a:b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b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RTO Code: 90458  TEQSA Provider Number: PRV12051</a:t>
            </a:r>
          </a:p>
        </p:txBody>
      </p:sp>
    </p:spTree>
    <p:extLst>
      <p:ext uri="{BB962C8B-B14F-4D97-AF65-F5344CB8AC3E}">
        <p14:creationId xmlns:p14="http://schemas.microsoft.com/office/powerpoint/2010/main" val="28437354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Figure </a:t>
            </a:r>
            <a:r>
              <a:rPr lang="en-US" kern="1200" dirty="0" smtClean="0">
                <a:cs typeface="Times New Roman" panose="02020603050405020304" pitchFamily="18" charset="0"/>
              </a:rPr>
              <a:t>2.3 </a:t>
            </a:r>
            <a:r>
              <a:rPr lang="en-US" kern="1200" dirty="0">
                <a:cs typeface="Times New Roman" panose="02020603050405020304" pitchFamily="18" charset="0"/>
              </a:rPr>
              <a:t>Packet Switching</a:t>
            </a:r>
            <a:endParaRPr lang="en-AU" dirty="0"/>
          </a:p>
        </p:txBody>
      </p:sp>
      <p:pic>
        <p:nvPicPr>
          <p:cNvPr id="5" name="Picture 4" descr="The original text message reads, I want to communicate with you. The text message is digitized into bits, or a series of 1’s and 0’s. Digital bits are broken into packets of 7 or 8 1’s and 0’s. Header information is added to each packet indicating destination and other control information, such as how many bits are in the total message and how many packe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769" y="1854549"/>
            <a:ext cx="8030462" cy="3829625"/>
          </a:xfrm>
          <a:prstGeom prst="rect">
            <a:avLst/>
          </a:prstGeom>
        </p:spPr>
      </p:pic>
    </p:spTree>
    <p:extLst>
      <p:ext uri="{BB962C8B-B14F-4D97-AF65-F5344CB8AC3E}">
        <p14:creationId xmlns:p14="http://schemas.microsoft.com/office/powerpoint/2010/main" val="2469894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T</a:t>
            </a:r>
            <a:r>
              <a:rPr lang="en-US" sz="100" kern="1200" dirty="0">
                <a:cs typeface="Times New Roman" panose="02020603050405020304" pitchFamily="18" charset="0"/>
              </a:rPr>
              <a:t> </a:t>
            </a:r>
            <a:r>
              <a:rPr lang="en-US" kern="1200" dirty="0">
                <a:cs typeface="Times New Roman" panose="02020603050405020304" pitchFamily="18" charset="0"/>
              </a:rPr>
              <a:t>C</a:t>
            </a:r>
            <a:r>
              <a:rPr lang="en-US" sz="100" kern="1200" dirty="0">
                <a:cs typeface="Times New Roman" panose="02020603050405020304" pitchFamily="18" charset="0"/>
              </a:rPr>
              <a:t> </a:t>
            </a:r>
            <a:r>
              <a:rPr lang="en-US" kern="1200" dirty="0">
                <a:cs typeface="Times New Roman" panose="02020603050405020304" pitchFamily="18" charset="0"/>
              </a:rPr>
              <a:t>P/I</a:t>
            </a:r>
            <a:r>
              <a:rPr lang="en-US" sz="100" kern="1200" dirty="0">
                <a:cs typeface="Times New Roman" panose="02020603050405020304" pitchFamily="18" charset="0"/>
              </a:rPr>
              <a:t> </a:t>
            </a:r>
            <a:r>
              <a:rPr lang="en-US" kern="1200" dirty="0">
                <a:cs typeface="Times New Roman" panose="02020603050405020304" pitchFamily="18" charset="0"/>
              </a:rPr>
              <a:t>P</a:t>
            </a:r>
            <a:endParaRPr lang="en-AU" dirty="0"/>
          </a:p>
        </p:txBody>
      </p:sp>
      <p:sp>
        <p:nvSpPr>
          <p:cNvPr id="3" name="Content Placeholder 2"/>
          <p:cNvSpPr>
            <a:spLocks noGrp="1"/>
          </p:cNvSpPr>
          <p:nvPr>
            <p:ph sz="quarter" idx="13"/>
          </p:nvPr>
        </p:nvSpPr>
        <p:spPr>
          <a:xfrm>
            <a:off x="457200" y="1556326"/>
            <a:ext cx="8229600" cy="4728096"/>
          </a:xfrm>
        </p:spPr>
        <p:txBody>
          <a:bodyPr/>
          <a:lstStyle/>
          <a:p>
            <a:pPr marL="255651" lvl="0" indent="-255651">
              <a:spcAft>
                <a:spcPct val="0"/>
              </a:spcAft>
              <a:tabLst/>
            </a:pPr>
            <a:r>
              <a:rPr lang="en-US" altLang="en-US" sz="2200" kern="1200" dirty="0">
                <a:solidFill>
                  <a:srgbClr val="000000"/>
                </a:solidFill>
                <a:latin typeface="Arial (Body)"/>
              </a:rPr>
              <a:t>Transmission Control Protocol (T</a:t>
            </a:r>
            <a:r>
              <a:rPr lang="en-US" altLang="en-US" sz="100" kern="1200" dirty="0">
                <a:solidFill>
                  <a:srgbClr val="000000"/>
                </a:solidFill>
                <a:latin typeface="Arial (Body)"/>
              </a:rPr>
              <a:t> </a:t>
            </a:r>
            <a:r>
              <a:rPr lang="en-US" altLang="en-US" sz="2200" kern="1200" dirty="0">
                <a:solidFill>
                  <a:srgbClr val="000000"/>
                </a:solidFill>
                <a:latin typeface="Arial (Body)"/>
              </a:rPr>
              <a:t>C</a:t>
            </a:r>
            <a:r>
              <a:rPr lang="en-US" altLang="en-US" sz="100" kern="1200" dirty="0">
                <a:solidFill>
                  <a:srgbClr val="000000"/>
                </a:solidFill>
                <a:latin typeface="Arial (Body)"/>
              </a:rPr>
              <a:t> </a:t>
            </a:r>
            <a:r>
              <a:rPr lang="en-US" altLang="en-US" sz="2200" kern="1200" dirty="0">
                <a:solidFill>
                  <a:srgbClr val="000000"/>
                </a:solidFill>
                <a:latin typeface="Arial (Body)"/>
              </a:rPr>
              <a:t>P)</a:t>
            </a:r>
          </a:p>
          <a:p>
            <a:pPr marL="741553" lvl="1" indent="-284353">
              <a:spcAft>
                <a:spcPct val="0"/>
              </a:spcAft>
            </a:pPr>
            <a:r>
              <a:rPr lang="en-US" altLang="en-US" sz="2200" kern="1200" dirty="0">
                <a:solidFill>
                  <a:srgbClr val="000000"/>
                </a:solidFill>
                <a:latin typeface="Arial (Body)"/>
              </a:rPr>
              <a:t>Establishes connections among sending and receiving Web computers</a:t>
            </a:r>
          </a:p>
          <a:p>
            <a:pPr marL="741553" lvl="1" indent="-284353">
              <a:spcAft>
                <a:spcPct val="0"/>
              </a:spcAft>
            </a:pPr>
            <a:r>
              <a:rPr lang="en-US" altLang="en-US" sz="2200" kern="1200" dirty="0">
                <a:solidFill>
                  <a:srgbClr val="000000"/>
                </a:solidFill>
                <a:latin typeface="Arial (Body)"/>
              </a:rPr>
              <a:t>Handles assembly of packets at point of transmission, and reassembly at receiving end</a:t>
            </a:r>
          </a:p>
          <a:p>
            <a:pPr marL="255651" lvl="0" indent="-255651">
              <a:spcAft>
                <a:spcPct val="0"/>
              </a:spcAft>
              <a:tabLst/>
            </a:pPr>
            <a:r>
              <a:rPr lang="en-US" altLang="en-US" sz="2200" kern="1200" dirty="0">
                <a:solidFill>
                  <a:srgbClr val="000000"/>
                </a:solidFill>
                <a:latin typeface="Arial (Body)"/>
              </a:rPr>
              <a:t>Internet Protocol (I</a:t>
            </a:r>
            <a:r>
              <a:rPr lang="en-US" altLang="en-US" sz="100" kern="1200" dirty="0">
                <a:solidFill>
                  <a:srgbClr val="000000"/>
                </a:solidFill>
                <a:latin typeface="Arial (Body)"/>
              </a:rPr>
              <a:t> </a:t>
            </a:r>
            <a:r>
              <a:rPr lang="en-US" altLang="en-US" sz="2200" kern="1200" dirty="0">
                <a:solidFill>
                  <a:srgbClr val="000000"/>
                </a:solidFill>
                <a:latin typeface="Arial (Body)"/>
              </a:rPr>
              <a:t>P)</a:t>
            </a:r>
          </a:p>
          <a:p>
            <a:pPr marL="255651" lvl="0" indent="-255651">
              <a:spcAft>
                <a:spcPct val="0"/>
              </a:spcAft>
              <a:tabLst/>
            </a:pPr>
            <a:r>
              <a:rPr lang="en-US" altLang="en-US" sz="2200" kern="1200" dirty="0">
                <a:solidFill>
                  <a:srgbClr val="000000"/>
                </a:solidFill>
                <a:latin typeface="Arial (Body)"/>
              </a:rPr>
              <a:t>Four T</a:t>
            </a:r>
            <a:r>
              <a:rPr lang="en-US" altLang="en-US" sz="100" kern="1200" dirty="0">
                <a:solidFill>
                  <a:srgbClr val="000000"/>
                </a:solidFill>
                <a:latin typeface="Arial (Body)"/>
              </a:rPr>
              <a:t> </a:t>
            </a:r>
            <a:r>
              <a:rPr lang="en-US" altLang="en-US" sz="2200" kern="1200" dirty="0">
                <a:solidFill>
                  <a:srgbClr val="000000"/>
                </a:solidFill>
                <a:latin typeface="Arial (Body)"/>
              </a:rPr>
              <a:t>C</a:t>
            </a:r>
            <a:r>
              <a:rPr lang="en-US" altLang="en-US" sz="100" kern="1200" dirty="0">
                <a:solidFill>
                  <a:srgbClr val="000000"/>
                </a:solidFill>
                <a:latin typeface="Arial (Body)"/>
              </a:rPr>
              <a:t> </a:t>
            </a:r>
            <a:r>
              <a:rPr lang="en-US" altLang="en-US" sz="2200" kern="1200" dirty="0">
                <a:solidFill>
                  <a:srgbClr val="000000"/>
                </a:solidFill>
                <a:latin typeface="Arial (Body)"/>
              </a:rPr>
              <a:t>P/I</a:t>
            </a:r>
            <a:r>
              <a:rPr lang="en-US" altLang="en-US" sz="100" kern="1200" dirty="0">
                <a:solidFill>
                  <a:srgbClr val="000000"/>
                </a:solidFill>
                <a:latin typeface="Arial (Body)"/>
              </a:rPr>
              <a:t> </a:t>
            </a:r>
            <a:r>
              <a:rPr lang="en-US" altLang="en-US" sz="2200" kern="1200" dirty="0">
                <a:solidFill>
                  <a:srgbClr val="000000"/>
                </a:solidFill>
                <a:latin typeface="Arial (Body)"/>
              </a:rPr>
              <a:t>P layers</a:t>
            </a:r>
          </a:p>
          <a:p>
            <a:pPr marL="741553" lvl="1" indent="-284353">
              <a:spcAft>
                <a:spcPct val="0"/>
              </a:spcAft>
            </a:pPr>
            <a:r>
              <a:rPr lang="en-US" altLang="en-US" sz="2200" kern="1200" dirty="0">
                <a:solidFill>
                  <a:srgbClr val="000000"/>
                </a:solidFill>
                <a:latin typeface="Arial (Body)"/>
              </a:rPr>
              <a:t>Network interface layer</a:t>
            </a:r>
          </a:p>
          <a:p>
            <a:pPr marL="741553" lvl="1" indent="-284353">
              <a:spcAft>
                <a:spcPct val="0"/>
              </a:spcAft>
            </a:pPr>
            <a:r>
              <a:rPr lang="en-US" altLang="en-US" sz="2200" kern="1200" dirty="0">
                <a:solidFill>
                  <a:srgbClr val="000000"/>
                </a:solidFill>
                <a:latin typeface="Arial (Body)"/>
              </a:rPr>
              <a:t>Internet layer</a:t>
            </a:r>
          </a:p>
          <a:p>
            <a:pPr marL="741553" lvl="1" indent="-284353">
              <a:spcAft>
                <a:spcPct val="0"/>
              </a:spcAft>
            </a:pPr>
            <a:r>
              <a:rPr lang="en-US" altLang="en-US" sz="2200" kern="1200" dirty="0">
                <a:solidFill>
                  <a:srgbClr val="000000"/>
                </a:solidFill>
                <a:latin typeface="Arial (Body)"/>
              </a:rPr>
              <a:t>Transport layer</a:t>
            </a:r>
          </a:p>
          <a:p>
            <a:pPr marL="741553" lvl="1" indent="-284353">
              <a:spcAft>
                <a:spcPct val="0"/>
              </a:spcAft>
            </a:pPr>
            <a:r>
              <a:rPr lang="en-US" altLang="en-US" sz="2200" kern="1200" dirty="0">
                <a:solidFill>
                  <a:srgbClr val="000000"/>
                </a:solidFill>
                <a:latin typeface="Arial (Body)"/>
              </a:rPr>
              <a:t>Application layer</a:t>
            </a:r>
            <a:endParaRPr lang="en-US" sz="2200" kern="1200" dirty="0">
              <a:solidFill>
                <a:srgbClr val="000000"/>
              </a:solidFill>
              <a:latin typeface="Arial (Body)"/>
            </a:endParaRPr>
          </a:p>
        </p:txBody>
      </p:sp>
    </p:spTree>
    <p:extLst>
      <p:ext uri="{BB962C8B-B14F-4D97-AF65-F5344CB8AC3E}">
        <p14:creationId xmlns:p14="http://schemas.microsoft.com/office/powerpoint/2010/main" val="2054032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Figure </a:t>
            </a:r>
            <a:r>
              <a:rPr lang="en-IN" sz="3400" kern="1200" dirty="0" smtClean="0">
                <a:cs typeface="Times New Roman" panose="02020603050405020304" pitchFamily="18" charset="0"/>
              </a:rPr>
              <a:t>2.4 </a:t>
            </a:r>
            <a:r>
              <a:rPr lang="en-IN" sz="3400" kern="1200" dirty="0">
                <a:cs typeface="Times New Roman" panose="02020603050405020304" pitchFamily="18" charset="0"/>
              </a:rPr>
              <a:t>The T</a:t>
            </a:r>
            <a:r>
              <a:rPr lang="en-IN" sz="100" kern="1200" dirty="0">
                <a:cs typeface="Times New Roman" panose="02020603050405020304" pitchFamily="18" charset="0"/>
              </a:rPr>
              <a:t> </a:t>
            </a:r>
            <a:r>
              <a:rPr lang="en-IN" sz="3400" kern="1200" dirty="0">
                <a:cs typeface="Times New Roman" panose="02020603050405020304" pitchFamily="18" charset="0"/>
              </a:rPr>
              <a:t>C</a:t>
            </a:r>
            <a:r>
              <a:rPr lang="en-IN" sz="100" kern="1200" dirty="0">
                <a:cs typeface="Times New Roman" panose="02020603050405020304" pitchFamily="18" charset="0"/>
              </a:rPr>
              <a:t> </a:t>
            </a:r>
            <a:r>
              <a:rPr lang="en-IN" sz="3400" kern="1200" dirty="0">
                <a:cs typeface="Times New Roman" panose="02020603050405020304" pitchFamily="18" charset="0"/>
              </a:rPr>
              <a:t>P/I</a:t>
            </a:r>
            <a:r>
              <a:rPr lang="en-IN" sz="100" kern="1200" dirty="0">
                <a:cs typeface="Times New Roman" panose="02020603050405020304" pitchFamily="18" charset="0"/>
              </a:rPr>
              <a:t> </a:t>
            </a:r>
            <a:r>
              <a:rPr lang="en-IN" sz="3400" kern="1200" dirty="0">
                <a:cs typeface="Times New Roman" panose="02020603050405020304" pitchFamily="18" charset="0"/>
              </a:rPr>
              <a:t>P Architecture and Protocol Suite</a:t>
            </a:r>
            <a:endParaRPr lang="en-AU" sz="3400" dirty="0"/>
          </a:p>
        </p:txBody>
      </p:sp>
      <p:pic>
        <p:nvPicPr>
          <p:cNvPr id="4" name="Picture 3" descr="The chart provides the TCP, IP protocol suite for each TCP and IP architecture and protocol Architecture layer. Application layer. HTTP, Telnet, FTP, SMTP, and BGP. Host to host transport layer. TCP. Internet Layer. IP. Network Interface layer: Ethernet, token ring, frame relay, and AT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027" y="1578804"/>
            <a:ext cx="7699947" cy="4475645"/>
          </a:xfrm>
          <a:prstGeom prst="rect">
            <a:avLst/>
          </a:prstGeom>
        </p:spPr>
      </p:pic>
    </p:spTree>
    <p:extLst>
      <p:ext uri="{BB962C8B-B14F-4D97-AF65-F5344CB8AC3E}">
        <p14:creationId xmlns:p14="http://schemas.microsoft.com/office/powerpoint/2010/main" val="3435930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Internet (I</a:t>
            </a:r>
            <a:r>
              <a:rPr lang="en-US" sz="100" kern="1200" dirty="0">
                <a:cs typeface="Times New Roman" panose="02020603050405020304" pitchFamily="18" charset="0"/>
              </a:rPr>
              <a:t> </a:t>
            </a:r>
            <a:r>
              <a:rPr lang="en-US" kern="1200" dirty="0">
                <a:cs typeface="Times New Roman" panose="02020603050405020304" pitchFamily="18" charset="0"/>
              </a:rPr>
              <a:t>P) Addresses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I</a:t>
            </a:r>
            <a:r>
              <a:rPr lang="en-US" sz="100" kern="1200" dirty="0">
                <a:solidFill>
                  <a:srgbClr val="000000"/>
                </a:solidFill>
                <a:latin typeface="Arial (Body)"/>
              </a:rPr>
              <a:t> </a:t>
            </a:r>
            <a:r>
              <a:rPr lang="en-US" kern="1200" dirty="0">
                <a:solidFill>
                  <a:srgbClr val="000000"/>
                </a:solidFill>
                <a:latin typeface="Arial (Body)"/>
              </a:rPr>
              <a:t>P</a:t>
            </a:r>
            <a:r>
              <a:rPr lang="en-US" sz="100" kern="1200" dirty="0">
                <a:solidFill>
                  <a:srgbClr val="000000"/>
                </a:solidFill>
                <a:latin typeface="Arial (Body)"/>
              </a:rPr>
              <a:t> </a:t>
            </a:r>
            <a:r>
              <a:rPr lang="en-US" kern="1200" dirty="0">
                <a:solidFill>
                  <a:srgbClr val="000000"/>
                </a:solidFill>
                <a:latin typeface="Arial (Body)"/>
              </a:rPr>
              <a:t>v4</a:t>
            </a:r>
          </a:p>
          <a:p>
            <a:pPr marL="741553" lvl="1" indent="-284353">
              <a:spcAft>
                <a:spcPct val="0"/>
              </a:spcAft>
              <a:buSzPts val="2400"/>
            </a:pPr>
            <a:r>
              <a:rPr lang="en-US" kern="1200" dirty="0">
                <a:solidFill>
                  <a:srgbClr val="000000"/>
                </a:solidFill>
                <a:latin typeface="Arial (Body)"/>
              </a:rPr>
              <a:t>32-bit number</a:t>
            </a:r>
          </a:p>
          <a:p>
            <a:pPr marL="741553" lvl="1" indent="-284353">
              <a:spcAft>
                <a:spcPct val="0"/>
              </a:spcAft>
              <a:buSzPts val="2400"/>
            </a:pPr>
            <a:r>
              <a:rPr lang="en-US" kern="1200" dirty="0">
                <a:solidFill>
                  <a:srgbClr val="000000"/>
                </a:solidFill>
                <a:latin typeface="Arial (Body)"/>
              </a:rPr>
              <a:t>Four sets of numbers marked off by periods: 201.61.186.227</a:t>
            </a:r>
          </a:p>
          <a:p>
            <a:pPr marL="1144778" lvl="2" indent="-230378">
              <a:spcAft>
                <a:spcPct val="0"/>
              </a:spcAft>
              <a:buSzPts val="2400"/>
            </a:pPr>
            <a:r>
              <a:rPr lang="en-US" kern="1200" dirty="0">
                <a:solidFill>
                  <a:srgbClr val="000000"/>
                </a:solidFill>
                <a:latin typeface="Arial (Body)"/>
              </a:rPr>
              <a:t>Class C address: Network identified by first three sets, computer identified by last set</a:t>
            </a:r>
          </a:p>
          <a:p>
            <a:pPr marL="255651" lvl="0" indent="-255651">
              <a:spcAft>
                <a:spcPct val="0"/>
              </a:spcAft>
              <a:buSzPts val="2400"/>
              <a:tabLst/>
            </a:pPr>
            <a:r>
              <a:rPr lang="en-US" kern="1200" dirty="0">
                <a:solidFill>
                  <a:srgbClr val="000000"/>
                </a:solidFill>
                <a:latin typeface="Arial (Body)"/>
              </a:rPr>
              <a:t>I</a:t>
            </a:r>
            <a:r>
              <a:rPr lang="en-US" sz="100" kern="1200" dirty="0">
                <a:solidFill>
                  <a:srgbClr val="000000"/>
                </a:solidFill>
                <a:latin typeface="Arial (Body)"/>
              </a:rPr>
              <a:t> </a:t>
            </a:r>
            <a:r>
              <a:rPr lang="en-US" kern="1200" dirty="0">
                <a:solidFill>
                  <a:srgbClr val="000000"/>
                </a:solidFill>
                <a:latin typeface="Arial (Body)"/>
              </a:rPr>
              <a:t>P</a:t>
            </a:r>
            <a:r>
              <a:rPr lang="en-US" sz="100" kern="1200" dirty="0">
                <a:solidFill>
                  <a:srgbClr val="000000"/>
                </a:solidFill>
                <a:latin typeface="Arial (Body)"/>
              </a:rPr>
              <a:t> </a:t>
            </a:r>
            <a:r>
              <a:rPr lang="en-US" kern="1200" dirty="0">
                <a:solidFill>
                  <a:srgbClr val="000000"/>
                </a:solidFill>
                <a:latin typeface="Arial (Body)"/>
              </a:rPr>
              <a:t>v6</a:t>
            </a:r>
          </a:p>
          <a:p>
            <a:pPr marL="741553" lvl="1" indent="-284353">
              <a:spcAft>
                <a:spcPct val="0"/>
              </a:spcAft>
              <a:buSzPts val="2400"/>
            </a:pPr>
            <a:r>
              <a:rPr lang="en-US" kern="1200" dirty="0">
                <a:solidFill>
                  <a:srgbClr val="000000"/>
                </a:solidFill>
                <a:latin typeface="Arial (Body)"/>
              </a:rPr>
              <a:t>128-bit addresses, able to handle up to 1 quadrillion addresses (I</a:t>
            </a:r>
            <a:r>
              <a:rPr lang="en-US" sz="100" kern="1200" dirty="0">
                <a:solidFill>
                  <a:srgbClr val="000000"/>
                </a:solidFill>
                <a:latin typeface="Arial (Body)"/>
              </a:rPr>
              <a:t> </a:t>
            </a:r>
            <a:r>
              <a:rPr lang="en-US" kern="1200" dirty="0">
                <a:solidFill>
                  <a:srgbClr val="000000"/>
                </a:solidFill>
                <a:latin typeface="Arial (Body)"/>
              </a:rPr>
              <a:t>P</a:t>
            </a:r>
            <a:r>
              <a:rPr lang="en-US" sz="100" kern="1200" dirty="0">
                <a:solidFill>
                  <a:srgbClr val="000000"/>
                </a:solidFill>
                <a:latin typeface="Arial (Body)"/>
              </a:rPr>
              <a:t> </a:t>
            </a:r>
            <a:r>
              <a:rPr lang="en-US" kern="1200" dirty="0">
                <a:solidFill>
                  <a:srgbClr val="000000"/>
                </a:solidFill>
                <a:latin typeface="Arial (Body)"/>
              </a:rPr>
              <a:t>v4 can handle only 4 billion)</a:t>
            </a:r>
          </a:p>
        </p:txBody>
      </p:sp>
    </p:spTree>
    <p:extLst>
      <p:ext uri="{BB962C8B-B14F-4D97-AF65-F5344CB8AC3E}">
        <p14:creationId xmlns:p14="http://schemas.microsoft.com/office/powerpoint/2010/main" val="4205546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658100" cy="1097279"/>
          </a:xfrm>
        </p:spPr>
        <p:txBody>
          <a:bodyPr/>
          <a:lstStyle/>
          <a:p>
            <a:r>
              <a:rPr lang="en-IN" sz="3200" kern="1200" dirty="0">
                <a:cs typeface="Times New Roman" panose="02020603050405020304" pitchFamily="18" charset="0"/>
              </a:rPr>
              <a:t>Figure </a:t>
            </a:r>
            <a:r>
              <a:rPr lang="en-IN" sz="3200" kern="1200" dirty="0" smtClean="0">
                <a:cs typeface="Times New Roman" panose="02020603050405020304" pitchFamily="18" charset="0"/>
              </a:rPr>
              <a:t>2.5 </a:t>
            </a:r>
            <a:r>
              <a:rPr lang="en-IN" sz="3200" kern="1200" dirty="0">
                <a:cs typeface="Times New Roman" panose="02020603050405020304" pitchFamily="18" charset="0"/>
              </a:rPr>
              <a:t>Routing Internet Messages: T</a:t>
            </a:r>
            <a:r>
              <a:rPr lang="en-IN" sz="100" kern="1200" dirty="0">
                <a:cs typeface="Times New Roman" panose="02020603050405020304" pitchFamily="18" charset="0"/>
              </a:rPr>
              <a:t> </a:t>
            </a:r>
            <a:r>
              <a:rPr lang="en-IN" sz="3200" kern="1200" dirty="0">
                <a:cs typeface="Times New Roman" panose="02020603050405020304" pitchFamily="18" charset="0"/>
              </a:rPr>
              <a:t>C</a:t>
            </a:r>
            <a:r>
              <a:rPr lang="en-IN" sz="100" kern="1200" dirty="0">
                <a:cs typeface="Times New Roman" panose="02020603050405020304" pitchFamily="18" charset="0"/>
              </a:rPr>
              <a:t> </a:t>
            </a:r>
            <a:r>
              <a:rPr lang="en-IN" sz="3200" kern="1200" dirty="0">
                <a:cs typeface="Times New Roman" panose="02020603050405020304" pitchFamily="18" charset="0"/>
              </a:rPr>
              <a:t>P/I</a:t>
            </a:r>
            <a:r>
              <a:rPr lang="en-IN" sz="100" kern="1200" dirty="0">
                <a:cs typeface="Times New Roman" panose="02020603050405020304" pitchFamily="18" charset="0"/>
              </a:rPr>
              <a:t> </a:t>
            </a:r>
            <a:r>
              <a:rPr lang="en-IN" sz="3200" kern="1200" dirty="0">
                <a:cs typeface="Times New Roman" panose="02020603050405020304" pitchFamily="18" charset="0"/>
              </a:rPr>
              <a:t>P and Packet Switching</a:t>
            </a:r>
            <a:endParaRPr lang="en-AU" sz="3200" dirty="0"/>
          </a:p>
        </p:txBody>
      </p:sp>
      <p:pic>
        <p:nvPicPr>
          <p:cNvPr id="5" name="Picture 4" descr="A message is sent from the sender. 1, TCP, IP breaks the data into packets. 2, the packets travel from router to router over the Internet. 3, TCP, IP reassembles the packets into the original whole. The message arrives at the receiv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958" y="1636865"/>
            <a:ext cx="7564085" cy="4540236"/>
          </a:xfrm>
          <a:prstGeom prst="rect">
            <a:avLst/>
          </a:prstGeom>
        </p:spPr>
      </p:pic>
    </p:spTree>
    <p:extLst>
      <p:ext uri="{BB962C8B-B14F-4D97-AF65-F5344CB8AC3E}">
        <p14:creationId xmlns:p14="http://schemas.microsoft.com/office/powerpoint/2010/main" val="654767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Domain Names, D</a:t>
            </a:r>
            <a:r>
              <a:rPr lang="en-IN" sz="100" kern="1200" dirty="0">
                <a:cs typeface="Times New Roman" panose="02020603050405020304" pitchFamily="18" charset="0"/>
              </a:rPr>
              <a:t> </a:t>
            </a:r>
            <a:r>
              <a:rPr lang="en-IN" sz="3400" kern="1200" dirty="0">
                <a:cs typeface="Times New Roman" panose="02020603050405020304" pitchFamily="18" charset="0"/>
              </a:rPr>
              <a:t>N</a:t>
            </a:r>
            <a:r>
              <a:rPr lang="en-IN" sz="100" kern="1200" dirty="0">
                <a:cs typeface="Times New Roman" panose="02020603050405020304" pitchFamily="18" charset="0"/>
              </a:rPr>
              <a:t> </a:t>
            </a:r>
            <a:r>
              <a:rPr lang="en-IN" sz="3400" kern="1200" dirty="0">
                <a:cs typeface="Times New Roman" panose="02020603050405020304" pitchFamily="18" charset="0"/>
              </a:rPr>
              <a:t>S, and U</a:t>
            </a:r>
            <a:r>
              <a:rPr lang="en-IN" sz="100" kern="1200" dirty="0">
                <a:cs typeface="Times New Roman" panose="02020603050405020304" pitchFamily="18" charset="0"/>
              </a:rPr>
              <a:t> </a:t>
            </a:r>
            <a:r>
              <a:rPr lang="en-IN" sz="3400" kern="1200" dirty="0">
                <a:cs typeface="Times New Roman" panose="02020603050405020304" pitchFamily="18" charset="0"/>
              </a:rPr>
              <a:t>R</a:t>
            </a:r>
            <a:r>
              <a:rPr lang="en-IN" sz="100" kern="1200" dirty="0">
                <a:cs typeface="Times New Roman" panose="02020603050405020304" pitchFamily="18" charset="0"/>
              </a:rPr>
              <a:t> </a:t>
            </a:r>
            <a:r>
              <a:rPr lang="en-IN" sz="3400" kern="1200" dirty="0">
                <a:cs typeface="Times New Roman" panose="02020603050405020304" pitchFamily="18" charset="0"/>
              </a:rPr>
              <a:t>L</a:t>
            </a:r>
            <a:r>
              <a:rPr lang="en-IN" sz="100" kern="1200" dirty="0">
                <a:cs typeface="Times New Roman" panose="02020603050405020304" pitchFamily="18" charset="0"/>
              </a:rPr>
              <a:t> </a:t>
            </a:r>
            <a:r>
              <a:rPr lang="en-IN" sz="3400" kern="1200" dirty="0">
                <a:cs typeface="Times New Roman" panose="02020603050405020304" pitchFamily="18" charset="0"/>
              </a:rPr>
              <a:t>s</a:t>
            </a:r>
            <a:endParaRPr lang="en-AU" sz="3400" dirty="0"/>
          </a:p>
        </p:txBody>
      </p:sp>
      <p:sp>
        <p:nvSpPr>
          <p:cNvPr id="6" name="Content Placeholder 5"/>
          <p:cNvSpPr>
            <a:spLocks noGrp="1"/>
          </p:cNvSpPr>
          <p:nvPr>
            <p:ph sz="quarter" idx="13"/>
          </p:nvPr>
        </p:nvSpPr>
        <p:spPr>
          <a:xfrm>
            <a:off x="457200" y="1556327"/>
            <a:ext cx="8229600" cy="3547688"/>
          </a:xfrm>
        </p:spPr>
        <p:txBody>
          <a:bodyPr/>
          <a:lstStyle/>
          <a:p>
            <a:pPr marL="255651" lvl="0" indent="-255651">
              <a:spcAft>
                <a:spcPct val="0"/>
              </a:spcAft>
              <a:buSzPts val="2400"/>
              <a:tabLst/>
            </a:pPr>
            <a:r>
              <a:rPr lang="en-US" kern="1200" dirty="0">
                <a:solidFill>
                  <a:srgbClr val="000000"/>
                </a:solidFill>
                <a:latin typeface="Arial (Body)"/>
              </a:rPr>
              <a:t>Domain name</a:t>
            </a:r>
          </a:p>
          <a:p>
            <a:pPr marL="741553" lvl="1" indent="-284353">
              <a:spcAft>
                <a:spcPct val="0"/>
              </a:spcAft>
              <a:buSzPts val="2400"/>
            </a:pPr>
            <a:r>
              <a:rPr lang="en-US" kern="1200" dirty="0">
                <a:solidFill>
                  <a:srgbClr val="000000"/>
                </a:solidFill>
                <a:latin typeface="Arial (Body)"/>
              </a:rPr>
              <a:t>I</a:t>
            </a:r>
            <a:r>
              <a:rPr lang="en-US" sz="100" kern="1200" dirty="0">
                <a:solidFill>
                  <a:srgbClr val="000000"/>
                </a:solidFill>
                <a:latin typeface="Arial (Body)"/>
              </a:rPr>
              <a:t> </a:t>
            </a:r>
            <a:r>
              <a:rPr lang="en-US" kern="1200" dirty="0">
                <a:solidFill>
                  <a:srgbClr val="000000"/>
                </a:solidFill>
                <a:latin typeface="Arial (Body)"/>
              </a:rPr>
              <a:t>P address expressed in natural language</a:t>
            </a:r>
          </a:p>
          <a:p>
            <a:pPr marL="255651" lvl="0" indent="-255651">
              <a:spcAft>
                <a:spcPct val="0"/>
              </a:spcAft>
              <a:buSzPts val="2400"/>
              <a:tabLst/>
            </a:pPr>
            <a:r>
              <a:rPr lang="en-US" kern="1200" dirty="0">
                <a:solidFill>
                  <a:srgbClr val="000000"/>
                </a:solidFill>
                <a:latin typeface="Arial (Body)"/>
              </a:rPr>
              <a:t>Domain name system (D</a:t>
            </a:r>
            <a:r>
              <a:rPr lang="en-US" sz="100" kern="1200" dirty="0">
                <a:solidFill>
                  <a:srgbClr val="000000"/>
                </a:solidFill>
                <a:latin typeface="Arial (Body)"/>
              </a:rPr>
              <a:t> </a:t>
            </a:r>
            <a:r>
              <a:rPr lang="en-US" kern="1200" dirty="0">
                <a:solidFill>
                  <a:srgbClr val="000000"/>
                </a:solidFill>
                <a:latin typeface="Arial (Body)"/>
              </a:rPr>
              <a:t>N</a:t>
            </a:r>
            <a:r>
              <a:rPr lang="en-US" sz="100" kern="1200" dirty="0">
                <a:solidFill>
                  <a:srgbClr val="000000"/>
                </a:solidFill>
                <a:latin typeface="Arial (Body)"/>
              </a:rPr>
              <a:t> </a:t>
            </a:r>
            <a:r>
              <a:rPr lang="en-US" kern="1200" dirty="0">
                <a:solidFill>
                  <a:srgbClr val="000000"/>
                </a:solidFill>
                <a:latin typeface="Arial (Body)"/>
              </a:rPr>
              <a:t>S)</a:t>
            </a:r>
          </a:p>
          <a:p>
            <a:pPr marL="741553" lvl="1" indent="-284353">
              <a:spcAft>
                <a:spcPct val="0"/>
              </a:spcAft>
              <a:buSzPts val="2400"/>
            </a:pPr>
            <a:r>
              <a:rPr lang="en-US" kern="1200" dirty="0">
                <a:solidFill>
                  <a:srgbClr val="000000"/>
                </a:solidFill>
                <a:latin typeface="Arial (Body)"/>
              </a:rPr>
              <a:t>Allows numeric I</a:t>
            </a:r>
            <a:r>
              <a:rPr lang="en-US" sz="100" kern="1200" dirty="0">
                <a:solidFill>
                  <a:srgbClr val="000000"/>
                </a:solidFill>
                <a:latin typeface="Arial (Body)"/>
              </a:rPr>
              <a:t> </a:t>
            </a:r>
            <a:r>
              <a:rPr lang="en-US" kern="1200" dirty="0">
                <a:solidFill>
                  <a:srgbClr val="000000"/>
                </a:solidFill>
                <a:latin typeface="Arial (Body)"/>
              </a:rPr>
              <a:t>P addresses to be expressed in natural language</a:t>
            </a:r>
          </a:p>
          <a:p>
            <a:pPr marL="255651" lvl="0" indent="-255651">
              <a:spcAft>
                <a:spcPct val="0"/>
              </a:spcAft>
              <a:buSzPts val="2400"/>
              <a:tabLst/>
            </a:pPr>
            <a:r>
              <a:rPr lang="en-US" kern="1200" dirty="0">
                <a:solidFill>
                  <a:srgbClr val="000000"/>
                </a:solidFill>
                <a:latin typeface="Arial (Body)"/>
              </a:rPr>
              <a:t>Uniform resource locator (U</a:t>
            </a:r>
            <a:r>
              <a:rPr lang="en-US" sz="100" kern="1200" dirty="0">
                <a:solidFill>
                  <a:srgbClr val="000000"/>
                </a:solidFill>
                <a:latin typeface="Arial (Body)"/>
              </a:rPr>
              <a:t> </a:t>
            </a:r>
            <a:r>
              <a:rPr lang="en-US" kern="1200" dirty="0">
                <a:solidFill>
                  <a:srgbClr val="000000"/>
                </a:solidFill>
                <a:latin typeface="Arial (Body)"/>
              </a:rPr>
              <a:t>R</a:t>
            </a:r>
            <a:r>
              <a:rPr lang="en-US" sz="100" kern="1200" dirty="0">
                <a:solidFill>
                  <a:srgbClr val="000000"/>
                </a:solidFill>
                <a:latin typeface="Arial (Body)"/>
              </a:rPr>
              <a:t> </a:t>
            </a:r>
            <a:r>
              <a:rPr lang="en-US" kern="1200" dirty="0">
                <a:solidFill>
                  <a:srgbClr val="000000"/>
                </a:solidFill>
                <a:latin typeface="Arial (Body)"/>
              </a:rPr>
              <a:t>L)</a:t>
            </a:r>
          </a:p>
          <a:p>
            <a:pPr marL="741553" lvl="1" indent="-284353">
              <a:spcAft>
                <a:spcPct val="0"/>
              </a:spcAft>
              <a:buSzPts val="2400"/>
            </a:pPr>
            <a:r>
              <a:rPr lang="en-US" kern="1200" dirty="0">
                <a:solidFill>
                  <a:srgbClr val="000000"/>
                </a:solidFill>
                <a:latin typeface="Arial (Body)"/>
              </a:rPr>
              <a:t>Address used by Web browser to identify location of content on the Web</a:t>
            </a:r>
          </a:p>
        </p:txBody>
      </p:sp>
      <p:sp>
        <p:nvSpPr>
          <p:cNvPr id="7" name="Text Placeholder 6"/>
          <p:cNvSpPr>
            <a:spLocks noGrp="1"/>
          </p:cNvSpPr>
          <p:nvPr>
            <p:ph type="body" sz="quarter" idx="14"/>
          </p:nvPr>
        </p:nvSpPr>
        <p:spPr>
          <a:xfrm>
            <a:off x="457200" y="5188761"/>
            <a:ext cx="8229600" cy="455584"/>
          </a:xfrm>
        </p:spPr>
        <p:txBody>
          <a:bodyPr lIns="0" tIns="0" rIns="0" bIns="0"/>
          <a:lstStyle/>
          <a:p>
            <a:pPr marL="741553" lvl="1" indent="-284353">
              <a:spcAft>
                <a:spcPct val="0"/>
              </a:spcAft>
              <a:buSzPts val="2400"/>
            </a:pPr>
            <a:r>
              <a:rPr lang="en-US" sz="2400" kern="1200" dirty="0">
                <a:solidFill>
                  <a:srgbClr val="000000"/>
                </a:solidFill>
                <a:latin typeface="Arial (Body)"/>
              </a:rPr>
              <a:t>For example: </a:t>
            </a:r>
            <a:r>
              <a:rPr lang="en-US" sz="2400" kern="1200" dirty="0">
                <a:solidFill>
                  <a:srgbClr val="000000"/>
                </a:solidFill>
                <a:latin typeface="Arial (Body)"/>
                <a:hlinkClick r:id="rId3" tooltip="http://www.azimuth-interactive.com/"/>
              </a:rPr>
              <a:t>http://www.azimuth-interactive.com/</a:t>
            </a:r>
            <a:endParaRPr lang="en-US" sz="2400" kern="1200" dirty="0">
              <a:solidFill>
                <a:srgbClr val="000000"/>
              </a:solidFill>
              <a:latin typeface="Arial (Body)"/>
            </a:endParaRPr>
          </a:p>
        </p:txBody>
      </p:sp>
    </p:spTree>
    <p:extLst>
      <p:ext uri="{BB962C8B-B14F-4D97-AF65-F5344CB8AC3E}">
        <p14:creationId xmlns:p14="http://schemas.microsoft.com/office/powerpoint/2010/main" val="197597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Client/Server Computing</a:t>
            </a:r>
            <a:endParaRPr lang="en-AU" dirty="0"/>
          </a:p>
        </p:txBody>
      </p:sp>
      <p:sp>
        <p:nvSpPr>
          <p:cNvPr id="5" name="Content Placeholder 4"/>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Powerful personal computers (clients) connected in network with one or more servers</a:t>
            </a:r>
          </a:p>
          <a:p>
            <a:pPr marL="255651" lvl="0" indent="-255651">
              <a:spcAft>
                <a:spcPct val="0"/>
              </a:spcAft>
              <a:buSzPts val="2400"/>
              <a:tabLst/>
            </a:pPr>
            <a:r>
              <a:rPr lang="en-US" kern="1200" dirty="0">
                <a:solidFill>
                  <a:srgbClr val="000000"/>
                </a:solidFill>
                <a:latin typeface="Arial (Body)"/>
              </a:rPr>
              <a:t>Servers perform common functions for the clients</a:t>
            </a:r>
          </a:p>
          <a:p>
            <a:pPr marL="741553" lvl="1" indent="-284353">
              <a:spcAft>
                <a:spcPct val="0"/>
              </a:spcAft>
              <a:buSzPts val="2400"/>
            </a:pPr>
            <a:r>
              <a:rPr lang="en-US" kern="1200" dirty="0">
                <a:solidFill>
                  <a:srgbClr val="000000"/>
                </a:solidFill>
                <a:latin typeface="Arial (Body)"/>
              </a:rPr>
              <a:t>Storing files</a:t>
            </a:r>
          </a:p>
          <a:p>
            <a:pPr marL="741553" lvl="1" indent="-284353">
              <a:spcAft>
                <a:spcPct val="0"/>
              </a:spcAft>
              <a:buSzPts val="2400"/>
            </a:pPr>
            <a:r>
              <a:rPr lang="en-US" kern="1200" dirty="0">
                <a:solidFill>
                  <a:srgbClr val="000000"/>
                </a:solidFill>
                <a:latin typeface="Arial (Body)"/>
              </a:rPr>
              <a:t>Software applications</a:t>
            </a:r>
          </a:p>
          <a:p>
            <a:pPr marL="741553" lvl="1" indent="-284353">
              <a:spcAft>
                <a:spcPct val="0"/>
              </a:spcAft>
              <a:buSzPts val="2400"/>
            </a:pPr>
            <a:r>
              <a:rPr lang="en-US" kern="1200" dirty="0">
                <a:solidFill>
                  <a:srgbClr val="000000"/>
                </a:solidFill>
                <a:latin typeface="Arial (Body)"/>
              </a:rPr>
              <a:t>Access to printers, and so on</a:t>
            </a:r>
          </a:p>
        </p:txBody>
      </p:sp>
    </p:spTree>
    <p:extLst>
      <p:ext uri="{BB962C8B-B14F-4D97-AF65-F5344CB8AC3E}">
        <p14:creationId xmlns:p14="http://schemas.microsoft.com/office/powerpoint/2010/main" val="1096674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The Mobile Platform</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Primary Internet access is now through tablets and smartphones</a:t>
            </a:r>
          </a:p>
          <a:p>
            <a:pPr marL="255651" lvl="0" indent="-255651">
              <a:spcAft>
                <a:spcPct val="0"/>
              </a:spcAft>
              <a:buSzPts val="2400"/>
              <a:tabLst/>
            </a:pPr>
            <a:r>
              <a:rPr lang="en-US" kern="1200" dirty="0">
                <a:solidFill>
                  <a:srgbClr val="000000"/>
                </a:solidFill>
                <a:latin typeface="Arial (Body)"/>
              </a:rPr>
              <a:t>Tablets supplement P</a:t>
            </a:r>
            <a:r>
              <a:rPr lang="en-US" sz="100" kern="1200" dirty="0">
                <a:solidFill>
                  <a:srgbClr val="000000"/>
                </a:solidFill>
                <a:latin typeface="Arial (Body)"/>
              </a:rPr>
              <a:t> </a:t>
            </a:r>
            <a:r>
              <a:rPr lang="en-US" kern="1200" dirty="0">
                <a:solidFill>
                  <a:srgbClr val="000000"/>
                </a:solidFill>
                <a:latin typeface="Arial (Body)"/>
              </a:rPr>
              <a:t>Cs for mobile situations</a:t>
            </a:r>
          </a:p>
          <a:p>
            <a:pPr marL="741553" lvl="1" indent="-284353">
              <a:spcAft>
                <a:spcPct val="0"/>
              </a:spcAft>
              <a:buSzPts val="2400"/>
            </a:pPr>
            <a:r>
              <a:rPr lang="en-US" kern="1200" dirty="0">
                <a:solidFill>
                  <a:srgbClr val="000000"/>
                </a:solidFill>
                <a:latin typeface="Arial (Body)"/>
              </a:rPr>
              <a:t>Over 160 million people in U</a:t>
            </a:r>
            <a:r>
              <a:rPr lang="en-US" sz="100" kern="1200" dirty="0">
                <a:solidFill>
                  <a:srgbClr val="000000"/>
                </a:solidFill>
                <a:latin typeface="Arial (Body)"/>
              </a:rPr>
              <a:t> </a:t>
            </a:r>
            <a:r>
              <a:rPr lang="en-US" kern="1200" dirty="0">
                <a:solidFill>
                  <a:srgbClr val="000000"/>
                </a:solidFill>
                <a:latin typeface="Arial (Body)"/>
              </a:rPr>
              <a:t>.</a:t>
            </a:r>
            <a:r>
              <a:rPr lang="en-US" sz="100" kern="1200" dirty="0">
                <a:solidFill>
                  <a:srgbClr val="000000"/>
                </a:solidFill>
                <a:latin typeface="Arial (Body)"/>
              </a:rPr>
              <a:t> </a:t>
            </a:r>
            <a:r>
              <a:rPr lang="en-US" kern="1200" dirty="0">
                <a:solidFill>
                  <a:srgbClr val="000000"/>
                </a:solidFill>
                <a:latin typeface="Arial (Body)"/>
              </a:rPr>
              <a:t>S. use Internet with tablets</a:t>
            </a:r>
          </a:p>
          <a:p>
            <a:pPr marL="255651" lvl="0" indent="-255651">
              <a:spcAft>
                <a:spcPct val="0"/>
              </a:spcAft>
              <a:buSzPts val="2400"/>
              <a:tabLst/>
            </a:pPr>
            <a:r>
              <a:rPr lang="en-US" kern="1200" dirty="0">
                <a:solidFill>
                  <a:srgbClr val="000000"/>
                </a:solidFill>
                <a:latin typeface="Arial (Body)"/>
              </a:rPr>
              <a:t>Smartphones are a disruptive technology</a:t>
            </a:r>
          </a:p>
          <a:p>
            <a:pPr marL="741553" lvl="1" indent="-284353">
              <a:spcAft>
                <a:spcPct val="0"/>
              </a:spcAft>
              <a:buSzPts val="2400"/>
            </a:pPr>
            <a:r>
              <a:rPr lang="en-US" kern="1200" dirty="0">
                <a:solidFill>
                  <a:srgbClr val="000000"/>
                </a:solidFill>
                <a:latin typeface="Arial (Body)"/>
              </a:rPr>
              <a:t>New processors and operating systems</a:t>
            </a:r>
          </a:p>
          <a:p>
            <a:pPr marL="741553" lvl="1" indent="-284353">
              <a:spcAft>
                <a:spcPct val="0"/>
              </a:spcAft>
              <a:buSzPts val="2400"/>
            </a:pPr>
            <a:r>
              <a:rPr lang="en-US" kern="1200" dirty="0">
                <a:solidFill>
                  <a:srgbClr val="000000"/>
                </a:solidFill>
                <a:latin typeface="Arial (Body)"/>
              </a:rPr>
              <a:t>Over 230 million in U.S. access Internet with smartphones</a:t>
            </a:r>
          </a:p>
        </p:txBody>
      </p:sp>
    </p:spTree>
    <p:extLst>
      <p:ext uri="{BB962C8B-B14F-4D97-AF65-F5344CB8AC3E}">
        <p14:creationId xmlns:p14="http://schemas.microsoft.com/office/powerpoint/2010/main" val="1784899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kern="1200" dirty="0">
                <a:cs typeface="Times New Roman" panose="02020603050405020304" pitchFamily="18" charset="0"/>
              </a:rPr>
              <a:t>The Internet “Cloud Computing” Model</a:t>
            </a:r>
            <a:r>
              <a:rPr lang="en-IN" sz="3400" kern="1200" dirty="0">
                <a:cs typeface="Times New Roman" panose="02020603050405020304" pitchFamily="18" charset="0"/>
              </a:rPr>
              <a:t> </a:t>
            </a:r>
            <a:r>
              <a:rPr lang="en-IN" sz="2000" b="0" kern="1200" dirty="0">
                <a:cs typeface="Times New Roman" panose="02020603050405020304" pitchFamily="18" charset="0"/>
              </a:rPr>
              <a:t>(1 of 2)</a:t>
            </a:r>
            <a:endParaRPr lang="en-AU" sz="20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Firms and individuals obtain computing power and software over Internet</a:t>
            </a:r>
          </a:p>
          <a:p>
            <a:pPr marL="255651" lvl="0" indent="-255651">
              <a:spcAft>
                <a:spcPct val="0"/>
              </a:spcAft>
              <a:buSzPts val="2400"/>
              <a:tabLst/>
            </a:pPr>
            <a:r>
              <a:rPr lang="en-US" kern="1200" dirty="0">
                <a:solidFill>
                  <a:srgbClr val="000000"/>
                </a:solidFill>
                <a:latin typeface="Arial (Body)"/>
              </a:rPr>
              <a:t>Three types of services</a:t>
            </a:r>
          </a:p>
          <a:p>
            <a:pPr marL="741553" lvl="1" indent="-284353">
              <a:spcAft>
                <a:spcPct val="0"/>
              </a:spcAft>
              <a:buSzPts val="2400"/>
            </a:pPr>
            <a:r>
              <a:rPr lang="en-US" kern="1200" dirty="0">
                <a:solidFill>
                  <a:srgbClr val="000000"/>
                </a:solidFill>
                <a:latin typeface="Arial (Body)"/>
              </a:rPr>
              <a:t>Infrastructure as a service (I</a:t>
            </a:r>
            <a:r>
              <a:rPr lang="en-US" sz="100" kern="1200" dirty="0">
                <a:solidFill>
                  <a:srgbClr val="000000"/>
                </a:solidFill>
                <a:latin typeface="Arial (Body)"/>
              </a:rPr>
              <a:t> </a:t>
            </a:r>
            <a:r>
              <a:rPr lang="en-US" kern="1200" dirty="0">
                <a:solidFill>
                  <a:srgbClr val="000000"/>
                </a:solidFill>
                <a:latin typeface="Arial (Body)"/>
              </a:rPr>
              <a:t>a</a:t>
            </a:r>
            <a:r>
              <a:rPr lang="en-US" sz="100" kern="1200" dirty="0">
                <a:solidFill>
                  <a:srgbClr val="000000"/>
                </a:solidFill>
                <a:latin typeface="Arial (Body)"/>
              </a:rPr>
              <a:t> </a:t>
            </a:r>
            <a:r>
              <a:rPr lang="en-US" kern="1200" dirty="0">
                <a:solidFill>
                  <a:srgbClr val="000000"/>
                </a:solidFill>
                <a:latin typeface="Arial (Body)"/>
              </a:rPr>
              <a:t>a</a:t>
            </a:r>
            <a:r>
              <a:rPr lang="en-US" sz="100" kern="1200" dirty="0">
                <a:solidFill>
                  <a:srgbClr val="000000"/>
                </a:solidFill>
                <a:latin typeface="Arial (Body)"/>
              </a:rPr>
              <a:t> </a:t>
            </a:r>
            <a:r>
              <a:rPr lang="en-US" kern="1200" dirty="0">
                <a:solidFill>
                  <a:srgbClr val="000000"/>
                </a:solidFill>
                <a:latin typeface="Arial (Body)"/>
              </a:rPr>
              <a:t>S)</a:t>
            </a:r>
          </a:p>
          <a:p>
            <a:pPr marL="741553" lvl="1" indent="-284353">
              <a:spcAft>
                <a:spcPct val="0"/>
              </a:spcAft>
              <a:buSzPts val="2400"/>
            </a:pPr>
            <a:r>
              <a:rPr lang="en-US" kern="1200" dirty="0">
                <a:solidFill>
                  <a:srgbClr val="000000"/>
                </a:solidFill>
                <a:latin typeface="Arial (Body)"/>
              </a:rPr>
              <a:t>Software as a service (S</a:t>
            </a:r>
            <a:r>
              <a:rPr lang="en-US" sz="100" kern="1200" dirty="0">
                <a:solidFill>
                  <a:srgbClr val="000000"/>
                </a:solidFill>
                <a:latin typeface="Arial (Body)"/>
              </a:rPr>
              <a:t> </a:t>
            </a:r>
            <a:r>
              <a:rPr lang="en-US" kern="1200" dirty="0">
                <a:solidFill>
                  <a:srgbClr val="000000"/>
                </a:solidFill>
                <a:latin typeface="Arial (Body)"/>
              </a:rPr>
              <a:t>a</a:t>
            </a:r>
            <a:r>
              <a:rPr lang="en-US" sz="100" kern="1200" dirty="0">
                <a:solidFill>
                  <a:srgbClr val="000000"/>
                </a:solidFill>
                <a:latin typeface="Arial (Body)"/>
              </a:rPr>
              <a:t> </a:t>
            </a:r>
            <a:r>
              <a:rPr lang="en-US" kern="1200" dirty="0">
                <a:solidFill>
                  <a:srgbClr val="000000"/>
                </a:solidFill>
                <a:latin typeface="Arial (Body)"/>
              </a:rPr>
              <a:t>a</a:t>
            </a:r>
            <a:r>
              <a:rPr lang="en-US" sz="100" kern="1200" dirty="0">
                <a:solidFill>
                  <a:srgbClr val="000000"/>
                </a:solidFill>
                <a:latin typeface="Arial (Body)"/>
              </a:rPr>
              <a:t> </a:t>
            </a:r>
            <a:r>
              <a:rPr lang="en-US" kern="1200" dirty="0">
                <a:solidFill>
                  <a:srgbClr val="000000"/>
                </a:solidFill>
                <a:latin typeface="Arial (Body)"/>
              </a:rPr>
              <a:t>S)</a:t>
            </a:r>
          </a:p>
          <a:p>
            <a:pPr marL="741553" lvl="1" indent="-284353">
              <a:spcAft>
                <a:spcPct val="0"/>
              </a:spcAft>
              <a:buSzPts val="2400"/>
            </a:pPr>
            <a:r>
              <a:rPr lang="en-US" kern="1200" dirty="0">
                <a:solidFill>
                  <a:srgbClr val="000000"/>
                </a:solidFill>
                <a:latin typeface="Arial (Body)"/>
              </a:rPr>
              <a:t>Platform as a service (P</a:t>
            </a:r>
            <a:r>
              <a:rPr lang="en-US" sz="100" kern="1200" dirty="0">
                <a:solidFill>
                  <a:srgbClr val="000000"/>
                </a:solidFill>
                <a:latin typeface="Arial (Body)"/>
              </a:rPr>
              <a:t> </a:t>
            </a:r>
            <a:r>
              <a:rPr lang="en-US" kern="1200" dirty="0">
                <a:solidFill>
                  <a:srgbClr val="000000"/>
                </a:solidFill>
                <a:latin typeface="Arial (Body)"/>
              </a:rPr>
              <a:t>a</a:t>
            </a:r>
            <a:r>
              <a:rPr lang="en-US" sz="100" kern="1200" dirty="0">
                <a:solidFill>
                  <a:srgbClr val="000000"/>
                </a:solidFill>
                <a:latin typeface="Arial (Body)"/>
              </a:rPr>
              <a:t> </a:t>
            </a:r>
            <a:r>
              <a:rPr lang="en-US" kern="1200" dirty="0">
                <a:solidFill>
                  <a:srgbClr val="000000"/>
                </a:solidFill>
                <a:latin typeface="Arial (Body)"/>
              </a:rPr>
              <a:t>a</a:t>
            </a:r>
            <a:r>
              <a:rPr lang="en-US" sz="100" kern="1200" dirty="0">
                <a:solidFill>
                  <a:srgbClr val="000000"/>
                </a:solidFill>
                <a:latin typeface="Arial (Body)"/>
              </a:rPr>
              <a:t> </a:t>
            </a:r>
            <a:r>
              <a:rPr lang="en-US" kern="1200" dirty="0">
                <a:solidFill>
                  <a:srgbClr val="000000"/>
                </a:solidFill>
                <a:latin typeface="Arial (Body)"/>
              </a:rPr>
              <a:t>S)</a:t>
            </a:r>
          </a:p>
          <a:p>
            <a:pPr marL="255651" lvl="0" indent="-255651">
              <a:spcAft>
                <a:spcPct val="0"/>
              </a:spcAft>
              <a:buSzPts val="2400"/>
              <a:tabLst/>
            </a:pPr>
            <a:r>
              <a:rPr lang="en-US" kern="1200" dirty="0">
                <a:solidFill>
                  <a:srgbClr val="000000"/>
                </a:solidFill>
                <a:latin typeface="Arial (Body)"/>
              </a:rPr>
              <a:t>Public, private, and hybrid clouds</a:t>
            </a:r>
          </a:p>
        </p:txBody>
      </p:sp>
    </p:spTree>
    <p:extLst>
      <p:ext uri="{BB962C8B-B14F-4D97-AF65-F5344CB8AC3E}">
        <p14:creationId xmlns:p14="http://schemas.microsoft.com/office/powerpoint/2010/main" val="3684278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kern="1200" dirty="0">
                <a:cs typeface="Times New Roman" panose="02020603050405020304" pitchFamily="18" charset="0"/>
              </a:rPr>
              <a:t>The Internet “Cloud Computing” Model </a:t>
            </a:r>
            <a:r>
              <a:rPr lang="en-IN" sz="2000" b="0" kern="1200" dirty="0">
                <a:cs typeface="Times New Roman" panose="02020603050405020304" pitchFamily="18" charset="0"/>
              </a:rPr>
              <a:t>(2 of 2)</a:t>
            </a:r>
            <a:endParaRPr lang="en-AU" sz="2000" dirty="0"/>
          </a:p>
        </p:txBody>
      </p:sp>
      <p:sp>
        <p:nvSpPr>
          <p:cNvPr id="3" name="Content Placeholder 2"/>
          <p:cNvSpPr>
            <a:spLocks noGrp="1"/>
          </p:cNvSpPr>
          <p:nvPr>
            <p:ph sz="quarter" idx="13"/>
          </p:nvPr>
        </p:nvSpPr>
        <p:spPr>
          <a:xfrm>
            <a:off x="457200" y="1556326"/>
            <a:ext cx="7855527" cy="4434275"/>
          </a:xfrm>
        </p:spPr>
        <p:txBody>
          <a:bodyPr/>
          <a:lstStyle/>
          <a:p>
            <a:pPr marL="255651" lvl="0" indent="-255651">
              <a:spcAft>
                <a:spcPct val="0"/>
              </a:spcAft>
              <a:buSzPts val="2400"/>
              <a:tabLst/>
            </a:pPr>
            <a:r>
              <a:rPr lang="en-US" kern="1200" dirty="0">
                <a:solidFill>
                  <a:srgbClr val="000000"/>
                </a:solidFill>
                <a:latin typeface="Arial (Body)"/>
              </a:rPr>
              <a:t>Drawbacks</a:t>
            </a:r>
          </a:p>
          <a:p>
            <a:pPr marL="741553" lvl="1" indent="-284353">
              <a:spcAft>
                <a:spcPct val="0"/>
              </a:spcAft>
              <a:buSzPts val="2400"/>
            </a:pPr>
            <a:r>
              <a:rPr lang="en-US" kern="1200" dirty="0">
                <a:solidFill>
                  <a:srgbClr val="000000"/>
                </a:solidFill>
                <a:latin typeface="Arial (Body)"/>
              </a:rPr>
              <a:t>Security risks</a:t>
            </a:r>
          </a:p>
          <a:p>
            <a:pPr marL="741553" lvl="1" indent="-284353">
              <a:spcAft>
                <a:spcPct val="0"/>
              </a:spcAft>
              <a:buSzPts val="2400"/>
            </a:pPr>
            <a:r>
              <a:rPr lang="en-US" kern="1200" dirty="0">
                <a:solidFill>
                  <a:srgbClr val="000000"/>
                </a:solidFill>
                <a:latin typeface="Arial (Body)"/>
              </a:rPr>
              <a:t>Shifts responsibility for storage and control to providers</a:t>
            </a:r>
          </a:p>
          <a:p>
            <a:pPr marL="255651" lvl="0" indent="-255651">
              <a:spcAft>
                <a:spcPct val="0"/>
              </a:spcAft>
              <a:buSzPts val="2400"/>
              <a:tabLst/>
            </a:pPr>
            <a:r>
              <a:rPr lang="en-US" kern="1200" dirty="0">
                <a:solidFill>
                  <a:srgbClr val="000000"/>
                </a:solidFill>
                <a:latin typeface="Arial (Body)"/>
              </a:rPr>
              <a:t>Radically reduces costs of:</a:t>
            </a:r>
          </a:p>
          <a:p>
            <a:pPr marL="741553" lvl="1" indent="-284353">
              <a:spcAft>
                <a:spcPct val="0"/>
              </a:spcAft>
              <a:buSzPts val="2400"/>
            </a:pPr>
            <a:r>
              <a:rPr lang="en-US" kern="1200" dirty="0">
                <a:solidFill>
                  <a:srgbClr val="000000"/>
                </a:solidFill>
                <a:latin typeface="Arial (Body)"/>
              </a:rPr>
              <a:t>Building and operating websites</a:t>
            </a:r>
          </a:p>
          <a:p>
            <a:pPr marL="741553" lvl="1" indent="-284353">
              <a:spcAft>
                <a:spcPct val="0"/>
              </a:spcAft>
              <a:buSzPts val="2400"/>
            </a:pPr>
            <a:r>
              <a:rPr lang="en-US" kern="1200" dirty="0">
                <a:solidFill>
                  <a:srgbClr val="000000"/>
                </a:solidFill>
                <a:latin typeface="Arial (Body)"/>
              </a:rPr>
              <a:t>Infrastructure, I</a:t>
            </a:r>
            <a:r>
              <a:rPr lang="en-US" sz="100" kern="1200" dirty="0">
                <a:solidFill>
                  <a:srgbClr val="000000"/>
                </a:solidFill>
                <a:latin typeface="Arial (Body)"/>
              </a:rPr>
              <a:t> </a:t>
            </a:r>
            <a:r>
              <a:rPr lang="en-US" kern="1200" dirty="0">
                <a:solidFill>
                  <a:srgbClr val="000000"/>
                </a:solidFill>
                <a:latin typeface="Arial (Body)"/>
              </a:rPr>
              <a:t>T support</a:t>
            </a:r>
          </a:p>
          <a:p>
            <a:pPr marL="741553" lvl="1" indent="-284353">
              <a:spcAft>
                <a:spcPct val="0"/>
              </a:spcAft>
              <a:buSzPts val="2400"/>
            </a:pPr>
            <a:r>
              <a:rPr lang="en-US" kern="1200" dirty="0">
                <a:solidFill>
                  <a:srgbClr val="000000"/>
                </a:solidFill>
                <a:latin typeface="Arial (Body)"/>
              </a:rPr>
              <a:t>Hardware, software</a:t>
            </a:r>
          </a:p>
        </p:txBody>
      </p:sp>
    </p:spTree>
    <p:extLst>
      <p:ext uri="{BB962C8B-B14F-4D97-AF65-F5344CB8AC3E}">
        <p14:creationId xmlns:p14="http://schemas.microsoft.com/office/powerpoint/2010/main" val="459728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670" y="1190713"/>
            <a:ext cx="8449811" cy="503339"/>
          </a:xfrm>
        </p:spPr>
        <p:txBody>
          <a:bodyPr>
            <a:normAutofit/>
          </a:bodyPr>
          <a:lstStyle/>
          <a:p>
            <a:r>
              <a:rPr lang="en-AU" sz="2400" b="1" dirty="0">
                <a:solidFill>
                  <a:srgbClr val="0B76BC"/>
                </a:solidFill>
                <a:latin typeface="+mn-lt"/>
              </a:rPr>
              <a:t>Resource Material</a:t>
            </a:r>
            <a:endParaRPr lang="en-AU" sz="2400" b="1" dirty="0">
              <a:solidFill>
                <a:srgbClr val="0B76BC"/>
              </a:solidFill>
              <a:latin typeface="+mn-lt"/>
            </a:endParaRPr>
          </a:p>
        </p:txBody>
      </p:sp>
      <p:sp>
        <p:nvSpPr>
          <p:cNvPr id="3" name="Content Placeholder 2"/>
          <p:cNvSpPr>
            <a:spLocks noGrp="1"/>
          </p:cNvSpPr>
          <p:nvPr>
            <p:ph sz="half" idx="1"/>
          </p:nvPr>
        </p:nvSpPr>
        <p:spPr>
          <a:xfrm>
            <a:off x="314587" y="1832471"/>
            <a:ext cx="4200263" cy="3657502"/>
          </a:xfrm>
        </p:spPr>
        <p:txBody>
          <a:bodyPr>
            <a:normAutofit/>
          </a:bodyPr>
          <a:lstStyle/>
          <a:p>
            <a:pPr marL="0" indent="0">
              <a:buNone/>
            </a:pPr>
            <a:r>
              <a:rPr lang="en-AU" dirty="0"/>
              <a:t>E-commerce 2019: Business, Technology and Society, Global Edition, 15th </a:t>
            </a:r>
            <a:r>
              <a:rPr lang="en-AU" dirty="0"/>
              <a:t>Edition</a:t>
            </a:r>
          </a:p>
          <a:p>
            <a:pPr marL="0" indent="0">
              <a:buNone/>
            </a:pPr>
            <a:r>
              <a:rPr lang="en-AU" dirty="0"/>
              <a:t>ISBN / EAN: 9781292303178</a:t>
            </a:r>
          </a:p>
          <a:p>
            <a:pPr marL="0" indent="0">
              <a:buNone/>
            </a:pPr>
            <a:r>
              <a:rPr lang="en-AU" dirty="0"/>
              <a:t>by Kenneth C. Laudon and Carol Guercio </a:t>
            </a:r>
            <a:r>
              <a:rPr lang="en-AU" dirty="0" err="1"/>
              <a:t>Traver</a:t>
            </a:r>
            <a:endParaRPr lang="en-AU" dirty="0"/>
          </a:p>
        </p:txBody>
      </p:sp>
      <p:sp>
        <p:nvSpPr>
          <p:cNvPr id="5" name="Slide Number Placeholder 4"/>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grpSp>
        <p:nvGrpSpPr>
          <p:cNvPr id="6" name="Group 5"/>
          <p:cNvGrpSpPr>
            <a:grpSpLocks/>
          </p:cNvGrpSpPr>
          <p:nvPr/>
        </p:nvGrpSpPr>
        <p:grpSpPr bwMode="auto">
          <a:xfrm>
            <a:off x="0" y="0"/>
            <a:ext cx="9144000" cy="269421"/>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pic>
        <p:nvPicPr>
          <p:cNvPr id="16" name="Picture 15" descr="Front Cover: E-commerce 2019: Business. Technology. Society. Fifteenth Edition, Global Edition by Laudon and Trav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6975" y="1811351"/>
            <a:ext cx="3601949" cy="4545000"/>
          </a:xfrm>
          <a:prstGeom prst="rect">
            <a:avLst/>
          </a:prstGeom>
          <a:ln w="9525">
            <a:solidFill>
              <a:schemeClr val="tx1"/>
            </a:solidFill>
          </a:ln>
        </p:spPr>
      </p:pic>
      <p:sp>
        <p:nvSpPr>
          <p:cNvPr id="4" name="Content Placeholder 3"/>
          <p:cNvSpPr>
            <a:spLocks noGrp="1"/>
          </p:cNvSpPr>
          <p:nvPr>
            <p:ph sz="half" idx="2"/>
          </p:nvPr>
        </p:nvSpPr>
        <p:spPr/>
        <p:txBody>
          <a:bodyPr/>
          <a:lstStyle/>
          <a:p>
            <a:endParaRPr lang="en-AU"/>
          </a:p>
        </p:txBody>
      </p:sp>
    </p:spTree>
    <p:extLst>
      <p:ext uri="{BB962C8B-B14F-4D97-AF65-F5344CB8AC3E}">
        <p14:creationId xmlns:p14="http://schemas.microsoft.com/office/powerpoint/2010/main" val="35014416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Other Internet Protocols and Utility Programs</a:t>
            </a:r>
            <a:endParaRPr lang="en-AU"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Internet protocols</a:t>
            </a:r>
          </a:p>
          <a:p>
            <a:pPr marL="741553" lvl="1" indent="-284353">
              <a:spcAft>
                <a:spcPct val="0"/>
              </a:spcAft>
              <a:buSzPts val="2400"/>
            </a:pPr>
            <a:r>
              <a:rPr lang="en-US" kern="1200" dirty="0">
                <a:solidFill>
                  <a:srgbClr val="000000"/>
                </a:solidFill>
                <a:latin typeface="Arial (Body)"/>
              </a:rPr>
              <a:t>H</a:t>
            </a:r>
            <a:r>
              <a:rPr lang="en-US" sz="100" kern="1200" dirty="0">
                <a:solidFill>
                  <a:srgbClr val="000000"/>
                </a:solidFill>
                <a:latin typeface="Arial (Body)"/>
              </a:rPr>
              <a:t> </a:t>
            </a:r>
            <a:r>
              <a:rPr lang="en-US" kern="1200" dirty="0">
                <a:solidFill>
                  <a:srgbClr val="000000"/>
                </a:solidFill>
                <a:latin typeface="Arial (Body)"/>
              </a:rPr>
              <a:t>T</a:t>
            </a:r>
            <a:r>
              <a:rPr lang="en-US" sz="100" kern="1200" dirty="0">
                <a:solidFill>
                  <a:srgbClr val="000000"/>
                </a:solidFill>
                <a:latin typeface="Arial (Body)"/>
              </a:rPr>
              <a:t> </a:t>
            </a:r>
            <a:r>
              <a:rPr lang="en-US" kern="1200" dirty="0">
                <a:solidFill>
                  <a:srgbClr val="000000"/>
                </a:solidFill>
                <a:latin typeface="Arial (Body)"/>
              </a:rPr>
              <a:t>T</a:t>
            </a:r>
            <a:r>
              <a:rPr lang="en-US" sz="100" kern="1200" dirty="0">
                <a:solidFill>
                  <a:srgbClr val="000000"/>
                </a:solidFill>
                <a:latin typeface="Arial (Body)"/>
              </a:rPr>
              <a:t> </a:t>
            </a:r>
            <a:r>
              <a:rPr lang="en-US" kern="1200" dirty="0">
                <a:solidFill>
                  <a:srgbClr val="000000"/>
                </a:solidFill>
                <a:latin typeface="Arial (Body)"/>
              </a:rPr>
              <a:t>P</a:t>
            </a:r>
          </a:p>
          <a:p>
            <a:pPr marL="741553" lvl="1" indent="-284353">
              <a:spcAft>
                <a:spcPct val="0"/>
              </a:spcAft>
              <a:buSzPts val="2400"/>
            </a:pPr>
            <a:r>
              <a:rPr lang="en-US" kern="1200" dirty="0">
                <a:solidFill>
                  <a:srgbClr val="000000"/>
                </a:solidFill>
                <a:latin typeface="Arial (Body)"/>
              </a:rPr>
              <a:t>E-mail: S</a:t>
            </a:r>
            <a:r>
              <a:rPr lang="en-US" sz="100" kern="1200" dirty="0">
                <a:solidFill>
                  <a:srgbClr val="000000"/>
                </a:solidFill>
                <a:latin typeface="Arial (Body)"/>
              </a:rPr>
              <a:t> </a:t>
            </a:r>
            <a:r>
              <a:rPr lang="en-US" kern="1200" dirty="0">
                <a:solidFill>
                  <a:srgbClr val="000000"/>
                </a:solidFill>
                <a:latin typeface="Arial (Body)"/>
              </a:rPr>
              <a:t>M</a:t>
            </a:r>
            <a:r>
              <a:rPr lang="en-US" sz="100" kern="1200" dirty="0">
                <a:solidFill>
                  <a:srgbClr val="000000"/>
                </a:solidFill>
                <a:latin typeface="Arial (Body)"/>
              </a:rPr>
              <a:t> </a:t>
            </a:r>
            <a:r>
              <a:rPr lang="en-US" kern="1200" dirty="0">
                <a:solidFill>
                  <a:srgbClr val="000000"/>
                </a:solidFill>
                <a:latin typeface="Arial (Body)"/>
              </a:rPr>
              <a:t>T</a:t>
            </a:r>
            <a:r>
              <a:rPr lang="en-US" sz="100" kern="1200" dirty="0">
                <a:solidFill>
                  <a:srgbClr val="000000"/>
                </a:solidFill>
                <a:latin typeface="Arial (Body)"/>
              </a:rPr>
              <a:t> </a:t>
            </a:r>
            <a:r>
              <a:rPr lang="en-US" kern="1200" dirty="0">
                <a:solidFill>
                  <a:srgbClr val="000000"/>
                </a:solidFill>
                <a:latin typeface="Arial (Body)"/>
              </a:rPr>
              <a:t>P, P</a:t>
            </a:r>
            <a:r>
              <a:rPr lang="en-US" sz="100" kern="1200" dirty="0">
                <a:solidFill>
                  <a:srgbClr val="000000"/>
                </a:solidFill>
                <a:latin typeface="Arial (Body)"/>
              </a:rPr>
              <a:t> </a:t>
            </a:r>
            <a:r>
              <a:rPr lang="en-US" kern="1200" dirty="0">
                <a:solidFill>
                  <a:srgbClr val="000000"/>
                </a:solidFill>
                <a:latin typeface="Arial (Body)"/>
              </a:rPr>
              <a:t>O</a:t>
            </a:r>
            <a:r>
              <a:rPr lang="en-US" sz="100" kern="1200" dirty="0">
                <a:solidFill>
                  <a:srgbClr val="000000"/>
                </a:solidFill>
                <a:latin typeface="Arial (Body)"/>
              </a:rPr>
              <a:t> </a:t>
            </a:r>
            <a:r>
              <a:rPr lang="en-US" kern="1200" dirty="0">
                <a:solidFill>
                  <a:srgbClr val="000000"/>
                </a:solidFill>
                <a:latin typeface="Arial (Body)"/>
              </a:rPr>
              <a:t>P</a:t>
            </a:r>
            <a:r>
              <a:rPr lang="en-US" sz="100" kern="1200" dirty="0">
                <a:solidFill>
                  <a:srgbClr val="000000"/>
                </a:solidFill>
                <a:latin typeface="Arial (Body)"/>
              </a:rPr>
              <a:t> </a:t>
            </a:r>
            <a:r>
              <a:rPr lang="en-US" kern="1200" dirty="0">
                <a:solidFill>
                  <a:srgbClr val="000000"/>
                </a:solidFill>
                <a:latin typeface="Arial (Body)"/>
              </a:rPr>
              <a:t>3, I</a:t>
            </a:r>
            <a:r>
              <a:rPr lang="en-US" sz="100" kern="1200" dirty="0">
                <a:solidFill>
                  <a:srgbClr val="000000"/>
                </a:solidFill>
                <a:latin typeface="Arial (Body)"/>
              </a:rPr>
              <a:t> </a:t>
            </a:r>
            <a:r>
              <a:rPr lang="en-US" kern="1200" dirty="0">
                <a:solidFill>
                  <a:srgbClr val="000000"/>
                </a:solidFill>
                <a:latin typeface="Arial (Body)"/>
              </a:rPr>
              <a:t>M</a:t>
            </a:r>
            <a:r>
              <a:rPr lang="en-US" sz="100" kern="1200" dirty="0">
                <a:solidFill>
                  <a:srgbClr val="000000"/>
                </a:solidFill>
                <a:latin typeface="Arial (Body)"/>
              </a:rPr>
              <a:t> </a:t>
            </a:r>
            <a:r>
              <a:rPr lang="en-US" kern="1200" dirty="0">
                <a:solidFill>
                  <a:srgbClr val="000000"/>
                </a:solidFill>
                <a:latin typeface="Arial (Body)"/>
              </a:rPr>
              <a:t>A</a:t>
            </a:r>
            <a:r>
              <a:rPr lang="en-US" sz="100" kern="1200" dirty="0">
                <a:solidFill>
                  <a:srgbClr val="000000"/>
                </a:solidFill>
                <a:latin typeface="Arial (Body)"/>
              </a:rPr>
              <a:t> </a:t>
            </a:r>
            <a:r>
              <a:rPr lang="en-US" kern="1200" dirty="0">
                <a:solidFill>
                  <a:srgbClr val="000000"/>
                </a:solidFill>
                <a:latin typeface="Arial (Body)"/>
              </a:rPr>
              <a:t>P</a:t>
            </a:r>
          </a:p>
          <a:p>
            <a:pPr marL="741553" lvl="1" indent="-284353">
              <a:spcAft>
                <a:spcPct val="0"/>
              </a:spcAft>
              <a:buSzPts val="2400"/>
            </a:pPr>
            <a:r>
              <a:rPr lang="en-US" kern="1200" dirty="0">
                <a:solidFill>
                  <a:srgbClr val="000000"/>
                </a:solidFill>
                <a:latin typeface="Arial (Body)"/>
              </a:rPr>
              <a:t>F</a:t>
            </a:r>
            <a:r>
              <a:rPr lang="en-US" sz="100" kern="1200" dirty="0">
                <a:solidFill>
                  <a:srgbClr val="000000"/>
                </a:solidFill>
                <a:latin typeface="Arial (Body)"/>
              </a:rPr>
              <a:t> </a:t>
            </a:r>
            <a:r>
              <a:rPr lang="en-US" kern="1200" dirty="0">
                <a:solidFill>
                  <a:srgbClr val="000000"/>
                </a:solidFill>
                <a:latin typeface="Arial (Body)"/>
              </a:rPr>
              <a:t>T</a:t>
            </a:r>
            <a:r>
              <a:rPr lang="en-US" sz="100" kern="1200" dirty="0">
                <a:solidFill>
                  <a:srgbClr val="000000"/>
                </a:solidFill>
                <a:latin typeface="Arial (Body)"/>
              </a:rPr>
              <a:t> </a:t>
            </a:r>
            <a:r>
              <a:rPr lang="en-US" kern="1200" dirty="0">
                <a:solidFill>
                  <a:srgbClr val="000000"/>
                </a:solidFill>
                <a:latin typeface="Arial (Body)"/>
              </a:rPr>
              <a:t>P, Telnet, S</a:t>
            </a:r>
            <a:r>
              <a:rPr lang="en-US" sz="100" kern="1200" dirty="0">
                <a:solidFill>
                  <a:srgbClr val="000000"/>
                </a:solidFill>
                <a:latin typeface="Arial (Body)"/>
              </a:rPr>
              <a:t> </a:t>
            </a:r>
            <a:r>
              <a:rPr lang="en-US" kern="1200" dirty="0">
                <a:solidFill>
                  <a:srgbClr val="000000"/>
                </a:solidFill>
                <a:latin typeface="Arial (Body)"/>
              </a:rPr>
              <a:t>S</a:t>
            </a:r>
            <a:r>
              <a:rPr lang="en-US" sz="100" kern="1200" dirty="0">
                <a:solidFill>
                  <a:srgbClr val="000000"/>
                </a:solidFill>
                <a:latin typeface="Arial (Body)"/>
              </a:rPr>
              <a:t> </a:t>
            </a:r>
            <a:r>
              <a:rPr lang="en-US" kern="1200" dirty="0">
                <a:solidFill>
                  <a:srgbClr val="000000"/>
                </a:solidFill>
                <a:latin typeface="Arial (Body)"/>
              </a:rPr>
              <a:t>L/T</a:t>
            </a:r>
            <a:r>
              <a:rPr lang="en-US" sz="100" kern="1200" dirty="0">
                <a:solidFill>
                  <a:srgbClr val="000000"/>
                </a:solidFill>
                <a:latin typeface="Arial (Body)"/>
              </a:rPr>
              <a:t> </a:t>
            </a:r>
            <a:r>
              <a:rPr lang="en-US" kern="1200" dirty="0">
                <a:solidFill>
                  <a:srgbClr val="000000"/>
                </a:solidFill>
                <a:latin typeface="Arial (Body)"/>
              </a:rPr>
              <a:t>L</a:t>
            </a:r>
            <a:r>
              <a:rPr lang="en-US" sz="100" kern="1200" dirty="0">
                <a:solidFill>
                  <a:srgbClr val="000000"/>
                </a:solidFill>
                <a:latin typeface="Arial (Body)"/>
              </a:rPr>
              <a:t> </a:t>
            </a:r>
            <a:r>
              <a:rPr lang="en-US" kern="1200" dirty="0">
                <a:solidFill>
                  <a:srgbClr val="000000"/>
                </a:solidFill>
                <a:latin typeface="Arial (Body)"/>
              </a:rPr>
              <a:t>S</a:t>
            </a:r>
          </a:p>
          <a:p>
            <a:pPr marL="255651" lvl="0" indent="-255651">
              <a:spcAft>
                <a:spcPct val="0"/>
              </a:spcAft>
              <a:buSzPts val="2400"/>
              <a:tabLst/>
            </a:pPr>
            <a:r>
              <a:rPr lang="en-US" kern="1200" dirty="0">
                <a:solidFill>
                  <a:srgbClr val="000000"/>
                </a:solidFill>
                <a:latin typeface="Arial (Body)"/>
              </a:rPr>
              <a:t>Utility programs</a:t>
            </a:r>
          </a:p>
          <a:p>
            <a:pPr marL="741553" lvl="1" indent="-284353">
              <a:spcAft>
                <a:spcPct val="0"/>
              </a:spcAft>
              <a:buSzPts val="2400"/>
            </a:pPr>
            <a:r>
              <a:rPr lang="en-US" kern="1200" dirty="0">
                <a:solidFill>
                  <a:srgbClr val="000000"/>
                </a:solidFill>
                <a:latin typeface="Arial (Body)"/>
              </a:rPr>
              <a:t>Ping</a:t>
            </a:r>
          </a:p>
          <a:p>
            <a:pPr marL="741553" lvl="1" indent="-284353">
              <a:spcAft>
                <a:spcPct val="0"/>
              </a:spcAft>
              <a:buSzPts val="2400"/>
            </a:pPr>
            <a:r>
              <a:rPr lang="en-US" kern="1200" dirty="0">
                <a:solidFill>
                  <a:srgbClr val="000000"/>
                </a:solidFill>
                <a:latin typeface="Arial (Body)"/>
              </a:rPr>
              <a:t>Tracert</a:t>
            </a:r>
          </a:p>
        </p:txBody>
      </p:sp>
    </p:spTree>
    <p:extLst>
      <p:ext uri="{BB962C8B-B14F-4D97-AF65-F5344CB8AC3E}">
        <p14:creationId xmlns:p14="http://schemas.microsoft.com/office/powerpoint/2010/main" val="2245459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Internet </a:t>
            </a:r>
            <a:r>
              <a:rPr lang="en-US" dirty="0"/>
              <a:t>Infrastructure </a:t>
            </a:r>
            <a:endParaRPr lang="en-AU" dirty="0"/>
          </a:p>
        </p:txBody>
      </p:sp>
      <p:sp>
        <p:nvSpPr>
          <p:cNvPr id="3" name="Content Placeholder 2"/>
          <p:cNvSpPr>
            <a:spLocks noGrp="1"/>
          </p:cNvSpPr>
          <p:nvPr>
            <p:ph sz="quarter" idx="13"/>
          </p:nvPr>
        </p:nvSpPr>
        <p:spPr>
          <a:xfrm>
            <a:off x="457200" y="1556326"/>
            <a:ext cx="8146473" cy="4434275"/>
          </a:xfrm>
        </p:spPr>
        <p:txBody>
          <a:bodyPr/>
          <a:lstStyle/>
          <a:p>
            <a:pPr marL="255651" lvl="0" indent="-255651">
              <a:spcAft>
                <a:spcPct val="0"/>
              </a:spcAft>
              <a:buSzPts val="2400"/>
              <a:tabLst/>
            </a:pPr>
            <a:r>
              <a:rPr lang="en-US" kern="1200" dirty="0">
                <a:solidFill>
                  <a:srgbClr val="000000"/>
                </a:solidFill>
                <a:latin typeface="Arial (Body)"/>
              </a:rPr>
              <a:t>Internet growth has boomed without disruption because of:</a:t>
            </a:r>
          </a:p>
          <a:p>
            <a:pPr marL="741553" lvl="1" indent="-284353">
              <a:spcAft>
                <a:spcPct val="0"/>
              </a:spcAft>
              <a:buSzPts val="2400"/>
            </a:pPr>
            <a:r>
              <a:rPr lang="en-US" kern="1200" dirty="0">
                <a:solidFill>
                  <a:srgbClr val="000000"/>
                </a:solidFill>
                <a:latin typeface="Arial (Body)"/>
              </a:rPr>
              <a:t>Client/server computing model</a:t>
            </a:r>
          </a:p>
          <a:p>
            <a:pPr marL="741553" lvl="1" indent="-284353">
              <a:spcAft>
                <a:spcPct val="0"/>
              </a:spcAft>
              <a:buSzPts val="2400"/>
            </a:pPr>
            <a:r>
              <a:rPr lang="en-US" kern="1200" dirty="0">
                <a:solidFill>
                  <a:srgbClr val="000000"/>
                </a:solidFill>
                <a:latin typeface="Arial (Body)"/>
              </a:rPr>
              <a:t>Hourglass, layered architecture</a:t>
            </a:r>
          </a:p>
          <a:p>
            <a:pPr marL="1144778" lvl="2" indent="-230378">
              <a:spcAft>
                <a:spcPct val="0"/>
              </a:spcAft>
              <a:buSzPts val="2400"/>
            </a:pPr>
            <a:r>
              <a:rPr lang="en-US" kern="1200" dirty="0">
                <a:solidFill>
                  <a:srgbClr val="000000"/>
                </a:solidFill>
                <a:latin typeface="Arial (Body)"/>
              </a:rPr>
              <a:t>Network Technology Substrate</a:t>
            </a:r>
          </a:p>
          <a:p>
            <a:pPr marL="1144778" lvl="2" indent="-230378">
              <a:spcAft>
                <a:spcPct val="0"/>
              </a:spcAft>
              <a:buSzPts val="2400"/>
            </a:pPr>
            <a:r>
              <a:rPr lang="en-US" kern="1200" dirty="0">
                <a:solidFill>
                  <a:srgbClr val="000000"/>
                </a:solidFill>
                <a:latin typeface="Arial (Body)"/>
              </a:rPr>
              <a:t>Transport Services and Representation Standards</a:t>
            </a:r>
          </a:p>
          <a:p>
            <a:pPr marL="1144778" lvl="2" indent="-230378">
              <a:spcAft>
                <a:spcPct val="0"/>
              </a:spcAft>
              <a:buSzPts val="2400"/>
            </a:pPr>
            <a:r>
              <a:rPr lang="en-US" kern="1200" dirty="0">
                <a:solidFill>
                  <a:srgbClr val="000000"/>
                </a:solidFill>
                <a:latin typeface="Arial (Body)"/>
              </a:rPr>
              <a:t>Middleware Services</a:t>
            </a:r>
          </a:p>
          <a:p>
            <a:pPr marL="1144778" lvl="2" indent="-230378">
              <a:spcAft>
                <a:spcPct val="0"/>
              </a:spcAft>
              <a:buSzPts val="2400"/>
            </a:pPr>
            <a:r>
              <a:rPr lang="en-US" kern="1200" dirty="0">
                <a:solidFill>
                  <a:srgbClr val="000000"/>
                </a:solidFill>
                <a:latin typeface="Arial (Body)"/>
              </a:rPr>
              <a:t>Applications</a:t>
            </a:r>
          </a:p>
        </p:txBody>
      </p:sp>
    </p:spTree>
    <p:extLst>
      <p:ext uri="{BB962C8B-B14F-4D97-AF65-F5344CB8AC3E}">
        <p14:creationId xmlns:p14="http://schemas.microsoft.com/office/powerpoint/2010/main" val="3110693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Figure </a:t>
            </a:r>
            <a:r>
              <a:rPr lang="en-IN" sz="3400" kern="1200" dirty="0" smtClean="0">
                <a:cs typeface="Times New Roman" panose="02020603050405020304" pitchFamily="18" charset="0"/>
              </a:rPr>
              <a:t>2.10 </a:t>
            </a:r>
            <a:r>
              <a:rPr lang="en-IN" sz="3400" kern="1200" dirty="0">
                <a:cs typeface="Times New Roman" panose="02020603050405020304" pitchFamily="18" charset="0"/>
              </a:rPr>
              <a:t>The Hourglass Model of the Internet</a:t>
            </a:r>
            <a:endParaRPr lang="en-AU" sz="3400" dirty="0"/>
          </a:p>
        </p:txBody>
      </p:sp>
      <p:pic>
        <p:nvPicPr>
          <p:cNvPr id="5" name="Picture 4" descr="The hourglass model of the internet is divided into 4 layers, depicted in an hourglass shape, from bottom to top as follows. Layer 1 at the wide bottom of the hourglass. Network technology substrates including coaxial cable, LAN’s, wireless, satellite, fiber optic, and DSL. Layer 2, at the narrowest part of the hourglass: Transport services and representation standards including IPv6, IPv4, and TCP. Layer 3 at the widening middle of the hourglass. Middleware services including storage repositories, security, authentication and identity management, and file systems. Layer 4, at the top and widest part of the hourglass. Applications including web browsers, email clients, media players, image servers, and remote logi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660" y="1530501"/>
            <a:ext cx="4418680" cy="4841508"/>
          </a:xfrm>
          <a:prstGeom prst="rect">
            <a:avLst/>
          </a:prstGeom>
        </p:spPr>
      </p:pic>
    </p:spTree>
    <p:extLst>
      <p:ext uri="{BB962C8B-B14F-4D97-AF65-F5344CB8AC3E}">
        <p14:creationId xmlns:p14="http://schemas.microsoft.com/office/powerpoint/2010/main" val="2876510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Figure </a:t>
            </a:r>
            <a:r>
              <a:rPr lang="en-US" sz="3400" kern="1200" dirty="0" smtClean="0">
                <a:cs typeface="Times New Roman" panose="02020603050405020304" pitchFamily="18" charset="0"/>
              </a:rPr>
              <a:t>2.11 </a:t>
            </a:r>
            <a:r>
              <a:rPr lang="en-US" sz="3400" kern="1200" dirty="0">
                <a:cs typeface="Times New Roman" panose="02020603050405020304" pitchFamily="18" charset="0"/>
              </a:rPr>
              <a:t>Internet Network Architecture</a:t>
            </a:r>
            <a:endParaRPr lang="en-AU" sz="3400" dirty="0"/>
          </a:p>
        </p:txBody>
      </p:sp>
      <p:pic>
        <p:nvPicPr>
          <p:cNvPr id="5" name="Picture 4" descr="The backbone exchanges information with the regional hubs, IXP. The IXP exchanges information with regional hosts, and another IXP. Regional hosts are connected to domain local ISP and domains like NYU dot edu. The Domain Local ISP is connected via DSL, FIOS or cable to the home computer at the client IP address. The domain NYU dot edu is connected via T1 line to CAN or offices at the client IP addres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1572" y="1590030"/>
            <a:ext cx="6220856" cy="4717038"/>
          </a:xfrm>
          <a:prstGeom prst="rect">
            <a:avLst/>
          </a:prstGeom>
        </p:spPr>
      </p:pic>
    </p:spTree>
    <p:extLst>
      <p:ext uri="{BB962C8B-B14F-4D97-AF65-F5344CB8AC3E}">
        <p14:creationId xmlns:p14="http://schemas.microsoft.com/office/powerpoint/2010/main" val="2526296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The Internet Backbone</a:t>
            </a:r>
            <a:endParaRPr lang="en-AU" dirty="0"/>
          </a:p>
        </p:txBody>
      </p:sp>
      <p:sp>
        <p:nvSpPr>
          <p:cNvPr id="3" name="Content Placeholder 2"/>
          <p:cNvSpPr>
            <a:spLocks noGrp="1"/>
          </p:cNvSpPr>
          <p:nvPr>
            <p:ph sz="quarter" idx="13"/>
          </p:nvPr>
        </p:nvSpPr>
        <p:spPr/>
        <p:txBody>
          <a:bodyPr/>
          <a:lstStyle/>
          <a:p>
            <a:pPr marL="255651" lvl="0" indent="-255651">
              <a:spcAft>
                <a:spcPct val="0"/>
              </a:spcAft>
              <a:tabLst/>
            </a:pPr>
            <a:r>
              <a:rPr lang="en-US" altLang="en-US" sz="2200" kern="1200" dirty="0">
                <a:solidFill>
                  <a:srgbClr val="000000"/>
                </a:solidFill>
                <a:latin typeface="Arial (Body)"/>
              </a:rPr>
              <a:t>Comprised of fiber-optic cable: hundreds of glass strands that use light to transmit data</a:t>
            </a:r>
          </a:p>
          <a:p>
            <a:pPr marL="743001" lvl="1">
              <a:spcAft>
                <a:spcPct val="0"/>
              </a:spcAft>
            </a:pPr>
            <a:r>
              <a:rPr lang="en-US" altLang="en-US" sz="2200" kern="1200" dirty="0">
                <a:solidFill>
                  <a:srgbClr val="000000"/>
                </a:solidFill>
                <a:latin typeface="Arial (Body)"/>
              </a:rPr>
              <a:t>Faster speeds and greater bandwidth</a:t>
            </a:r>
          </a:p>
          <a:p>
            <a:pPr marL="743001" lvl="1">
              <a:spcAft>
                <a:spcPct val="0"/>
              </a:spcAft>
            </a:pPr>
            <a:r>
              <a:rPr lang="en-US" altLang="en-US" sz="2200" kern="1200" dirty="0">
                <a:solidFill>
                  <a:srgbClr val="000000"/>
                </a:solidFill>
                <a:latin typeface="Arial (Body)"/>
              </a:rPr>
              <a:t>Thinner, lighter cables</a:t>
            </a:r>
          </a:p>
          <a:p>
            <a:pPr marL="743001" lvl="1">
              <a:spcAft>
                <a:spcPct val="0"/>
              </a:spcAft>
            </a:pPr>
            <a:r>
              <a:rPr lang="en-US" altLang="en-US" sz="2200" kern="1200" dirty="0">
                <a:solidFill>
                  <a:srgbClr val="000000"/>
                </a:solidFill>
                <a:latin typeface="Arial (Body)"/>
              </a:rPr>
              <a:t>Less interference</a:t>
            </a:r>
          </a:p>
          <a:p>
            <a:pPr marL="743001" lvl="1">
              <a:spcAft>
                <a:spcPct val="0"/>
              </a:spcAft>
            </a:pPr>
            <a:r>
              <a:rPr lang="en-US" altLang="en-US" sz="2200" kern="1200" dirty="0">
                <a:solidFill>
                  <a:srgbClr val="000000"/>
                </a:solidFill>
                <a:latin typeface="Arial (Body)"/>
              </a:rPr>
              <a:t>Better data security</a:t>
            </a:r>
          </a:p>
          <a:p>
            <a:pPr marL="255651" indent="-255651">
              <a:spcAft>
                <a:spcPct val="0"/>
              </a:spcAft>
            </a:pPr>
            <a:r>
              <a:rPr lang="en-US" altLang="en-US" sz="2200" kern="1200" dirty="0">
                <a:solidFill>
                  <a:srgbClr val="000000"/>
                </a:solidFill>
                <a:latin typeface="Arial (Body)"/>
              </a:rPr>
              <a:t>Tier 1 Internet Service Providers (Tier 1 I</a:t>
            </a:r>
            <a:r>
              <a:rPr lang="en-US" altLang="en-US" sz="100" kern="1200" dirty="0">
                <a:solidFill>
                  <a:srgbClr val="000000"/>
                </a:solidFill>
                <a:latin typeface="Arial (Body)"/>
              </a:rPr>
              <a:t> </a:t>
            </a:r>
            <a:r>
              <a:rPr lang="en-US" altLang="en-US" sz="2200" kern="1200" dirty="0">
                <a:solidFill>
                  <a:srgbClr val="000000"/>
                </a:solidFill>
                <a:latin typeface="Arial (Body)"/>
              </a:rPr>
              <a:t>S</a:t>
            </a:r>
            <a:r>
              <a:rPr lang="en-US" altLang="en-US" sz="100" kern="1200" dirty="0">
                <a:solidFill>
                  <a:srgbClr val="000000"/>
                </a:solidFill>
                <a:latin typeface="Arial (Body)"/>
              </a:rPr>
              <a:t> </a:t>
            </a:r>
            <a:r>
              <a:rPr lang="en-US" altLang="en-US" sz="2200" kern="1200" dirty="0">
                <a:solidFill>
                  <a:srgbClr val="000000"/>
                </a:solidFill>
                <a:latin typeface="Arial (Body)"/>
              </a:rPr>
              <a:t>P</a:t>
            </a:r>
            <a:r>
              <a:rPr lang="en-US" altLang="en-US" sz="100" kern="1200" dirty="0">
                <a:solidFill>
                  <a:srgbClr val="000000"/>
                </a:solidFill>
                <a:latin typeface="Arial (Body)"/>
              </a:rPr>
              <a:t> </a:t>
            </a:r>
            <a:r>
              <a:rPr lang="en-US" altLang="en-US" sz="2200" kern="1200" dirty="0">
                <a:solidFill>
                  <a:srgbClr val="000000"/>
                </a:solidFill>
                <a:latin typeface="Arial (Body)"/>
              </a:rPr>
              <a:t>s) or transit I</a:t>
            </a:r>
            <a:r>
              <a:rPr lang="en-US" altLang="en-US" sz="100" kern="1200" dirty="0">
                <a:solidFill>
                  <a:srgbClr val="000000"/>
                </a:solidFill>
                <a:latin typeface="Arial (Body)"/>
              </a:rPr>
              <a:t> </a:t>
            </a:r>
            <a:r>
              <a:rPr lang="en-US" altLang="en-US" sz="2200" kern="1200" dirty="0">
                <a:solidFill>
                  <a:srgbClr val="000000"/>
                </a:solidFill>
                <a:latin typeface="Arial (Body)"/>
              </a:rPr>
              <a:t>S</a:t>
            </a:r>
            <a:r>
              <a:rPr lang="en-US" altLang="en-US" sz="100" kern="1200" dirty="0">
                <a:solidFill>
                  <a:srgbClr val="000000"/>
                </a:solidFill>
                <a:latin typeface="Arial (Body)"/>
              </a:rPr>
              <a:t> </a:t>
            </a:r>
            <a:r>
              <a:rPr lang="en-US" altLang="en-US" sz="2200" kern="1200" dirty="0">
                <a:solidFill>
                  <a:srgbClr val="000000"/>
                </a:solidFill>
                <a:latin typeface="Arial (Body)"/>
              </a:rPr>
              <a:t>P</a:t>
            </a:r>
            <a:r>
              <a:rPr lang="en-US" altLang="en-US" sz="100" kern="1200" dirty="0">
                <a:solidFill>
                  <a:srgbClr val="000000"/>
                </a:solidFill>
                <a:latin typeface="Arial (Body)"/>
              </a:rPr>
              <a:t> </a:t>
            </a:r>
            <a:r>
              <a:rPr lang="en-US" altLang="en-US" sz="2200" kern="1200" dirty="0">
                <a:solidFill>
                  <a:srgbClr val="000000"/>
                </a:solidFill>
                <a:latin typeface="Arial (Body)"/>
              </a:rPr>
              <a:t>s</a:t>
            </a:r>
          </a:p>
          <a:p>
            <a:pPr marL="255651" lvl="0" indent="-255651">
              <a:spcAft>
                <a:spcPct val="0"/>
              </a:spcAft>
              <a:tabLst/>
            </a:pPr>
            <a:r>
              <a:rPr lang="en-US" altLang="en-US" sz="2200" kern="1200" dirty="0">
                <a:solidFill>
                  <a:srgbClr val="000000"/>
                </a:solidFill>
                <a:latin typeface="Arial (Body)"/>
              </a:rPr>
              <a:t>Numerous private networks physically connected to each other</a:t>
            </a:r>
          </a:p>
          <a:p>
            <a:pPr marL="255651" lvl="0" indent="-255651">
              <a:spcAft>
                <a:spcPct val="0"/>
              </a:spcAft>
              <a:tabLst/>
            </a:pPr>
            <a:r>
              <a:rPr lang="en-US" altLang="en-US" sz="2200" kern="1200" dirty="0">
                <a:solidFill>
                  <a:srgbClr val="000000"/>
                </a:solidFill>
                <a:latin typeface="Arial (Body)"/>
              </a:rPr>
              <a:t>Undersea fiber optics, satellite links</a:t>
            </a:r>
          </a:p>
        </p:txBody>
      </p:sp>
    </p:spTree>
    <p:extLst>
      <p:ext uri="{BB962C8B-B14F-4D97-AF65-F5344CB8AC3E}">
        <p14:creationId xmlns:p14="http://schemas.microsoft.com/office/powerpoint/2010/main" val="2417927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Internet Exchange Points (I</a:t>
            </a:r>
            <a:r>
              <a:rPr lang="en-US" sz="100" kern="1200" dirty="0">
                <a:cs typeface="Times New Roman" panose="02020603050405020304" pitchFamily="18" charset="0"/>
              </a:rPr>
              <a:t> </a:t>
            </a:r>
            <a:r>
              <a:rPr lang="en-US" kern="1200" dirty="0">
                <a:cs typeface="Times New Roman" panose="02020603050405020304" pitchFamily="18" charset="0"/>
              </a:rPr>
              <a:t>X</a:t>
            </a:r>
            <a:r>
              <a:rPr lang="en-US" sz="100" kern="1200" dirty="0">
                <a:cs typeface="Times New Roman" panose="02020603050405020304" pitchFamily="18" charset="0"/>
              </a:rPr>
              <a:t> </a:t>
            </a:r>
            <a:r>
              <a:rPr lang="en-US" kern="1200" dirty="0">
                <a:cs typeface="Times New Roman" panose="02020603050405020304" pitchFamily="18" charset="0"/>
              </a:rPr>
              <a:t>P</a:t>
            </a:r>
            <a:r>
              <a:rPr lang="en-US" sz="100" kern="1200" dirty="0">
                <a:cs typeface="Times New Roman" panose="02020603050405020304" pitchFamily="18" charset="0"/>
              </a:rPr>
              <a:t> </a:t>
            </a:r>
            <a:r>
              <a:rPr lang="en-US" kern="1200" dirty="0">
                <a:cs typeface="Times New Roman" panose="02020603050405020304" pitchFamily="18" charset="0"/>
              </a:rPr>
              <a:t>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Regional hubs where Tier 1 I</a:t>
            </a:r>
            <a:r>
              <a:rPr lang="en-US" altLang="en-US" sz="100" kern="1200" dirty="0">
                <a:solidFill>
                  <a:srgbClr val="000000"/>
                </a:solidFill>
                <a:latin typeface="Arial (Body)"/>
              </a:rPr>
              <a:t> </a:t>
            </a:r>
            <a:r>
              <a:rPr lang="en-US" altLang="en-US" kern="1200" dirty="0">
                <a:solidFill>
                  <a:srgbClr val="000000"/>
                </a:solidFill>
                <a:latin typeface="Arial (Body)"/>
              </a:rPr>
              <a:t>S</a:t>
            </a:r>
            <a:r>
              <a:rPr lang="en-US" altLang="en-US" sz="100" kern="1200" dirty="0">
                <a:solidFill>
                  <a:srgbClr val="000000"/>
                </a:solidFill>
                <a:latin typeface="Arial (Body)"/>
              </a:rPr>
              <a:t> </a:t>
            </a:r>
            <a:r>
              <a:rPr lang="en-US" altLang="en-US" kern="1200" dirty="0">
                <a:solidFill>
                  <a:srgbClr val="000000"/>
                </a:solidFill>
                <a:latin typeface="Arial (Body)"/>
              </a:rPr>
              <a:t>P</a:t>
            </a:r>
            <a:r>
              <a:rPr lang="en-US" altLang="en-US" sz="100" kern="1200" dirty="0">
                <a:solidFill>
                  <a:srgbClr val="000000"/>
                </a:solidFill>
                <a:latin typeface="Arial (Body)"/>
              </a:rPr>
              <a:t> </a:t>
            </a:r>
            <a:r>
              <a:rPr lang="en-US" altLang="en-US" kern="1200" dirty="0">
                <a:solidFill>
                  <a:srgbClr val="000000"/>
                </a:solidFill>
                <a:latin typeface="Arial (Body)"/>
              </a:rPr>
              <a:t>s physically connect with one another and with regional Tier 2 I</a:t>
            </a:r>
            <a:r>
              <a:rPr lang="en-US" altLang="en-US" sz="100" kern="1200" dirty="0">
                <a:solidFill>
                  <a:srgbClr val="000000"/>
                </a:solidFill>
                <a:latin typeface="Arial (Body)"/>
              </a:rPr>
              <a:t> </a:t>
            </a:r>
            <a:r>
              <a:rPr lang="en-US" altLang="en-US" kern="1200" dirty="0">
                <a:solidFill>
                  <a:srgbClr val="000000"/>
                </a:solidFill>
                <a:latin typeface="Arial (Body)"/>
              </a:rPr>
              <a:t>S</a:t>
            </a:r>
            <a:r>
              <a:rPr lang="en-US" altLang="en-US" sz="100" kern="1200" dirty="0">
                <a:solidFill>
                  <a:srgbClr val="000000"/>
                </a:solidFill>
                <a:latin typeface="Arial (Body)"/>
              </a:rPr>
              <a:t> </a:t>
            </a:r>
            <a:r>
              <a:rPr lang="en-US" altLang="en-US" kern="1200" dirty="0">
                <a:solidFill>
                  <a:srgbClr val="000000"/>
                </a:solidFill>
                <a:latin typeface="Arial (Body)"/>
              </a:rPr>
              <a:t>P</a:t>
            </a:r>
            <a:r>
              <a:rPr lang="en-US" altLang="en-US" sz="100" kern="1200" dirty="0">
                <a:solidFill>
                  <a:srgbClr val="000000"/>
                </a:solidFill>
                <a:latin typeface="Arial (Body)"/>
              </a:rPr>
              <a:t> </a:t>
            </a:r>
            <a:r>
              <a:rPr lang="en-US" altLang="en-US" kern="1200" dirty="0">
                <a:solidFill>
                  <a:srgbClr val="000000"/>
                </a:solidFill>
                <a:latin typeface="Arial (Body)"/>
              </a:rPr>
              <a:t>s.</a:t>
            </a:r>
          </a:p>
          <a:p>
            <a:pPr marL="255651" lvl="0" indent="-255651">
              <a:spcAft>
                <a:spcPct val="0"/>
              </a:spcAft>
              <a:buSzPts val="2400"/>
              <a:tabLst/>
            </a:pPr>
            <a:r>
              <a:rPr lang="en-US" altLang="en-US" kern="1200" dirty="0">
                <a:solidFill>
                  <a:srgbClr val="000000"/>
                </a:solidFill>
                <a:latin typeface="Arial (Body)"/>
              </a:rPr>
              <a:t>Tier 2 I</a:t>
            </a:r>
            <a:r>
              <a:rPr lang="en-US" altLang="en-US" sz="100" kern="1200" dirty="0">
                <a:solidFill>
                  <a:srgbClr val="000000"/>
                </a:solidFill>
                <a:latin typeface="Arial (Body)"/>
              </a:rPr>
              <a:t> </a:t>
            </a:r>
            <a:r>
              <a:rPr lang="en-US" altLang="en-US" kern="1200" dirty="0">
                <a:solidFill>
                  <a:srgbClr val="000000"/>
                </a:solidFill>
                <a:latin typeface="Arial (Body)"/>
              </a:rPr>
              <a:t>S</a:t>
            </a:r>
            <a:r>
              <a:rPr lang="en-US" altLang="en-US" sz="100" kern="1200" dirty="0">
                <a:solidFill>
                  <a:srgbClr val="000000"/>
                </a:solidFill>
                <a:latin typeface="Arial (Body)"/>
              </a:rPr>
              <a:t> </a:t>
            </a:r>
            <a:r>
              <a:rPr lang="en-US" altLang="en-US" kern="1200" dirty="0">
                <a:solidFill>
                  <a:srgbClr val="000000"/>
                </a:solidFill>
                <a:latin typeface="Arial (Body)"/>
              </a:rPr>
              <a:t>P</a:t>
            </a:r>
            <a:r>
              <a:rPr lang="en-US" altLang="en-US" sz="100" kern="1200" dirty="0">
                <a:solidFill>
                  <a:srgbClr val="000000"/>
                </a:solidFill>
                <a:latin typeface="Arial (Body)"/>
              </a:rPr>
              <a:t> </a:t>
            </a:r>
            <a:r>
              <a:rPr lang="en-US" altLang="en-US" kern="1200" dirty="0">
                <a:solidFill>
                  <a:srgbClr val="000000"/>
                </a:solidFill>
                <a:latin typeface="Arial (Body)"/>
              </a:rPr>
              <a:t>s provide Tier 3 I</a:t>
            </a:r>
            <a:r>
              <a:rPr lang="en-US" altLang="en-US" sz="100" kern="1200" dirty="0">
                <a:solidFill>
                  <a:srgbClr val="000000"/>
                </a:solidFill>
                <a:latin typeface="Arial (Body)"/>
              </a:rPr>
              <a:t> </a:t>
            </a:r>
            <a:r>
              <a:rPr lang="en-US" altLang="en-US" kern="1200" dirty="0">
                <a:solidFill>
                  <a:srgbClr val="000000"/>
                </a:solidFill>
                <a:latin typeface="Arial (Body)"/>
              </a:rPr>
              <a:t>S</a:t>
            </a:r>
            <a:r>
              <a:rPr lang="en-US" altLang="en-US" sz="100" kern="1200" dirty="0">
                <a:solidFill>
                  <a:srgbClr val="000000"/>
                </a:solidFill>
                <a:latin typeface="Arial (Body)"/>
              </a:rPr>
              <a:t> </a:t>
            </a:r>
            <a:r>
              <a:rPr lang="en-US" altLang="en-US" kern="1200" dirty="0">
                <a:solidFill>
                  <a:srgbClr val="000000"/>
                </a:solidFill>
                <a:latin typeface="Arial (Body)"/>
              </a:rPr>
              <a:t>P</a:t>
            </a:r>
            <a:r>
              <a:rPr lang="en-US" altLang="en-US" sz="100" kern="1200" dirty="0">
                <a:solidFill>
                  <a:srgbClr val="000000"/>
                </a:solidFill>
                <a:latin typeface="Arial (Body)"/>
              </a:rPr>
              <a:t> </a:t>
            </a:r>
            <a:r>
              <a:rPr lang="en-US" altLang="en-US" kern="1200" dirty="0">
                <a:solidFill>
                  <a:srgbClr val="000000"/>
                </a:solidFill>
                <a:latin typeface="Arial (Body)"/>
              </a:rPr>
              <a:t>s with Internet access.</a:t>
            </a:r>
          </a:p>
          <a:p>
            <a:pPr marL="255651" lvl="0" indent="-255651">
              <a:spcAft>
                <a:spcPct val="0"/>
              </a:spcAft>
              <a:buSzPts val="2400"/>
              <a:tabLst/>
            </a:pPr>
            <a:r>
              <a:rPr lang="en-US" altLang="en-US" kern="1200" dirty="0">
                <a:solidFill>
                  <a:srgbClr val="000000"/>
                </a:solidFill>
                <a:latin typeface="Arial (Body)"/>
              </a:rPr>
              <a:t>Originally called Network Access Points (N</a:t>
            </a:r>
            <a:r>
              <a:rPr lang="en-US" altLang="en-US" sz="100" kern="1200" dirty="0">
                <a:solidFill>
                  <a:srgbClr val="000000"/>
                </a:solidFill>
                <a:latin typeface="Arial (Body)"/>
              </a:rPr>
              <a:t> </a:t>
            </a:r>
            <a:r>
              <a:rPr lang="en-US" altLang="en-US" kern="1200" dirty="0">
                <a:solidFill>
                  <a:srgbClr val="000000"/>
                </a:solidFill>
                <a:latin typeface="Arial (Body)"/>
              </a:rPr>
              <a:t>A</a:t>
            </a:r>
            <a:r>
              <a:rPr lang="en-US" altLang="en-US" sz="100" kern="1200" dirty="0">
                <a:solidFill>
                  <a:srgbClr val="000000"/>
                </a:solidFill>
                <a:latin typeface="Arial (Body)"/>
              </a:rPr>
              <a:t> </a:t>
            </a:r>
            <a:r>
              <a:rPr lang="en-US" altLang="en-US" kern="1200" dirty="0">
                <a:solidFill>
                  <a:srgbClr val="000000"/>
                </a:solidFill>
                <a:latin typeface="Arial (Body)"/>
              </a:rPr>
              <a:t>P</a:t>
            </a:r>
            <a:r>
              <a:rPr lang="en-US" altLang="en-US" sz="100" kern="1200" dirty="0">
                <a:solidFill>
                  <a:srgbClr val="000000"/>
                </a:solidFill>
                <a:latin typeface="Arial (Body)"/>
              </a:rPr>
              <a:t> </a:t>
            </a:r>
            <a:r>
              <a:rPr lang="en-US" altLang="en-US" kern="1200" dirty="0">
                <a:solidFill>
                  <a:srgbClr val="000000"/>
                </a:solidFill>
                <a:latin typeface="Arial (Body)"/>
              </a:rPr>
              <a:t>s) or Metropolitan Area Exchanges (M</a:t>
            </a:r>
            <a:r>
              <a:rPr lang="en-US" altLang="en-US" sz="100" kern="1200" dirty="0">
                <a:solidFill>
                  <a:srgbClr val="000000"/>
                </a:solidFill>
                <a:latin typeface="Arial (Body)"/>
              </a:rPr>
              <a:t> </a:t>
            </a:r>
            <a:r>
              <a:rPr lang="en-US" altLang="en-US" kern="1200" dirty="0">
                <a:solidFill>
                  <a:srgbClr val="000000"/>
                </a:solidFill>
                <a:latin typeface="Arial (Body)"/>
              </a:rPr>
              <a:t>A</a:t>
            </a:r>
            <a:r>
              <a:rPr lang="en-US" altLang="en-US" sz="100" kern="1200" dirty="0">
                <a:solidFill>
                  <a:srgbClr val="000000"/>
                </a:solidFill>
                <a:latin typeface="Arial (Body)"/>
              </a:rPr>
              <a:t> </a:t>
            </a:r>
            <a:r>
              <a:rPr lang="en-US" altLang="en-US" kern="1200" dirty="0">
                <a:solidFill>
                  <a:srgbClr val="000000"/>
                </a:solidFill>
                <a:latin typeface="Arial (Body)"/>
              </a:rPr>
              <a:t>E</a:t>
            </a:r>
            <a:r>
              <a:rPr lang="en-US" altLang="en-US" sz="100" kern="1200" dirty="0">
                <a:solidFill>
                  <a:srgbClr val="000000"/>
                </a:solidFill>
                <a:latin typeface="Arial (Body)"/>
              </a:rPr>
              <a:t> </a:t>
            </a:r>
            <a:r>
              <a:rPr lang="en-US" altLang="en-US" kern="1200" dirty="0">
                <a:solidFill>
                  <a:srgbClr val="000000"/>
                </a:solidFill>
                <a:latin typeface="Arial (Body)"/>
              </a:rPr>
              <a:t>s).</a:t>
            </a:r>
          </a:p>
        </p:txBody>
      </p:sp>
    </p:spTree>
    <p:extLst>
      <p:ext uri="{BB962C8B-B14F-4D97-AF65-F5344CB8AC3E}">
        <p14:creationId xmlns:p14="http://schemas.microsoft.com/office/powerpoint/2010/main" val="2501568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Tier 3 Internet Service Providers</a:t>
            </a:r>
            <a:endParaRPr lang="en-AU" dirty="0"/>
          </a:p>
        </p:txBody>
      </p:sp>
      <p:sp>
        <p:nvSpPr>
          <p:cNvPr id="3" name="Content Placeholder 2"/>
          <p:cNvSpPr>
            <a:spLocks noGrp="1"/>
          </p:cNvSpPr>
          <p:nvPr>
            <p:ph sz="quarter" idx="13"/>
          </p:nvPr>
        </p:nvSpPr>
        <p:spPr>
          <a:xfrm>
            <a:off x="457200" y="1556326"/>
            <a:ext cx="8229600" cy="4553529"/>
          </a:xfrm>
        </p:spPr>
        <p:txBody>
          <a:bodyPr/>
          <a:lstStyle/>
          <a:p>
            <a:pPr lvl="0"/>
            <a:r>
              <a:rPr lang="en-US" altLang="en-US" sz="2200" dirty="0"/>
              <a:t>Retail providers</a:t>
            </a:r>
          </a:p>
          <a:p>
            <a:pPr lvl="1"/>
            <a:r>
              <a:rPr lang="en-US" altLang="en-US" sz="2200" dirty="0"/>
              <a:t>Lease Internet access to home owners, small businesses</a:t>
            </a:r>
          </a:p>
          <a:p>
            <a:pPr lvl="1"/>
            <a:r>
              <a:rPr lang="en-US" altLang="en-US" sz="2200" dirty="0"/>
              <a:t>Large providers: Comcast, </a:t>
            </a:r>
            <a:r>
              <a:rPr lang="en-US" sz="2200" dirty="0"/>
              <a:t>Charter Spectrum, A</a:t>
            </a:r>
            <a:r>
              <a:rPr lang="en-US" sz="100" dirty="0"/>
              <a:t> </a:t>
            </a:r>
            <a:r>
              <a:rPr lang="en-US" sz="2200" dirty="0"/>
              <a:t>T&amp;T, Verizon, Altice (Optimum)</a:t>
            </a:r>
          </a:p>
          <a:p>
            <a:pPr lvl="1"/>
            <a:r>
              <a:rPr lang="en-US" altLang="en-US" sz="2200" dirty="0"/>
              <a:t>Smaller local providers</a:t>
            </a:r>
          </a:p>
          <a:p>
            <a:pPr lvl="0"/>
            <a:r>
              <a:rPr lang="en-US" altLang="en-US" sz="2200" dirty="0"/>
              <a:t>Services</a:t>
            </a:r>
          </a:p>
          <a:p>
            <a:pPr lvl="1"/>
            <a:r>
              <a:rPr lang="en-US" altLang="en-US" sz="2200" dirty="0"/>
              <a:t>Narrowband</a:t>
            </a:r>
          </a:p>
          <a:p>
            <a:pPr lvl="1"/>
            <a:r>
              <a:rPr lang="en-US" altLang="en-US" sz="2200" dirty="0"/>
              <a:t>Broadband</a:t>
            </a:r>
          </a:p>
          <a:p>
            <a:pPr lvl="1"/>
            <a:r>
              <a:rPr lang="en-US" altLang="en-US" sz="2200" dirty="0"/>
              <a:t>Digital subscriber line (D</a:t>
            </a:r>
            <a:r>
              <a:rPr lang="en-US" altLang="en-US" sz="100" dirty="0"/>
              <a:t> </a:t>
            </a:r>
            <a:r>
              <a:rPr lang="en-US" altLang="en-US" sz="2200" dirty="0"/>
              <a:t>S</a:t>
            </a:r>
            <a:r>
              <a:rPr lang="en-US" altLang="en-US" sz="100" dirty="0"/>
              <a:t> </a:t>
            </a:r>
            <a:r>
              <a:rPr lang="en-US" altLang="en-US" sz="2200" dirty="0"/>
              <a:t>L)</a:t>
            </a:r>
          </a:p>
          <a:p>
            <a:pPr lvl="1"/>
            <a:r>
              <a:rPr lang="en-US" altLang="en-US" sz="2200" dirty="0"/>
              <a:t>Cable Internet</a:t>
            </a:r>
          </a:p>
          <a:p>
            <a:pPr lvl="1"/>
            <a:r>
              <a:rPr lang="en-US" altLang="en-US" sz="2200" dirty="0"/>
              <a:t>Satellite Internet</a:t>
            </a:r>
          </a:p>
        </p:txBody>
      </p:sp>
    </p:spTree>
    <p:extLst>
      <p:ext uri="{BB962C8B-B14F-4D97-AF65-F5344CB8AC3E}">
        <p14:creationId xmlns:p14="http://schemas.microsoft.com/office/powerpoint/2010/main" val="788686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Campus/Corporate Area Networks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Local area networks operating within single organization, such as N</a:t>
            </a:r>
            <a:r>
              <a:rPr lang="en-US" altLang="en-US" sz="100" kern="1200" dirty="0">
                <a:solidFill>
                  <a:srgbClr val="000000"/>
                </a:solidFill>
                <a:latin typeface="Arial (Body)"/>
              </a:rPr>
              <a:t> </a:t>
            </a:r>
            <a:r>
              <a:rPr lang="en-US" altLang="en-US" kern="1200" dirty="0">
                <a:solidFill>
                  <a:srgbClr val="000000"/>
                </a:solidFill>
                <a:latin typeface="Arial (Body)"/>
              </a:rPr>
              <a:t>Y</a:t>
            </a:r>
            <a:r>
              <a:rPr lang="en-US" altLang="en-US" sz="100" kern="1200" dirty="0">
                <a:solidFill>
                  <a:srgbClr val="000000"/>
                </a:solidFill>
                <a:latin typeface="Arial (Body)"/>
              </a:rPr>
              <a:t> </a:t>
            </a:r>
            <a:r>
              <a:rPr lang="en-US" altLang="en-US" kern="1200" dirty="0">
                <a:solidFill>
                  <a:srgbClr val="000000"/>
                </a:solidFill>
                <a:latin typeface="Arial (Body)"/>
              </a:rPr>
              <a:t>U or Microsoft Corporation</a:t>
            </a:r>
          </a:p>
          <a:p>
            <a:pPr marL="255651" lvl="0" indent="-255651">
              <a:spcAft>
                <a:spcPct val="0"/>
              </a:spcAft>
              <a:buSzPts val="2400"/>
              <a:tabLst/>
            </a:pPr>
            <a:r>
              <a:rPr lang="en-US" altLang="en-US" kern="1200" dirty="0">
                <a:solidFill>
                  <a:srgbClr val="000000"/>
                </a:solidFill>
                <a:latin typeface="Arial (Body)"/>
              </a:rPr>
              <a:t>Lease Internet access directly from regional and national carriers</a:t>
            </a:r>
          </a:p>
        </p:txBody>
      </p:sp>
    </p:spTree>
    <p:extLst>
      <p:ext uri="{BB962C8B-B14F-4D97-AF65-F5344CB8AC3E}">
        <p14:creationId xmlns:p14="http://schemas.microsoft.com/office/powerpoint/2010/main" val="4057452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kern="1200" dirty="0">
                <a:cs typeface="Times New Roman" panose="02020603050405020304" pitchFamily="18" charset="0"/>
              </a:rPr>
              <a:t>Mobile Internet Access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Two basic types of wireless Internet access:</a:t>
            </a:r>
          </a:p>
          <a:p>
            <a:pPr marL="741553" lvl="1">
              <a:spcAft>
                <a:spcPct val="0"/>
              </a:spcAft>
              <a:buSzPts val="2400"/>
            </a:pPr>
            <a:r>
              <a:rPr lang="en-US" altLang="en-US" kern="1200" dirty="0">
                <a:solidFill>
                  <a:srgbClr val="000000"/>
                </a:solidFill>
                <a:latin typeface="Arial (Body)"/>
              </a:rPr>
              <a:t>Telephone-based (mobile phones, smartphones)</a:t>
            </a:r>
          </a:p>
          <a:p>
            <a:pPr marL="741553" lvl="1">
              <a:spcAft>
                <a:spcPct val="0"/>
              </a:spcAft>
              <a:buSzPts val="2400"/>
            </a:pPr>
            <a:r>
              <a:rPr lang="en-US" altLang="en-US" kern="1200" dirty="0">
                <a:solidFill>
                  <a:srgbClr val="000000"/>
                </a:solidFill>
                <a:latin typeface="Arial (Body)"/>
              </a:rPr>
              <a:t>Computer network-based (wireless local area network-based)</a:t>
            </a:r>
          </a:p>
          <a:p>
            <a:pPr marL="254203">
              <a:spcAft>
                <a:spcPct val="0"/>
              </a:spcAft>
              <a:buSzPts val="2400"/>
            </a:pPr>
            <a:r>
              <a:rPr lang="en-US" altLang="en-US" kern="1200" dirty="0">
                <a:solidFill>
                  <a:srgbClr val="000000"/>
                </a:solidFill>
                <a:latin typeface="Arial (Body)"/>
              </a:rPr>
              <a:t>Telephone-based wireless Internet access</a:t>
            </a:r>
          </a:p>
          <a:p>
            <a:pPr marL="741553" lvl="1" indent="-284353">
              <a:spcAft>
                <a:spcPct val="0"/>
              </a:spcAft>
              <a:buSzPts val="2400"/>
            </a:pPr>
            <a:r>
              <a:rPr lang="en-US" altLang="en-US" kern="1200" dirty="0">
                <a:solidFill>
                  <a:srgbClr val="000000"/>
                </a:solidFill>
                <a:latin typeface="Arial (Body)"/>
              </a:rPr>
              <a:t>Currently based on 3G and 4G technologies</a:t>
            </a:r>
          </a:p>
          <a:p>
            <a:pPr marL="741553" lvl="1" indent="-284353">
              <a:spcAft>
                <a:spcPct val="0"/>
              </a:spcAft>
              <a:buSzPts val="2400"/>
            </a:pPr>
            <a:r>
              <a:rPr lang="en-US" altLang="en-US" kern="1200" dirty="0">
                <a:solidFill>
                  <a:srgbClr val="000000"/>
                </a:solidFill>
                <a:latin typeface="Arial (Body)"/>
              </a:rPr>
              <a:t>5G will provide higher bandwidth with speeds reaching 10 G</a:t>
            </a:r>
            <a:r>
              <a:rPr lang="en-US" altLang="en-US" sz="100" kern="1200" dirty="0">
                <a:solidFill>
                  <a:srgbClr val="000000"/>
                </a:solidFill>
                <a:latin typeface="Arial (Body)"/>
              </a:rPr>
              <a:t> </a:t>
            </a:r>
            <a:r>
              <a:rPr lang="en-US" altLang="en-US" kern="1200" dirty="0">
                <a:solidFill>
                  <a:srgbClr val="000000"/>
                </a:solidFill>
                <a:latin typeface="Arial (Body)"/>
              </a:rPr>
              <a:t>b</a:t>
            </a:r>
            <a:r>
              <a:rPr lang="en-US" altLang="en-US" sz="100" kern="1200" dirty="0">
                <a:solidFill>
                  <a:srgbClr val="000000"/>
                </a:solidFill>
                <a:latin typeface="Arial (Body)"/>
              </a:rPr>
              <a:t> </a:t>
            </a:r>
            <a:r>
              <a:rPr lang="en-US" altLang="en-US" kern="1200" dirty="0">
                <a:solidFill>
                  <a:srgbClr val="000000"/>
                </a:solidFill>
                <a:latin typeface="Arial (Body)"/>
              </a:rPr>
              <a:t>p</a:t>
            </a:r>
            <a:r>
              <a:rPr lang="en-US" altLang="en-US" sz="100" kern="1200" dirty="0">
                <a:solidFill>
                  <a:srgbClr val="000000"/>
                </a:solidFill>
                <a:latin typeface="Arial (Body)"/>
              </a:rPr>
              <a:t> </a:t>
            </a:r>
            <a:r>
              <a:rPr lang="en-US" altLang="en-US" kern="1200" dirty="0">
                <a:solidFill>
                  <a:srgbClr val="000000"/>
                </a:solidFill>
                <a:latin typeface="Arial (Body)"/>
              </a:rPr>
              <a:t>s or more</a:t>
            </a:r>
          </a:p>
        </p:txBody>
      </p:sp>
    </p:spTree>
    <p:extLst>
      <p:ext uri="{BB962C8B-B14F-4D97-AF65-F5344CB8AC3E}">
        <p14:creationId xmlns:p14="http://schemas.microsoft.com/office/powerpoint/2010/main" val="2830469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Wireless Local Area Network (W</a:t>
            </a:r>
            <a:r>
              <a:rPr lang="en-IN" sz="100" kern="1200" dirty="0">
                <a:cs typeface="Times New Roman" panose="02020603050405020304" pitchFamily="18" charset="0"/>
              </a:rPr>
              <a:t> </a:t>
            </a:r>
            <a:r>
              <a:rPr lang="en-IN" sz="3400" kern="1200" dirty="0">
                <a:cs typeface="Times New Roman" panose="02020603050405020304" pitchFamily="18" charset="0"/>
              </a:rPr>
              <a:t>L</a:t>
            </a:r>
            <a:r>
              <a:rPr lang="en-IN" sz="100" kern="1200" dirty="0">
                <a:cs typeface="Times New Roman" panose="02020603050405020304" pitchFamily="18" charset="0"/>
              </a:rPr>
              <a:t> </a:t>
            </a:r>
            <a:r>
              <a:rPr lang="en-IN" sz="3400" kern="1200" dirty="0">
                <a:cs typeface="Times New Roman" panose="02020603050405020304" pitchFamily="18" charset="0"/>
              </a:rPr>
              <a:t>A</a:t>
            </a:r>
            <a:r>
              <a:rPr lang="en-IN" sz="100" kern="1200" dirty="0">
                <a:cs typeface="Times New Roman" panose="02020603050405020304" pitchFamily="18" charset="0"/>
              </a:rPr>
              <a:t> </a:t>
            </a:r>
            <a:r>
              <a:rPr lang="en-IN" sz="3400" kern="1200" dirty="0">
                <a:cs typeface="Times New Roman" panose="02020603050405020304" pitchFamily="18" charset="0"/>
              </a:rPr>
              <a:t>N) -Based Internet Access</a:t>
            </a:r>
            <a:endParaRPr lang="en-AU"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Wi-Fi</a:t>
            </a:r>
            <a:r>
              <a:rPr lang="en-US" dirty="0"/>
              <a:t> (various 802.11 standards)</a:t>
            </a:r>
            <a:endParaRPr lang="en-US" altLang="en-US" kern="1200" dirty="0">
              <a:solidFill>
                <a:srgbClr val="000000"/>
              </a:solidFill>
              <a:latin typeface="Arial (Body)"/>
            </a:endParaRPr>
          </a:p>
          <a:p>
            <a:pPr marL="741553" lvl="1" indent="-284353">
              <a:spcAft>
                <a:spcPct val="0"/>
              </a:spcAft>
              <a:buSzPts val="2400"/>
            </a:pPr>
            <a:r>
              <a:rPr lang="en-US" altLang="en-US" kern="1200" dirty="0">
                <a:solidFill>
                  <a:srgbClr val="000000"/>
                </a:solidFill>
                <a:latin typeface="Arial (Body)"/>
              </a:rPr>
              <a:t>High-speed, fixed broadband wireless L</a:t>
            </a:r>
            <a:r>
              <a:rPr lang="en-US" altLang="en-US" sz="100" kern="1200" dirty="0">
                <a:solidFill>
                  <a:srgbClr val="000000"/>
                </a:solidFill>
                <a:latin typeface="Arial (Body)"/>
              </a:rPr>
              <a:t> </a:t>
            </a:r>
            <a:r>
              <a:rPr lang="en-US" altLang="en-US" kern="1200" dirty="0">
                <a:solidFill>
                  <a:srgbClr val="000000"/>
                </a:solidFill>
                <a:latin typeface="Arial (Body)"/>
              </a:rPr>
              <a:t>A</a:t>
            </a:r>
            <a:r>
              <a:rPr lang="en-US" altLang="en-US" sz="100" kern="1200" dirty="0">
                <a:solidFill>
                  <a:srgbClr val="000000"/>
                </a:solidFill>
                <a:latin typeface="Arial (Body)"/>
              </a:rPr>
              <a:t> </a:t>
            </a:r>
            <a:r>
              <a:rPr lang="en-US" altLang="en-US" kern="1200" dirty="0">
                <a:solidFill>
                  <a:srgbClr val="000000"/>
                </a:solidFill>
                <a:latin typeface="Arial (Body)"/>
              </a:rPr>
              <a:t>N (W</a:t>
            </a:r>
            <a:r>
              <a:rPr lang="en-US" altLang="en-US" sz="100" kern="1200" dirty="0">
                <a:solidFill>
                  <a:srgbClr val="000000"/>
                </a:solidFill>
                <a:latin typeface="Arial (Body)"/>
              </a:rPr>
              <a:t> </a:t>
            </a:r>
            <a:r>
              <a:rPr lang="en-US" altLang="en-US" kern="1200" dirty="0">
                <a:solidFill>
                  <a:srgbClr val="000000"/>
                </a:solidFill>
                <a:latin typeface="Arial (Body)"/>
              </a:rPr>
              <a:t>L</a:t>
            </a:r>
            <a:r>
              <a:rPr lang="en-US" altLang="en-US" sz="100" kern="1200" dirty="0">
                <a:solidFill>
                  <a:srgbClr val="000000"/>
                </a:solidFill>
                <a:latin typeface="Arial (Body)"/>
              </a:rPr>
              <a:t> </a:t>
            </a:r>
            <a:r>
              <a:rPr lang="en-US" altLang="en-US" kern="1200" dirty="0">
                <a:solidFill>
                  <a:srgbClr val="000000"/>
                </a:solidFill>
                <a:latin typeface="Arial (Body)"/>
              </a:rPr>
              <a:t>A</a:t>
            </a:r>
            <a:r>
              <a:rPr lang="en-US" altLang="en-US" sz="100" kern="1200" dirty="0">
                <a:solidFill>
                  <a:srgbClr val="000000"/>
                </a:solidFill>
                <a:latin typeface="Arial (Body)"/>
              </a:rPr>
              <a:t> </a:t>
            </a:r>
            <a:r>
              <a:rPr lang="en-US" altLang="en-US" kern="1200" dirty="0">
                <a:solidFill>
                  <a:srgbClr val="000000"/>
                </a:solidFill>
                <a:latin typeface="Arial (Body)"/>
              </a:rPr>
              <a:t>N)</a:t>
            </a:r>
          </a:p>
          <a:p>
            <a:pPr marL="741553" lvl="1" indent="-284353">
              <a:spcAft>
                <a:spcPct val="0"/>
              </a:spcAft>
              <a:buSzPts val="2400"/>
            </a:pPr>
            <a:r>
              <a:rPr lang="en-US" altLang="en-US" kern="1200" dirty="0">
                <a:solidFill>
                  <a:srgbClr val="000000"/>
                </a:solidFill>
                <a:latin typeface="Arial (Body)"/>
              </a:rPr>
              <a:t>Wireless access point (</a:t>
            </a:r>
            <a:r>
              <a:rPr lang="ja-JP" altLang="en-US" kern="1200" dirty="0">
                <a:solidFill>
                  <a:srgbClr val="000000"/>
                </a:solidFill>
                <a:latin typeface="Arial (Body)"/>
              </a:rPr>
              <a:t>“</a:t>
            </a:r>
            <a:r>
              <a:rPr lang="en-US" altLang="ja-JP" kern="1200" dirty="0">
                <a:solidFill>
                  <a:srgbClr val="000000"/>
                </a:solidFill>
                <a:latin typeface="Arial (Body)"/>
              </a:rPr>
              <a:t>hot spots</a:t>
            </a:r>
            <a:r>
              <a:rPr lang="ja-JP" altLang="en-US" kern="1200" dirty="0">
                <a:solidFill>
                  <a:srgbClr val="000000"/>
                </a:solidFill>
                <a:latin typeface="Arial (Body)"/>
              </a:rPr>
              <a:t>”</a:t>
            </a:r>
            <a:r>
              <a:rPr lang="en-US" altLang="ja-JP" kern="1200" dirty="0">
                <a:solidFill>
                  <a:srgbClr val="000000"/>
                </a:solidFill>
                <a:latin typeface="Arial (Body)"/>
              </a:rPr>
              <a:t>)</a:t>
            </a:r>
          </a:p>
          <a:p>
            <a:pPr marL="741553" lvl="1" indent="-284353">
              <a:spcAft>
                <a:spcPct val="0"/>
              </a:spcAft>
              <a:buSzPts val="2400"/>
            </a:pPr>
            <a:r>
              <a:rPr lang="en-US" altLang="en-US" kern="1200" dirty="0">
                <a:solidFill>
                  <a:srgbClr val="000000"/>
                </a:solidFill>
                <a:latin typeface="Arial (Body)"/>
              </a:rPr>
              <a:t>Limited range but inexpensive</a:t>
            </a:r>
          </a:p>
          <a:p>
            <a:pPr marL="255651" lvl="0" indent="-255651">
              <a:spcAft>
                <a:spcPct val="0"/>
              </a:spcAft>
              <a:buSzPts val="2400"/>
              <a:tabLst/>
            </a:pPr>
            <a:r>
              <a:rPr lang="en-US" altLang="en-US" kern="1200" dirty="0">
                <a:solidFill>
                  <a:srgbClr val="000000"/>
                </a:solidFill>
                <a:latin typeface="Arial (Body)"/>
              </a:rPr>
              <a:t>WiMax</a:t>
            </a:r>
          </a:p>
          <a:p>
            <a:pPr marL="255651" lvl="0" indent="-255651">
              <a:spcAft>
                <a:spcPct val="0"/>
              </a:spcAft>
              <a:buSzPts val="2400"/>
              <a:tabLst/>
            </a:pPr>
            <a:r>
              <a:rPr lang="en-US" altLang="en-US" kern="1200" dirty="0">
                <a:solidFill>
                  <a:srgbClr val="000000"/>
                </a:solidFill>
                <a:latin typeface="Arial (Body)"/>
              </a:rPr>
              <a:t>Bluetooth</a:t>
            </a:r>
          </a:p>
        </p:txBody>
      </p:sp>
    </p:spTree>
    <p:extLst>
      <p:ext uri="{BB962C8B-B14F-4D97-AF65-F5344CB8AC3E}">
        <p14:creationId xmlns:p14="http://schemas.microsoft.com/office/powerpoint/2010/main" val="3468900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063346" cy="1004400"/>
          </a:xfrm>
        </p:spPr>
        <p:txBody>
          <a:bodyPr lIns="90000" tIns="90000" rIns="90000" bIns="90000" anchor="ctr"/>
          <a:lstStyle/>
          <a:p>
            <a:r>
              <a:rPr lang="en-US" altLang="en-US" sz="3000" dirty="0">
                <a:solidFill>
                  <a:schemeClr val="tx2"/>
                </a:solidFill>
                <a:latin typeface="+mj-lt"/>
                <a:cs typeface="Times New Roman" panose="02020603050405020304" pitchFamily="18" charset="0"/>
              </a:rPr>
              <a:t>E-commerce 2019: Business. Technology. Society.</a:t>
            </a:r>
          </a:p>
        </p:txBody>
      </p:sp>
      <p:sp>
        <p:nvSpPr>
          <p:cNvPr id="3" name="Text Placeholder 2"/>
          <p:cNvSpPr>
            <a:spLocks noGrp="1"/>
          </p:cNvSpPr>
          <p:nvPr>
            <p:ph type="body" idx="1"/>
          </p:nvPr>
        </p:nvSpPr>
        <p:spPr>
          <a:xfrm>
            <a:off x="457200" y="1278000"/>
            <a:ext cx="8063346" cy="377925"/>
          </a:xfrm>
        </p:spPr>
        <p:txBody>
          <a:bodyPr anchor="ctr">
            <a:normAutofit fontScale="85000" lnSpcReduction="20000"/>
          </a:bodyPr>
          <a:lstStyle/>
          <a:p>
            <a:pPr eaLnBrk="1" hangingPunct="1">
              <a:defRPr/>
            </a:pPr>
            <a:r>
              <a:rPr lang="en-US" altLang="en-US" dirty="0">
                <a:latin typeface="+mn-lt"/>
              </a:rPr>
              <a:t>Fifteenth</a:t>
            </a:r>
            <a:r>
              <a:rPr lang="en-US" altLang="en-US" dirty="0">
                <a:solidFill>
                  <a:schemeClr val="tx2"/>
                </a:solidFill>
                <a:latin typeface="+mn-lt"/>
              </a:rPr>
              <a:t> </a:t>
            </a:r>
            <a:r>
              <a:rPr lang="en-US" altLang="en-US" dirty="0" smtClean="0">
                <a:solidFill>
                  <a:schemeClr val="tx2"/>
                </a:solidFill>
                <a:latin typeface="+mn-lt"/>
              </a:rPr>
              <a:t>Edition, Global Edition</a:t>
            </a:r>
            <a:endParaRPr lang="en-US" altLang="en-US" dirty="0">
              <a:solidFill>
                <a:schemeClr val="tx2"/>
              </a:solidFill>
              <a:latin typeface="+mn-lt"/>
            </a:endParaRPr>
          </a:p>
        </p:txBody>
      </p:sp>
      <p:sp>
        <p:nvSpPr>
          <p:cNvPr id="4" name="Text Placeholder 3"/>
          <p:cNvSpPr>
            <a:spLocks noGrp="1"/>
          </p:cNvSpPr>
          <p:nvPr>
            <p:ph type="body" idx="2"/>
          </p:nvPr>
        </p:nvSpPr>
        <p:spPr>
          <a:xfrm>
            <a:off x="3039109" y="2847600"/>
            <a:ext cx="3325091" cy="799200"/>
          </a:xfrm>
        </p:spPr>
        <p:txBody>
          <a:bodyPr/>
          <a:lstStyle/>
          <a:p>
            <a:pPr algn="ctr"/>
            <a:r>
              <a:rPr lang="en-US" altLang="en-US" b="1" dirty="0">
                <a:latin typeface="+mn-lt"/>
                <a:ea typeface="Segoe UI Symbol" panose="020B0502040204020203" pitchFamily="34" charset="0"/>
              </a:rPr>
              <a:t>Chapter </a:t>
            </a:r>
            <a:r>
              <a:rPr lang="en-US" altLang="en-US" b="1" dirty="0" smtClean="0">
                <a:latin typeface="+mn-lt"/>
                <a:ea typeface="Segoe UI Symbol" panose="020B0502040204020203" pitchFamily="34" charset="0"/>
              </a:rPr>
              <a:t>2</a:t>
            </a:r>
            <a:endParaRPr lang="en-US" altLang="en-US" b="1" dirty="0">
              <a:latin typeface="+mn-lt"/>
              <a:ea typeface="Segoe UI Symbol" panose="020B0502040204020203" pitchFamily="34" charset="0"/>
            </a:endParaRPr>
          </a:p>
        </p:txBody>
      </p:sp>
      <p:sp>
        <p:nvSpPr>
          <p:cNvPr id="5" name="Text Placeholder 4"/>
          <p:cNvSpPr>
            <a:spLocks noGrp="1"/>
          </p:cNvSpPr>
          <p:nvPr>
            <p:ph type="body" idx="3"/>
          </p:nvPr>
        </p:nvSpPr>
        <p:spPr>
          <a:xfrm>
            <a:off x="3039109" y="4053444"/>
            <a:ext cx="3325091" cy="1799019"/>
          </a:xfrm>
        </p:spPr>
        <p:txBody>
          <a:bodyPr/>
          <a:lstStyle/>
          <a:p>
            <a:pPr algn="ctr">
              <a:spcBef>
                <a:spcPct val="0"/>
              </a:spcBef>
            </a:pPr>
            <a:r>
              <a:rPr lang="en-US" altLang="en-US" dirty="0">
                <a:solidFill>
                  <a:schemeClr val="tx1"/>
                </a:solidFill>
                <a:latin typeface="+mn-lt"/>
              </a:rPr>
              <a:t>E-commerce </a:t>
            </a:r>
            <a:r>
              <a:rPr lang="en-US" altLang="en-US" dirty="0" smtClean="0">
                <a:solidFill>
                  <a:schemeClr val="tx1"/>
                </a:solidFill>
                <a:latin typeface="+mn-lt"/>
              </a:rPr>
              <a:t>Infrastructure</a:t>
            </a:r>
            <a:endParaRPr lang="en-US" altLang="en-US" dirty="0">
              <a:solidFill>
                <a:schemeClr val="tx1"/>
              </a:solidFill>
              <a:latin typeface="+mn-lt"/>
            </a:endParaRPr>
          </a:p>
        </p:txBody>
      </p:sp>
      <p:sp>
        <p:nvSpPr>
          <p:cNvPr id="6" name="Text Placeholder 5"/>
          <p:cNvSpPr>
            <a:spLocks noGrp="1"/>
          </p:cNvSpPr>
          <p:nvPr>
            <p:ph type="body" idx="13"/>
          </p:nvPr>
        </p:nvSpPr>
        <p:spPr>
          <a:xfrm>
            <a:off x="2703443" y="6490310"/>
            <a:ext cx="6051986" cy="368298"/>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2020 Pearson Education Ltd. </a:t>
            </a:r>
            <a:r>
              <a:rPr lang="en-US" altLang="en-US" sz="1200" dirty="0">
                <a:solidFill>
                  <a:schemeClr val="tx1"/>
                </a:solidFill>
                <a:latin typeface="Verdana"/>
                <a:ea typeface="Verdana" panose="020B0604030504040204" pitchFamily="34" charset="0"/>
                <a:cs typeface="Verdana" panose="020B0604030504040204" pitchFamily="34" charset="0"/>
              </a:rPr>
              <a:t>All Rights Reserved</a:t>
            </a:r>
          </a:p>
        </p:txBody>
      </p:sp>
      <p:sp>
        <p:nvSpPr>
          <p:cNvPr id="9" name="TextBox 8"/>
          <p:cNvSpPr txBox="1"/>
          <p:nvPr/>
        </p:nvSpPr>
        <p:spPr>
          <a:xfrm>
            <a:off x="5603006" y="5170291"/>
            <a:ext cx="2529865" cy="830997"/>
          </a:xfrm>
          <a:prstGeom prst="rect">
            <a:avLst/>
          </a:prstGeom>
          <a:noFill/>
        </p:spPr>
        <p:txBody>
          <a:bodyPr wrap="square" rtlCol="0">
            <a:spAutoFit/>
          </a:bodyPr>
          <a:lstStyle/>
          <a:p>
            <a:pPr lvl="2"/>
            <a:r>
              <a:rPr lang="en-US" sz="1200"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1212819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Figure </a:t>
            </a:r>
            <a:r>
              <a:rPr lang="en-US" kern="1200" dirty="0" smtClean="0">
                <a:cs typeface="Times New Roman" panose="02020603050405020304" pitchFamily="18" charset="0"/>
              </a:rPr>
              <a:t>2.13 </a:t>
            </a:r>
            <a:r>
              <a:rPr lang="en-US" kern="1200" dirty="0">
                <a:cs typeface="Times New Roman" panose="02020603050405020304" pitchFamily="18" charset="0"/>
              </a:rPr>
              <a:t>Wi-Fi Networks</a:t>
            </a:r>
            <a:endParaRPr lang="en-AU" dirty="0"/>
          </a:p>
        </p:txBody>
      </p:sp>
      <p:pic>
        <p:nvPicPr>
          <p:cNvPr id="5" name="Picture 4" descr="The internet is connected by broadband connection to the internet through a wireless access point. The access point provides access to devices such as a laptop and desktop computer and a smartphone or tablet comput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421" y="1582774"/>
            <a:ext cx="7245159" cy="4669199"/>
          </a:xfrm>
          <a:prstGeom prst="rect">
            <a:avLst/>
          </a:prstGeom>
        </p:spPr>
      </p:pic>
    </p:spTree>
    <p:extLst>
      <p:ext uri="{BB962C8B-B14F-4D97-AF65-F5344CB8AC3E}">
        <p14:creationId xmlns:p14="http://schemas.microsoft.com/office/powerpoint/2010/main" val="1801283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kern="1200" dirty="0">
                <a:cs typeface="Times New Roman" panose="02020603050405020304" pitchFamily="18" charset="0"/>
              </a:rPr>
              <a:t>Other Innovative Internet Access Technologies: Drones, Balloons, and White Space</a:t>
            </a:r>
            <a:endParaRPr lang="en-AU" sz="28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rPr>
              <a:t>Google: Project Loon</a:t>
            </a:r>
          </a:p>
          <a:p>
            <a:pPr marL="255651" lvl="0" indent="-255651">
              <a:spcAft>
                <a:spcPct val="0"/>
              </a:spcAft>
              <a:buSzPts val="2400"/>
              <a:tabLst/>
            </a:pPr>
            <a:r>
              <a:rPr lang="en-US" kern="1200" dirty="0">
                <a:solidFill>
                  <a:srgbClr val="000000"/>
                </a:solidFill>
              </a:rPr>
              <a:t>Facebook: Facebook Connectivity Lab/Acquila drone</a:t>
            </a:r>
          </a:p>
          <a:p>
            <a:pPr marL="255651" lvl="0" indent="-255651">
              <a:spcAft>
                <a:spcPct val="0"/>
              </a:spcAft>
              <a:buSzPts val="2400"/>
              <a:tabLst/>
            </a:pPr>
            <a:r>
              <a:rPr lang="en-US" kern="1200" dirty="0">
                <a:solidFill>
                  <a:srgbClr val="000000"/>
                </a:solidFill>
              </a:rPr>
              <a:t>Microsoft: </a:t>
            </a:r>
            <a:r>
              <a:rPr lang="en-US" dirty="0"/>
              <a:t>Airband Initiative (white spaces)</a:t>
            </a:r>
            <a:endParaRPr lang="en-US" kern="1200" dirty="0">
              <a:solidFill>
                <a:srgbClr val="000000"/>
              </a:solidFill>
            </a:endParaRPr>
          </a:p>
        </p:txBody>
      </p:sp>
    </p:spTree>
    <p:extLst>
      <p:ext uri="{BB962C8B-B14F-4D97-AF65-F5344CB8AC3E}">
        <p14:creationId xmlns:p14="http://schemas.microsoft.com/office/powerpoint/2010/main" val="3678513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The Internet</a:t>
            </a:r>
            <a:r>
              <a:rPr lang="en-US" dirty="0"/>
              <a:t> of Things (I</a:t>
            </a:r>
            <a:r>
              <a:rPr lang="en-US" sz="100" dirty="0"/>
              <a:t> </a:t>
            </a:r>
            <a:r>
              <a:rPr lang="en-US" dirty="0"/>
              <a:t>O</a:t>
            </a:r>
            <a:r>
              <a:rPr lang="en-US" sz="100" dirty="0"/>
              <a:t> </a:t>
            </a:r>
            <a:r>
              <a:rPr lang="en-US" dirty="0"/>
              <a:t>T)</a:t>
            </a:r>
            <a:endParaRPr lang="en-AU" dirty="0"/>
          </a:p>
        </p:txBody>
      </p:sp>
      <p:sp>
        <p:nvSpPr>
          <p:cNvPr id="3" name="Content Placeholder 2"/>
          <p:cNvSpPr>
            <a:spLocks noGrp="1"/>
          </p:cNvSpPr>
          <p:nvPr>
            <p:ph sz="quarter" idx="13"/>
          </p:nvPr>
        </p:nvSpPr>
        <p:spPr/>
        <p:txBody>
          <a:bodyPr/>
          <a:lstStyle/>
          <a:p>
            <a:pPr marL="254203">
              <a:spcAft>
                <a:spcPct val="0"/>
              </a:spcAft>
              <a:buSzPts val="2400"/>
            </a:pPr>
            <a:r>
              <a:rPr lang="en-US" altLang="en-US" kern="1200" dirty="0">
                <a:solidFill>
                  <a:srgbClr val="000000"/>
                </a:solidFill>
              </a:rPr>
              <a:t>Objects connected via </a:t>
            </a:r>
            <a:r>
              <a:rPr lang="pt-BR" altLang="en-US" kern="1200" dirty="0">
                <a:solidFill>
                  <a:srgbClr val="000000"/>
                </a:solidFill>
              </a:rPr>
              <a:t>sensors/R</a:t>
            </a:r>
            <a:r>
              <a:rPr lang="pt-BR" altLang="en-US" sz="100" kern="1200" dirty="0">
                <a:solidFill>
                  <a:srgbClr val="000000"/>
                </a:solidFill>
              </a:rPr>
              <a:t> </a:t>
            </a:r>
            <a:r>
              <a:rPr lang="pt-BR" altLang="en-US" kern="1200" dirty="0">
                <a:solidFill>
                  <a:srgbClr val="000000"/>
                </a:solidFill>
              </a:rPr>
              <a:t>F</a:t>
            </a:r>
            <a:r>
              <a:rPr lang="pt-BR" altLang="en-US" sz="100" kern="1200" dirty="0">
                <a:solidFill>
                  <a:srgbClr val="000000"/>
                </a:solidFill>
              </a:rPr>
              <a:t> </a:t>
            </a:r>
            <a:r>
              <a:rPr lang="pt-BR" altLang="en-US" kern="1200" dirty="0">
                <a:solidFill>
                  <a:srgbClr val="000000"/>
                </a:solidFill>
              </a:rPr>
              <a:t>I</a:t>
            </a:r>
            <a:r>
              <a:rPr lang="pt-BR" altLang="en-US" sz="100" kern="1200" dirty="0">
                <a:solidFill>
                  <a:srgbClr val="000000"/>
                </a:solidFill>
              </a:rPr>
              <a:t> </a:t>
            </a:r>
            <a:r>
              <a:rPr lang="pt-BR" altLang="en-US" kern="1200" dirty="0">
                <a:solidFill>
                  <a:srgbClr val="000000"/>
                </a:solidFill>
              </a:rPr>
              <a:t>D </a:t>
            </a:r>
            <a:r>
              <a:rPr lang="en-US" altLang="en-US" kern="1200" dirty="0">
                <a:solidFill>
                  <a:srgbClr val="000000"/>
                </a:solidFill>
              </a:rPr>
              <a:t>to the Internet</a:t>
            </a:r>
          </a:p>
          <a:p>
            <a:pPr marL="254203">
              <a:spcAft>
                <a:spcPct val="0"/>
              </a:spcAft>
              <a:buSzPts val="2400"/>
            </a:pPr>
            <a:r>
              <a:rPr lang="en-AU" altLang="ja-JP" kern="1200" dirty="0">
                <a:solidFill>
                  <a:srgbClr val="000000"/>
                </a:solidFill>
              </a:rPr>
              <a:t>“</a:t>
            </a:r>
            <a:r>
              <a:rPr lang="en-US" altLang="ja-JP" kern="1200" dirty="0">
                <a:solidFill>
                  <a:srgbClr val="000000"/>
                </a:solidFill>
              </a:rPr>
              <a:t>Smart things</a:t>
            </a:r>
            <a:r>
              <a:rPr lang="en-AU" altLang="ja-JP" kern="1200" dirty="0">
                <a:solidFill>
                  <a:srgbClr val="000000"/>
                </a:solidFill>
              </a:rPr>
              <a:t>”</a:t>
            </a:r>
            <a:endParaRPr lang="en-US" altLang="ja-JP" kern="1200" dirty="0">
              <a:solidFill>
                <a:srgbClr val="000000"/>
              </a:solidFill>
            </a:endParaRPr>
          </a:p>
          <a:p>
            <a:pPr marL="254203">
              <a:spcAft>
                <a:spcPct val="0"/>
              </a:spcAft>
              <a:buSzPts val="2400"/>
            </a:pPr>
            <a:r>
              <a:rPr lang="en-US" altLang="en-US" kern="1200" dirty="0">
                <a:solidFill>
                  <a:srgbClr val="000000"/>
                </a:solidFill>
              </a:rPr>
              <a:t>Interoperability issues and standards</a:t>
            </a:r>
          </a:p>
          <a:p>
            <a:pPr marL="254203">
              <a:spcAft>
                <a:spcPct val="0"/>
              </a:spcAft>
              <a:buSzPts val="2400"/>
            </a:pPr>
            <a:r>
              <a:rPr lang="en-US" altLang="en-US" kern="1200" dirty="0">
                <a:solidFill>
                  <a:srgbClr val="000000"/>
                </a:solidFill>
              </a:rPr>
              <a:t>Security and privacy concerns</a:t>
            </a:r>
          </a:p>
        </p:txBody>
      </p:sp>
    </p:spTree>
    <p:extLst>
      <p:ext uri="{BB962C8B-B14F-4D97-AF65-F5344CB8AC3E}">
        <p14:creationId xmlns:p14="http://schemas.microsoft.com/office/powerpoint/2010/main" val="12612991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000" kern="1200" dirty="0">
                <a:cs typeface="Times New Roman" panose="02020603050405020304" pitchFamily="18" charset="0"/>
              </a:rPr>
              <a:t>Insight on Business: The Apple Watch: Bringing the Internet of Things to Your Wrist</a:t>
            </a:r>
            <a:endParaRPr lang="en-AU" sz="3000" dirty="0"/>
          </a:p>
        </p:txBody>
      </p:sp>
      <p:sp>
        <p:nvSpPr>
          <p:cNvPr id="3" name="Content Placeholder 2"/>
          <p:cNvSpPr>
            <a:spLocks noGrp="1"/>
          </p:cNvSpPr>
          <p:nvPr>
            <p:ph sz="quarter" idx="13"/>
          </p:nvPr>
        </p:nvSpPr>
        <p:spPr>
          <a:xfrm>
            <a:off x="457200" y="1556326"/>
            <a:ext cx="8013469" cy="4434275"/>
          </a:xfrm>
        </p:spPr>
        <p:txBody>
          <a:bodyPr/>
          <a:lstStyle/>
          <a:p>
            <a:pPr marL="255651" lvl="0" indent="-255651">
              <a:spcAft>
                <a:spcPct val="0"/>
              </a:spcAft>
              <a:buSzPts val="2400"/>
              <a:tabLst/>
            </a:pPr>
            <a:r>
              <a:rPr lang="en-US" kern="1200" dirty="0">
                <a:solidFill>
                  <a:srgbClr val="000000"/>
                </a:solidFill>
                <a:latin typeface="Arial (Body)"/>
              </a:rPr>
              <a:t>Class Discussion</a:t>
            </a:r>
          </a:p>
          <a:p>
            <a:pPr marL="741553" lvl="1" indent="-284353">
              <a:spcAft>
                <a:spcPct val="0"/>
              </a:spcAft>
              <a:buSzPts val="2400"/>
            </a:pPr>
            <a:r>
              <a:rPr lang="en-US" kern="1200" dirty="0">
                <a:solidFill>
                  <a:srgbClr val="000000"/>
                </a:solidFill>
                <a:latin typeface="Arial (Body)"/>
              </a:rPr>
              <a:t>Are you or anyone you know using the Apple Watch? If not, why not? If so, what apps do you use most?</a:t>
            </a:r>
          </a:p>
          <a:p>
            <a:pPr marL="741553" lvl="1" indent="-284353">
              <a:spcAft>
                <a:spcPct val="0"/>
              </a:spcAft>
              <a:buSzPts val="2400"/>
            </a:pPr>
            <a:r>
              <a:rPr lang="en-US" kern="1200" dirty="0">
                <a:solidFill>
                  <a:srgbClr val="000000"/>
                </a:solidFill>
                <a:latin typeface="Arial (Body)"/>
              </a:rPr>
              <a:t>What are the potential benefits of wearable technology? Are there any disadvantages?</a:t>
            </a:r>
          </a:p>
          <a:p>
            <a:pPr marL="741553" lvl="1" indent="-284353">
              <a:spcAft>
                <a:spcPct val="0"/>
              </a:spcAft>
              <a:buSzPts val="2400"/>
            </a:pPr>
            <a:r>
              <a:rPr lang="en-US" kern="1200" dirty="0">
                <a:solidFill>
                  <a:srgbClr val="000000"/>
                </a:solidFill>
                <a:latin typeface="Arial (Body)"/>
              </a:rPr>
              <a:t>What effects will features like the Apple Pay button and Taptic Engine have?</a:t>
            </a:r>
          </a:p>
          <a:p>
            <a:pPr marL="741553" lvl="1" indent="-284353">
              <a:spcAft>
                <a:spcPct val="0"/>
              </a:spcAft>
              <a:buSzPts val="2400"/>
            </a:pPr>
            <a:r>
              <a:rPr lang="en-US" kern="1200" dirty="0">
                <a:solidFill>
                  <a:srgbClr val="000000"/>
                </a:solidFill>
                <a:latin typeface="Arial (Body)"/>
              </a:rPr>
              <a:t>Are there any privacy issues raised by wearable technology?</a:t>
            </a:r>
          </a:p>
        </p:txBody>
      </p:sp>
    </p:spTree>
    <p:extLst>
      <p:ext uri="{BB962C8B-B14F-4D97-AF65-F5344CB8AC3E}">
        <p14:creationId xmlns:p14="http://schemas.microsoft.com/office/powerpoint/2010/main" val="23318719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Who Governs the Internet?</a:t>
            </a:r>
            <a:endParaRPr lang="en-AU" dirty="0"/>
          </a:p>
        </p:txBody>
      </p:sp>
      <p:sp>
        <p:nvSpPr>
          <p:cNvPr id="3" name="Content Placeholder 2"/>
          <p:cNvSpPr>
            <a:spLocks noGrp="1"/>
          </p:cNvSpPr>
          <p:nvPr>
            <p:ph sz="quarter" idx="13"/>
          </p:nvPr>
        </p:nvSpPr>
        <p:spPr/>
        <p:txBody>
          <a:bodyPr/>
          <a:lstStyle/>
          <a:p>
            <a:pPr marL="255651" lvl="0" indent="-255651">
              <a:spcAft>
                <a:spcPct val="0"/>
              </a:spcAft>
              <a:tabLst/>
            </a:pPr>
            <a:r>
              <a:rPr lang="en-US" sz="2000" kern="1200" dirty="0">
                <a:solidFill>
                  <a:srgbClr val="000000"/>
                </a:solidFill>
                <a:latin typeface="Arial (Body)"/>
              </a:rPr>
              <a:t>Organizations that influence the Internet and monitor its operations include:</a:t>
            </a:r>
          </a:p>
          <a:p>
            <a:pPr marL="741553" lvl="1" indent="-284353">
              <a:spcAft>
                <a:spcPct val="0"/>
              </a:spcAft>
            </a:pPr>
            <a:r>
              <a:rPr lang="en-US" sz="2000" kern="1200" dirty="0">
                <a:solidFill>
                  <a:srgbClr val="000000"/>
                </a:solidFill>
                <a:latin typeface="Arial (Body)"/>
              </a:rPr>
              <a:t>Internet Corporation for Assigned Names and Numbers (</a:t>
            </a:r>
            <a:r>
              <a:rPr lang="pt-BR" sz="2000" kern="1200" dirty="0">
                <a:solidFill>
                  <a:srgbClr val="000000"/>
                </a:solidFill>
                <a:latin typeface="Arial (Body)"/>
              </a:rPr>
              <a:t>I</a:t>
            </a:r>
            <a:r>
              <a:rPr lang="pt-BR" sz="100" kern="1200" dirty="0">
                <a:solidFill>
                  <a:srgbClr val="000000"/>
                </a:solidFill>
                <a:latin typeface="Arial (Body)"/>
              </a:rPr>
              <a:t> </a:t>
            </a:r>
            <a:r>
              <a:rPr lang="pt-BR" sz="2000" kern="1200" dirty="0">
                <a:solidFill>
                  <a:srgbClr val="000000"/>
                </a:solidFill>
                <a:latin typeface="Arial (Body)"/>
              </a:rPr>
              <a:t>C</a:t>
            </a:r>
            <a:r>
              <a:rPr lang="pt-BR" sz="100" kern="1200" dirty="0">
                <a:solidFill>
                  <a:srgbClr val="000000"/>
                </a:solidFill>
                <a:latin typeface="Arial (Body)"/>
              </a:rPr>
              <a:t> </a:t>
            </a:r>
            <a:r>
              <a:rPr lang="pt-BR" sz="2000" kern="1200" dirty="0">
                <a:solidFill>
                  <a:srgbClr val="000000"/>
                </a:solidFill>
                <a:latin typeface="Arial (Body)"/>
              </a:rPr>
              <a:t>A</a:t>
            </a:r>
            <a:r>
              <a:rPr lang="pt-BR" sz="100" kern="1200" dirty="0">
                <a:solidFill>
                  <a:srgbClr val="000000"/>
                </a:solidFill>
                <a:latin typeface="Arial (Body)"/>
              </a:rPr>
              <a:t> </a:t>
            </a:r>
            <a:r>
              <a:rPr lang="pt-BR" sz="2000" kern="1200" dirty="0">
                <a:solidFill>
                  <a:srgbClr val="000000"/>
                </a:solidFill>
                <a:latin typeface="Arial (Body)"/>
              </a:rPr>
              <a:t>N</a:t>
            </a:r>
            <a:r>
              <a:rPr lang="pt-BR" sz="100" kern="1200" dirty="0">
                <a:solidFill>
                  <a:srgbClr val="000000"/>
                </a:solidFill>
                <a:latin typeface="Arial (Body)"/>
              </a:rPr>
              <a:t> </a:t>
            </a:r>
            <a:r>
              <a:rPr lang="pt-BR" sz="2000" kern="1200" dirty="0">
                <a:solidFill>
                  <a:srgbClr val="000000"/>
                </a:solidFill>
                <a:latin typeface="Arial (Body)"/>
              </a:rPr>
              <a:t>N</a:t>
            </a:r>
            <a:r>
              <a:rPr lang="en-US" sz="2000" kern="1200" dirty="0">
                <a:solidFill>
                  <a:srgbClr val="000000"/>
                </a:solidFill>
                <a:latin typeface="Arial (Body)"/>
              </a:rPr>
              <a:t>)</a:t>
            </a:r>
          </a:p>
          <a:p>
            <a:pPr marL="741553" lvl="1" indent="-284353">
              <a:spcAft>
                <a:spcPct val="0"/>
              </a:spcAft>
            </a:pPr>
            <a:r>
              <a:rPr lang="en-US" sz="2000" kern="1200" dirty="0">
                <a:solidFill>
                  <a:srgbClr val="000000"/>
                </a:solidFill>
                <a:latin typeface="Arial (Body)"/>
              </a:rPr>
              <a:t>Internet Engineering Task Force (I</a:t>
            </a:r>
            <a:r>
              <a:rPr lang="en-US" sz="100" kern="1200" dirty="0">
                <a:solidFill>
                  <a:srgbClr val="000000"/>
                </a:solidFill>
                <a:latin typeface="Arial (Body)"/>
              </a:rPr>
              <a:t> </a:t>
            </a:r>
            <a:r>
              <a:rPr lang="en-US" sz="2000" kern="1200" dirty="0">
                <a:solidFill>
                  <a:srgbClr val="000000"/>
                </a:solidFill>
                <a:latin typeface="Arial (Body)"/>
              </a:rPr>
              <a:t>E</a:t>
            </a:r>
            <a:r>
              <a:rPr lang="en-US" sz="100" kern="1200" dirty="0">
                <a:solidFill>
                  <a:srgbClr val="000000"/>
                </a:solidFill>
                <a:latin typeface="Arial (Body)"/>
              </a:rPr>
              <a:t> </a:t>
            </a:r>
            <a:r>
              <a:rPr lang="en-US" sz="2000" kern="1200" dirty="0">
                <a:solidFill>
                  <a:srgbClr val="000000"/>
                </a:solidFill>
                <a:latin typeface="Arial (Body)"/>
              </a:rPr>
              <a:t>T</a:t>
            </a:r>
            <a:r>
              <a:rPr lang="en-US" sz="100" kern="1200" dirty="0">
                <a:solidFill>
                  <a:srgbClr val="000000"/>
                </a:solidFill>
                <a:latin typeface="Arial (Body)"/>
              </a:rPr>
              <a:t> </a:t>
            </a:r>
            <a:r>
              <a:rPr lang="en-US" sz="2000" kern="1200" dirty="0">
                <a:solidFill>
                  <a:srgbClr val="000000"/>
                </a:solidFill>
                <a:latin typeface="Arial (Body)"/>
              </a:rPr>
              <a:t>F)</a:t>
            </a:r>
          </a:p>
          <a:p>
            <a:pPr marL="741553" lvl="1" indent="-284353">
              <a:spcAft>
                <a:spcPct val="0"/>
              </a:spcAft>
            </a:pPr>
            <a:r>
              <a:rPr lang="en-US" sz="2000" kern="1200" dirty="0">
                <a:solidFill>
                  <a:srgbClr val="000000"/>
                </a:solidFill>
                <a:latin typeface="Arial (Body)"/>
              </a:rPr>
              <a:t>Internet Research Task Force (I</a:t>
            </a:r>
            <a:r>
              <a:rPr lang="en-US" sz="100" kern="1200" dirty="0">
                <a:solidFill>
                  <a:srgbClr val="000000"/>
                </a:solidFill>
                <a:latin typeface="Arial (Body)"/>
              </a:rPr>
              <a:t> </a:t>
            </a:r>
            <a:r>
              <a:rPr lang="en-US" sz="2000" kern="1200" dirty="0">
                <a:solidFill>
                  <a:srgbClr val="000000"/>
                </a:solidFill>
                <a:latin typeface="Arial (Body)"/>
              </a:rPr>
              <a:t>R</a:t>
            </a:r>
            <a:r>
              <a:rPr lang="en-US" sz="100" kern="1200" dirty="0">
                <a:solidFill>
                  <a:srgbClr val="000000"/>
                </a:solidFill>
                <a:latin typeface="Arial (Body)"/>
              </a:rPr>
              <a:t> </a:t>
            </a:r>
            <a:r>
              <a:rPr lang="en-US" sz="2000" kern="1200" dirty="0">
                <a:solidFill>
                  <a:srgbClr val="000000"/>
                </a:solidFill>
                <a:latin typeface="Arial (Body)"/>
              </a:rPr>
              <a:t>T</a:t>
            </a:r>
            <a:r>
              <a:rPr lang="en-US" sz="100" kern="1200" dirty="0">
                <a:solidFill>
                  <a:srgbClr val="000000"/>
                </a:solidFill>
                <a:latin typeface="Arial (Body)"/>
              </a:rPr>
              <a:t> </a:t>
            </a:r>
            <a:r>
              <a:rPr lang="en-US" sz="2000" kern="1200" dirty="0">
                <a:solidFill>
                  <a:srgbClr val="000000"/>
                </a:solidFill>
                <a:latin typeface="Arial (Body)"/>
              </a:rPr>
              <a:t>F)</a:t>
            </a:r>
          </a:p>
          <a:p>
            <a:pPr marL="741553" lvl="1" indent="-284353">
              <a:spcAft>
                <a:spcPct val="0"/>
              </a:spcAft>
            </a:pPr>
            <a:r>
              <a:rPr lang="en-US" sz="2000" kern="1200" dirty="0">
                <a:solidFill>
                  <a:srgbClr val="000000"/>
                </a:solidFill>
                <a:latin typeface="Arial (Body)"/>
              </a:rPr>
              <a:t>Internet Engineering Steering Group (I</a:t>
            </a:r>
            <a:r>
              <a:rPr lang="en-US" sz="100" kern="1200" dirty="0">
                <a:solidFill>
                  <a:srgbClr val="000000"/>
                </a:solidFill>
                <a:latin typeface="Arial (Body)"/>
              </a:rPr>
              <a:t> </a:t>
            </a:r>
            <a:r>
              <a:rPr lang="en-US" sz="2000" kern="1200" dirty="0">
                <a:solidFill>
                  <a:srgbClr val="000000"/>
                </a:solidFill>
                <a:latin typeface="Arial (Body)"/>
              </a:rPr>
              <a:t>E</a:t>
            </a:r>
            <a:r>
              <a:rPr lang="en-US" sz="100" kern="1200" dirty="0">
                <a:solidFill>
                  <a:srgbClr val="000000"/>
                </a:solidFill>
                <a:latin typeface="Arial (Body)"/>
              </a:rPr>
              <a:t> </a:t>
            </a:r>
            <a:r>
              <a:rPr lang="en-US" sz="2000" kern="1200" dirty="0">
                <a:solidFill>
                  <a:srgbClr val="000000"/>
                </a:solidFill>
                <a:latin typeface="Arial (Body)"/>
              </a:rPr>
              <a:t>S</a:t>
            </a:r>
            <a:r>
              <a:rPr lang="en-US" sz="100" kern="1200" dirty="0">
                <a:solidFill>
                  <a:srgbClr val="000000"/>
                </a:solidFill>
                <a:latin typeface="Arial (Body)"/>
              </a:rPr>
              <a:t> </a:t>
            </a:r>
            <a:r>
              <a:rPr lang="en-US" sz="2000" kern="1200" dirty="0">
                <a:solidFill>
                  <a:srgbClr val="000000"/>
                </a:solidFill>
                <a:latin typeface="Arial (Body)"/>
              </a:rPr>
              <a:t>G)</a:t>
            </a:r>
          </a:p>
          <a:p>
            <a:pPr marL="741553" lvl="1" indent="-284353">
              <a:spcAft>
                <a:spcPct val="0"/>
              </a:spcAft>
            </a:pPr>
            <a:r>
              <a:rPr lang="en-US" sz="2000" kern="1200" dirty="0">
                <a:solidFill>
                  <a:srgbClr val="000000"/>
                </a:solidFill>
                <a:latin typeface="Arial (Body)"/>
              </a:rPr>
              <a:t>Internet Architecture Board (I</a:t>
            </a:r>
            <a:r>
              <a:rPr lang="en-US" sz="100" kern="1200" dirty="0">
                <a:solidFill>
                  <a:srgbClr val="000000"/>
                </a:solidFill>
                <a:latin typeface="Arial (Body)"/>
              </a:rPr>
              <a:t> </a:t>
            </a:r>
            <a:r>
              <a:rPr lang="en-US" sz="2000" kern="1200" dirty="0">
                <a:solidFill>
                  <a:srgbClr val="000000"/>
                </a:solidFill>
                <a:latin typeface="Arial (Body)"/>
              </a:rPr>
              <a:t>A</a:t>
            </a:r>
            <a:r>
              <a:rPr lang="en-US" sz="100" kern="1200" dirty="0">
                <a:solidFill>
                  <a:srgbClr val="000000"/>
                </a:solidFill>
                <a:latin typeface="Arial (Body)"/>
              </a:rPr>
              <a:t> </a:t>
            </a:r>
            <a:r>
              <a:rPr lang="en-US" sz="2000" kern="1200" dirty="0">
                <a:solidFill>
                  <a:srgbClr val="000000"/>
                </a:solidFill>
                <a:latin typeface="Arial (Body)"/>
              </a:rPr>
              <a:t>B)</a:t>
            </a:r>
          </a:p>
          <a:p>
            <a:pPr marL="741553" lvl="1" indent="-284353">
              <a:spcAft>
                <a:spcPct val="0"/>
              </a:spcAft>
            </a:pPr>
            <a:r>
              <a:rPr lang="en-US" sz="2000" kern="1200" dirty="0">
                <a:solidFill>
                  <a:srgbClr val="000000"/>
                </a:solidFill>
                <a:latin typeface="Arial (Body)"/>
              </a:rPr>
              <a:t>Internet Society (I</a:t>
            </a:r>
            <a:r>
              <a:rPr lang="en-US" sz="100" kern="1200" dirty="0">
                <a:solidFill>
                  <a:srgbClr val="000000"/>
                </a:solidFill>
                <a:latin typeface="Arial (Body)"/>
              </a:rPr>
              <a:t> </a:t>
            </a:r>
            <a:r>
              <a:rPr lang="en-US" sz="2000" kern="1200" dirty="0">
                <a:solidFill>
                  <a:srgbClr val="000000"/>
                </a:solidFill>
                <a:latin typeface="Arial (Body)"/>
              </a:rPr>
              <a:t>S</a:t>
            </a:r>
            <a:r>
              <a:rPr lang="en-US" sz="100" kern="1200" dirty="0">
                <a:solidFill>
                  <a:srgbClr val="000000"/>
                </a:solidFill>
                <a:latin typeface="Arial (Body)"/>
              </a:rPr>
              <a:t> </a:t>
            </a:r>
            <a:r>
              <a:rPr lang="en-US" sz="2000" kern="1200" dirty="0">
                <a:solidFill>
                  <a:srgbClr val="000000"/>
                </a:solidFill>
                <a:latin typeface="Arial (Body)"/>
              </a:rPr>
              <a:t>O</a:t>
            </a:r>
            <a:r>
              <a:rPr lang="en-US" sz="100" kern="1200" dirty="0">
                <a:solidFill>
                  <a:srgbClr val="000000"/>
                </a:solidFill>
                <a:latin typeface="Arial (Body)"/>
              </a:rPr>
              <a:t> </a:t>
            </a:r>
            <a:r>
              <a:rPr lang="en-US" sz="2000" kern="1200" dirty="0">
                <a:solidFill>
                  <a:srgbClr val="000000"/>
                </a:solidFill>
                <a:latin typeface="Arial (Body)"/>
              </a:rPr>
              <a:t>C)</a:t>
            </a:r>
          </a:p>
          <a:p>
            <a:pPr marL="741553" lvl="1" indent="-284353">
              <a:spcAft>
                <a:spcPct val="0"/>
              </a:spcAft>
            </a:pPr>
            <a:r>
              <a:rPr lang="en-US" sz="2000" kern="1200" dirty="0">
                <a:solidFill>
                  <a:srgbClr val="000000"/>
                </a:solidFill>
                <a:latin typeface="Arial (Body)"/>
              </a:rPr>
              <a:t>Internet Governance Forum (I</a:t>
            </a:r>
            <a:r>
              <a:rPr lang="en-US" sz="100" kern="1200" dirty="0">
                <a:solidFill>
                  <a:srgbClr val="000000"/>
                </a:solidFill>
                <a:latin typeface="Arial (Body)"/>
              </a:rPr>
              <a:t> </a:t>
            </a:r>
            <a:r>
              <a:rPr lang="en-US" sz="2000" kern="1200" dirty="0">
                <a:solidFill>
                  <a:srgbClr val="000000"/>
                </a:solidFill>
                <a:latin typeface="Arial (Body)"/>
              </a:rPr>
              <a:t>G</a:t>
            </a:r>
            <a:r>
              <a:rPr lang="en-US" sz="100" kern="1200" dirty="0">
                <a:solidFill>
                  <a:srgbClr val="000000"/>
                </a:solidFill>
                <a:latin typeface="Arial (Body)"/>
              </a:rPr>
              <a:t> </a:t>
            </a:r>
            <a:r>
              <a:rPr lang="en-US" sz="2000" kern="1200" dirty="0">
                <a:solidFill>
                  <a:srgbClr val="000000"/>
                </a:solidFill>
                <a:latin typeface="Arial (Body)"/>
              </a:rPr>
              <a:t>F)</a:t>
            </a:r>
          </a:p>
          <a:p>
            <a:pPr marL="741553" lvl="1" indent="-284353">
              <a:spcAft>
                <a:spcPct val="0"/>
              </a:spcAft>
            </a:pPr>
            <a:r>
              <a:rPr lang="en-US" sz="2000" kern="1200" dirty="0">
                <a:solidFill>
                  <a:srgbClr val="000000"/>
                </a:solidFill>
                <a:latin typeface="Arial (Body)"/>
              </a:rPr>
              <a:t>World Wide Web Consortium (W3C)</a:t>
            </a:r>
          </a:p>
          <a:p>
            <a:pPr marL="741553" lvl="1" indent="-284353">
              <a:spcAft>
                <a:spcPct val="0"/>
              </a:spcAft>
            </a:pPr>
            <a:r>
              <a:rPr lang="en-US" sz="2000" kern="1200" dirty="0">
                <a:solidFill>
                  <a:srgbClr val="000000"/>
                </a:solidFill>
                <a:latin typeface="Arial (Body)"/>
              </a:rPr>
              <a:t>Internet Network Operators Groups (N</a:t>
            </a:r>
            <a:r>
              <a:rPr lang="en-US" sz="100" kern="1200" dirty="0">
                <a:solidFill>
                  <a:srgbClr val="000000"/>
                </a:solidFill>
                <a:latin typeface="Arial (Body)"/>
              </a:rPr>
              <a:t> </a:t>
            </a:r>
            <a:r>
              <a:rPr lang="en-US" sz="2000" kern="1200" dirty="0">
                <a:solidFill>
                  <a:srgbClr val="000000"/>
                </a:solidFill>
                <a:latin typeface="Arial (Body)"/>
              </a:rPr>
              <a:t>O</a:t>
            </a:r>
            <a:r>
              <a:rPr lang="en-US" sz="100" kern="1200" dirty="0">
                <a:solidFill>
                  <a:srgbClr val="000000"/>
                </a:solidFill>
                <a:latin typeface="Arial (Body)"/>
              </a:rPr>
              <a:t> </a:t>
            </a:r>
            <a:r>
              <a:rPr lang="en-US" sz="2000" kern="1200" dirty="0">
                <a:solidFill>
                  <a:srgbClr val="000000"/>
                </a:solidFill>
                <a:latin typeface="Arial (Body)"/>
              </a:rPr>
              <a:t>G</a:t>
            </a:r>
            <a:r>
              <a:rPr lang="en-US" sz="100" kern="1200" dirty="0">
                <a:solidFill>
                  <a:srgbClr val="000000"/>
                </a:solidFill>
                <a:latin typeface="Arial (Body)"/>
              </a:rPr>
              <a:t> </a:t>
            </a:r>
            <a:r>
              <a:rPr lang="en-US" sz="2000" kern="1200" dirty="0">
                <a:solidFill>
                  <a:srgbClr val="000000"/>
                </a:solidFill>
                <a:latin typeface="Arial (Body)"/>
              </a:rPr>
              <a:t>s)</a:t>
            </a:r>
          </a:p>
        </p:txBody>
      </p:sp>
    </p:spTree>
    <p:extLst>
      <p:ext uri="{BB962C8B-B14F-4D97-AF65-F5344CB8AC3E}">
        <p14:creationId xmlns:p14="http://schemas.microsoft.com/office/powerpoint/2010/main" val="1232848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kern="1200" dirty="0">
                <a:cs typeface="Times New Roman" panose="02020603050405020304" pitchFamily="18" charset="0"/>
              </a:rPr>
              <a:t>Insight on Society: Government Regulation and Surveillance of the Internet</a:t>
            </a:r>
            <a:endParaRPr lang="en-AU" sz="30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Class discussion:</a:t>
            </a:r>
          </a:p>
          <a:p>
            <a:pPr marL="741553" lvl="1" indent="-284353">
              <a:spcAft>
                <a:spcPct val="0"/>
              </a:spcAft>
              <a:buSzPts val="2400"/>
              <a:defRPr/>
            </a:pPr>
            <a:r>
              <a:rPr lang="en-US" altLang="en-US" kern="1200" dirty="0">
                <a:solidFill>
                  <a:srgbClr val="000000"/>
                </a:solidFill>
                <a:latin typeface="Arial (Body)"/>
              </a:rPr>
              <a:t>How is it possible for any government to </a:t>
            </a:r>
            <a:r>
              <a:rPr lang="ja-JP" altLang="en-US" kern="1200" dirty="0">
                <a:solidFill>
                  <a:srgbClr val="000000"/>
                </a:solidFill>
                <a:latin typeface="Arial (Body)"/>
              </a:rPr>
              <a:t>“</a:t>
            </a:r>
            <a:r>
              <a:rPr lang="en-US" altLang="ja-JP" kern="1200" dirty="0">
                <a:solidFill>
                  <a:srgbClr val="000000"/>
                </a:solidFill>
                <a:latin typeface="Arial (Body)"/>
              </a:rPr>
              <a:t>control</a:t>
            </a:r>
            <a:r>
              <a:rPr lang="ja-JP" altLang="en-US" kern="1200" dirty="0">
                <a:solidFill>
                  <a:srgbClr val="000000"/>
                </a:solidFill>
                <a:latin typeface="Arial (Body)"/>
              </a:rPr>
              <a:t>”</a:t>
            </a:r>
            <a:r>
              <a:rPr lang="en-US" altLang="ja-JP" kern="1200" dirty="0">
                <a:solidFill>
                  <a:srgbClr val="000000"/>
                </a:solidFill>
                <a:latin typeface="Arial (Body)"/>
              </a:rPr>
              <a:t> or censor the Web?</a:t>
            </a:r>
          </a:p>
          <a:p>
            <a:pPr marL="741553" lvl="1" indent="-284353">
              <a:spcAft>
                <a:spcPct val="0"/>
              </a:spcAft>
              <a:buSzPts val="2400"/>
              <a:defRPr/>
            </a:pPr>
            <a:r>
              <a:rPr lang="en-US" altLang="en-US" kern="1200" dirty="0">
                <a:solidFill>
                  <a:srgbClr val="000000"/>
                </a:solidFill>
                <a:latin typeface="Arial (Body)"/>
              </a:rPr>
              <a:t>Does the Chinese government, or the U.S. government, have the right to censor </a:t>
            </a:r>
            <a:r>
              <a:rPr lang="en-US" dirty="0"/>
              <a:t>online </a:t>
            </a:r>
            <a:r>
              <a:rPr lang="en-US" altLang="en-US" kern="1200" dirty="0">
                <a:solidFill>
                  <a:srgbClr val="000000"/>
                </a:solidFill>
                <a:latin typeface="Arial (Body)"/>
              </a:rPr>
              <a:t>content?</a:t>
            </a:r>
          </a:p>
          <a:p>
            <a:pPr marL="741553" lvl="1" indent="-284353">
              <a:spcAft>
                <a:spcPct val="0"/>
              </a:spcAft>
              <a:buSzPts val="2400"/>
              <a:defRPr/>
            </a:pPr>
            <a:r>
              <a:rPr lang="en-US" altLang="en-US" kern="1200" dirty="0">
                <a:solidFill>
                  <a:srgbClr val="000000"/>
                </a:solidFill>
                <a:latin typeface="Arial (Body)"/>
              </a:rPr>
              <a:t>How should U.S. companies deal with governments that want to censor content?</a:t>
            </a:r>
          </a:p>
          <a:p>
            <a:pPr marL="741553" lvl="1" indent="-284353">
              <a:spcAft>
                <a:spcPct val="0"/>
              </a:spcAft>
              <a:buSzPts val="2400"/>
              <a:defRPr/>
            </a:pPr>
            <a:r>
              <a:rPr lang="en-US" altLang="en-US" kern="1200" dirty="0">
                <a:solidFill>
                  <a:srgbClr val="000000"/>
                </a:solidFill>
                <a:latin typeface="Arial (Body)"/>
              </a:rPr>
              <a:t>What would happen to e-commerce if the existing Web split into a different Web for each country?</a:t>
            </a:r>
            <a:endParaRPr lang="en-US" kern="1200" dirty="0">
              <a:solidFill>
                <a:srgbClr val="000000"/>
              </a:solidFill>
              <a:latin typeface="Arial (Body)"/>
            </a:endParaRPr>
          </a:p>
        </p:txBody>
      </p:sp>
    </p:spTree>
    <p:extLst>
      <p:ext uri="{BB962C8B-B14F-4D97-AF65-F5344CB8AC3E}">
        <p14:creationId xmlns:p14="http://schemas.microsoft.com/office/powerpoint/2010/main" val="23192564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The Web</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1989–1991: Web invented</a:t>
            </a:r>
          </a:p>
          <a:p>
            <a:pPr marL="741553" lvl="1" indent="-284353">
              <a:spcAft>
                <a:spcPct val="0"/>
              </a:spcAft>
              <a:buSzPts val="2400"/>
            </a:pPr>
            <a:r>
              <a:rPr lang="en-US" altLang="en-US" kern="1200" dirty="0">
                <a:solidFill>
                  <a:srgbClr val="000000"/>
                </a:solidFill>
                <a:latin typeface="Arial (Body)"/>
              </a:rPr>
              <a:t>Tim Berners-Lee at C</a:t>
            </a:r>
            <a:r>
              <a:rPr lang="en-US" altLang="en-US" sz="100" kern="1200" dirty="0">
                <a:solidFill>
                  <a:srgbClr val="000000"/>
                </a:solidFill>
                <a:latin typeface="Arial (Body)"/>
              </a:rPr>
              <a:t> </a:t>
            </a:r>
            <a:r>
              <a:rPr lang="en-US" altLang="en-US" kern="1200" dirty="0">
                <a:solidFill>
                  <a:srgbClr val="000000"/>
                </a:solidFill>
                <a:latin typeface="Arial (Body)"/>
              </a:rPr>
              <a:t>E</a:t>
            </a:r>
            <a:r>
              <a:rPr lang="en-US" altLang="en-US" sz="100" kern="1200" dirty="0">
                <a:solidFill>
                  <a:srgbClr val="000000"/>
                </a:solidFill>
                <a:latin typeface="Arial (Body)"/>
              </a:rPr>
              <a:t> </a:t>
            </a:r>
            <a:r>
              <a:rPr lang="en-US" altLang="en-US" kern="1200" dirty="0">
                <a:solidFill>
                  <a:srgbClr val="000000"/>
                </a:solidFill>
                <a:latin typeface="Arial (Body)"/>
              </a:rPr>
              <a:t>R</a:t>
            </a:r>
            <a:r>
              <a:rPr lang="en-US" altLang="en-US" sz="100" kern="1200" dirty="0">
                <a:solidFill>
                  <a:srgbClr val="000000"/>
                </a:solidFill>
                <a:latin typeface="Arial (Body)"/>
              </a:rPr>
              <a:t> </a:t>
            </a:r>
            <a:r>
              <a:rPr lang="en-US" altLang="en-US" kern="1200" dirty="0">
                <a:solidFill>
                  <a:srgbClr val="000000"/>
                </a:solidFill>
                <a:latin typeface="Arial (Body)"/>
              </a:rPr>
              <a:t>N</a:t>
            </a:r>
          </a:p>
          <a:p>
            <a:pPr marL="741553" lvl="1" indent="-284353">
              <a:spcAft>
                <a:spcPct val="0"/>
              </a:spcAft>
              <a:buSzPts val="2400"/>
            </a:pPr>
            <a:r>
              <a:rPr lang="en-US" altLang="en-US" kern="1200" dirty="0">
                <a:solidFill>
                  <a:srgbClr val="000000"/>
                </a:solidFill>
                <a:latin typeface="Arial (Body)"/>
              </a:rPr>
              <a:t>H</a:t>
            </a:r>
            <a:r>
              <a:rPr lang="en-US" altLang="en-US" sz="100" kern="1200" dirty="0">
                <a:solidFill>
                  <a:srgbClr val="000000"/>
                </a:solidFill>
                <a:latin typeface="Arial (Body)"/>
              </a:rPr>
              <a:t> </a:t>
            </a:r>
            <a:r>
              <a:rPr lang="en-US" altLang="en-US" kern="1200" dirty="0">
                <a:solidFill>
                  <a:srgbClr val="000000"/>
                </a:solidFill>
                <a:latin typeface="Arial (Body)"/>
              </a:rPr>
              <a:t>T</a:t>
            </a:r>
            <a:r>
              <a:rPr lang="en-US" altLang="en-US" sz="100" kern="1200" dirty="0">
                <a:solidFill>
                  <a:srgbClr val="000000"/>
                </a:solidFill>
                <a:latin typeface="Arial (Body)"/>
              </a:rPr>
              <a:t> </a:t>
            </a:r>
            <a:r>
              <a:rPr lang="en-US" altLang="en-US" kern="1200" dirty="0">
                <a:solidFill>
                  <a:srgbClr val="000000"/>
                </a:solidFill>
                <a:latin typeface="Arial (Body)"/>
              </a:rPr>
              <a:t>M</a:t>
            </a:r>
            <a:r>
              <a:rPr lang="en-US" altLang="en-US" sz="100" kern="1200" dirty="0">
                <a:solidFill>
                  <a:srgbClr val="000000"/>
                </a:solidFill>
                <a:latin typeface="Arial (Body)"/>
              </a:rPr>
              <a:t> </a:t>
            </a:r>
            <a:r>
              <a:rPr lang="en-US" altLang="en-US" kern="1200" dirty="0">
                <a:solidFill>
                  <a:srgbClr val="000000"/>
                </a:solidFill>
                <a:latin typeface="Arial (Body)"/>
              </a:rPr>
              <a:t>L, H</a:t>
            </a:r>
            <a:r>
              <a:rPr lang="en-US" altLang="en-US" sz="100" kern="1200" dirty="0">
                <a:solidFill>
                  <a:srgbClr val="000000"/>
                </a:solidFill>
                <a:latin typeface="Arial (Body)"/>
              </a:rPr>
              <a:t> </a:t>
            </a:r>
            <a:r>
              <a:rPr lang="en-US" altLang="en-US" kern="1200" dirty="0">
                <a:solidFill>
                  <a:srgbClr val="000000"/>
                </a:solidFill>
                <a:latin typeface="Arial (Body)"/>
              </a:rPr>
              <a:t>T</a:t>
            </a:r>
            <a:r>
              <a:rPr lang="en-US" altLang="en-US" sz="100" kern="1200" dirty="0">
                <a:solidFill>
                  <a:srgbClr val="000000"/>
                </a:solidFill>
                <a:latin typeface="Arial (Body)"/>
              </a:rPr>
              <a:t> </a:t>
            </a:r>
            <a:r>
              <a:rPr lang="en-US" altLang="en-US" kern="1200" dirty="0">
                <a:solidFill>
                  <a:srgbClr val="000000"/>
                </a:solidFill>
                <a:latin typeface="Arial (Body)"/>
              </a:rPr>
              <a:t>T</a:t>
            </a:r>
            <a:r>
              <a:rPr lang="en-US" altLang="en-US" sz="100" kern="1200" dirty="0">
                <a:solidFill>
                  <a:srgbClr val="000000"/>
                </a:solidFill>
                <a:latin typeface="Arial (Body)"/>
              </a:rPr>
              <a:t> </a:t>
            </a:r>
            <a:r>
              <a:rPr lang="en-US" altLang="en-US" kern="1200" dirty="0">
                <a:solidFill>
                  <a:srgbClr val="000000"/>
                </a:solidFill>
                <a:latin typeface="Arial (Body)"/>
              </a:rPr>
              <a:t>P, web server, web browser</a:t>
            </a:r>
          </a:p>
          <a:p>
            <a:pPr marL="255651" lvl="0" indent="-255651">
              <a:spcAft>
                <a:spcPct val="0"/>
              </a:spcAft>
              <a:buSzPts val="2400"/>
              <a:tabLst/>
            </a:pPr>
            <a:r>
              <a:rPr lang="en-US" altLang="en-US" kern="1200" dirty="0">
                <a:solidFill>
                  <a:srgbClr val="000000"/>
                </a:solidFill>
                <a:latin typeface="Arial (Body)"/>
              </a:rPr>
              <a:t>1993: Mosaic web browser w/G</a:t>
            </a:r>
            <a:r>
              <a:rPr lang="en-US" altLang="en-US" sz="100" kern="1200" dirty="0">
                <a:solidFill>
                  <a:srgbClr val="000000"/>
                </a:solidFill>
                <a:latin typeface="Arial (Body)"/>
              </a:rPr>
              <a:t> </a:t>
            </a:r>
            <a:r>
              <a:rPr lang="en-US" altLang="en-US" kern="1200" dirty="0">
                <a:solidFill>
                  <a:srgbClr val="000000"/>
                </a:solidFill>
                <a:latin typeface="Arial (Body)"/>
              </a:rPr>
              <a:t>U</a:t>
            </a:r>
            <a:r>
              <a:rPr lang="en-US" altLang="en-US" sz="100" kern="1200" dirty="0">
                <a:solidFill>
                  <a:srgbClr val="000000"/>
                </a:solidFill>
                <a:latin typeface="Arial (Body)"/>
              </a:rPr>
              <a:t> </a:t>
            </a:r>
            <a:r>
              <a:rPr lang="en-US" altLang="en-US" kern="1200" dirty="0">
                <a:solidFill>
                  <a:srgbClr val="000000"/>
                </a:solidFill>
                <a:latin typeface="Arial (Body)"/>
              </a:rPr>
              <a:t>I</a:t>
            </a:r>
          </a:p>
          <a:p>
            <a:pPr marL="741553" lvl="1" indent="-284353">
              <a:spcAft>
                <a:spcPct val="0"/>
              </a:spcAft>
              <a:buSzPts val="2400"/>
            </a:pPr>
            <a:r>
              <a:rPr lang="en-US" altLang="en-US" kern="1200" dirty="0">
                <a:solidFill>
                  <a:srgbClr val="000000"/>
                </a:solidFill>
                <a:latin typeface="Arial (Body)"/>
              </a:rPr>
              <a:t>Andreessen and others at N</a:t>
            </a:r>
            <a:r>
              <a:rPr lang="en-US" altLang="en-US" sz="100" kern="1200" dirty="0">
                <a:solidFill>
                  <a:srgbClr val="000000"/>
                </a:solidFill>
                <a:latin typeface="Arial (Body)"/>
              </a:rPr>
              <a:t> </a:t>
            </a:r>
            <a:r>
              <a:rPr lang="en-US" altLang="en-US" kern="1200" dirty="0">
                <a:solidFill>
                  <a:srgbClr val="000000"/>
                </a:solidFill>
                <a:latin typeface="Arial (Body)"/>
              </a:rPr>
              <a:t>C</a:t>
            </a:r>
            <a:r>
              <a:rPr lang="en-US" altLang="en-US" sz="100" kern="1200" dirty="0">
                <a:solidFill>
                  <a:srgbClr val="000000"/>
                </a:solidFill>
                <a:latin typeface="Arial (Body)"/>
              </a:rPr>
              <a:t> </a:t>
            </a:r>
            <a:r>
              <a:rPr lang="en-US" altLang="en-US" kern="1200" dirty="0">
                <a:solidFill>
                  <a:srgbClr val="000000"/>
                </a:solidFill>
                <a:latin typeface="Arial (Body)"/>
              </a:rPr>
              <a:t>S</a:t>
            </a:r>
            <a:r>
              <a:rPr lang="en-US" altLang="en-US" sz="100" kern="1200" dirty="0">
                <a:solidFill>
                  <a:srgbClr val="000000"/>
                </a:solidFill>
                <a:latin typeface="Arial (Body)"/>
              </a:rPr>
              <a:t> </a:t>
            </a:r>
            <a:r>
              <a:rPr lang="en-US" altLang="en-US" kern="1200" dirty="0">
                <a:solidFill>
                  <a:srgbClr val="000000"/>
                </a:solidFill>
                <a:latin typeface="Arial (Body)"/>
              </a:rPr>
              <a:t>A</a:t>
            </a:r>
          </a:p>
          <a:p>
            <a:pPr marL="741553" lvl="1" indent="-284353">
              <a:spcAft>
                <a:spcPct val="0"/>
              </a:spcAft>
              <a:buSzPts val="2400"/>
            </a:pPr>
            <a:r>
              <a:rPr lang="en-US" altLang="en-US" kern="1200" dirty="0">
                <a:solidFill>
                  <a:srgbClr val="000000"/>
                </a:solidFill>
                <a:latin typeface="Arial (Body)"/>
              </a:rPr>
              <a:t>Runs on Windows, Macintosh, or Unix</a:t>
            </a:r>
          </a:p>
          <a:p>
            <a:pPr marL="255651" lvl="0" indent="-255651">
              <a:spcAft>
                <a:spcPct val="0"/>
              </a:spcAft>
              <a:buSzPts val="2400"/>
              <a:tabLst/>
            </a:pPr>
            <a:r>
              <a:rPr lang="en-US" altLang="en-US" kern="1200" dirty="0">
                <a:solidFill>
                  <a:srgbClr val="000000"/>
                </a:solidFill>
                <a:latin typeface="Arial (Body)"/>
              </a:rPr>
              <a:t>1994: Netscape Navigator, first commercial web browser</a:t>
            </a:r>
          </a:p>
          <a:p>
            <a:pPr marL="255651" lvl="0" indent="-255651">
              <a:spcAft>
                <a:spcPct val="0"/>
              </a:spcAft>
              <a:buSzPts val="2400"/>
              <a:tabLst/>
            </a:pPr>
            <a:r>
              <a:rPr lang="en-US" altLang="en-US" kern="1200" dirty="0">
                <a:solidFill>
                  <a:srgbClr val="000000"/>
                </a:solidFill>
                <a:latin typeface="Arial (Body)"/>
              </a:rPr>
              <a:t>1995: Microsoft Internet Explorer</a:t>
            </a:r>
          </a:p>
        </p:txBody>
      </p:sp>
    </p:spTree>
    <p:extLst>
      <p:ext uri="{BB962C8B-B14F-4D97-AF65-F5344CB8AC3E}">
        <p14:creationId xmlns:p14="http://schemas.microsoft.com/office/powerpoint/2010/main" val="4415904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Hypertext</a:t>
            </a:r>
            <a:endParaRPr lang="en-AU" dirty="0"/>
          </a:p>
        </p:txBody>
      </p:sp>
      <p:sp>
        <p:nvSpPr>
          <p:cNvPr id="4" name="Content Placeholder 3"/>
          <p:cNvSpPr>
            <a:spLocks noGrp="1"/>
          </p:cNvSpPr>
          <p:nvPr>
            <p:ph sz="quarter" idx="13"/>
          </p:nvPr>
        </p:nvSpPr>
        <p:spPr>
          <a:xfrm>
            <a:off x="457200" y="1556327"/>
            <a:ext cx="8229600" cy="2134524"/>
          </a:xfrm>
        </p:spPr>
        <p:txBody>
          <a:bodyPr/>
          <a:lstStyle/>
          <a:p>
            <a:pPr marL="255651" lvl="0" indent="-255651">
              <a:spcAft>
                <a:spcPct val="0"/>
              </a:spcAft>
              <a:buSzPts val="2400"/>
              <a:tabLst/>
            </a:pPr>
            <a:r>
              <a:rPr lang="en-US" kern="1200" dirty="0">
                <a:solidFill>
                  <a:srgbClr val="000000"/>
                </a:solidFill>
                <a:latin typeface="Arial (Body)"/>
              </a:rPr>
              <a:t>Text formatted with embedded links</a:t>
            </a:r>
          </a:p>
          <a:p>
            <a:pPr marL="741553" lvl="1" indent="-284353">
              <a:spcAft>
                <a:spcPct val="0"/>
              </a:spcAft>
              <a:buSzPts val="2400"/>
            </a:pPr>
            <a:r>
              <a:rPr lang="en-US" kern="1200" dirty="0">
                <a:solidFill>
                  <a:srgbClr val="000000"/>
                </a:solidFill>
                <a:latin typeface="Arial (Body)"/>
              </a:rPr>
              <a:t>Links connect documents to one another, and to other objects such as sound, video, or animation files</a:t>
            </a:r>
          </a:p>
          <a:p>
            <a:pPr marL="255651" lvl="0" indent="-255651">
              <a:spcAft>
                <a:spcPct val="0"/>
              </a:spcAft>
              <a:buSzPts val="2400"/>
              <a:tabLst/>
            </a:pPr>
            <a:r>
              <a:rPr lang="en-US" kern="1200" dirty="0">
                <a:solidFill>
                  <a:srgbClr val="000000"/>
                </a:solidFill>
                <a:latin typeface="Arial (Body)"/>
              </a:rPr>
              <a:t>Uses Hypertext Transfer Protocol (H</a:t>
            </a:r>
            <a:r>
              <a:rPr lang="en-US" sz="100" kern="1200" dirty="0">
                <a:solidFill>
                  <a:srgbClr val="000000"/>
                </a:solidFill>
                <a:latin typeface="Arial (Body)"/>
              </a:rPr>
              <a:t> </a:t>
            </a:r>
            <a:r>
              <a:rPr lang="en-US" kern="1200" dirty="0">
                <a:solidFill>
                  <a:srgbClr val="000000"/>
                </a:solidFill>
                <a:latin typeface="Arial (Body)"/>
              </a:rPr>
              <a:t>T</a:t>
            </a:r>
            <a:r>
              <a:rPr lang="en-US" sz="100" kern="1200" dirty="0">
                <a:solidFill>
                  <a:srgbClr val="000000"/>
                </a:solidFill>
                <a:latin typeface="Arial (Body)"/>
              </a:rPr>
              <a:t> </a:t>
            </a:r>
            <a:r>
              <a:rPr lang="en-US" kern="1200" dirty="0">
                <a:solidFill>
                  <a:srgbClr val="000000"/>
                </a:solidFill>
                <a:latin typeface="Arial (Body)"/>
              </a:rPr>
              <a:t>T</a:t>
            </a:r>
            <a:r>
              <a:rPr lang="en-US" sz="100" kern="1200" dirty="0">
                <a:solidFill>
                  <a:srgbClr val="000000"/>
                </a:solidFill>
                <a:latin typeface="Arial (Body)"/>
              </a:rPr>
              <a:t> </a:t>
            </a:r>
            <a:r>
              <a:rPr lang="en-US" kern="1200" dirty="0">
                <a:solidFill>
                  <a:srgbClr val="000000"/>
                </a:solidFill>
                <a:latin typeface="Arial (Body)"/>
              </a:rPr>
              <a:t>P) and U</a:t>
            </a:r>
            <a:r>
              <a:rPr lang="en-US" sz="100" kern="1200" dirty="0">
                <a:solidFill>
                  <a:srgbClr val="000000"/>
                </a:solidFill>
                <a:latin typeface="Arial (Body)"/>
              </a:rPr>
              <a:t> </a:t>
            </a:r>
            <a:r>
              <a:rPr lang="en-US" kern="1200" dirty="0">
                <a:solidFill>
                  <a:srgbClr val="000000"/>
                </a:solidFill>
                <a:latin typeface="Arial (Body)"/>
              </a:rPr>
              <a:t>R</a:t>
            </a:r>
            <a:r>
              <a:rPr lang="en-US" sz="100" kern="1200" dirty="0">
                <a:solidFill>
                  <a:srgbClr val="000000"/>
                </a:solidFill>
                <a:latin typeface="Arial (Body)"/>
              </a:rPr>
              <a:t> </a:t>
            </a:r>
            <a:r>
              <a:rPr lang="en-US" kern="1200" dirty="0">
                <a:solidFill>
                  <a:srgbClr val="000000"/>
                </a:solidFill>
                <a:latin typeface="Arial (Body)"/>
              </a:rPr>
              <a:t>L</a:t>
            </a:r>
            <a:r>
              <a:rPr lang="en-US" sz="100" kern="1200" dirty="0">
                <a:solidFill>
                  <a:srgbClr val="000000"/>
                </a:solidFill>
                <a:latin typeface="Arial (Body)"/>
              </a:rPr>
              <a:t> </a:t>
            </a:r>
            <a:r>
              <a:rPr lang="en-US" kern="1200" dirty="0">
                <a:solidFill>
                  <a:srgbClr val="000000"/>
                </a:solidFill>
                <a:latin typeface="Arial (Body)"/>
              </a:rPr>
              <a:t>s to locate resources on the Web</a:t>
            </a:r>
          </a:p>
        </p:txBody>
      </p:sp>
      <p:sp>
        <p:nvSpPr>
          <p:cNvPr id="5" name="Text Placeholder 4"/>
          <p:cNvSpPr>
            <a:spLocks noGrp="1"/>
          </p:cNvSpPr>
          <p:nvPr>
            <p:ph type="body" sz="quarter" idx="14"/>
          </p:nvPr>
        </p:nvSpPr>
        <p:spPr>
          <a:xfrm>
            <a:off x="457200" y="3737824"/>
            <a:ext cx="8229600" cy="896115"/>
          </a:xfrm>
        </p:spPr>
        <p:txBody>
          <a:bodyPr lIns="0" tIns="0" rIns="0" bIns="0"/>
          <a:lstStyle/>
          <a:p>
            <a:pPr marL="741553" lvl="1" indent="-284353">
              <a:spcAft>
                <a:spcPct val="0"/>
              </a:spcAft>
              <a:buSzPts val="2400"/>
            </a:pPr>
            <a:r>
              <a:rPr lang="en-US" sz="2400" kern="1200" dirty="0">
                <a:solidFill>
                  <a:srgbClr val="000000"/>
                </a:solidFill>
                <a:latin typeface="+mn-lt"/>
              </a:rPr>
              <a:t>Example U</a:t>
            </a:r>
            <a:r>
              <a:rPr lang="en-US" sz="100" kern="1200" dirty="0">
                <a:solidFill>
                  <a:srgbClr val="000000"/>
                </a:solidFill>
                <a:latin typeface="+mn-lt"/>
              </a:rPr>
              <a:t> </a:t>
            </a:r>
            <a:r>
              <a:rPr lang="en-US" sz="2400" kern="1200" dirty="0">
                <a:solidFill>
                  <a:srgbClr val="000000"/>
                </a:solidFill>
                <a:latin typeface="+mn-lt"/>
              </a:rPr>
              <a:t>R</a:t>
            </a:r>
            <a:r>
              <a:rPr lang="en-US" sz="100" kern="1200" dirty="0">
                <a:solidFill>
                  <a:srgbClr val="000000"/>
                </a:solidFill>
                <a:latin typeface="+mn-lt"/>
              </a:rPr>
              <a:t> </a:t>
            </a:r>
            <a:r>
              <a:rPr lang="en-US" sz="2400" kern="1200" dirty="0">
                <a:solidFill>
                  <a:srgbClr val="000000"/>
                </a:solidFill>
                <a:latin typeface="+mn-lt"/>
              </a:rPr>
              <a:t>L: </a:t>
            </a:r>
            <a:r>
              <a:rPr lang="en-US" sz="2400" kern="1200" dirty="0">
                <a:solidFill>
                  <a:srgbClr val="000000"/>
                </a:solidFill>
                <a:latin typeface="+mn-lt"/>
                <a:hlinkClick r:id="rId3" tooltip="http://megacorp.com/content/features/082602.html"/>
              </a:rPr>
              <a:t>http://megacorp.com/content/features/082602.html</a:t>
            </a:r>
            <a:endParaRPr lang="en-AU" sz="2400" dirty="0">
              <a:latin typeface="+mn-lt"/>
            </a:endParaRPr>
          </a:p>
        </p:txBody>
      </p:sp>
    </p:spTree>
    <p:extLst>
      <p:ext uri="{BB962C8B-B14F-4D97-AF65-F5344CB8AC3E}">
        <p14:creationId xmlns:p14="http://schemas.microsoft.com/office/powerpoint/2010/main" val="24492693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Markup Languages</a:t>
            </a:r>
            <a:endParaRPr lang="en-AU" dirty="0"/>
          </a:p>
        </p:txBody>
      </p:sp>
      <p:sp>
        <p:nvSpPr>
          <p:cNvPr id="5" name="Content Placeholder 4"/>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rPr>
              <a:t>Hypertext Markup Language (H</a:t>
            </a:r>
            <a:r>
              <a:rPr lang="en-US" altLang="en-US" sz="100" kern="1200" dirty="0">
                <a:solidFill>
                  <a:srgbClr val="000000"/>
                </a:solidFill>
              </a:rPr>
              <a:t> </a:t>
            </a:r>
            <a:r>
              <a:rPr lang="en-US" altLang="en-US" kern="1200" dirty="0">
                <a:solidFill>
                  <a:srgbClr val="000000"/>
                </a:solidFill>
              </a:rPr>
              <a:t>T</a:t>
            </a:r>
            <a:r>
              <a:rPr lang="en-US" altLang="en-US" sz="100" kern="1200" dirty="0">
                <a:solidFill>
                  <a:srgbClr val="000000"/>
                </a:solidFill>
              </a:rPr>
              <a:t> </a:t>
            </a:r>
            <a:r>
              <a:rPr lang="en-US" altLang="en-US" kern="1200" dirty="0">
                <a:solidFill>
                  <a:srgbClr val="000000"/>
                </a:solidFill>
              </a:rPr>
              <a:t>M</a:t>
            </a:r>
            <a:r>
              <a:rPr lang="en-US" altLang="en-US" sz="100" kern="1200" dirty="0">
                <a:solidFill>
                  <a:srgbClr val="000000"/>
                </a:solidFill>
              </a:rPr>
              <a:t> </a:t>
            </a:r>
            <a:r>
              <a:rPr lang="en-US" altLang="en-US" kern="1200" dirty="0">
                <a:solidFill>
                  <a:srgbClr val="000000"/>
                </a:solidFill>
              </a:rPr>
              <a:t>L)</a:t>
            </a:r>
          </a:p>
          <a:p>
            <a:pPr marL="741553" lvl="1" indent="-284353">
              <a:spcAft>
                <a:spcPct val="0"/>
              </a:spcAft>
              <a:buSzPts val="2400"/>
            </a:pPr>
            <a:r>
              <a:rPr lang="en-US" altLang="en-US" kern="1200" dirty="0">
                <a:solidFill>
                  <a:srgbClr val="000000"/>
                </a:solidFill>
              </a:rPr>
              <a:t>Fixed set of pre-defined markup </a:t>
            </a:r>
            <a:r>
              <a:rPr lang="en-AU" altLang="ja-JP" kern="1200" dirty="0">
                <a:solidFill>
                  <a:srgbClr val="000000"/>
                </a:solidFill>
              </a:rPr>
              <a:t>“</a:t>
            </a:r>
            <a:r>
              <a:rPr lang="en-US" altLang="ja-JP" kern="1200" dirty="0">
                <a:solidFill>
                  <a:srgbClr val="000000"/>
                </a:solidFill>
              </a:rPr>
              <a:t>tags</a:t>
            </a:r>
            <a:r>
              <a:rPr lang="en-AU" altLang="ja-JP" kern="1200" dirty="0">
                <a:solidFill>
                  <a:srgbClr val="000000"/>
                </a:solidFill>
              </a:rPr>
              <a:t>”</a:t>
            </a:r>
            <a:r>
              <a:rPr lang="en-US" altLang="ja-JP" kern="1200" dirty="0">
                <a:solidFill>
                  <a:srgbClr val="000000"/>
                </a:solidFill>
              </a:rPr>
              <a:t> used to format text</a:t>
            </a:r>
          </a:p>
          <a:p>
            <a:pPr marL="741553" lvl="1" indent="-284353">
              <a:spcAft>
                <a:spcPct val="0"/>
              </a:spcAft>
              <a:buSzPts val="2400"/>
            </a:pPr>
            <a:r>
              <a:rPr lang="en-US" altLang="en-US" kern="1200" dirty="0">
                <a:solidFill>
                  <a:srgbClr val="000000"/>
                </a:solidFill>
              </a:rPr>
              <a:t>Controls look and feel of web pages</a:t>
            </a:r>
          </a:p>
          <a:p>
            <a:pPr marL="741553" lvl="1" indent="-284353">
              <a:spcAft>
                <a:spcPct val="0"/>
              </a:spcAft>
              <a:buSzPts val="2400"/>
            </a:pPr>
            <a:r>
              <a:rPr lang="en-US" dirty="0"/>
              <a:t>Used in conjunction with Cascading Style Sheets (C</a:t>
            </a:r>
            <a:r>
              <a:rPr lang="en-US" sz="100" dirty="0"/>
              <a:t> </a:t>
            </a:r>
            <a:r>
              <a:rPr lang="en-US" dirty="0"/>
              <a:t>S</a:t>
            </a:r>
            <a:r>
              <a:rPr lang="en-US" sz="100" dirty="0"/>
              <a:t> </a:t>
            </a:r>
            <a:r>
              <a:rPr lang="en-US" dirty="0"/>
              <a:t>S)</a:t>
            </a:r>
            <a:endParaRPr lang="en-US" altLang="en-US" kern="1200" dirty="0">
              <a:solidFill>
                <a:srgbClr val="000000"/>
              </a:solidFill>
            </a:endParaRPr>
          </a:p>
          <a:p>
            <a:pPr marL="741553" lvl="1" indent="-284353">
              <a:spcAft>
                <a:spcPct val="0"/>
              </a:spcAft>
              <a:buSzPts val="2400"/>
            </a:pPr>
            <a:r>
              <a:rPr lang="en-US" altLang="en-US" kern="1200" dirty="0">
                <a:solidFill>
                  <a:srgbClr val="000000"/>
                </a:solidFill>
              </a:rPr>
              <a:t>H</a:t>
            </a:r>
            <a:r>
              <a:rPr lang="en-US" altLang="en-US" sz="100" kern="1200" dirty="0">
                <a:solidFill>
                  <a:srgbClr val="000000"/>
                </a:solidFill>
              </a:rPr>
              <a:t> </a:t>
            </a:r>
            <a:r>
              <a:rPr lang="en-US" altLang="en-US" kern="1200" dirty="0">
                <a:solidFill>
                  <a:srgbClr val="000000"/>
                </a:solidFill>
              </a:rPr>
              <a:t>T</a:t>
            </a:r>
            <a:r>
              <a:rPr lang="en-US" altLang="en-US" sz="100" kern="1200" dirty="0">
                <a:solidFill>
                  <a:srgbClr val="000000"/>
                </a:solidFill>
              </a:rPr>
              <a:t> </a:t>
            </a:r>
            <a:r>
              <a:rPr lang="en-US" altLang="en-US" kern="1200" dirty="0">
                <a:solidFill>
                  <a:srgbClr val="000000"/>
                </a:solidFill>
              </a:rPr>
              <a:t>M</a:t>
            </a:r>
            <a:r>
              <a:rPr lang="en-US" altLang="en-US" sz="100" kern="1200" dirty="0">
                <a:solidFill>
                  <a:srgbClr val="000000"/>
                </a:solidFill>
              </a:rPr>
              <a:t> </a:t>
            </a:r>
            <a:r>
              <a:rPr lang="en-US" altLang="en-US" kern="1200" dirty="0">
                <a:solidFill>
                  <a:srgbClr val="000000"/>
                </a:solidFill>
              </a:rPr>
              <a:t>L5 the newest version</a:t>
            </a:r>
          </a:p>
          <a:p>
            <a:pPr marL="255651" lvl="0" indent="-255651">
              <a:spcAft>
                <a:spcPct val="0"/>
              </a:spcAft>
              <a:buSzPts val="2400"/>
              <a:tabLst/>
            </a:pPr>
            <a:r>
              <a:rPr lang="en-US" altLang="en-US" kern="1200" dirty="0">
                <a:solidFill>
                  <a:srgbClr val="000000"/>
                </a:solidFill>
              </a:rPr>
              <a:t>eXtensible Markup Language (X</a:t>
            </a:r>
            <a:r>
              <a:rPr lang="en-US" altLang="en-US" sz="100" kern="1200" dirty="0">
                <a:solidFill>
                  <a:srgbClr val="000000"/>
                </a:solidFill>
              </a:rPr>
              <a:t> </a:t>
            </a:r>
            <a:r>
              <a:rPr lang="en-US" altLang="en-US" kern="1200" dirty="0">
                <a:solidFill>
                  <a:srgbClr val="000000"/>
                </a:solidFill>
              </a:rPr>
              <a:t>M</a:t>
            </a:r>
            <a:r>
              <a:rPr lang="en-US" altLang="en-US" sz="100" kern="1200" dirty="0">
                <a:solidFill>
                  <a:srgbClr val="000000"/>
                </a:solidFill>
              </a:rPr>
              <a:t> </a:t>
            </a:r>
            <a:r>
              <a:rPr lang="en-US" altLang="en-US" kern="1200" dirty="0">
                <a:solidFill>
                  <a:srgbClr val="000000"/>
                </a:solidFill>
              </a:rPr>
              <a:t>L)</a:t>
            </a:r>
          </a:p>
          <a:p>
            <a:pPr marL="741553" lvl="1" indent="-284353">
              <a:spcAft>
                <a:spcPct val="0"/>
              </a:spcAft>
              <a:buSzPts val="2400"/>
            </a:pPr>
            <a:r>
              <a:rPr lang="en-US" altLang="en-US" kern="1200" dirty="0">
                <a:solidFill>
                  <a:srgbClr val="000000"/>
                </a:solidFill>
              </a:rPr>
              <a:t>Designed to describe data and information</a:t>
            </a:r>
          </a:p>
          <a:p>
            <a:pPr marL="741553" lvl="1" indent="-284353">
              <a:spcAft>
                <a:spcPct val="0"/>
              </a:spcAft>
              <a:buSzPts val="2400"/>
            </a:pPr>
            <a:r>
              <a:rPr lang="en-US" altLang="en-US" kern="1200" dirty="0">
                <a:solidFill>
                  <a:srgbClr val="000000"/>
                </a:solidFill>
              </a:rPr>
              <a:t>Tags used are defined by user</a:t>
            </a:r>
          </a:p>
        </p:txBody>
      </p:sp>
    </p:spTree>
    <p:extLst>
      <p:ext uri="{BB962C8B-B14F-4D97-AF65-F5344CB8AC3E}">
        <p14:creationId xmlns:p14="http://schemas.microsoft.com/office/powerpoint/2010/main" val="28060585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kern="1200" dirty="0">
                <a:cs typeface="Times New Roman" panose="02020603050405020304" pitchFamily="18" charset="0"/>
              </a:rPr>
              <a:t>Web Servers and Web Clients</a:t>
            </a:r>
            <a:endParaRPr lang="en-AU" dirty="0"/>
          </a:p>
        </p:txBody>
      </p:sp>
      <p:sp>
        <p:nvSpPr>
          <p:cNvPr id="3" name="Content Placeholder 2"/>
          <p:cNvSpPr>
            <a:spLocks noGrp="1"/>
          </p:cNvSpPr>
          <p:nvPr>
            <p:ph sz="quarter" idx="13"/>
          </p:nvPr>
        </p:nvSpPr>
        <p:spPr/>
        <p:txBody>
          <a:bodyPr/>
          <a:lstStyle/>
          <a:p>
            <a:pPr marL="255651" lvl="0" indent="-255651">
              <a:spcAft>
                <a:spcPct val="0"/>
              </a:spcAft>
              <a:tabLst/>
            </a:pPr>
            <a:r>
              <a:rPr lang="en-US" sz="2000" kern="1200" dirty="0">
                <a:solidFill>
                  <a:srgbClr val="000000"/>
                </a:solidFill>
                <a:latin typeface="Arial (Body)"/>
              </a:rPr>
              <a:t>Web server software</a:t>
            </a:r>
          </a:p>
          <a:p>
            <a:pPr marL="741553" lvl="1" indent="-284353">
              <a:spcAft>
                <a:spcPct val="0"/>
              </a:spcAft>
            </a:pPr>
            <a:r>
              <a:rPr lang="en-US" sz="2000" kern="1200" dirty="0">
                <a:solidFill>
                  <a:srgbClr val="000000"/>
                </a:solidFill>
                <a:latin typeface="Arial (Body)"/>
              </a:rPr>
              <a:t>Enables a computer to deliver web pages to clients on a network that request this service by sending an H</a:t>
            </a:r>
            <a:r>
              <a:rPr lang="en-US" sz="100" kern="1200" dirty="0">
                <a:solidFill>
                  <a:srgbClr val="000000"/>
                </a:solidFill>
                <a:latin typeface="Arial (Body)"/>
              </a:rPr>
              <a:t> </a:t>
            </a:r>
            <a:r>
              <a:rPr lang="en-US" sz="2000" kern="1200" dirty="0">
                <a:solidFill>
                  <a:srgbClr val="000000"/>
                </a:solidFill>
                <a:latin typeface="Arial (Body)"/>
              </a:rPr>
              <a:t>T</a:t>
            </a:r>
            <a:r>
              <a:rPr lang="en-US" sz="100" kern="1200" dirty="0">
                <a:solidFill>
                  <a:srgbClr val="000000"/>
                </a:solidFill>
                <a:latin typeface="Arial (Body)"/>
              </a:rPr>
              <a:t> </a:t>
            </a:r>
            <a:r>
              <a:rPr lang="en-US" sz="2000" kern="1200" dirty="0">
                <a:solidFill>
                  <a:srgbClr val="000000"/>
                </a:solidFill>
                <a:latin typeface="Arial (Body)"/>
              </a:rPr>
              <a:t>T</a:t>
            </a:r>
            <a:r>
              <a:rPr lang="en-US" sz="100" kern="1200" dirty="0">
                <a:solidFill>
                  <a:srgbClr val="000000"/>
                </a:solidFill>
                <a:latin typeface="Arial (Body)"/>
              </a:rPr>
              <a:t> </a:t>
            </a:r>
            <a:r>
              <a:rPr lang="en-US" sz="2000" kern="1200" dirty="0">
                <a:solidFill>
                  <a:srgbClr val="000000"/>
                </a:solidFill>
                <a:latin typeface="Arial (Body)"/>
              </a:rPr>
              <a:t>P request</a:t>
            </a:r>
          </a:p>
          <a:p>
            <a:pPr marL="741553" lvl="1" indent="-284353">
              <a:spcAft>
                <a:spcPct val="0"/>
              </a:spcAft>
            </a:pPr>
            <a:r>
              <a:rPr lang="en-US" sz="2000" kern="1200" dirty="0">
                <a:solidFill>
                  <a:srgbClr val="000000"/>
                </a:solidFill>
                <a:latin typeface="Arial (Body)"/>
              </a:rPr>
              <a:t>Basic capabilities: Security services, F</a:t>
            </a:r>
            <a:r>
              <a:rPr lang="en-US" sz="100" kern="1200" dirty="0">
                <a:solidFill>
                  <a:srgbClr val="000000"/>
                </a:solidFill>
                <a:latin typeface="Arial (Body)"/>
              </a:rPr>
              <a:t> </a:t>
            </a:r>
            <a:r>
              <a:rPr lang="en-US" sz="2000" kern="1200" dirty="0">
                <a:solidFill>
                  <a:srgbClr val="000000"/>
                </a:solidFill>
                <a:latin typeface="Arial (Body)"/>
              </a:rPr>
              <a:t>T</a:t>
            </a:r>
            <a:r>
              <a:rPr lang="en-US" sz="100" kern="1200" dirty="0">
                <a:solidFill>
                  <a:srgbClr val="000000"/>
                </a:solidFill>
                <a:latin typeface="Arial (Body)"/>
              </a:rPr>
              <a:t> </a:t>
            </a:r>
            <a:r>
              <a:rPr lang="en-US" sz="2000" kern="1200" dirty="0">
                <a:solidFill>
                  <a:srgbClr val="000000"/>
                </a:solidFill>
                <a:latin typeface="Arial (Body)"/>
              </a:rPr>
              <a:t>P, search engine, data capture</a:t>
            </a:r>
          </a:p>
          <a:p>
            <a:pPr marL="255651" lvl="0" indent="-255651">
              <a:spcAft>
                <a:spcPct val="0"/>
              </a:spcAft>
              <a:tabLst/>
            </a:pPr>
            <a:r>
              <a:rPr lang="en-US" sz="2000" kern="1200" dirty="0">
                <a:solidFill>
                  <a:srgbClr val="000000"/>
                </a:solidFill>
                <a:latin typeface="Arial (Body)"/>
              </a:rPr>
              <a:t>Web server</a:t>
            </a:r>
          </a:p>
          <a:p>
            <a:pPr marL="741553" lvl="1" indent="-284353">
              <a:spcAft>
                <a:spcPct val="0"/>
              </a:spcAft>
            </a:pPr>
            <a:r>
              <a:rPr lang="en-US" sz="2000" kern="1200" dirty="0">
                <a:solidFill>
                  <a:srgbClr val="000000"/>
                </a:solidFill>
                <a:latin typeface="Arial (Body)"/>
              </a:rPr>
              <a:t>May refer to either web server software or physical server</a:t>
            </a:r>
          </a:p>
          <a:p>
            <a:pPr marL="741553" lvl="1" indent="-284353">
              <a:spcAft>
                <a:spcPct val="0"/>
              </a:spcAft>
            </a:pPr>
            <a:r>
              <a:rPr lang="en-US" sz="2000" kern="1200" dirty="0">
                <a:solidFill>
                  <a:srgbClr val="000000"/>
                </a:solidFill>
                <a:latin typeface="Arial (Body)"/>
              </a:rPr>
              <a:t>Specialized servers: Database servers, ad servers, and so on</a:t>
            </a:r>
          </a:p>
          <a:p>
            <a:pPr marL="255651" lvl="0" indent="-255651">
              <a:spcAft>
                <a:spcPct val="0"/>
              </a:spcAft>
              <a:tabLst/>
            </a:pPr>
            <a:r>
              <a:rPr lang="en-US" sz="2000" kern="1200" dirty="0">
                <a:solidFill>
                  <a:srgbClr val="000000"/>
                </a:solidFill>
                <a:latin typeface="Arial (Body)"/>
              </a:rPr>
              <a:t>Web client</a:t>
            </a:r>
          </a:p>
          <a:p>
            <a:pPr marL="741553" lvl="1" indent="-284353">
              <a:spcAft>
                <a:spcPct val="0"/>
              </a:spcAft>
            </a:pPr>
            <a:r>
              <a:rPr lang="en-US" sz="2000" kern="1200" dirty="0">
                <a:solidFill>
                  <a:srgbClr val="000000"/>
                </a:solidFill>
                <a:latin typeface="Arial (Body)"/>
              </a:rPr>
              <a:t>Any computing device attached to the Internet that is capable of making H</a:t>
            </a:r>
            <a:r>
              <a:rPr lang="en-US" sz="100" kern="1200" dirty="0">
                <a:solidFill>
                  <a:srgbClr val="000000"/>
                </a:solidFill>
                <a:latin typeface="Arial (Body)"/>
              </a:rPr>
              <a:t> </a:t>
            </a:r>
            <a:r>
              <a:rPr lang="en-US" sz="2000" kern="1200" dirty="0">
                <a:solidFill>
                  <a:srgbClr val="000000"/>
                </a:solidFill>
                <a:latin typeface="Arial (Body)"/>
              </a:rPr>
              <a:t>T</a:t>
            </a:r>
            <a:r>
              <a:rPr lang="en-US" sz="100" kern="1200" dirty="0">
                <a:solidFill>
                  <a:srgbClr val="000000"/>
                </a:solidFill>
                <a:latin typeface="Arial (Body)"/>
              </a:rPr>
              <a:t> </a:t>
            </a:r>
            <a:r>
              <a:rPr lang="en-US" sz="2000" kern="1200" dirty="0">
                <a:solidFill>
                  <a:srgbClr val="000000"/>
                </a:solidFill>
                <a:latin typeface="Arial (Body)"/>
              </a:rPr>
              <a:t>T</a:t>
            </a:r>
            <a:r>
              <a:rPr lang="en-US" sz="100" kern="1200" dirty="0">
                <a:solidFill>
                  <a:srgbClr val="000000"/>
                </a:solidFill>
                <a:latin typeface="Arial (Body)"/>
              </a:rPr>
              <a:t> </a:t>
            </a:r>
            <a:r>
              <a:rPr lang="en-US" sz="2000" kern="1200" dirty="0">
                <a:solidFill>
                  <a:srgbClr val="000000"/>
                </a:solidFill>
                <a:latin typeface="Arial (Body)"/>
              </a:rPr>
              <a:t>P requests and displaying H</a:t>
            </a:r>
            <a:r>
              <a:rPr lang="en-US" sz="100" kern="1200" dirty="0">
                <a:solidFill>
                  <a:srgbClr val="000000"/>
                </a:solidFill>
                <a:latin typeface="Arial (Body)"/>
              </a:rPr>
              <a:t> </a:t>
            </a:r>
            <a:r>
              <a:rPr lang="en-US" sz="2000" kern="1200" dirty="0">
                <a:solidFill>
                  <a:srgbClr val="000000"/>
                </a:solidFill>
                <a:latin typeface="Arial (Body)"/>
              </a:rPr>
              <a:t>T</a:t>
            </a:r>
            <a:r>
              <a:rPr lang="en-US" sz="100" kern="1200" dirty="0">
                <a:solidFill>
                  <a:srgbClr val="000000"/>
                </a:solidFill>
                <a:latin typeface="Arial (Body)"/>
              </a:rPr>
              <a:t> </a:t>
            </a:r>
            <a:r>
              <a:rPr lang="en-US" sz="2000" kern="1200" dirty="0">
                <a:solidFill>
                  <a:srgbClr val="000000"/>
                </a:solidFill>
                <a:latin typeface="Arial (Body)"/>
              </a:rPr>
              <a:t>M</a:t>
            </a:r>
            <a:r>
              <a:rPr lang="en-US" sz="100" kern="1200" dirty="0">
                <a:solidFill>
                  <a:srgbClr val="000000"/>
                </a:solidFill>
                <a:latin typeface="Arial (Body)"/>
              </a:rPr>
              <a:t> </a:t>
            </a:r>
            <a:r>
              <a:rPr lang="en-US" sz="2000" kern="1200" dirty="0">
                <a:solidFill>
                  <a:srgbClr val="000000"/>
                </a:solidFill>
                <a:latin typeface="Arial (Body)"/>
              </a:rPr>
              <a:t>L pages</a:t>
            </a:r>
          </a:p>
        </p:txBody>
      </p:sp>
    </p:spTree>
    <p:extLst>
      <p:ext uri="{BB962C8B-B14F-4D97-AF65-F5344CB8AC3E}">
        <p14:creationId xmlns:p14="http://schemas.microsoft.com/office/powerpoint/2010/main" val="2239087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le 99"/>
          <p:cNvSpPr>
            <a:spLocks noGrp="1"/>
          </p:cNvSpPr>
          <p:nvPr>
            <p:ph type="title"/>
          </p:nvPr>
        </p:nvSpPr>
        <p:spPr/>
        <p:txBody>
          <a:bodyPr/>
          <a:lstStyle/>
          <a:p>
            <a:r>
              <a:rPr lang="en-US" kern="1200" dirty="0">
                <a:cs typeface="Times New Roman" panose="02020603050405020304" pitchFamily="18" charset="0"/>
              </a:rPr>
              <a:t>Learning Objectives</a:t>
            </a:r>
            <a:endParaRPr lang="en-IN" dirty="0"/>
          </a:p>
        </p:txBody>
      </p:sp>
      <p:sp>
        <p:nvSpPr>
          <p:cNvPr id="101" name="Content Placeholder 100"/>
          <p:cNvSpPr>
            <a:spLocks noGrp="1"/>
          </p:cNvSpPr>
          <p:nvPr>
            <p:ph sz="quarter" idx="13"/>
          </p:nvPr>
        </p:nvSpPr>
        <p:spPr>
          <a:xfrm>
            <a:off x="457200" y="1556326"/>
            <a:ext cx="8229600" cy="4611718"/>
          </a:xfrm>
        </p:spPr>
        <p:txBody>
          <a:bodyPr/>
          <a:lstStyle/>
          <a:p>
            <a:pPr marL="0" lvl="0" indent="0">
              <a:spcAft>
                <a:spcPct val="0"/>
              </a:spcAft>
              <a:buSzPts val="2400"/>
              <a:buNone/>
            </a:pPr>
            <a:r>
              <a:rPr lang="en-US" b="1" kern="1200" dirty="0" smtClean="0">
                <a:solidFill>
                  <a:schemeClr val="tx2"/>
                </a:solidFill>
                <a:latin typeface="Arial (Body)"/>
              </a:rPr>
              <a:t>2.1</a:t>
            </a:r>
            <a:r>
              <a:rPr lang="en-US" b="1" kern="1200" dirty="0" smtClean="0">
                <a:solidFill>
                  <a:srgbClr val="000000"/>
                </a:solidFill>
                <a:latin typeface="Arial (Body)"/>
              </a:rPr>
              <a:t> </a:t>
            </a:r>
            <a:r>
              <a:rPr lang="en-US" kern="1200" dirty="0">
                <a:solidFill>
                  <a:srgbClr val="000000"/>
                </a:solidFill>
                <a:latin typeface="Arial (Body)"/>
              </a:rPr>
              <a:t>Discuss the origins of, and the key technology concepts behind, the Internet.</a:t>
            </a:r>
          </a:p>
          <a:p>
            <a:pPr marL="0" lvl="0" indent="0">
              <a:spcAft>
                <a:spcPct val="0"/>
              </a:spcAft>
              <a:buSzPts val="2400"/>
              <a:buNone/>
            </a:pPr>
            <a:r>
              <a:rPr lang="en-US" b="1" kern="1200" dirty="0" smtClean="0">
                <a:solidFill>
                  <a:schemeClr val="tx2"/>
                </a:solidFill>
                <a:latin typeface="Arial (Body)"/>
              </a:rPr>
              <a:t>2.2</a:t>
            </a:r>
            <a:r>
              <a:rPr lang="en-US" b="1" kern="1200" dirty="0" smtClean="0">
                <a:solidFill>
                  <a:srgbClr val="000000"/>
                </a:solidFill>
                <a:latin typeface="Arial (Body)"/>
              </a:rPr>
              <a:t> </a:t>
            </a:r>
            <a:r>
              <a:rPr lang="en-US" kern="1200" dirty="0">
                <a:solidFill>
                  <a:srgbClr val="000000"/>
                </a:solidFill>
                <a:latin typeface="Arial (Body)"/>
              </a:rPr>
              <a:t>Explain the current structure of the Internet.</a:t>
            </a:r>
          </a:p>
          <a:p>
            <a:pPr marL="0" lvl="0" indent="0">
              <a:spcAft>
                <a:spcPct val="0"/>
              </a:spcAft>
              <a:buSzPts val="2400"/>
              <a:buNone/>
            </a:pPr>
            <a:r>
              <a:rPr lang="en-US" b="1" kern="1200" dirty="0" smtClean="0">
                <a:solidFill>
                  <a:schemeClr val="tx2"/>
                </a:solidFill>
                <a:latin typeface="Arial (Body)"/>
              </a:rPr>
              <a:t>2.3</a:t>
            </a:r>
            <a:r>
              <a:rPr lang="en-US" b="1" kern="1200" dirty="0" smtClean="0">
                <a:solidFill>
                  <a:srgbClr val="000000"/>
                </a:solidFill>
                <a:latin typeface="Arial (Body)"/>
              </a:rPr>
              <a:t> </a:t>
            </a:r>
            <a:r>
              <a:rPr lang="en-US" kern="1200" dirty="0">
                <a:solidFill>
                  <a:srgbClr val="000000"/>
                </a:solidFill>
                <a:latin typeface="Arial (Body)"/>
              </a:rPr>
              <a:t>Understand how the Web works.</a:t>
            </a:r>
          </a:p>
          <a:p>
            <a:pPr marL="0" lvl="0" indent="0">
              <a:spcAft>
                <a:spcPct val="0"/>
              </a:spcAft>
              <a:buSzPts val="2400"/>
              <a:buNone/>
            </a:pPr>
            <a:r>
              <a:rPr lang="en-US" b="1" kern="1200" dirty="0" smtClean="0">
                <a:solidFill>
                  <a:schemeClr val="tx2"/>
                </a:solidFill>
                <a:latin typeface="Arial (Body)"/>
              </a:rPr>
              <a:t>2.4</a:t>
            </a:r>
            <a:r>
              <a:rPr lang="en-US" b="1" kern="1200" dirty="0" smtClean="0">
                <a:solidFill>
                  <a:srgbClr val="000000"/>
                </a:solidFill>
                <a:latin typeface="Arial (Body)"/>
              </a:rPr>
              <a:t> </a:t>
            </a:r>
            <a:r>
              <a:rPr lang="en-US" kern="1200" dirty="0">
                <a:solidFill>
                  <a:srgbClr val="000000"/>
                </a:solidFill>
                <a:latin typeface="Arial (Body)"/>
              </a:rPr>
              <a:t>Describe how Internet and web features and services support e-commerce.</a:t>
            </a:r>
          </a:p>
          <a:p>
            <a:pPr marL="0" lvl="0" indent="0">
              <a:spcAft>
                <a:spcPct val="0"/>
              </a:spcAft>
              <a:buSzPts val="2400"/>
              <a:buNone/>
            </a:pPr>
            <a:r>
              <a:rPr lang="en-US" b="1" kern="1200" dirty="0" smtClean="0">
                <a:solidFill>
                  <a:schemeClr val="tx2"/>
                </a:solidFill>
                <a:latin typeface="Arial (Body)"/>
              </a:rPr>
              <a:t>2.5</a:t>
            </a:r>
            <a:r>
              <a:rPr lang="en-US" b="1" kern="1200" dirty="0" smtClean="0">
                <a:solidFill>
                  <a:srgbClr val="000000"/>
                </a:solidFill>
                <a:latin typeface="Arial (Body)"/>
              </a:rPr>
              <a:t> </a:t>
            </a:r>
            <a:r>
              <a:rPr lang="en-US" kern="1200" dirty="0">
                <a:solidFill>
                  <a:srgbClr val="000000"/>
                </a:solidFill>
                <a:latin typeface="Arial (Body)"/>
              </a:rPr>
              <a:t>Understand the impact of mobile applications.</a:t>
            </a:r>
          </a:p>
        </p:txBody>
      </p:sp>
    </p:spTree>
    <p:extLst>
      <p:ext uri="{BB962C8B-B14F-4D97-AF65-F5344CB8AC3E}">
        <p14:creationId xmlns:p14="http://schemas.microsoft.com/office/powerpoint/2010/main" val="16714393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Web Browsers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rPr>
              <a:t>Primary purpose is to display web page, but may include added features</a:t>
            </a:r>
          </a:p>
          <a:p>
            <a:pPr marL="741553" lvl="1" indent="-284353">
              <a:spcAft>
                <a:spcPct val="0"/>
              </a:spcAft>
              <a:buSzPts val="2400"/>
            </a:pPr>
            <a:r>
              <a:rPr lang="en-US" altLang="en-US" kern="1200" dirty="0">
                <a:solidFill>
                  <a:srgbClr val="000000"/>
                </a:solidFill>
              </a:rPr>
              <a:t>Google’s Chrome: </a:t>
            </a:r>
            <a:r>
              <a:rPr lang="en-US" dirty="0"/>
              <a:t>more than 60% of both the desktop and </a:t>
            </a:r>
            <a:r>
              <a:rPr lang="en-US" altLang="en-US" kern="1200" dirty="0">
                <a:solidFill>
                  <a:srgbClr val="000000"/>
                </a:solidFill>
              </a:rPr>
              <a:t>mobile market</a:t>
            </a:r>
          </a:p>
          <a:p>
            <a:pPr marL="1144778" lvl="2" indent="-230378">
              <a:spcAft>
                <a:spcPct val="0"/>
              </a:spcAft>
              <a:buSzPts val="2400"/>
            </a:pPr>
            <a:r>
              <a:rPr lang="en-US" altLang="en-US" kern="1200" dirty="0">
                <a:solidFill>
                  <a:srgbClr val="000000"/>
                </a:solidFill>
              </a:rPr>
              <a:t>Open source</a:t>
            </a:r>
          </a:p>
          <a:p>
            <a:pPr marL="741553" lvl="1" indent="-284353">
              <a:spcAft>
                <a:spcPct val="0"/>
              </a:spcAft>
              <a:buSzPts val="2400"/>
            </a:pPr>
            <a:r>
              <a:rPr lang="en-US" altLang="en-US" kern="1200" dirty="0">
                <a:solidFill>
                  <a:srgbClr val="000000"/>
                </a:solidFill>
              </a:rPr>
              <a:t>Internet Explorer: 12% of desktop, &gt;1% mobile</a:t>
            </a:r>
          </a:p>
          <a:p>
            <a:pPr marL="741553" lvl="1" indent="-284353">
              <a:spcAft>
                <a:spcPct val="0"/>
              </a:spcAft>
              <a:buSzPts val="2400"/>
            </a:pPr>
            <a:r>
              <a:rPr lang="en-US" altLang="en-US" kern="1200" dirty="0">
                <a:solidFill>
                  <a:srgbClr val="000000"/>
                </a:solidFill>
              </a:rPr>
              <a:t>Mozilla Firefox: 11% desktop, &gt;1% mobile</a:t>
            </a:r>
          </a:p>
          <a:p>
            <a:pPr marL="1144778" lvl="2" indent="-230378">
              <a:spcAft>
                <a:spcPct val="0"/>
              </a:spcAft>
              <a:buSzPts val="2400"/>
            </a:pPr>
            <a:r>
              <a:rPr lang="en-US" altLang="en-US" kern="1200" dirty="0">
                <a:solidFill>
                  <a:srgbClr val="000000"/>
                </a:solidFill>
              </a:rPr>
              <a:t>Open source</a:t>
            </a:r>
          </a:p>
          <a:p>
            <a:pPr marL="741553" lvl="1" indent="-284353">
              <a:spcAft>
                <a:spcPct val="0"/>
              </a:spcAft>
              <a:buSzPts val="2400"/>
            </a:pPr>
            <a:r>
              <a:rPr lang="en-US" altLang="en-US" kern="1200" dirty="0">
                <a:solidFill>
                  <a:srgbClr val="000000"/>
                </a:solidFill>
              </a:rPr>
              <a:t>Apple’s Safari: 4% desktop, 27% mobile</a:t>
            </a:r>
          </a:p>
        </p:txBody>
      </p:sp>
    </p:spTree>
    <p:extLst>
      <p:ext uri="{BB962C8B-B14F-4D97-AF65-F5344CB8AC3E}">
        <p14:creationId xmlns:p14="http://schemas.microsoft.com/office/powerpoint/2010/main" val="418863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kern="1200" dirty="0">
                <a:cs typeface="Times New Roman" panose="02020603050405020304" pitchFamily="18" charset="0"/>
              </a:rPr>
              <a:t>The Internet and Web: Features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Features on which the foundations of e-commerce are built:</a:t>
            </a:r>
          </a:p>
          <a:p>
            <a:pPr marL="741553" lvl="1" indent="-284353">
              <a:spcAft>
                <a:spcPct val="0"/>
              </a:spcAft>
              <a:buSzPts val="2400"/>
            </a:pPr>
            <a:r>
              <a:rPr lang="en-US" kern="1200" dirty="0">
                <a:solidFill>
                  <a:srgbClr val="000000"/>
                </a:solidFill>
                <a:latin typeface="Arial (Body)"/>
              </a:rPr>
              <a:t>Communication tools</a:t>
            </a:r>
          </a:p>
          <a:p>
            <a:pPr marL="741553" lvl="1" indent="-284353">
              <a:spcAft>
                <a:spcPct val="0"/>
              </a:spcAft>
              <a:buSzPts val="2400"/>
            </a:pPr>
            <a:r>
              <a:rPr lang="en-US" kern="1200" dirty="0">
                <a:solidFill>
                  <a:srgbClr val="000000"/>
                </a:solidFill>
                <a:latin typeface="Arial (Body)"/>
              </a:rPr>
              <a:t>Search engines</a:t>
            </a:r>
          </a:p>
          <a:p>
            <a:pPr marL="741553" lvl="1" indent="-284353">
              <a:spcAft>
                <a:spcPct val="0"/>
              </a:spcAft>
              <a:buSzPts val="2400"/>
            </a:pPr>
            <a:r>
              <a:rPr lang="en-US" kern="1200" dirty="0">
                <a:solidFill>
                  <a:srgbClr val="000000"/>
                </a:solidFill>
                <a:latin typeface="Arial (Body)"/>
              </a:rPr>
              <a:t>Downloadable and streaming media</a:t>
            </a:r>
          </a:p>
          <a:p>
            <a:pPr marL="741553" lvl="1" indent="-284353">
              <a:spcAft>
                <a:spcPct val="0"/>
              </a:spcAft>
              <a:buSzPts val="2400"/>
            </a:pPr>
            <a:r>
              <a:rPr lang="en-US" kern="1200" dirty="0">
                <a:solidFill>
                  <a:srgbClr val="000000"/>
                </a:solidFill>
                <a:latin typeface="Arial (Body)"/>
              </a:rPr>
              <a:t>Web 2.0 applications and services</a:t>
            </a:r>
          </a:p>
          <a:p>
            <a:pPr marL="741553" lvl="1" indent="-284353">
              <a:spcAft>
                <a:spcPct val="0"/>
              </a:spcAft>
              <a:buSzPts val="2400"/>
            </a:pPr>
            <a:r>
              <a:rPr lang="en-US" kern="1200" dirty="0">
                <a:solidFill>
                  <a:srgbClr val="000000"/>
                </a:solidFill>
                <a:latin typeface="Arial (Body)"/>
              </a:rPr>
              <a:t>Virtual reality and augmented reality</a:t>
            </a:r>
          </a:p>
          <a:p>
            <a:pPr marL="741553" lvl="1" indent="-284353">
              <a:spcAft>
                <a:spcPct val="0"/>
              </a:spcAft>
              <a:buSzPts val="2400"/>
            </a:pPr>
            <a:r>
              <a:rPr lang="en-US" kern="1200" dirty="0">
                <a:solidFill>
                  <a:srgbClr val="000000"/>
                </a:solidFill>
                <a:latin typeface="Arial (Body)"/>
              </a:rPr>
              <a:t>Intelligent digital assistants</a:t>
            </a:r>
          </a:p>
        </p:txBody>
      </p:sp>
    </p:spTree>
    <p:extLst>
      <p:ext uri="{BB962C8B-B14F-4D97-AF65-F5344CB8AC3E}">
        <p14:creationId xmlns:p14="http://schemas.microsoft.com/office/powerpoint/2010/main" val="19285093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Communication Tools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E-mail</a:t>
            </a:r>
          </a:p>
          <a:p>
            <a:pPr marL="741553" lvl="1" indent="-284353">
              <a:spcAft>
                <a:spcPct val="0"/>
              </a:spcAft>
              <a:buSzPts val="2400"/>
            </a:pPr>
            <a:r>
              <a:rPr lang="en-US" kern="1200" dirty="0">
                <a:solidFill>
                  <a:srgbClr val="000000"/>
                </a:solidFill>
                <a:latin typeface="Arial (Body)"/>
              </a:rPr>
              <a:t>Most used application of the Internet</a:t>
            </a:r>
          </a:p>
          <a:p>
            <a:pPr marL="255651" lvl="0" indent="-255651">
              <a:spcAft>
                <a:spcPct val="0"/>
              </a:spcAft>
              <a:buSzPts val="2400"/>
              <a:tabLst/>
            </a:pPr>
            <a:r>
              <a:rPr lang="en-US" kern="1200" dirty="0">
                <a:solidFill>
                  <a:srgbClr val="000000"/>
                </a:solidFill>
                <a:latin typeface="Arial (Body)"/>
              </a:rPr>
              <a:t>Messaging Applications</a:t>
            </a:r>
          </a:p>
          <a:p>
            <a:pPr marL="741553" lvl="1" indent="-284353">
              <a:spcAft>
                <a:spcPct val="0"/>
              </a:spcAft>
              <a:buSzPts val="2400"/>
            </a:pPr>
            <a:r>
              <a:rPr lang="en-US" kern="1200" dirty="0">
                <a:solidFill>
                  <a:srgbClr val="000000"/>
                </a:solidFill>
                <a:latin typeface="Arial (Body)"/>
              </a:rPr>
              <a:t>Instant messaging</a:t>
            </a:r>
          </a:p>
          <a:p>
            <a:pPr marL="255651" lvl="0" indent="-255651">
              <a:spcAft>
                <a:spcPct val="0"/>
              </a:spcAft>
              <a:buSzPts val="2400"/>
              <a:tabLst/>
            </a:pPr>
            <a:r>
              <a:rPr lang="en-US" kern="1200" dirty="0">
                <a:solidFill>
                  <a:srgbClr val="000000"/>
                </a:solidFill>
                <a:latin typeface="Arial (Body)"/>
              </a:rPr>
              <a:t>Online message boards</a:t>
            </a:r>
          </a:p>
          <a:p>
            <a:pPr marL="255651" lvl="0" indent="-255651">
              <a:spcAft>
                <a:spcPct val="0"/>
              </a:spcAft>
              <a:buSzPts val="2400"/>
              <a:tabLst/>
            </a:pPr>
            <a:r>
              <a:rPr lang="en-US" kern="1200" dirty="0">
                <a:solidFill>
                  <a:srgbClr val="000000"/>
                </a:solidFill>
                <a:latin typeface="Arial (Body)"/>
              </a:rPr>
              <a:t>Internet telephony</a:t>
            </a:r>
          </a:p>
          <a:p>
            <a:pPr marL="741553" lvl="1" indent="-284353">
              <a:spcAft>
                <a:spcPct val="0"/>
              </a:spcAft>
              <a:buSzPts val="2400"/>
            </a:pPr>
            <a:r>
              <a:rPr lang="en-US" kern="1200" dirty="0">
                <a:solidFill>
                  <a:srgbClr val="000000"/>
                </a:solidFill>
                <a:latin typeface="Arial (Body)"/>
              </a:rPr>
              <a:t>V</a:t>
            </a:r>
            <a:r>
              <a:rPr lang="en-US" sz="100" kern="1200" dirty="0">
                <a:solidFill>
                  <a:srgbClr val="000000"/>
                </a:solidFill>
                <a:latin typeface="Arial (Body)"/>
              </a:rPr>
              <a:t> </a:t>
            </a:r>
            <a:r>
              <a:rPr lang="en-US" kern="1200" dirty="0">
                <a:solidFill>
                  <a:srgbClr val="000000"/>
                </a:solidFill>
                <a:latin typeface="Arial (Body)"/>
              </a:rPr>
              <a:t>O</a:t>
            </a:r>
            <a:r>
              <a:rPr lang="en-US" sz="100" kern="1200" dirty="0">
                <a:solidFill>
                  <a:srgbClr val="000000"/>
                </a:solidFill>
                <a:latin typeface="Arial (Body)"/>
              </a:rPr>
              <a:t> </a:t>
            </a:r>
            <a:r>
              <a:rPr lang="en-US" kern="1200" dirty="0">
                <a:solidFill>
                  <a:srgbClr val="000000"/>
                </a:solidFill>
                <a:latin typeface="Arial (Body)"/>
              </a:rPr>
              <a:t>I</a:t>
            </a:r>
            <a:r>
              <a:rPr lang="en-US" sz="100" kern="1200" dirty="0">
                <a:solidFill>
                  <a:srgbClr val="000000"/>
                </a:solidFill>
                <a:latin typeface="Arial (Body)"/>
              </a:rPr>
              <a:t> </a:t>
            </a:r>
            <a:r>
              <a:rPr lang="en-US" kern="1200" dirty="0">
                <a:solidFill>
                  <a:srgbClr val="000000"/>
                </a:solidFill>
                <a:latin typeface="Arial (Body)"/>
              </a:rPr>
              <a:t>P</a:t>
            </a:r>
          </a:p>
          <a:p>
            <a:pPr marL="255651" lvl="0" indent="-255651">
              <a:spcAft>
                <a:spcPct val="0"/>
              </a:spcAft>
              <a:buSzPts val="2400"/>
              <a:tabLst/>
            </a:pPr>
            <a:r>
              <a:rPr lang="en-US" kern="1200" dirty="0">
                <a:solidFill>
                  <a:srgbClr val="000000"/>
                </a:solidFill>
                <a:latin typeface="Arial (Body)"/>
              </a:rPr>
              <a:t>Video conferencing, video chatting, telepresence</a:t>
            </a:r>
          </a:p>
        </p:txBody>
      </p:sp>
    </p:spTree>
    <p:extLst>
      <p:ext uri="{BB962C8B-B14F-4D97-AF65-F5344CB8AC3E}">
        <p14:creationId xmlns:p14="http://schemas.microsoft.com/office/powerpoint/2010/main" val="19000325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Search Engines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rPr>
              <a:t>Identify web pages that match queries based on one or more techniques</a:t>
            </a:r>
          </a:p>
          <a:p>
            <a:pPr marL="741553" lvl="1" indent="-284353">
              <a:spcAft>
                <a:spcPct val="0"/>
              </a:spcAft>
              <a:buSzPts val="2400"/>
            </a:pPr>
            <a:r>
              <a:rPr lang="en-US" kern="1200" dirty="0">
                <a:solidFill>
                  <a:srgbClr val="000000"/>
                </a:solidFill>
              </a:rPr>
              <a:t>Keyword indexes</a:t>
            </a:r>
          </a:p>
          <a:p>
            <a:pPr marL="741553" lvl="1" indent="-284353">
              <a:spcAft>
                <a:spcPct val="0"/>
              </a:spcAft>
              <a:buSzPts val="2400"/>
            </a:pPr>
            <a:r>
              <a:rPr lang="en-US" kern="1200" dirty="0">
                <a:solidFill>
                  <a:srgbClr val="000000"/>
                </a:solidFill>
              </a:rPr>
              <a:t>Page ranking</a:t>
            </a:r>
          </a:p>
          <a:p>
            <a:pPr marL="255651" lvl="0" indent="-255651">
              <a:spcAft>
                <a:spcPct val="0"/>
              </a:spcAft>
              <a:buSzPts val="2400"/>
              <a:tabLst/>
            </a:pPr>
            <a:r>
              <a:rPr lang="en-US" kern="1200" dirty="0">
                <a:solidFill>
                  <a:srgbClr val="000000"/>
                </a:solidFill>
              </a:rPr>
              <a:t>Also serve as:</a:t>
            </a:r>
          </a:p>
          <a:p>
            <a:pPr marL="741553" lvl="1" indent="-284353">
              <a:spcAft>
                <a:spcPct val="0"/>
              </a:spcAft>
              <a:buSzPts val="2400"/>
            </a:pPr>
            <a:r>
              <a:rPr lang="en-US" kern="1200" dirty="0">
                <a:solidFill>
                  <a:srgbClr val="000000"/>
                </a:solidFill>
              </a:rPr>
              <a:t>Shopping tools</a:t>
            </a:r>
          </a:p>
          <a:p>
            <a:pPr marL="741553" lvl="1" indent="-284353">
              <a:spcAft>
                <a:spcPct val="0"/>
              </a:spcAft>
              <a:buSzPts val="2400"/>
            </a:pPr>
            <a:r>
              <a:rPr lang="en-US" kern="1200" dirty="0">
                <a:solidFill>
                  <a:srgbClr val="000000"/>
                </a:solidFill>
              </a:rPr>
              <a:t>Advertising vehicles (search engine marketing)</a:t>
            </a:r>
          </a:p>
          <a:p>
            <a:pPr marL="741553" lvl="1" indent="-284353">
              <a:spcAft>
                <a:spcPct val="0"/>
              </a:spcAft>
              <a:buSzPts val="2400"/>
            </a:pPr>
            <a:r>
              <a:rPr lang="en-US" kern="1200" dirty="0">
                <a:solidFill>
                  <a:srgbClr val="000000"/>
                </a:solidFill>
              </a:rPr>
              <a:t>Tool within e-commerce sites</a:t>
            </a:r>
          </a:p>
          <a:p>
            <a:pPr marL="255651" lvl="0" indent="-255651">
              <a:spcAft>
                <a:spcPct val="0"/>
              </a:spcAft>
              <a:buSzPts val="2400"/>
              <a:tabLst/>
            </a:pPr>
            <a:r>
              <a:rPr lang="en-US" kern="1200" dirty="0">
                <a:solidFill>
                  <a:srgbClr val="000000"/>
                </a:solidFill>
              </a:rPr>
              <a:t>Top three providers: Google, Bing, Yahoo</a:t>
            </a:r>
            <a:r>
              <a:rPr lang="en-US" dirty="0"/>
              <a:t> (Oath)</a:t>
            </a:r>
            <a:endParaRPr lang="en-US" kern="1200" dirty="0">
              <a:solidFill>
                <a:srgbClr val="000000"/>
              </a:solidFill>
            </a:endParaRPr>
          </a:p>
        </p:txBody>
      </p:sp>
    </p:spTree>
    <p:extLst>
      <p:ext uri="{BB962C8B-B14F-4D97-AF65-F5344CB8AC3E}">
        <p14:creationId xmlns:p14="http://schemas.microsoft.com/office/powerpoint/2010/main" val="35763012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kern="1200" dirty="0">
                <a:cs typeface="Times New Roman" panose="02020603050405020304" pitchFamily="18" charset="0"/>
              </a:rPr>
              <a:t>Figure </a:t>
            </a:r>
            <a:r>
              <a:rPr lang="en-IN" kern="1200" dirty="0" smtClean="0">
                <a:cs typeface="Times New Roman" panose="02020603050405020304" pitchFamily="18" charset="0"/>
              </a:rPr>
              <a:t>2.17 </a:t>
            </a:r>
            <a:r>
              <a:rPr lang="en-IN" kern="1200" dirty="0">
                <a:cs typeface="Times New Roman" panose="02020603050405020304" pitchFamily="18" charset="0"/>
              </a:rPr>
              <a:t>How Google Works</a:t>
            </a:r>
            <a:endParaRPr lang="en-AU" dirty="0"/>
          </a:p>
        </p:txBody>
      </p:sp>
      <p:pic>
        <p:nvPicPr>
          <p:cNvPr id="5" name="Picture 4" descr="A, Indexing the web. 1, a Google bot software code crawls the web, going from link to link. 2, crawled pages are analyzed; links semantic analysis and Java Script or CSS content. 3, New data is added to an index of keywords and the pages on which they appear. 4, To deal with the scale of the Web, Google has already indexed an estimated 30 trillion pages, Google breaks it up into thousands of index shards, groups of millions of pages. 5, The index shards are stored on Google servers, approximately 1 million, located in data centers around the world. 6, The indexing process runs continuously, processing billions of web pages a day. Pages with frequently updated content and links from other highly ranked sites are crawled more regularly and deeply, and given higher rank themselves. B, Processing a Search Query. 1, A user enters a search query on a desktop computer or mobile device. Google will make suggestions as the user types. 2, the search request is sent to one of Google’s many servers. 3, The server uses an algorithm to access the index database, find matching pages, and compute a score, representing how good a match the page is for the query. The algorithm has 200 plus variables, including page rank, the quality and relevance of the content on the page to the query, the context of the search such as the user’s location and device being used, and the user’s previous search history. Google also applies various penalties and filters to prevent attempts to game the algorithm. 4, Short text summaries or snippets are generated for each result. 5, Results are delivered to the user, 10 to a p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3953" y="1611231"/>
            <a:ext cx="2896094" cy="4697494"/>
          </a:xfrm>
          <a:prstGeom prst="rect">
            <a:avLst/>
          </a:prstGeom>
        </p:spPr>
      </p:pic>
    </p:spTree>
    <p:extLst>
      <p:ext uri="{BB962C8B-B14F-4D97-AF65-F5344CB8AC3E}">
        <p14:creationId xmlns:p14="http://schemas.microsoft.com/office/powerpoint/2010/main" val="2812284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Downloadable and Streaming Media</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Downloads:</a:t>
            </a:r>
          </a:p>
          <a:p>
            <a:pPr marL="741553" lvl="1" indent="-284353">
              <a:spcAft>
                <a:spcPct val="0"/>
              </a:spcAft>
              <a:buSzPts val="2400"/>
            </a:pPr>
            <a:r>
              <a:rPr lang="en-US" kern="1200" dirty="0">
                <a:solidFill>
                  <a:srgbClr val="000000"/>
                </a:solidFill>
                <a:latin typeface="Arial (Body)"/>
              </a:rPr>
              <a:t>Growth in broadband connections enables large media file downloads</a:t>
            </a:r>
          </a:p>
          <a:p>
            <a:pPr marL="255651" lvl="0" indent="-255651">
              <a:spcAft>
                <a:spcPct val="0"/>
              </a:spcAft>
              <a:buSzPts val="2400"/>
              <a:tabLst/>
            </a:pPr>
            <a:r>
              <a:rPr lang="en-US" kern="1200" dirty="0">
                <a:solidFill>
                  <a:srgbClr val="000000"/>
                </a:solidFill>
                <a:latin typeface="Arial (Body)"/>
              </a:rPr>
              <a:t>Streaming technologies</a:t>
            </a:r>
          </a:p>
          <a:p>
            <a:pPr marL="741553" lvl="1" indent="-284353">
              <a:spcAft>
                <a:spcPct val="0"/>
              </a:spcAft>
              <a:buSzPts val="2400"/>
            </a:pPr>
            <a:r>
              <a:rPr lang="en-US" kern="1200" dirty="0">
                <a:solidFill>
                  <a:srgbClr val="000000"/>
                </a:solidFill>
                <a:latin typeface="Arial (Body)"/>
              </a:rPr>
              <a:t>Enables music, video, and other large files to be sent to users in chunks so that the file can play uninterrupted</a:t>
            </a:r>
          </a:p>
          <a:p>
            <a:pPr marL="255651" lvl="0" indent="-255651">
              <a:spcAft>
                <a:spcPct val="0"/>
              </a:spcAft>
              <a:buSzPts val="2400"/>
              <a:tabLst/>
            </a:pPr>
            <a:r>
              <a:rPr lang="en-US" kern="1200" dirty="0">
                <a:solidFill>
                  <a:srgbClr val="000000"/>
                </a:solidFill>
                <a:latin typeface="Arial (Body)"/>
              </a:rPr>
              <a:t>Podcasting</a:t>
            </a:r>
          </a:p>
          <a:p>
            <a:pPr marL="255651" lvl="0" indent="-255651">
              <a:spcAft>
                <a:spcPct val="0"/>
              </a:spcAft>
              <a:buSzPts val="2400"/>
              <a:tabLst/>
            </a:pPr>
            <a:r>
              <a:rPr lang="en-US" kern="1200" dirty="0">
                <a:solidFill>
                  <a:srgbClr val="000000"/>
                </a:solidFill>
                <a:latin typeface="Arial (Body)"/>
              </a:rPr>
              <a:t>Explosion in online video viewing</a:t>
            </a:r>
          </a:p>
        </p:txBody>
      </p:sp>
    </p:spTree>
    <p:extLst>
      <p:ext uri="{BB962C8B-B14F-4D97-AF65-F5344CB8AC3E}">
        <p14:creationId xmlns:p14="http://schemas.microsoft.com/office/powerpoint/2010/main" val="34511447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kern="1200" dirty="0">
                <a:cs typeface="Times New Roman" panose="02020603050405020304" pitchFamily="18" charset="0"/>
              </a:rPr>
              <a:t>Web 2.0 Features and Services</a:t>
            </a:r>
            <a:endParaRPr lang="en-AU" dirty="0"/>
          </a:p>
        </p:txBody>
      </p:sp>
      <p:sp>
        <p:nvSpPr>
          <p:cNvPr id="3" name="Content Placeholder 2"/>
          <p:cNvSpPr>
            <a:spLocks noGrp="1"/>
          </p:cNvSpPr>
          <p:nvPr>
            <p:ph sz="quarter" idx="13"/>
          </p:nvPr>
        </p:nvSpPr>
        <p:spPr/>
        <p:txBody>
          <a:bodyPr/>
          <a:lstStyle/>
          <a:p>
            <a:pPr marL="255651" lvl="0" indent="-255651">
              <a:spcAft>
                <a:spcPct val="0"/>
              </a:spcAft>
              <a:tabLst/>
            </a:pPr>
            <a:r>
              <a:rPr lang="en-US" sz="2200" kern="1200" dirty="0">
                <a:solidFill>
                  <a:srgbClr val="000000"/>
                </a:solidFill>
                <a:latin typeface="Arial (Body)"/>
              </a:rPr>
              <a:t>Online Social Networks</a:t>
            </a:r>
          </a:p>
          <a:p>
            <a:pPr marL="741553" lvl="1" indent="-284353">
              <a:spcAft>
                <a:spcPct val="0"/>
              </a:spcAft>
            </a:pPr>
            <a:r>
              <a:rPr lang="en-US" sz="2200" kern="1200" dirty="0">
                <a:solidFill>
                  <a:srgbClr val="000000"/>
                </a:solidFill>
                <a:latin typeface="Arial (Body)"/>
              </a:rPr>
              <a:t>Services that support communication among networks of friends, peers</a:t>
            </a:r>
          </a:p>
          <a:p>
            <a:pPr marL="255651" lvl="0" indent="-255651">
              <a:spcAft>
                <a:spcPct val="0"/>
              </a:spcAft>
              <a:tabLst/>
            </a:pPr>
            <a:r>
              <a:rPr lang="en-US" sz="2200" kern="1200" dirty="0">
                <a:solidFill>
                  <a:srgbClr val="000000"/>
                </a:solidFill>
                <a:latin typeface="Arial (Body)"/>
              </a:rPr>
              <a:t>Blogs</a:t>
            </a:r>
          </a:p>
          <a:p>
            <a:pPr marL="741553" lvl="1" indent="-284353">
              <a:spcAft>
                <a:spcPct val="0"/>
              </a:spcAft>
            </a:pPr>
            <a:r>
              <a:rPr lang="en-US" sz="2200" kern="1200" dirty="0">
                <a:solidFill>
                  <a:srgbClr val="000000"/>
                </a:solidFill>
                <a:latin typeface="Arial (Body)"/>
              </a:rPr>
              <a:t>Personal web page of chronological entries</a:t>
            </a:r>
          </a:p>
          <a:p>
            <a:pPr marL="741553" lvl="1" indent="-284353">
              <a:spcAft>
                <a:spcPct val="0"/>
              </a:spcAft>
            </a:pPr>
            <a:r>
              <a:rPr lang="en-US" sz="2200" kern="1200" dirty="0">
                <a:solidFill>
                  <a:srgbClr val="000000"/>
                </a:solidFill>
                <a:latin typeface="Arial (Body)"/>
              </a:rPr>
              <a:t>Enables web page publishing with no knowledge of H</a:t>
            </a:r>
            <a:r>
              <a:rPr lang="en-US" sz="100" kern="1200" dirty="0">
                <a:solidFill>
                  <a:srgbClr val="000000"/>
                </a:solidFill>
                <a:latin typeface="Arial (Body)"/>
              </a:rPr>
              <a:t> </a:t>
            </a:r>
            <a:r>
              <a:rPr lang="en-US" sz="2200" kern="1200" dirty="0">
                <a:solidFill>
                  <a:srgbClr val="000000"/>
                </a:solidFill>
                <a:latin typeface="Arial (Body)"/>
              </a:rPr>
              <a:t>T</a:t>
            </a:r>
            <a:r>
              <a:rPr lang="en-US" sz="100" kern="1200" dirty="0">
                <a:solidFill>
                  <a:srgbClr val="000000"/>
                </a:solidFill>
                <a:latin typeface="Arial (Body)"/>
              </a:rPr>
              <a:t> </a:t>
            </a:r>
            <a:r>
              <a:rPr lang="en-US" sz="2200" kern="1200" dirty="0">
                <a:solidFill>
                  <a:srgbClr val="000000"/>
                </a:solidFill>
                <a:latin typeface="Arial (Body)"/>
              </a:rPr>
              <a:t>M</a:t>
            </a:r>
            <a:r>
              <a:rPr lang="en-US" sz="100" kern="1200" dirty="0">
                <a:solidFill>
                  <a:srgbClr val="000000"/>
                </a:solidFill>
                <a:latin typeface="Arial (Body)"/>
              </a:rPr>
              <a:t> </a:t>
            </a:r>
            <a:r>
              <a:rPr lang="en-US" sz="2200" kern="1200" dirty="0">
                <a:solidFill>
                  <a:srgbClr val="000000"/>
                </a:solidFill>
                <a:latin typeface="Arial (Body)"/>
              </a:rPr>
              <a:t>L</a:t>
            </a:r>
          </a:p>
          <a:p>
            <a:pPr marL="255651" lvl="0" indent="-255651">
              <a:spcAft>
                <a:spcPct val="0"/>
              </a:spcAft>
              <a:tabLst/>
            </a:pPr>
            <a:r>
              <a:rPr lang="en-US" sz="2200" kern="1200" dirty="0">
                <a:solidFill>
                  <a:srgbClr val="000000"/>
                </a:solidFill>
                <a:latin typeface="Arial (Body)"/>
              </a:rPr>
              <a:t>Wikis</a:t>
            </a:r>
          </a:p>
          <a:p>
            <a:pPr marL="741553" lvl="1" indent="-284353">
              <a:spcAft>
                <a:spcPct val="0"/>
              </a:spcAft>
            </a:pPr>
            <a:r>
              <a:rPr lang="en-US" sz="2200" kern="1200" dirty="0">
                <a:solidFill>
                  <a:srgbClr val="000000"/>
                </a:solidFill>
                <a:latin typeface="Arial (Body)"/>
              </a:rPr>
              <a:t>Enables documents to be written collectively and collaboratively</a:t>
            </a:r>
          </a:p>
          <a:p>
            <a:pPr marL="741553" lvl="1" indent="-284353">
              <a:spcAft>
                <a:spcPct val="0"/>
              </a:spcAft>
            </a:pPr>
            <a:r>
              <a:rPr lang="en-US" sz="2200" kern="1200" dirty="0">
                <a:solidFill>
                  <a:srgbClr val="000000"/>
                </a:solidFill>
                <a:latin typeface="Arial (Body)"/>
              </a:rPr>
              <a:t>E.g. Wikipedia</a:t>
            </a:r>
          </a:p>
        </p:txBody>
      </p:sp>
    </p:spTree>
    <p:extLst>
      <p:ext uri="{BB962C8B-B14F-4D97-AF65-F5344CB8AC3E}">
        <p14:creationId xmlns:p14="http://schemas.microsoft.com/office/powerpoint/2010/main" val="8167722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Virtual Reality and Augmented Reality</a:t>
            </a:r>
            <a:endParaRPr lang="en-AU"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Virtual reality (V</a:t>
            </a:r>
            <a:r>
              <a:rPr lang="en-US" sz="100" kern="1200" dirty="0">
                <a:solidFill>
                  <a:srgbClr val="000000"/>
                </a:solidFill>
                <a:latin typeface="Arial (Body)"/>
              </a:rPr>
              <a:t> </a:t>
            </a:r>
            <a:r>
              <a:rPr lang="en-US" kern="1200" dirty="0">
                <a:solidFill>
                  <a:srgbClr val="000000"/>
                </a:solidFill>
                <a:latin typeface="Arial (Body)"/>
              </a:rPr>
              <a:t>R)</a:t>
            </a:r>
          </a:p>
          <a:p>
            <a:pPr marL="741553" lvl="1" indent="-284353">
              <a:spcAft>
                <a:spcPct val="0"/>
              </a:spcAft>
              <a:buSzPts val="2400"/>
            </a:pPr>
            <a:r>
              <a:rPr lang="en-US" kern="1200" dirty="0">
                <a:solidFill>
                  <a:srgbClr val="000000"/>
                </a:solidFill>
                <a:latin typeface="Arial (Body)"/>
              </a:rPr>
              <a:t>Immersing users within virtual world</a:t>
            </a:r>
          </a:p>
          <a:p>
            <a:pPr marL="741553" lvl="1" indent="-284353">
              <a:spcAft>
                <a:spcPct val="0"/>
              </a:spcAft>
              <a:buSzPts val="2400"/>
            </a:pPr>
            <a:r>
              <a:rPr lang="en-US" kern="1200" dirty="0">
                <a:solidFill>
                  <a:srgbClr val="000000"/>
                </a:solidFill>
                <a:latin typeface="Arial (Body)"/>
              </a:rPr>
              <a:t>Typically uses head-mounted display (H</a:t>
            </a:r>
            <a:r>
              <a:rPr lang="en-US" sz="100" kern="1200" dirty="0">
                <a:solidFill>
                  <a:srgbClr val="000000"/>
                </a:solidFill>
                <a:latin typeface="Arial (Body)"/>
              </a:rPr>
              <a:t> </a:t>
            </a:r>
            <a:r>
              <a:rPr lang="en-US" kern="1200" dirty="0">
                <a:solidFill>
                  <a:srgbClr val="000000"/>
                </a:solidFill>
                <a:latin typeface="Arial (Body)"/>
              </a:rPr>
              <a:t>M</a:t>
            </a:r>
            <a:r>
              <a:rPr lang="en-US" sz="100" kern="1200" dirty="0">
                <a:solidFill>
                  <a:srgbClr val="000000"/>
                </a:solidFill>
                <a:latin typeface="Arial (Body)"/>
              </a:rPr>
              <a:t> </a:t>
            </a:r>
            <a:r>
              <a:rPr lang="en-US" kern="1200" dirty="0">
                <a:solidFill>
                  <a:srgbClr val="000000"/>
                </a:solidFill>
                <a:latin typeface="Arial (Body)"/>
              </a:rPr>
              <a:t>D)</a:t>
            </a:r>
          </a:p>
          <a:p>
            <a:pPr marL="741553" lvl="1" indent="-284353">
              <a:spcAft>
                <a:spcPct val="0"/>
              </a:spcAft>
              <a:buSzPts val="2400"/>
            </a:pPr>
            <a:r>
              <a:rPr lang="en-US" kern="1200" dirty="0">
                <a:solidFill>
                  <a:srgbClr val="000000"/>
                </a:solidFill>
                <a:latin typeface="Arial (Body)"/>
              </a:rPr>
              <a:t>Oculus Rift, Vive, PlayStation V</a:t>
            </a:r>
            <a:r>
              <a:rPr lang="en-US" sz="100" kern="1200" dirty="0">
                <a:solidFill>
                  <a:srgbClr val="000000"/>
                </a:solidFill>
                <a:latin typeface="Arial (Body)"/>
              </a:rPr>
              <a:t> </a:t>
            </a:r>
            <a:r>
              <a:rPr lang="en-US" kern="1200" dirty="0">
                <a:solidFill>
                  <a:srgbClr val="000000"/>
                </a:solidFill>
                <a:latin typeface="Arial (Body)"/>
              </a:rPr>
              <a:t>R</a:t>
            </a:r>
          </a:p>
          <a:p>
            <a:pPr marL="255651" lvl="0" indent="-255651">
              <a:spcAft>
                <a:spcPct val="0"/>
              </a:spcAft>
              <a:buSzPts val="2400"/>
              <a:tabLst/>
            </a:pPr>
            <a:r>
              <a:rPr lang="en-US" kern="1200" dirty="0">
                <a:solidFill>
                  <a:srgbClr val="000000"/>
                </a:solidFill>
                <a:latin typeface="Arial (Body)"/>
              </a:rPr>
              <a:t>Augmented reality (A</a:t>
            </a:r>
            <a:r>
              <a:rPr lang="en-US" sz="100" kern="1200" dirty="0">
                <a:solidFill>
                  <a:srgbClr val="000000"/>
                </a:solidFill>
                <a:latin typeface="Arial (Body)"/>
              </a:rPr>
              <a:t> </a:t>
            </a:r>
            <a:r>
              <a:rPr lang="en-US" kern="1200" dirty="0">
                <a:solidFill>
                  <a:srgbClr val="000000"/>
                </a:solidFill>
                <a:latin typeface="Arial (Body)"/>
              </a:rPr>
              <a:t>R)</a:t>
            </a:r>
          </a:p>
          <a:p>
            <a:pPr marL="741553" lvl="1" indent="-284353">
              <a:spcAft>
                <a:spcPct val="0"/>
              </a:spcAft>
              <a:buSzPts val="2400"/>
            </a:pPr>
            <a:r>
              <a:rPr lang="en-US" kern="1200" dirty="0">
                <a:solidFill>
                  <a:srgbClr val="000000"/>
                </a:solidFill>
                <a:latin typeface="Arial (Body)"/>
              </a:rPr>
              <a:t>Overlaying virtual objects over the real world, via mobile devices or H</a:t>
            </a:r>
            <a:r>
              <a:rPr lang="en-US" sz="100" kern="1200" dirty="0">
                <a:solidFill>
                  <a:srgbClr val="000000"/>
                </a:solidFill>
                <a:latin typeface="Arial (Body)"/>
              </a:rPr>
              <a:t> </a:t>
            </a:r>
            <a:r>
              <a:rPr lang="en-US" kern="1200" dirty="0">
                <a:solidFill>
                  <a:srgbClr val="000000"/>
                </a:solidFill>
                <a:latin typeface="Arial (Body)"/>
              </a:rPr>
              <a:t>M</a:t>
            </a:r>
            <a:r>
              <a:rPr lang="en-US" sz="100" kern="1200" dirty="0">
                <a:solidFill>
                  <a:srgbClr val="000000"/>
                </a:solidFill>
                <a:latin typeface="Arial (Body)"/>
              </a:rPr>
              <a:t> </a:t>
            </a:r>
            <a:r>
              <a:rPr lang="en-US" kern="1200" dirty="0">
                <a:solidFill>
                  <a:srgbClr val="000000"/>
                </a:solidFill>
                <a:latin typeface="Arial (Body)"/>
              </a:rPr>
              <a:t>D</a:t>
            </a:r>
            <a:r>
              <a:rPr lang="en-US" sz="100" kern="1200" dirty="0">
                <a:solidFill>
                  <a:srgbClr val="000000"/>
                </a:solidFill>
                <a:latin typeface="Arial (Body)"/>
              </a:rPr>
              <a:t> </a:t>
            </a:r>
            <a:r>
              <a:rPr lang="en-US" kern="1200" dirty="0">
                <a:solidFill>
                  <a:srgbClr val="000000"/>
                </a:solidFill>
                <a:latin typeface="Arial (Body)"/>
              </a:rPr>
              <a:t>s</a:t>
            </a:r>
          </a:p>
          <a:p>
            <a:pPr marL="741553" lvl="1" indent="-284353">
              <a:spcAft>
                <a:spcPct val="0"/>
              </a:spcAft>
              <a:buSzPts val="2400"/>
            </a:pPr>
            <a:r>
              <a:rPr lang="en-US" kern="1200" dirty="0">
                <a:solidFill>
                  <a:srgbClr val="000000"/>
                </a:solidFill>
                <a:latin typeface="Arial (Body)"/>
              </a:rPr>
              <a:t>Pokémon G</a:t>
            </a:r>
            <a:r>
              <a:rPr lang="en-US" sz="100" kern="1200" dirty="0">
                <a:solidFill>
                  <a:srgbClr val="000000"/>
                </a:solidFill>
                <a:latin typeface="Arial (Body)"/>
              </a:rPr>
              <a:t> </a:t>
            </a:r>
            <a:r>
              <a:rPr lang="en-US" kern="1200" dirty="0">
                <a:solidFill>
                  <a:srgbClr val="000000"/>
                </a:solidFill>
                <a:latin typeface="Arial (Body)"/>
              </a:rPr>
              <a:t>O</a:t>
            </a:r>
          </a:p>
        </p:txBody>
      </p:sp>
    </p:spTree>
    <p:extLst>
      <p:ext uri="{BB962C8B-B14F-4D97-AF65-F5344CB8AC3E}">
        <p14:creationId xmlns:p14="http://schemas.microsoft.com/office/powerpoint/2010/main" val="7703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Insight on Technology: </a:t>
            </a:r>
            <a:r>
              <a:rPr lang="en-US" sz="3200" dirty="0"/>
              <a:t>Leaping into the Future with AR and VR</a:t>
            </a:r>
            <a:endParaRPr lang="en-AU" sz="3200" dirty="0"/>
          </a:p>
        </p:txBody>
      </p:sp>
      <p:sp>
        <p:nvSpPr>
          <p:cNvPr id="3" name="Content Placeholder 2"/>
          <p:cNvSpPr>
            <a:spLocks noGrp="1"/>
          </p:cNvSpPr>
          <p:nvPr>
            <p:ph sz="quarter" idx="13"/>
          </p:nvPr>
        </p:nvSpPr>
        <p:spPr/>
        <p:txBody>
          <a:bodyPr/>
          <a:lstStyle/>
          <a:p>
            <a:pPr lvl="0"/>
            <a:r>
              <a:rPr lang="en-US" sz="2800" dirty="0"/>
              <a:t>Class Discussion</a:t>
            </a:r>
          </a:p>
          <a:p>
            <a:pPr lvl="1"/>
            <a:r>
              <a:rPr lang="en-US" dirty="0"/>
              <a:t>What are some of the challenges to the widespread adoption of A</a:t>
            </a:r>
            <a:r>
              <a:rPr lang="en-US" sz="100" dirty="0"/>
              <a:t> </a:t>
            </a:r>
            <a:r>
              <a:rPr lang="en-US" dirty="0"/>
              <a:t>R and V</a:t>
            </a:r>
            <a:r>
              <a:rPr lang="en-US" sz="100" dirty="0"/>
              <a:t> </a:t>
            </a:r>
            <a:r>
              <a:rPr lang="en-US" dirty="0"/>
              <a:t>R?</a:t>
            </a:r>
          </a:p>
          <a:p>
            <a:pPr lvl="1"/>
            <a:r>
              <a:rPr lang="en-US" dirty="0"/>
              <a:t>Why are major players such as Facebook, Google, Apple, Amazon, and telecommunications companies so interested in A</a:t>
            </a:r>
            <a:r>
              <a:rPr lang="en-US" sz="100" dirty="0"/>
              <a:t> </a:t>
            </a:r>
            <a:r>
              <a:rPr lang="en-US" dirty="0"/>
              <a:t>R and V</a:t>
            </a:r>
            <a:r>
              <a:rPr lang="en-US" sz="100" dirty="0"/>
              <a:t> </a:t>
            </a:r>
            <a:r>
              <a:rPr lang="en-US" dirty="0"/>
              <a:t>R applications?</a:t>
            </a:r>
          </a:p>
          <a:p>
            <a:pPr lvl="1"/>
            <a:r>
              <a:rPr lang="en-US" dirty="0"/>
              <a:t>Have you used any e-commerce-related A</a:t>
            </a:r>
            <a:r>
              <a:rPr lang="en-US" sz="100" dirty="0"/>
              <a:t> </a:t>
            </a:r>
            <a:r>
              <a:rPr lang="en-US" dirty="0"/>
              <a:t>R or V</a:t>
            </a:r>
            <a:r>
              <a:rPr lang="en-US" sz="100" dirty="0"/>
              <a:t> </a:t>
            </a:r>
            <a:r>
              <a:rPr lang="en-US" dirty="0"/>
              <a:t>R applications? If you have, did you find them to be useful? What did you like about them? What didn’t you like?</a:t>
            </a:r>
          </a:p>
        </p:txBody>
      </p:sp>
    </p:spTree>
    <p:extLst>
      <p:ext uri="{BB962C8B-B14F-4D97-AF65-F5344CB8AC3E}">
        <p14:creationId xmlns:p14="http://schemas.microsoft.com/office/powerpoint/2010/main" val="20997075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Intelligent Digital Assistants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Computer search engine using:</a:t>
            </a:r>
          </a:p>
          <a:p>
            <a:pPr marL="741553" lvl="1" indent="-284353">
              <a:spcAft>
                <a:spcPct val="0"/>
              </a:spcAft>
              <a:buSzPts val="2400"/>
            </a:pPr>
            <a:r>
              <a:rPr lang="en-US" kern="1200" dirty="0">
                <a:solidFill>
                  <a:srgbClr val="000000"/>
                </a:solidFill>
                <a:latin typeface="Arial (Body)"/>
              </a:rPr>
              <a:t>Natural language</a:t>
            </a:r>
          </a:p>
          <a:p>
            <a:pPr marL="741553" lvl="1" indent="-284353">
              <a:spcAft>
                <a:spcPct val="0"/>
              </a:spcAft>
              <a:buSzPts val="2400"/>
            </a:pPr>
            <a:r>
              <a:rPr lang="en-US" kern="1200" dirty="0">
                <a:solidFill>
                  <a:srgbClr val="000000"/>
                </a:solidFill>
                <a:latin typeface="Arial (Body)"/>
              </a:rPr>
              <a:t>Conversational interface, verbal commands</a:t>
            </a:r>
          </a:p>
          <a:p>
            <a:pPr marL="741553" lvl="1" indent="-284353">
              <a:spcAft>
                <a:spcPct val="0"/>
              </a:spcAft>
              <a:buSzPts val="2400"/>
            </a:pPr>
            <a:r>
              <a:rPr lang="en-US" kern="1200" dirty="0">
                <a:solidFill>
                  <a:srgbClr val="000000"/>
                </a:solidFill>
                <a:latin typeface="Arial (Body)"/>
              </a:rPr>
              <a:t>Situational awareness</a:t>
            </a:r>
          </a:p>
          <a:p>
            <a:pPr marL="255651" lvl="0" indent="-255651">
              <a:spcAft>
                <a:spcPct val="0"/>
              </a:spcAft>
              <a:buSzPts val="2400"/>
              <a:tabLst/>
            </a:pPr>
            <a:r>
              <a:rPr lang="en-US" kern="1200" dirty="0">
                <a:solidFill>
                  <a:srgbClr val="000000"/>
                </a:solidFill>
                <a:latin typeface="Arial (Body)"/>
              </a:rPr>
              <a:t>Can handle requests for appointments, flights, routes, event scheduling, and more.</a:t>
            </a:r>
          </a:p>
          <a:p>
            <a:pPr marL="741553" lvl="1" indent="-284353">
              <a:spcAft>
                <a:spcPct val="0"/>
              </a:spcAft>
              <a:buSzPts val="2400"/>
            </a:pPr>
            <a:r>
              <a:rPr lang="en-US" kern="1200" dirty="0">
                <a:solidFill>
                  <a:srgbClr val="000000"/>
                </a:solidFill>
                <a:latin typeface="Arial (Body)"/>
              </a:rPr>
              <a:t>Examples:</a:t>
            </a:r>
          </a:p>
          <a:p>
            <a:pPr marL="1144778" lvl="2" indent="-230378">
              <a:spcAft>
                <a:spcPct val="0"/>
              </a:spcAft>
              <a:buSzPts val="2400"/>
            </a:pPr>
            <a:r>
              <a:rPr lang="en-US" kern="1200" dirty="0">
                <a:solidFill>
                  <a:srgbClr val="000000"/>
                </a:solidFill>
                <a:latin typeface="Arial (Body)"/>
              </a:rPr>
              <a:t>Apple’s Siri</a:t>
            </a:r>
          </a:p>
          <a:p>
            <a:pPr marL="1144778" lvl="2" indent="-230378">
              <a:spcAft>
                <a:spcPct val="0"/>
              </a:spcAft>
              <a:buSzPts val="2400"/>
            </a:pPr>
            <a:r>
              <a:rPr lang="en-US" kern="1200" dirty="0">
                <a:solidFill>
                  <a:srgbClr val="000000"/>
                </a:solidFill>
                <a:latin typeface="Arial (Body)"/>
              </a:rPr>
              <a:t>Google Now</a:t>
            </a:r>
          </a:p>
          <a:p>
            <a:pPr marL="1144778" lvl="2" indent="-230378">
              <a:spcAft>
                <a:spcPct val="0"/>
              </a:spcAft>
              <a:buSzPts val="2400"/>
            </a:pPr>
            <a:r>
              <a:rPr lang="en-US" kern="1200" dirty="0">
                <a:solidFill>
                  <a:srgbClr val="000000"/>
                </a:solidFill>
                <a:latin typeface="Arial (Body)"/>
              </a:rPr>
              <a:t>Google Assistant</a:t>
            </a:r>
          </a:p>
        </p:txBody>
      </p:sp>
    </p:spTree>
    <p:extLst>
      <p:ext uri="{BB962C8B-B14F-4D97-AF65-F5344CB8AC3E}">
        <p14:creationId xmlns:p14="http://schemas.microsoft.com/office/powerpoint/2010/main" val="131355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kern="1200" dirty="0">
                <a:cs typeface="Times New Roman" panose="02020603050405020304" pitchFamily="18" charset="0"/>
              </a:rPr>
              <a:t>Tech Titans Target a Prize: Bringing Internet Access to Rural India</a:t>
            </a:r>
            <a:endParaRPr lang="en-AU" sz="2800" dirty="0"/>
          </a:p>
        </p:txBody>
      </p:sp>
      <p:sp>
        <p:nvSpPr>
          <p:cNvPr id="3" name="Content Placeholder 2"/>
          <p:cNvSpPr>
            <a:spLocks noGrp="1"/>
          </p:cNvSpPr>
          <p:nvPr>
            <p:ph sz="quarter" idx="13"/>
          </p:nvPr>
        </p:nvSpPr>
        <p:spPr>
          <a:xfrm>
            <a:off x="457199" y="1556326"/>
            <a:ext cx="8379229" cy="4434275"/>
          </a:xfrm>
        </p:spPr>
        <p:txBody>
          <a:bodyPr/>
          <a:lstStyle/>
          <a:p>
            <a:pPr marL="255651" lvl="0" indent="-255651">
              <a:spcAft>
                <a:spcPct val="0"/>
              </a:spcAft>
              <a:buSzPts val="2400"/>
              <a:tabLst/>
            </a:pPr>
            <a:r>
              <a:rPr lang="en-US" kern="1200" dirty="0">
                <a:solidFill>
                  <a:srgbClr val="000000"/>
                </a:solidFill>
                <a:latin typeface="Arial (Body)"/>
              </a:rPr>
              <a:t>Class Discussion</a:t>
            </a:r>
          </a:p>
          <a:p>
            <a:pPr marL="741553" lvl="1" indent="-284353">
              <a:spcAft>
                <a:spcPct val="0"/>
              </a:spcAft>
              <a:buSzPts val="2400"/>
            </a:pPr>
            <a:r>
              <a:rPr lang="en-US" kern="1200" dirty="0">
                <a:solidFill>
                  <a:srgbClr val="000000"/>
                </a:solidFill>
                <a:latin typeface="Arial (Body)"/>
              </a:rPr>
              <a:t>How can the business opportunities of rural India be assessed?</a:t>
            </a:r>
          </a:p>
          <a:p>
            <a:pPr marL="741553" lvl="1" indent="-284353">
              <a:spcAft>
                <a:spcPct val="0"/>
              </a:spcAft>
              <a:buSzPts val="2400"/>
            </a:pPr>
            <a:r>
              <a:rPr lang="en-US" kern="1200" dirty="0">
                <a:solidFill>
                  <a:srgbClr val="000000"/>
                </a:solidFill>
                <a:latin typeface="Arial (Body)"/>
              </a:rPr>
              <a:t>What is rural India’s biggest potential?</a:t>
            </a:r>
          </a:p>
          <a:p>
            <a:pPr marL="741553" lvl="1" indent="-284353">
              <a:spcAft>
                <a:spcPct val="0"/>
              </a:spcAft>
              <a:buSzPts val="2400"/>
            </a:pPr>
            <a:r>
              <a:rPr lang="en-US" kern="1200" dirty="0">
                <a:solidFill>
                  <a:srgbClr val="000000"/>
                </a:solidFill>
                <a:latin typeface="Arial (Body)"/>
              </a:rPr>
              <a:t>Which of the various methods described for bringing the Internet to rural India do you feel might be most successful?</a:t>
            </a:r>
          </a:p>
        </p:txBody>
      </p:sp>
    </p:spTree>
    <p:extLst>
      <p:ext uri="{BB962C8B-B14F-4D97-AF65-F5344CB8AC3E}">
        <p14:creationId xmlns:p14="http://schemas.microsoft.com/office/powerpoint/2010/main" val="23551859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Mobile Apps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rPr>
              <a:t>Use of mobile apps has exploded</a:t>
            </a:r>
          </a:p>
          <a:p>
            <a:pPr marL="741553" lvl="1" indent="-284353">
              <a:spcAft>
                <a:spcPct val="0"/>
              </a:spcAft>
              <a:buSzPts val="2400"/>
            </a:pPr>
            <a:r>
              <a:rPr lang="en-US" altLang="en-US" kern="1200" dirty="0">
                <a:solidFill>
                  <a:srgbClr val="000000"/>
                </a:solidFill>
              </a:rPr>
              <a:t>Most popular entertainment media, over T</a:t>
            </a:r>
            <a:r>
              <a:rPr lang="en-US" altLang="en-US" sz="100" kern="1200" dirty="0">
                <a:solidFill>
                  <a:srgbClr val="000000"/>
                </a:solidFill>
              </a:rPr>
              <a:t> </a:t>
            </a:r>
            <a:r>
              <a:rPr lang="en-US" altLang="en-US" kern="1200" dirty="0">
                <a:solidFill>
                  <a:srgbClr val="000000"/>
                </a:solidFill>
              </a:rPr>
              <a:t>V</a:t>
            </a:r>
          </a:p>
          <a:p>
            <a:pPr marL="741553" lvl="1" indent="-284353">
              <a:spcAft>
                <a:spcPct val="0"/>
              </a:spcAft>
              <a:buSzPts val="2400"/>
            </a:pPr>
            <a:r>
              <a:rPr lang="en-US" altLang="en-US" kern="1200" dirty="0">
                <a:solidFill>
                  <a:srgbClr val="000000"/>
                </a:solidFill>
              </a:rPr>
              <a:t>Always present shopping tool</a:t>
            </a:r>
          </a:p>
          <a:p>
            <a:pPr marL="741553" lvl="1" indent="-284353">
              <a:spcAft>
                <a:spcPct val="0"/>
              </a:spcAft>
              <a:buSzPts val="2400"/>
            </a:pPr>
            <a:r>
              <a:rPr lang="en-US" altLang="en-US" kern="1200" dirty="0">
                <a:solidFill>
                  <a:srgbClr val="000000"/>
                </a:solidFill>
              </a:rPr>
              <a:t>Almost all top 100 brands have an app</a:t>
            </a:r>
          </a:p>
          <a:p>
            <a:pPr marL="255651" lvl="0" indent="-255651">
              <a:spcAft>
                <a:spcPct val="0"/>
              </a:spcAft>
              <a:buSzPts val="2400"/>
              <a:tabLst/>
            </a:pPr>
            <a:r>
              <a:rPr lang="en-US" altLang="en-US" kern="1200" dirty="0">
                <a:solidFill>
                  <a:srgbClr val="000000"/>
                </a:solidFill>
              </a:rPr>
              <a:t>Platforms</a:t>
            </a:r>
          </a:p>
          <a:p>
            <a:pPr marL="741553" lvl="1" indent="-284353">
              <a:spcAft>
                <a:spcPct val="0"/>
              </a:spcAft>
              <a:buSzPts val="2400"/>
            </a:pPr>
            <a:r>
              <a:rPr lang="en-US" altLang="en-US" kern="1200" dirty="0">
                <a:solidFill>
                  <a:srgbClr val="000000"/>
                </a:solidFill>
              </a:rPr>
              <a:t>iPhone/iPad (i</a:t>
            </a:r>
            <a:r>
              <a:rPr lang="en-US" altLang="en-US" sz="100" kern="1200" dirty="0">
                <a:solidFill>
                  <a:srgbClr val="000000"/>
                </a:solidFill>
              </a:rPr>
              <a:t> </a:t>
            </a:r>
            <a:r>
              <a:rPr lang="en-US" altLang="en-US" kern="1200" dirty="0">
                <a:solidFill>
                  <a:srgbClr val="000000"/>
                </a:solidFill>
              </a:rPr>
              <a:t>O</a:t>
            </a:r>
            <a:r>
              <a:rPr lang="en-US" altLang="en-US" sz="100" kern="1200" dirty="0">
                <a:solidFill>
                  <a:srgbClr val="000000"/>
                </a:solidFill>
              </a:rPr>
              <a:t> </a:t>
            </a:r>
            <a:r>
              <a:rPr lang="en-US" altLang="en-US" kern="1200" dirty="0">
                <a:solidFill>
                  <a:srgbClr val="000000"/>
                </a:solidFill>
              </a:rPr>
              <a:t>S), Android</a:t>
            </a:r>
          </a:p>
          <a:p>
            <a:pPr marL="255651" lvl="0" indent="-255651">
              <a:spcAft>
                <a:spcPct val="0"/>
              </a:spcAft>
              <a:buSzPts val="2400"/>
              <a:tabLst/>
            </a:pPr>
            <a:r>
              <a:rPr lang="en-US" altLang="en-US" kern="1200" dirty="0">
                <a:solidFill>
                  <a:srgbClr val="000000"/>
                </a:solidFill>
              </a:rPr>
              <a:t>App marketplaces</a:t>
            </a:r>
          </a:p>
          <a:p>
            <a:pPr marL="741553" lvl="1" indent="-284353">
              <a:spcAft>
                <a:spcPct val="0"/>
              </a:spcAft>
              <a:buSzPts val="2400"/>
            </a:pPr>
            <a:r>
              <a:rPr lang="en-US" altLang="en-US" kern="1200" dirty="0">
                <a:solidFill>
                  <a:srgbClr val="000000"/>
                </a:solidFill>
              </a:rPr>
              <a:t>Google Play, Apple</a:t>
            </a:r>
            <a:r>
              <a:rPr lang="en-US" altLang="ja-JP" kern="1200" dirty="0">
                <a:solidFill>
                  <a:srgbClr val="000000"/>
                </a:solidFill>
              </a:rPr>
              <a:t>’s App Store, </a:t>
            </a:r>
            <a:r>
              <a:rPr lang="en-US" dirty="0"/>
              <a:t>Amazon’s Appstore</a:t>
            </a:r>
            <a:endParaRPr lang="en-US" altLang="en-US" kern="1200" dirty="0">
              <a:solidFill>
                <a:srgbClr val="000000"/>
              </a:solidFill>
            </a:endParaRPr>
          </a:p>
        </p:txBody>
      </p:sp>
    </p:spTree>
    <p:extLst>
      <p:ext uri="{BB962C8B-B14F-4D97-AF65-F5344CB8AC3E}">
        <p14:creationId xmlns:p14="http://schemas.microsoft.com/office/powerpoint/2010/main" val="11353756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Careers in </a:t>
            </a:r>
            <a:r>
              <a:rPr lang="pt-BR" kern="1200" dirty="0">
                <a:cs typeface="Times New Roman" panose="02020603050405020304" pitchFamily="18" charset="0"/>
              </a:rPr>
              <a:t>E-commerce</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Position: E-commerce Specialist</a:t>
            </a:r>
          </a:p>
          <a:p>
            <a:pPr marL="255651" lvl="0" indent="-255651">
              <a:spcAft>
                <a:spcPct val="0"/>
              </a:spcAft>
              <a:buSzPts val="2400"/>
              <a:tabLst/>
            </a:pPr>
            <a:r>
              <a:rPr lang="en-US" kern="1200" dirty="0">
                <a:solidFill>
                  <a:srgbClr val="000000"/>
                </a:solidFill>
                <a:latin typeface="Arial (Body)"/>
              </a:rPr>
              <a:t>Qualification/Skills</a:t>
            </a:r>
          </a:p>
          <a:p>
            <a:pPr marL="255651" lvl="0" indent="-255651">
              <a:spcAft>
                <a:spcPct val="0"/>
              </a:spcAft>
              <a:buSzPts val="2400"/>
              <a:tabLst/>
            </a:pPr>
            <a:r>
              <a:rPr lang="en-US" kern="1200" dirty="0">
                <a:solidFill>
                  <a:srgbClr val="000000"/>
                </a:solidFill>
                <a:latin typeface="Arial (Body)"/>
              </a:rPr>
              <a:t>Preparing for the Interview</a:t>
            </a:r>
          </a:p>
          <a:p>
            <a:pPr marL="255651" lvl="0" indent="-255651">
              <a:spcAft>
                <a:spcPct val="0"/>
              </a:spcAft>
              <a:buSzPts val="2400"/>
              <a:tabLst/>
            </a:pPr>
            <a:r>
              <a:rPr lang="en-US" kern="1200" dirty="0">
                <a:solidFill>
                  <a:srgbClr val="000000"/>
                </a:solidFill>
                <a:latin typeface="Arial (Body)"/>
              </a:rPr>
              <a:t>Possible Interview Questions</a:t>
            </a:r>
          </a:p>
        </p:txBody>
      </p:sp>
    </p:spTree>
    <p:extLst>
      <p:ext uri="{BB962C8B-B14F-4D97-AF65-F5344CB8AC3E}">
        <p14:creationId xmlns:p14="http://schemas.microsoft.com/office/powerpoint/2010/main" val="22230520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oAutofit/>
          </a:bodyPr>
          <a:lstStyle/>
          <a:p>
            <a:r>
              <a:rPr lang="en-US" dirty="0">
                <a:latin typeface="+mj-lt"/>
              </a:rPr>
              <a:t>Copyright</a:t>
            </a:r>
            <a:endParaRPr lang="en-US" sz="2000" b="0" dirty="0">
              <a:latin typeface="+mj-l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305050"/>
            <a:ext cx="8077200" cy="2247900"/>
          </a:xfrm>
          <a:prstGeom prst="rect">
            <a:avLst/>
          </a:prstGeom>
        </p:spPr>
      </p:pic>
    </p:spTree>
    <p:extLst>
      <p:ext uri="{BB962C8B-B14F-4D97-AF65-F5344CB8AC3E}">
        <p14:creationId xmlns:p14="http://schemas.microsoft.com/office/powerpoint/2010/main" val="17516962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B76BC"/>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245378" y="4161559"/>
            <a:ext cx="8563062" cy="1571792"/>
          </a:xfrm>
        </p:spPr>
        <p:txBody>
          <a:bodyPr anchor="ctr">
            <a:normAutofit/>
          </a:bodyPr>
          <a:lstStyle/>
          <a:p>
            <a:pPr algn="ctr"/>
            <a:r>
              <a:rPr lang="en-AU" dirty="0" smtClean="0">
                <a:solidFill>
                  <a:schemeClr val="bg1"/>
                </a:solidFill>
                <a:latin typeface="Arial Rounded MT Bold" panose="020F0704030504030204" pitchFamily="34" charset="0"/>
              </a:rPr>
              <a:t>kent.edu.au</a:t>
            </a:r>
            <a:r>
              <a:rPr lang="en-AU" sz="1200" dirty="0">
                <a:solidFill>
                  <a:schemeClr val="bg1"/>
                </a:solidFill>
                <a:latin typeface="Arial Rounded MT Bold" panose="020F0704030504030204" pitchFamily="34" charset="0"/>
              </a:rPr>
              <a:t/>
            </a: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
            </a: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Kent </a:t>
            </a:r>
            <a:r>
              <a:rPr lang="en-AU" sz="1200" dirty="0">
                <a:solidFill>
                  <a:schemeClr val="bg1"/>
                </a:solidFill>
                <a:latin typeface="Arial Rounded MT Bold" panose="020F0704030504030204" pitchFamily="34" charset="0"/>
              </a:rPr>
              <a:t>Institute </a:t>
            </a:r>
            <a:r>
              <a:rPr lang="en-AU" sz="1200" dirty="0">
                <a:solidFill>
                  <a:schemeClr val="bg1"/>
                </a:solidFill>
                <a:latin typeface="Arial Rounded MT Bold" panose="020F0704030504030204" pitchFamily="34" charset="0"/>
              </a:rPr>
              <a:t>Australia Pty. Ltd.</a:t>
            </a: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ABN </a:t>
            </a:r>
            <a:r>
              <a:rPr lang="en-AU" sz="1200" dirty="0">
                <a:solidFill>
                  <a:schemeClr val="bg1"/>
                </a:solidFill>
                <a:latin typeface="Arial Rounded MT Bold" panose="020F0704030504030204" pitchFamily="34" charset="0"/>
              </a:rPr>
              <a:t>49 003 577 302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a:t>
            </a:r>
            <a:r>
              <a:rPr lang="en-AU" sz="1200" dirty="0">
                <a:solidFill>
                  <a:schemeClr val="bg1"/>
                </a:solidFill>
                <a:latin typeface="Arial Rounded MT Bold" panose="020F0704030504030204" pitchFamily="34" charset="0"/>
              </a:rPr>
              <a:t>CRICOS Code: 00161E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RTO </a:t>
            </a:r>
            <a:r>
              <a:rPr lang="en-AU" sz="1200" dirty="0">
                <a:solidFill>
                  <a:schemeClr val="bg1"/>
                </a:solidFill>
                <a:latin typeface="Arial Rounded MT Bold" panose="020F0704030504030204" pitchFamily="34" charset="0"/>
              </a:rPr>
              <a:t>Code: </a:t>
            </a:r>
            <a:r>
              <a:rPr lang="en-AU" sz="1200" dirty="0">
                <a:solidFill>
                  <a:schemeClr val="bg1"/>
                </a:solidFill>
                <a:latin typeface="Arial Rounded MT Bold" panose="020F0704030504030204" pitchFamily="34" charset="0"/>
              </a:rPr>
              <a:t>90458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a:t>
            </a:r>
            <a:r>
              <a:rPr lang="en-AU" sz="1200" dirty="0">
                <a:solidFill>
                  <a:schemeClr val="bg1"/>
                </a:solidFill>
                <a:latin typeface="Arial Rounded MT Bold" panose="020F0704030504030204" pitchFamily="34" charset="0"/>
              </a:rPr>
              <a:t>TEQSA Provider Number: </a:t>
            </a:r>
            <a:r>
              <a:rPr lang="en-AU" sz="1200" dirty="0">
                <a:solidFill>
                  <a:schemeClr val="bg1"/>
                </a:solidFill>
                <a:latin typeface="Arial Rounded MT Bold" panose="020F0704030504030204" pitchFamily="34" charset="0"/>
              </a:rPr>
              <a:t>PRV12051</a:t>
            </a:r>
            <a:endParaRPr lang="en-AU" sz="1200" dirty="0">
              <a:solidFill>
                <a:schemeClr val="bg1"/>
              </a:solidFill>
              <a:latin typeface="Arial Rounded MT Bold" panose="020F0704030504030204" pitchFamily="34" charset="0"/>
            </a:endParaRPr>
          </a:p>
        </p:txBody>
      </p:sp>
      <p:sp>
        <p:nvSpPr>
          <p:cNvPr id="14" name="Slide Number Placeholder 13"/>
          <p:cNvSpPr>
            <a:spLocks noGrp="1"/>
          </p:cNvSpPr>
          <p:nvPr>
            <p:ph type="sldNum" sz="quarter" idx="12"/>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685800" rtl="0" eaLnBrk="1" fontAlgn="auto" latinLnBrk="0" hangingPunct="1">
                <a:lnSpc>
                  <a:spcPct val="100000"/>
                </a:lnSpc>
                <a:spcBef>
                  <a:spcPts val="0"/>
                </a:spcBef>
                <a:spcAft>
                  <a:spcPts val="0"/>
                </a:spcAft>
                <a:buClrTx/>
                <a:buSzTx/>
                <a:buFontTx/>
                <a:buNone/>
                <a:tabLst/>
                <a:defRPr/>
              </a:pPr>
              <a:t>53</a:t>
            </a:fld>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  </a:t>
            </a:r>
          </a:p>
        </p:txBody>
      </p:sp>
      <p:sp>
        <p:nvSpPr>
          <p:cNvPr id="18" name="Content Placeholder 24"/>
          <p:cNvSpPr txBox="1">
            <a:spLocks/>
          </p:cNvSpPr>
          <p:nvPr/>
        </p:nvSpPr>
        <p:spPr>
          <a:xfrm>
            <a:off x="4686300" y="2340769"/>
            <a:ext cx="3886200" cy="3263504"/>
          </a:xfrm>
          <a:prstGeom prst="rect">
            <a:avLst/>
          </a:prstGeom>
        </p:spPr>
        <p:txBody>
          <a:bodyPr vert="horz" lIns="68580" tIns="34290" rIns="68580" bIns="34290" rtlCol="0">
            <a:no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AU" sz="1650" b="0" i="0" u="none" strike="noStrike" kern="1200" cap="none" spc="0" normalizeH="0" baseline="0" noProof="0" dirty="0">
              <a:ln>
                <a:noFill/>
              </a:ln>
              <a:solidFill>
                <a:prstClr val="black"/>
              </a:solidFill>
              <a:effectLst/>
              <a:uLnTx/>
              <a:uFillTx/>
              <a:latin typeface="Calibri" pitchFamily="34" charset="0"/>
              <a:ea typeface="+mn-ea"/>
              <a:cs typeface="+mn-cs"/>
            </a:endParaRPr>
          </a:p>
        </p:txBody>
      </p:sp>
      <p:pic>
        <p:nvPicPr>
          <p:cNvPr id="3074" name="Picture 2" descr="C:\Users\Trent\Documents\M&amp;R\Kent Master Logos\KENT LOGO 2015 v2\RGB\JPG\RGB-DarkBLU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6836" y="1512922"/>
            <a:ext cx="4177145" cy="251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9479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The Internet: Technology Background</a:t>
            </a:r>
            <a:endParaRPr lang="en-AU"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Internet</a:t>
            </a:r>
          </a:p>
          <a:p>
            <a:pPr marL="741553" lvl="1" indent="-284353">
              <a:spcAft>
                <a:spcPct val="0"/>
              </a:spcAft>
              <a:buSzPts val="2400"/>
            </a:pPr>
            <a:r>
              <a:rPr lang="en-US" altLang="en-US" kern="1200" dirty="0">
                <a:solidFill>
                  <a:srgbClr val="000000"/>
                </a:solidFill>
                <a:latin typeface="Arial (Body)"/>
              </a:rPr>
              <a:t>Interconnected network of thousands of networks and millions of computers</a:t>
            </a:r>
          </a:p>
          <a:p>
            <a:pPr marL="741553" lvl="1" indent="-284353">
              <a:spcAft>
                <a:spcPct val="0"/>
              </a:spcAft>
              <a:buSzPts val="2400"/>
            </a:pPr>
            <a:r>
              <a:rPr lang="en-US" altLang="en-US" kern="1200" dirty="0">
                <a:solidFill>
                  <a:srgbClr val="000000"/>
                </a:solidFill>
                <a:latin typeface="Arial (Body)"/>
              </a:rPr>
              <a:t>Links businesses, educational institutions, government agencies, and individuals</a:t>
            </a:r>
          </a:p>
          <a:p>
            <a:pPr marL="255651" lvl="0" indent="-255651">
              <a:spcAft>
                <a:spcPct val="0"/>
              </a:spcAft>
              <a:buSzPts val="2400"/>
              <a:tabLst/>
            </a:pPr>
            <a:r>
              <a:rPr lang="en-US" altLang="en-US" kern="1200" dirty="0">
                <a:solidFill>
                  <a:srgbClr val="000000"/>
                </a:solidFill>
                <a:latin typeface="Arial (Body)"/>
              </a:rPr>
              <a:t>World Wide Web (Web)</a:t>
            </a:r>
          </a:p>
          <a:p>
            <a:pPr marL="741553" lvl="1" indent="-284353">
              <a:spcAft>
                <a:spcPct val="0"/>
              </a:spcAft>
              <a:buSzPts val="2400"/>
            </a:pPr>
            <a:r>
              <a:rPr lang="en-US" altLang="en-US" kern="1200" dirty="0">
                <a:solidFill>
                  <a:srgbClr val="000000"/>
                </a:solidFill>
                <a:latin typeface="Arial (Body)"/>
              </a:rPr>
              <a:t>One of the Internet</a:t>
            </a:r>
            <a:r>
              <a:rPr lang="en-US" altLang="ja-JP" kern="1200" dirty="0">
                <a:solidFill>
                  <a:srgbClr val="000000"/>
                </a:solidFill>
                <a:latin typeface="Arial (Body)"/>
              </a:rPr>
              <a:t>’s most popular services</a:t>
            </a:r>
          </a:p>
          <a:p>
            <a:pPr marL="741553" lvl="1" indent="-284353">
              <a:spcAft>
                <a:spcPct val="0"/>
              </a:spcAft>
              <a:buSzPts val="2400"/>
            </a:pPr>
            <a:r>
              <a:rPr lang="en-US" altLang="en-US" kern="1200" dirty="0">
                <a:solidFill>
                  <a:srgbClr val="000000"/>
                </a:solidFill>
                <a:latin typeface="Arial (Body)"/>
              </a:rPr>
              <a:t>Provides access to billions, possibly trillions, of web pages</a:t>
            </a:r>
          </a:p>
        </p:txBody>
      </p:sp>
    </p:spTree>
    <p:extLst>
      <p:ext uri="{BB962C8B-B14F-4D97-AF65-F5344CB8AC3E}">
        <p14:creationId xmlns:p14="http://schemas.microsoft.com/office/powerpoint/2010/main" val="2743614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400" kern="1200" dirty="0">
                <a:cs typeface="Times New Roman" panose="02020603050405020304" pitchFamily="18" charset="0"/>
              </a:rPr>
              <a:t>The Evolution of the Internet 1961–Present</a:t>
            </a:r>
            <a:endParaRPr lang="en-AU"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Innovation Phase, 1961–1974</a:t>
            </a:r>
          </a:p>
          <a:p>
            <a:pPr marL="741553" lvl="1" indent="-284353">
              <a:spcAft>
                <a:spcPct val="0"/>
              </a:spcAft>
              <a:buSzPts val="2400"/>
            </a:pPr>
            <a:r>
              <a:rPr lang="en-US" altLang="en-US" kern="1200" dirty="0">
                <a:solidFill>
                  <a:srgbClr val="000000"/>
                </a:solidFill>
                <a:latin typeface="Arial (Body)"/>
              </a:rPr>
              <a:t>Creation of fundamental building blocks</a:t>
            </a:r>
          </a:p>
          <a:p>
            <a:pPr marL="255651" lvl="0" indent="-255651">
              <a:spcAft>
                <a:spcPct val="0"/>
              </a:spcAft>
              <a:buSzPts val="2400"/>
              <a:tabLst/>
            </a:pPr>
            <a:r>
              <a:rPr lang="en-US" altLang="en-US" kern="1200" dirty="0">
                <a:solidFill>
                  <a:srgbClr val="000000"/>
                </a:solidFill>
                <a:latin typeface="Arial (Body)"/>
              </a:rPr>
              <a:t>Institutionalization Phase, 1975–1995</a:t>
            </a:r>
          </a:p>
          <a:p>
            <a:pPr marL="741553" lvl="1" indent="-284353">
              <a:spcAft>
                <a:spcPct val="0"/>
              </a:spcAft>
              <a:buSzPts val="2400"/>
            </a:pPr>
            <a:r>
              <a:rPr lang="en-US" altLang="en-US" kern="1200" dirty="0">
                <a:solidFill>
                  <a:srgbClr val="000000"/>
                </a:solidFill>
                <a:latin typeface="Arial (Body)"/>
              </a:rPr>
              <a:t>Large institutions provide funding and legitimization</a:t>
            </a:r>
          </a:p>
          <a:p>
            <a:pPr marL="255651" lvl="0" indent="-255651">
              <a:spcAft>
                <a:spcPct val="0"/>
              </a:spcAft>
              <a:buSzPts val="2400"/>
              <a:tabLst/>
            </a:pPr>
            <a:r>
              <a:rPr lang="en-US" altLang="en-US" kern="1200" dirty="0">
                <a:solidFill>
                  <a:srgbClr val="000000"/>
                </a:solidFill>
                <a:latin typeface="Arial (Body)"/>
              </a:rPr>
              <a:t>Commercialization Phase, 1995–present</a:t>
            </a:r>
          </a:p>
          <a:p>
            <a:pPr marL="741553" lvl="1" indent="-284353">
              <a:spcAft>
                <a:spcPct val="0"/>
              </a:spcAft>
              <a:buSzPts val="2400"/>
            </a:pPr>
            <a:r>
              <a:rPr lang="en-US" altLang="en-US" kern="1200" dirty="0">
                <a:solidFill>
                  <a:srgbClr val="000000"/>
                </a:solidFill>
                <a:latin typeface="Arial (Body)"/>
              </a:rPr>
              <a:t>Private corporations take over, expand Internet backbone and local service</a:t>
            </a:r>
          </a:p>
        </p:txBody>
      </p:sp>
    </p:spTree>
    <p:extLst>
      <p:ext uri="{BB962C8B-B14F-4D97-AF65-F5344CB8AC3E}">
        <p14:creationId xmlns:p14="http://schemas.microsoft.com/office/powerpoint/2010/main" val="1479369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kern="1200" dirty="0">
                <a:cs typeface="Times New Roman" panose="02020603050405020304" pitchFamily="18" charset="0"/>
              </a:rPr>
              <a:t>The Internet: Key Technology Concepts</a:t>
            </a:r>
            <a:endParaRPr lang="en-AU" sz="32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Internet defined as network that:</a:t>
            </a:r>
          </a:p>
          <a:p>
            <a:pPr marL="741553" lvl="1" indent="-284353">
              <a:spcAft>
                <a:spcPct val="0"/>
              </a:spcAft>
              <a:buSzPts val="2400"/>
            </a:pPr>
            <a:r>
              <a:rPr lang="en-US" kern="1200" dirty="0">
                <a:solidFill>
                  <a:srgbClr val="000000"/>
                </a:solidFill>
                <a:latin typeface="Arial (Body)"/>
              </a:rPr>
              <a:t>Uses I</a:t>
            </a:r>
            <a:r>
              <a:rPr lang="en-US" sz="100" kern="1200" dirty="0">
                <a:solidFill>
                  <a:srgbClr val="000000"/>
                </a:solidFill>
                <a:latin typeface="Arial (Body)"/>
              </a:rPr>
              <a:t> </a:t>
            </a:r>
            <a:r>
              <a:rPr lang="en-US" kern="1200" dirty="0">
                <a:solidFill>
                  <a:srgbClr val="000000"/>
                </a:solidFill>
                <a:latin typeface="Arial (Body)"/>
              </a:rPr>
              <a:t>P addressing</a:t>
            </a:r>
          </a:p>
          <a:p>
            <a:pPr marL="741553" lvl="1" indent="-284353">
              <a:spcAft>
                <a:spcPct val="0"/>
              </a:spcAft>
              <a:buSzPts val="2400"/>
            </a:pPr>
            <a:r>
              <a:rPr lang="en-US" kern="1200" dirty="0">
                <a:solidFill>
                  <a:srgbClr val="000000"/>
                </a:solidFill>
                <a:latin typeface="Arial (Body)"/>
              </a:rPr>
              <a:t>Supports T</a:t>
            </a:r>
            <a:r>
              <a:rPr lang="en-US" sz="100" kern="1200" dirty="0">
                <a:solidFill>
                  <a:srgbClr val="000000"/>
                </a:solidFill>
                <a:latin typeface="Arial (Body)"/>
              </a:rPr>
              <a:t> </a:t>
            </a:r>
            <a:r>
              <a:rPr lang="en-US" kern="1200" dirty="0">
                <a:solidFill>
                  <a:srgbClr val="000000"/>
                </a:solidFill>
                <a:latin typeface="Arial (Body)"/>
              </a:rPr>
              <a:t>C</a:t>
            </a:r>
            <a:r>
              <a:rPr lang="en-US" sz="100" kern="1200" dirty="0">
                <a:solidFill>
                  <a:srgbClr val="000000"/>
                </a:solidFill>
                <a:latin typeface="Arial (Body)"/>
              </a:rPr>
              <a:t> </a:t>
            </a:r>
            <a:r>
              <a:rPr lang="en-US" kern="1200" dirty="0">
                <a:solidFill>
                  <a:srgbClr val="000000"/>
                </a:solidFill>
                <a:latin typeface="Arial (Body)"/>
              </a:rPr>
              <a:t>P/I</a:t>
            </a:r>
            <a:r>
              <a:rPr lang="en-US" sz="100" kern="1200" dirty="0">
                <a:solidFill>
                  <a:srgbClr val="000000"/>
                </a:solidFill>
                <a:latin typeface="Arial (Body)"/>
              </a:rPr>
              <a:t> </a:t>
            </a:r>
            <a:r>
              <a:rPr lang="en-US" kern="1200" dirty="0">
                <a:solidFill>
                  <a:srgbClr val="000000"/>
                </a:solidFill>
                <a:latin typeface="Arial (Body)"/>
              </a:rPr>
              <a:t>P</a:t>
            </a:r>
          </a:p>
          <a:p>
            <a:pPr marL="741553" lvl="1" indent="-284353">
              <a:spcAft>
                <a:spcPct val="0"/>
              </a:spcAft>
              <a:buSzPts val="2400"/>
            </a:pPr>
            <a:r>
              <a:rPr lang="en-US" kern="1200" dirty="0">
                <a:solidFill>
                  <a:srgbClr val="000000"/>
                </a:solidFill>
                <a:latin typeface="Arial (Body)"/>
              </a:rPr>
              <a:t>Provides services to users, in manner similar to telephone system</a:t>
            </a:r>
          </a:p>
          <a:p>
            <a:pPr marL="255651" lvl="0" indent="-255651">
              <a:spcAft>
                <a:spcPct val="0"/>
              </a:spcAft>
              <a:buSzPts val="2400"/>
              <a:tabLst/>
            </a:pPr>
            <a:r>
              <a:rPr lang="en-US" kern="1200" dirty="0">
                <a:solidFill>
                  <a:srgbClr val="000000"/>
                </a:solidFill>
                <a:latin typeface="Arial (Body)"/>
              </a:rPr>
              <a:t>Three important concepts:</a:t>
            </a:r>
          </a:p>
          <a:p>
            <a:pPr marL="741553" lvl="1" indent="-284353">
              <a:spcAft>
                <a:spcPct val="0"/>
              </a:spcAft>
              <a:buSzPts val="2400"/>
            </a:pPr>
            <a:r>
              <a:rPr lang="en-US" kern="1200" dirty="0">
                <a:solidFill>
                  <a:srgbClr val="000000"/>
                </a:solidFill>
                <a:latin typeface="Arial (Body)"/>
              </a:rPr>
              <a:t>Packet switching</a:t>
            </a:r>
          </a:p>
          <a:p>
            <a:pPr marL="741553" lvl="1" indent="-284353">
              <a:spcAft>
                <a:spcPct val="0"/>
              </a:spcAft>
              <a:buSzPts val="2400"/>
            </a:pPr>
            <a:r>
              <a:rPr lang="en-US" kern="1200" dirty="0">
                <a:solidFill>
                  <a:srgbClr val="000000"/>
                </a:solidFill>
                <a:latin typeface="Arial (Body)"/>
              </a:rPr>
              <a:t>T</a:t>
            </a:r>
            <a:r>
              <a:rPr lang="en-US" sz="100" kern="1200" dirty="0">
                <a:solidFill>
                  <a:srgbClr val="000000"/>
                </a:solidFill>
                <a:latin typeface="Arial (Body)"/>
              </a:rPr>
              <a:t> </a:t>
            </a:r>
            <a:r>
              <a:rPr lang="en-US" kern="1200" dirty="0">
                <a:solidFill>
                  <a:srgbClr val="000000"/>
                </a:solidFill>
                <a:latin typeface="Arial (Body)"/>
              </a:rPr>
              <a:t>C</a:t>
            </a:r>
            <a:r>
              <a:rPr lang="en-US" sz="100" kern="1200" dirty="0">
                <a:solidFill>
                  <a:srgbClr val="000000"/>
                </a:solidFill>
                <a:latin typeface="Arial (Body)"/>
              </a:rPr>
              <a:t> </a:t>
            </a:r>
            <a:r>
              <a:rPr lang="en-US" kern="1200" dirty="0">
                <a:solidFill>
                  <a:srgbClr val="000000"/>
                </a:solidFill>
                <a:latin typeface="Arial (Body)"/>
              </a:rPr>
              <a:t>P/I</a:t>
            </a:r>
            <a:r>
              <a:rPr lang="en-US" sz="100" kern="1200" dirty="0">
                <a:solidFill>
                  <a:srgbClr val="000000"/>
                </a:solidFill>
                <a:latin typeface="Arial (Body)"/>
              </a:rPr>
              <a:t> </a:t>
            </a:r>
            <a:r>
              <a:rPr lang="en-US" kern="1200" dirty="0">
                <a:solidFill>
                  <a:srgbClr val="000000"/>
                </a:solidFill>
                <a:latin typeface="Arial (Body)"/>
              </a:rPr>
              <a:t>P communications protocol</a:t>
            </a:r>
          </a:p>
          <a:p>
            <a:pPr marL="741553" lvl="1" indent="-284353">
              <a:spcAft>
                <a:spcPct val="0"/>
              </a:spcAft>
              <a:buSzPts val="2400"/>
            </a:pPr>
            <a:r>
              <a:rPr lang="en-US" kern="1200" dirty="0">
                <a:solidFill>
                  <a:srgbClr val="000000"/>
                </a:solidFill>
                <a:latin typeface="Arial (Body)"/>
              </a:rPr>
              <a:t>Client/server computing</a:t>
            </a:r>
          </a:p>
        </p:txBody>
      </p:sp>
    </p:spTree>
    <p:extLst>
      <p:ext uri="{BB962C8B-B14F-4D97-AF65-F5344CB8AC3E}">
        <p14:creationId xmlns:p14="http://schemas.microsoft.com/office/powerpoint/2010/main" val="342034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Packet Switching</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Slices digital messages into packets</a:t>
            </a:r>
          </a:p>
          <a:p>
            <a:pPr marL="255651" lvl="0" indent="-255651">
              <a:spcAft>
                <a:spcPct val="0"/>
              </a:spcAft>
              <a:buSzPts val="2400"/>
              <a:tabLst/>
            </a:pPr>
            <a:r>
              <a:rPr lang="en-US" kern="1200" dirty="0">
                <a:solidFill>
                  <a:srgbClr val="000000"/>
                </a:solidFill>
                <a:latin typeface="Arial (Body)"/>
              </a:rPr>
              <a:t>Sends packets along different communication paths as they become available</a:t>
            </a:r>
          </a:p>
          <a:p>
            <a:pPr marL="255651" lvl="0" indent="-255651">
              <a:spcAft>
                <a:spcPct val="0"/>
              </a:spcAft>
              <a:buSzPts val="2400"/>
              <a:tabLst/>
            </a:pPr>
            <a:r>
              <a:rPr lang="en-US" kern="1200" dirty="0">
                <a:solidFill>
                  <a:srgbClr val="000000"/>
                </a:solidFill>
                <a:latin typeface="Arial (Body)"/>
              </a:rPr>
              <a:t>Reassembles packets once they arrive at destination</a:t>
            </a:r>
          </a:p>
          <a:p>
            <a:pPr marL="255651" lvl="0" indent="-255651">
              <a:spcAft>
                <a:spcPct val="0"/>
              </a:spcAft>
              <a:buSzPts val="2400"/>
              <a:tabLst/>
            </a:pPr>
            <a:r>
              <a:rPr lang="en-US" kern="1200" dirty="0">
                <a:solidFill>
                  <a:srgbClr val="000000"/>
                </a:solidFill>
                <a:latin typeface="Arial (Body)"/>
              </a:rPr>
              <a:t>Uses routers</a:t>
            </a:r>
          </a:p>
          <a:p>
            <a:pPr marL="255651" lvl="0" indent="-255651">
              <a:spcAft>
                <a:spcPct val="0"/>
              </a:spcAft>
              <a:buSzPts val="2400"/>
              <a:tabLst/>
            </a:pPr>
            <a:r>
              <a:rPr lang="en-US" kern="1200" dirty="0">
                <a:solidFill>
                  <a:srgbClr val="000000"/>
                </a:solidFill>
                <a:latin typeface="Arial (Body)"/>
              </a:rPr>
              <a:t>Less expensive, wasteful than circuit-switching</a:t>
            </a:r>
          </a:p>
        </p:txBody>
      </p:sp>
    </p:spTree>
    <p:extLst>
      <p:ext uri="{BB962C8B-B14F-4D97-AF65-F5344CB8AC3E}">
        <p14:creationId xmlns:p14="http://schemas.microsoft.com/office/powerpoint/2010/main" val="37676568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10402</TotalTime>
  <Words>3806</Words>
  <Application>Microsoft Office PowerPoint</Application>
  <PresentationFormat>On-screen Show (4:3)</PresentationFormat>
  <Paragraphs>413</Paragraphs>
  <Slides>53</Slides>
  <Notes>53</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53</vt:i4>
      </vt:variant>
    </vt:vector>
  </HeadingPairs>
  <TitlesOfParts>
    <vt:vector size="67" baseType="lpstr">
      <vt:lpstr>ＭＳ Ｐゴシック</vt:lpstr>
      <vt:lpstr>Arial</vt:lpstr>
      <vt:lpstr>Arial (Body)</vt:lpstr>
      <vt:lpstr>Arial Rounded MT Bold</vt:lpstr>
      <vt:lpstr>Calibri</vt:lpstr>
      <vt:lpstr>Calibri Light</vt:lpstr>
      <vt:lpstr>Noto Sans Symbols</vt:lpstr>
      <vt:lpstr>Segoe UI Symbol</vt:lpstr>
      <vt:lpstr>Times New Roman</vt:lpstr>
      <vt:lpstr>Verdana</vt:lpstr>
      <vt:lpstr>Kent Powerpoint Template (final)</vt:lpstr>
      <vt:lpstr>1_Kent Powerpoint Template (final)</vt:lpstr>
      <vt:lpstr>2_Kent Powerpoint Template (final)</vt:lpstr>
      <vt:lpstr>3_Kent Powerpoint Template (final)</vt:lpstr>
      <vt:lpstr>PowerPoint Presentation</vt:lpstr>
      <vt:lpstr>Resource Material</vt:lpstr>
      <vt:lpstr>E-commerce 2019: Business. Technology. Society.</vt:lpstr>
      <vt:lpstr>Learning Objectives</vt:lpstr>
      <vt:lpstr>Tech Titans Target a Prize: Bringing Internet Access to Rural India</vt:lpstr>
      <vt:lpstr>The Internet: Technology Background</vt:lpstr>
      <vt:lpstr>The Evolution of the Internet 1961–Present</vt:lpstr>
      <vt:lpstr>The Internet: Key Technology Concepts</vt:lpstr>
      <vt:lpstr>Packet Switching</vt:lpstr>
      <vt:lpstr>Figure 2.3 Packet Switching</vt:lpstr>
      <vt:lpstr>T C P/I P</vt:lpstr>
      <vt:lpstr>Figure 2.4 The T C P/I P Architecture and Protocol Suite</vt:lpstr>
      <vt:lpstr>Internet (I P) Addresses</vt:lpstr>
      <vt:lpstr>Figure 2.5 Routing Internet Messages: T C P/I P and Packet Switching</vt:lpstr>
      <vt:lpstr>Domain Names, D N S, and U R L s</vt:lpstr>
      <vt:lpstr>Client/Server Computing</vt:lpstr>
      <vt:lpstr>The Mobile Platform</vt:lpstr>
      <vt:lpstr>The Internet “Cloud Computing” Model (1 of 2)</vt:lpstr>
      <vt:lpstr>The Internet “Cloud Computing” Model (2 of 2)</vt:lpstr>
      <vt:lpstr>Other Internet Protocols and Utility Programs</vt:lpstr>
      <vt:lpstr>Internet Infrastructure </vt:lpstr>
      <vt:lpstr>Figure 2.10 The Hourglass Model of the Internet</vt:lpstr>
      <vt:lpstr>Figure 2.11 Internet Network Architecture</vt:lpstr>
      <vt:lpstr>The Internet Backbone</vt:lpstr>
      <vt:lpstr>Internet Exchange Points (I X P s)</vt:lpstr>
      <vt:lpstr>Tier 3 Internet Service Providers</vt:lpstr>
      <vt:lpstr>Campus/Corporate Area Networks</vt:lpstr>
      <vt:lpstr>Mobile Internet Access</vt:lpstr>
      <vt:lpstr>Wireless Local Area Network (W L A N) -Based Internet Access</vt:lpstr>
      <vt:lpstr>Figure 2.13 Wi-Fi Networks</vt:lpstr>
      <vt:lpstr>Other Innovative Internet Access Technologies: Drones, Balloons, and White Space</vt:lpstr>
      <vt:lpstr>The Internet of Things (I O T)</vt:lpstr>
      <vt:lpstr>Insight on Business: The Apple Watch: Bringing the Internet of Things to Your Wrist</vt:lpstr>
      <vt:lpstr>Who Governs the Internet?</vt:lpstr>
      <vt:lpstr>Insight on Society: Government Regulation and Surveillance of the Internet</vt:lpstr>
      <vt:lpstr>The Web</vt:lpstr>
      <vt:lpstr>Hypertext</vt:lpstr>
      <vt:lpstr>Markup Languages</vt:lpstr>
      <vt:lpstr>Web Servers and Web Clients</vt:lpstr>
      <vt:lpstr>Web Browsers</vt:lpstr>
      <vt:lpstr>The Internet and Web: Features</vt:lpstr>
      <vt:lpstr>Communication Tools</vt:lpstr>
      <vt:lpstr>Search Engines</vt:lpstr>
      <vt:lpstr>Figure 2.17 How Google Works</vt:lpstr>
      <vt:lpstr>Downloadable and Streaming Media</vt:lpstr>
      <vt:lpstr>Web 2.0 Features and Services</vt:lpstr>
      <vt:lpstr>Virtual Reality and Augmented Reality</vt:lpstr>
      <vt:lpstr>Insight on Technology: Leaping into the Future with AR and VR</vt:lpstr>
      <vt:lpstr>Intelligent Digital Assistants</vt:lpstr>
      <vt:lpstr>Mobile Apps</vt:lpstr>
      <vt:lpstr>Careers in E-commerce</vt:lpstr>
      <vt:lpstr>Copyright</vt:lpstr>
      <vt:lpstr>kent.edu.au  Kent Institute Australia Pty. Ltd. ABN 49 003 577 302 ● CRICOS Code: 00161E ● RTO Code: 90458 ● TEQSA Provider Number: PRV12051</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2019: Business. Technology. Society. Fifteenth Edition, Chapter 3, E-commerce Infrastructure: The Internet, Web, and Mobile Platform</dc:title>
  <dc:subject>Business</dc:subject>
  <dc:creator>Laudon/Traver</dc:creator>
  <cp:keywords>E-commerce 2019</cp:keywords>
  <cp:lastModifiedBy>Syed</cp:lastModifiedBy>
  <cp:revision>1329</cp:revision>
  <dcterms:modified xsi:type="dcterms:W3CDTF">2020-11-04T00:21:34Z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