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0" r:id="rId1"/>
    <p:sldMasterId id="2147483673" r:id="rId2"/>
  </p:sldMasterIdLst>
  <p:notesMasterIdLst>
    <p:notesMasterId r:id="rId51"/>
  </p:notesMasterIdLst>
  <p:sldIdLst>
    <p:sldId id="342" r:id="rId3"/>
    <p:sldId id="343" r:id="rId4"/>
    <p:sldId id="256" r:id="rId5"/>
    <p:sldId id="257" r:id="rId6"/>
    <p:sldId id="258" r:id="rId7"/>
    <p:sldId id="263" r:id="rId8"/>
    <p:sldId id="302" r:id="rId9"/>
    <p:sldId id="265" r:id="rId10"/>
    <p:sldId id="341" r:id="rId11"/>
    <p:sldId id="303" r:id="rId12"/>
    <p:sldId id="304" r:id="rId13"/>
    <p:sldId id="305" r:id="rId14"/>
    <p:sldId id="269" r:id="rId15"/>
    <p:sldId id="307" r:id="rId16"/>
    <p:sldId id="308" r:id="rId17"/>
    <p:sldId id="309" r:id="rId18"/>
    <p:sldId id="310" r:id="rId19"/>
    <p:sldId id="311" r:id="rId20"/>
    <p:sldId id="312" r:id="rId21"/>
    <p:sldId id="313" r:id="rId22"/>
    <p:sldId id="314" r:id="rId23"/>
    <p:sldId id="315" r:id="rId24"/>
    <p:sldId id="316" r:id="rId25"/>
    <p:sldId id="317" r:id="rId26"/>
    <p:sldId id="318" r:id="rId27"/>
    <p:sldId id="319" r:id="rId28"/>
    <p:sldId id="320" r:id="rId29"/>
    <p:sldId id="321" r:id="rId30"/>
    <p:sldId id="322" r:id="rId31"/>
    <p:sldId id="323" r:id="rId32"/>
    <p:sldId id="324" r:id="rId33"/>
    <p:sldId id="271" r:id="rId34"/>
    <p:sldId id="325" r:id="rId35"/>
    <p:sldId id="326" r:id="rId36"/>
    <p:sldId id="327" r:id="rId37"/>
    <p:sldId id="328" r:id="rId38"/>
    <p:sldId id="329" r:id="rId39"/>
    <p:sldId id="330" r:id="rId40"/>
    <p:sldId id="339" r:id="rId41"/>
    <p:sldId id="331" r:id="rId42"/>
    <p:sldId id="332" r:id="rId43"/>
    <p:sldId id="333" r:id="rId44"/>
    <p:sldId id="340" r:id="rId45"/>
    <p:sldId id="334" r:id="rId46"/>
    <p:sldId id="335" r:id="rId47"/>
    <p:sldId id="336" r:id="rId48"/>
    <p:sldId id="337" r:id="rId49"/>
    <p:sldId id="34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4206" autoAdjust="0"/>
  </p:normalViewPr>
  <p:slideViewPr>
    <p:cSldViewPr>
      <p:cViewPr varScale="1">
        <p:scale>
          <a:sx n="67" d="100"/>
          <a:sy n="67" d="100"/>
        </p:scale>
        <p:origin x="149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289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F3ACC11F-4F00-487E-9618-5D804A06B892}" type="slidenum">
              <a:rPr lang="en-US"/>
              <a:pPr>
                <a:defRPr/>
              </a:pPr>
              <a:t>‹#›</a:t>
            </a:fld>
            <a:endParaRPr lang="en-US"/>
          </a:p>
        </p:txBody>
      </p:sp>
    </p:spTree>
    <p:extLst>
      <p:ext uri="{BB962C8B-B14F-4D97-AF65-F5344CB8AC3E}">
        <p14:creationId xmlns:p14="http://schemas.microsoft.com/office/powerpoint/2010/main" val="17493930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6371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EF00C1F-CF1E-4CE6-8A6A-94EB5236A2B2}" type="slidenum">
              <a:rPr lang="en-US" smtClean="0"/>
              <a:pPr/>
              <a:t>13</a:t>
            </a:fld>
            <a:endParaRPr lang="en-US"/>
          </a:p>
        </p:txBody>
      </p:sp>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281123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URL in a browser’s address bar.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part of the URL reads “http://”. A rectangular box labeled “protocol” is positioned above the URL. An arrow originating from the first rectangular box points to the first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part of the URL reads ”www”. A rectangular box labeled “subdomain” is positioned above the URL. An arrow originating from the second rectangular box points to the second part of the URL.</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part of the URL reads “cengagebrain.com”. A rectangular box labeled “server or domain name” is positioned above the URL. An arrow originating from the third rectangular box points to the third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part of the URL reads “/shop”. A rectangular box labeled “webpage location” is positioned above the URL. An arrow originating from the fourth rectangular box points to the fourth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part of the URL reads “/index.html”. A rectangular box labeled “webpage file name” is positioned above the URL. An arrow originating from the fifth rectangular box points to the fifth part of the URL.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URL “http:// www. cengagebrain.com/shop/index.html” is entered in the address bar. A rectangular box labeled “URL” is positioned below the address bar. An arrow originating from the sixth rectangular box points to the URL in the address bar. </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14</a:t>
            </a:fld>
            <a:endParaRPr lang="en-US"/>
          </a:p>
        </p:txBody>
      </p:sp>
    </p:spTree>
    <p:extLst>
      <p:ext uri="{BB962C8B-B14F-4D97-AF65-F5344CB8AC3E}">
        <p14:creationId xmlns:p14="http://schemas.microsoft.com/office/powerpoint/2010/main" val="34741925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15</a:t>
            </a:fld>
            <a:endParaRPr lang="en-US"/>
          </a:p>
        </p:txBody>
      </p:sp>
    </p:spTree>
    <p:extLst>
      <p:ext uri="{BB962C8B-B14F-4D97-AF65-F5344CB8AC3E}">
        <p14:creationId xmlns:p14="http://schemas.microsoft.com/office/powerpoint/2010/main" val="35076886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wireframe sketch for webpages, using lines and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layer of the wireframe consists of a square box and a horizontal rectangular box. The first square box reads “Logo”. A rectangular box labeled “appealing graphic or text” is positioned to the left of the square box. An arrow originating from the rectangular box points to the square box. The horizontal rectangular box reads “Navigation”. A second rectangular box labeled “tabs or buttons with short text links for navigating site” is positioned to the right of the horizontal rectangular box. An arrow originating from the second rectangular box points to the horizontal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image shows space between the first and the second layers of the wireframe. A rectangular box labeled “passive white space” is positioned to the left of the space in the image. An arrow originating from the third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layer of the image consists of a second horizontal rectangular box. A rectangular box labeled “heading or advertisement” is positioned to the left of the second horizontal rectangular box. An arrow originating from the fourth rectangular box points to the second horizontal rectangular box. </a:t>
            </a:r>
          </a:p>
          <a:p>
            <a:r>
              <a:rPr lang="en-US" sz="1200" kern="1200" dirty="0">
                <a:solidFill>
                  <a:schemeClr val="tx1"/>
                </a:solidFill>
                <a:effectLst/>
                <a:latin typeface="Arial" charset="0"/>
                <a:ea typeface="+mn-ea"/>
                <a:cs typeface="+mn-cs"/>
              </a:rPr>
              <a:t>The image shows space between the second and the third layers of the wireframe. A rectangular box labeled “passive white space” is positioned to the left of the space in the image. An arrow originating from the fifth rectangular box points to the space.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layer of the image consists of a three vertically elongated rectangular boxes and one big square box. Two of the vertically elongated rectangular boxes are placed top and bottom to the left of the big square box. They read “Image”. The big square text box reads “Text area”. A rectangular box labeled “headings and main written content” is positioned to the left of the space in the image. An arrow originating from the sixth rectangular box points to the big square box in the center. The third vertically elongated rectangular box to the top right of the big square box read “Article”. A rectangular box labeled ”content related to main content” is positioned to the right of the third vertically elongated rectangular box. An arrow originating from the seventh rectangular box points to the vertically elongated rectangular box labeled “Article”. There is blank space below the third vertically elongated rectangular box. A rectangular box labeled “active white space” is positioned to the right of the image. An arrow originating from the eighth rectangular box points to the blank space below the box labeled “Article”.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layer of the wireframe consists of a horizontal rectangular box. A horizontal rectangular box reads “Footer”. A rectangular box labeled “legal matter and contact details” is positioned to the left of the horizontal rectangular box. An arrow originating from the ninth rectangular box points to the horizontal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19</a:t>
            </a:fld>
            <a:endParaRPr lang="en-US"/>
          </a:p>
        </p:txBody>
      </p:sp>
    </p:spTree>
    <p:extLst>
      <p:ext uri="{BB962C8B-B14F-4D97-AF65-F5344CB8AC3E}">
        <p14:creationId xmlns:p14="http://schemas.microsoft.com/office/powerpoint/2010/main" val="218669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linear structured webpage.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box reads “Home Page”. </a:t>
            </a:r>
          </a:p>
          <a:p>
            <a:r>
              <a:rPr lang="en-US" sz="1200" kern="1200" dirty="0">
                <a:solidFill>
                  <a:schemeClr val="tx1"/>
                </a:solidFill>
                <a:effectLst/>
                <a:latin typeface="Arial" charset="0"/>
                <a:ea typeface="+mn-ea"/>
                <a:cs typeface="+mn-cs"/>
              </a:rPr>
              <a:t>A second rectangular box to the right of the first rectangular box is labeled “Training module 1”. A bi-directional arrow is positioned between the first rectangular box and the second rectangular box.</a:t>
            </a:r>
          </a:p>
          <a:p>
            <a:r>
              <a:rPr lang="en-US" sz="1200" kern="1200" dirty="0">
                <a:solidFill>
                  <a:schemeClr val="tx1"/>
                </a:solidFill>
                <a:effectLst/>
                <a:latin typeface="Arial" charset="0"/>
                <a:ea typeface="+mn-ea"/>
                <a:cs typeface="+mn-cs"/>
              </a:rPr>
              <a:t>A third rectangular box to the right of the second rectangular box is labeled “Training module 2”. A bi-directional arrow is positioned between the second rectangular box and the third rectangular box. </a:t>
            </a:r>
          </a:p>
          <a:p>
            <a:r>
              <a:rPr lang="en-US" sz="1200" kern="1200" dirty="0">
                <a:solidFill>
                  <a:schemeClr val="tx1"/>
                </a:solidFill>
                <a:effectLst/>
                <a:latin typeface="Arial" charset="0"/>
                <a:ea typeface="+mn-ea"/>
                <a:cs typeface="+mn-cs"/>
              </a:rPr>
              <a:t>A fourth rectangular box to the right of the third rectangular box is labeled “Training module 3”. A bi-directional arrow is positioned between the third rectangular box and the fourth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21</a:t>
            </a:fld>
            <a:endParaRPr lang="en-US"/>
          </a:p>
        </p:txBody>
      </p:sp>
    </p:spTree>
    <p:extLst>
      <p:ext uri="{BB962C8B-B14F-4D97-AF65-F5344CB8AC3E}">
        <p14:creationId xmlns:p14="http://schemas.microsoft.com/office/powerpoint/2010/main" val="30167046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a webpage that has a linear structure with home page links.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box in the second line is labeled “Training module 1”. A bi-directional arrow is placed between the first rectangular box in the first line and second rectangular box in the second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rectangular box labeled “Training module 2” positioned to the right of the first rectangular box in the second line. A bi-directional arrow is placed between the first rectangular box and the second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A rectangular box labeled “Training module 3” is positioned to the right of the second rectangular box. A bi-directional arrow is placed between the second rectangular box and the third rectangular box. Another bi-directional arrow is placed between the first rectangular box in the first line and the third rectangular box in the second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22</a:t>
            </a:fld>
            <a:endParaRPr lang="en-US"/>
          </a:p>
        </p:txBody>
      </p:sp>
    </p:spTree>
    <p:extLst>
      <p:ext uri="{BB962C8B-B14F-4D97-AF65-F5344CB8AC3E}">
        <p14:creationId xmlns:p14="http://schemas.microsoft.com/office/powerpoint/2010/main" val="6602397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hierarchical structure of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the first rectangular box that reads “Home Page”.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second rectangular box that is labeled “Training module 1 introduction”. A third rectangular box to the right of the second rectangular box is labeled “Training module 2 introduction”. A fourth rectangular box to the right of the third rectangular box is labeled “Training module 3 introduction”. A bi-directional arrow originating from the first rectangular box points to the second rectangular box, third rectangular box, and fourth rectangular box.</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fifth rectangular box labeled “Training module 1 page 1”. A bi-directional arrow is positioned between the second and the fifth rectangular boxes. A sixth rectangular box labeled “Training module 2 page 1” is positioned to the right of the fifth rectangular box. A bi-directional arrow is positioned between the third and the sixth rectangular boxes. A seventh rectangular box labeled “Training module 3 page 1” is positioned to the right of the sixth rectangular box. A bi-directional arrow is positioned between the fourth and the seventh rectangular boxes.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consists of an eighth rectangular box labeled “Training module 1 page 2” positioned below the fifth rectangular box. A bi-directional arrow is positioned between the second, fifth, and the eighth rectangular boxes. A ninth rectangular box labeled “Training module 2 page 2” is positioned to the right of the eighth rectangular box and below the sixth rectangular box. A bi-directional arrow is positioned between the third, sixth, and the ninth rectangular boxes. A tenth rectangular box labeled “Training module 3 page 2” is positioned to the right of the ninth rectangular box and below the seventh rectangular box. A bi-directional arrow is positioned between the fourth, seventh, and the tenth rectangular boxes.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23</a:t>
            </a:fld>
            <a:endParaRPr lang="en-US"/>
          </a:p>
        </p:txBody>
      </p:sp>
    </p:spTree>
    <p:extLst>
      <p:ext uri="{BB962C8B-B14F-4D97-AF65-F5344CB8AC3E}">
        <p14:creationId xmlns:p14="http://schemas.microsoft.com/office/powerpoint/2010/main" val="29521660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describes a webpage that has a webbed structure.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consists of a rectangular box that is labeled “Training module 1 page 1”. A second rectangular box positioned to the right of the first rectangular box reads “Home Page”. A bi-directional arrow is positioned between the first and the second rectangular boxes.  A third rectangular box positioned to the right of the second rectangular box is labeled “Training module 3 page 1”. A bi-directional arrow is positioned between the second and the third rectangular boxes.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consists of a fourth rectangular box labeled “Training module 1 introduction”. A bi-directional arrow is positioned between the first rectangular, third box second rectangular box. A fifth rectangular box labeled “Training module 3 introduction” is positioned to the right of the fourth rectangular box. A bi-directional arrow is positioned between the second rectangular box and the third rectangular box.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consists of a sixth rectangular box labeled “Training module 1 page 2”. A bi-directional arrow is positioned between the first rectangular box and the fourth rectangular box. A seventh rectangular box labeled “Training module 2 introduction” is positioned to the right of the sixth rectangular box. A bi-directional arrow is positioned between the fourth rectangular box, second rectangular box, fifth rectangular box, and the sixth rectangular box.  A rectangular box labelled “Training module 3 page 2” is positioned to the right of the seventh rectangular box. A bi-directional arrow is positioned between the seventh rectangular box, fifth rectangular box, and the third rectangular box.</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24</a:t>
            </a:fld>
            <a:endParaRPr lang="en-US"/>
          </a:p>
        </p:txBody>
      </p:sp>
    </p:spTree>
    <p:extLst>
      <p:ext uri="{BB962C8B-B14F-4D97-AF65-F5344CB8AC3E}">
        <p14:creationId xmlns:p14="http://schemas.microsoft.com/office/powerpoint/2010/main" val="283353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website for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Manger that displays a new product and which serves as the focal point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rectangular section reads “</a:t>
            </a:r>
            <a:r>
              <a:rPr lang="en-US" sz="1200" kern="1200" dirty="0" err="1">
                <a:solidFill>
                  <a:schemeClr val="tx1"/>
                </a:solidFill>
                <a:effectLst/>
                <a:latin typeface="Arial" charset="0"/>
                <a:ea typeface="+mn-ea"/>
                <a:cs typeface="+mn-cs"/>
              </a:rPr>
              <a:t>Pret</a:t>
            </a:r>
            <a:r>
              <a:rPr lang="en-US" sz="1200" kern="1200" dirty="0">
                <a:solidFill>
                  <a:schemeClr val="tx1"/>
                </a:solidFill>
                <a:effectLst/>
                <a:latin typeface="Arial" charset="0"/>
                <a:ea typeface="+mn-ea"/>
                <a:cs typeface="+mn-cs"/>
              </a:rPr>
              <a:t> A Manager”.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rectangular section consists of nine sub sections that read “HOME”, “OUR MENU”, “FIND A PRET”, “ORDER ONLINE”, “PRET CARD”, “JOBS”, “ABOUT US”, “CONTACT”, and “SIGN UP”.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rectangular section</a:t>
            </a:r>
            <a:r>
              <a:rPr lang="en-US" sz="1200" kern="1200" baseline="0" dirty="0">
                <a:solidFill>
                  <a:schemeClr val="tx1"/>
                </a:solidFill>
                <a:effectLst/>
                <a:latin typeface="Arial" charset="0"/>
                <a:ea typeface="+mn-ea"/>
                <a:cs typeface="+mn-cs"/>
              </a:rPr>
              <a:t> </a:t>
            </a:r>
            <a:r>
              <a:rPr lang="en-US" sz="1200" kern="1200" dirty="0">
                <a:solidFill>
                  <a:schemeClr val="tx1"/>
                </a:solidFill>
                <a:effectLst/>
                <a:latin typeface="Arial" charset="0"/>
                <a:ea typeface="+mn-ea"/>
                <a:cs typeface="+mn-cs"/>
              </a:rPr>
              <a:t>consists of three sub sections. The first vertically rectangular sub section reads “PRET’S HOT”. A rectangular box positioned to the left of the first sub section is labeled “graphic reflects the company’s brand”.  The second squared sub section reads “PROSCUITTO”. A second rectangular box positioned to the left of the image is labeled “primary graphic highlights new product”. An arrow originating from the second rectangular box points to the second sub section. The third sub section reads “STRAIGHT FROM THE OVEN”.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section consists of five sub sections that read “TODAY’S SOUP”, “CHEF’S SPECIAL”, “AUTUMN MENU”, “COFFEE”, and “WE’RE HIRING”. A rectangular box positioned to the bottom-left of the image is labeled “additional eye-catching graphics serve as navigational links”. An arrow originating from the third rectangular box points to the third sub section.</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25</a:t>
            </a:fld>
            <a:endParaRPr lang="en-US"/>
          </a:p>
        </p:txBody>
      </p:sp>
    </p:spTree>
    <p:extLst>
      <p:ext uri="{BB962C8B-B14F-4D97-AF65-F5344CB8AC3E}">
        <p14:creationId xmlns:p14="http://schemas.microsoft.com/office/powerpoint/2010/main" val="18747927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 nine rows and two columns. The first cell</a:t>
            </a:r>
            <a:r>
              <a:rPr lang="en-US" sz="1200" kern="1200" baseline="0" dirty="0">
                <a:solidFill>
                  <a:schemeClr val="tx1"/>
                </a:solidFill>
                <a:effectLst/>
                <a:latin typeface="Arial" charset="0"/>
                <a:ea typeface="+mn-ea"/>
                <a:cs typeface="+mn-cs"/>
              </a:rPr>
              <a:t> in the first row of the first column </a:t>
            </a:r>
            <a:r>
              <a:rPr lang="en-US" sz="1200" kern="1200" dirty="0">
                <a:solidFill>
                  <a:schemeClr val="tx1"/>
                </a:solidFill>
                <a:effectLst/>
                <a:latin typeface="Arial" charset="0"/>
                <a:ea typeface="+mn-ea"/>
                <a:cs typeface="+mn-cs"/>
              </a:rPr>
              <a:t>is titled as Color.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Red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Blue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Green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Yellow</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Orange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Brown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Black</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a:t>
            </a:r>
            <a:r>
              <a:rPr lang="en-US" sz="1200" kern="1200" baseline="0" dirty="0">
                <a:solidFill>
                  <a:schemeClr val="tx1"/>
                </a:solidFill>
                <a:effectLst/>
                <a:latin typeface="Arial" charset="0"/>
                <a:ea typeface="+mn-ea"/>
                <a:cs typeface="+mn-cs"/>
              </a:rPr>
              <a:t> first row</a:t>
            </a:r>
            <a:r>
              <a:rPr lang="en-US" sz="1200" kern="1200" dirty="0">
                <a:solidFill>
                  <a:schemeClr val="tx1"/>
                </a:solidFill>
                <a:effectLst/>
                <a:latin typeface="Arial" charset="0"/>
                <a:ea typeface="+mn-ea"/>
                <a:cs typeface="+mn-cs"/>
              </a:rPr>
              <a:t> is titled as Common Meaning.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Love, romance, anger, energy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Trust, loyalty, integrity, honesty, dependability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Freshness, friendliness, health, safety, strength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Warmth, cheer, joy, excitement, humor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Energy, warmth, health</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Nature, wholesomeness, simplicity, friendliness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Elegance, tradition, sophistication, formality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Purity, honesty, sincerity, cleanliness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28</a:t>
            </a:fld>
            <a:endParaRPr lang="en-US"/>
          </a:p>
        </p:txBody>
      </p:sp>
    </p:spTree>
    <p:extLst>
      <p:ext uri="{BB962C8B-B14F-4D97-AF65-F5344CB8AC3E}">
        <p14:creationId xmlns:p14="http://schemas.microsoft.com/office/powerpoint/2010/main" val="42849764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7146613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table has</a:t>
            </a:r>
            <a:r>
              <a:rPr lang="en-US" sz="1200" kern="1200" baseline="0" dirty="0">
                <a:solidFill>
                  <a:schemeClr val="tx1"/>
                </a:solidFill>
                <a:effectLst/>
                <a:latin typeface="Arial" charset="0"/>
                <a:ea typeface="+mn-ea"/>
                <a:cs typeface="+mn-cs"/>
              </a:rPr>
              <a:t> nine</a:t>
            </a:r>
            <a:r>
              <a:rPr lang="en-US" sz="1200" kern="1200" dirty="0">
                <a:solidFill>
                  <a:schemeClr val="tx1"/>
                </a:solidFill>
                <a:effectLst/>
                <a:latin typeface="Arial" charset="0"/>
                <a:ea typeface="+mn-ea"/>
                <a:cs typeface="+mn-cs"/>
              </a:rPr>
              <a:t> </a:t>
            </a:r>
            <a:r>
              <a:rPr lang="en-US" sz="1200" kern="1200" baseline="0" dirty="0">
                <a:solidFill>
                  <a:schemeClr val="tx1"/>
                </a:solidFill>
                <a:effectLst/>
                <a:latin typeface="Arial" charset="0"/>
                <a:ea typeface="+mn-ea"/>
                <a:cs typeface="+mn-cs"/>
              </a:rPr>
              <a:t>r</a:t>
            </a:r>
            <a:r>
              <a:rPr lang="en-US" sz="1200" kern="1200" dirty="0">
                <a:solidFill>
                  <a:schemeClr val="tx1"/>
                </a:solidFill>
                <a:effectLst/>
                <a:latin typeface="Arial" charset="0"/>
                <a:ea typeface="+mn-ea"/>
                <a:cs typeface="+mn-cs"/>
              </a:rPr>
              <a:t>ows and two columns. The first cell in the first row first column is titled as Topic. Following information is given under this column.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Purpose of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Target audience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Multiplatform display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Site map</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Wireframe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Graphics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Color</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Typography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Accessibility</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column  in the first row is titled as Web Designer Questions. Following information is given under this column.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2: What is the purpose and goal of the website? What is the organization’s mission statement?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3: Describe the target audience (age, gender, demographics). What information is the most pertinent to the users?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4: Will you design for display on multiple platforms or focus only on a desktop or mobile design?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5: How many webpages will be included in the website? How will the webpages be organized? What type of website structure is appropriate for the content?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6: What features will be displayed on each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7: What graphics will you use on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8: What colors will you use within the site to enhance the purpose and the brand?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9: What font styles will you use within the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Row 10: How will the website accommodate people with disabilities?</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31</a:t>
            </a:fld>
            <a:endParaRPr lang="en-US"/>
          </a:p>
        </p:txBody>
      </p:sp>
    </p:spTree>
    <p:extLst>
      <p:ext uri="{BB962C8B-B14F-4D97-AF65-F5344CB8AC3E}">
        <p14:creationId xmlns:p14="http://schemas.microsoft.com/office/powerpoint/2010/main" val="1234220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DE5CA66-26FF-4669-98A0-2E149B9F461C}" type="slidenum">
              <a:rPr lang="en-US" smtClean="0"/>
              <a:pPr/>
              <a:t>32</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356894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figures explains the anatomy of HTML elements in the</a:t>
            </a:r>
            <a:r>
              <a:rPr lang="en-US" sz="1200" kern="1200" baseline="0" dirty="0">
                <a:solidFill>
                  <a:schemeClr val="tx1"/>
                </a:solidFill>
                <a:effectLst/>
                <a:latin typeface="Arial" charset="0"/>
                <a:ea typeface="+mn-ea"/>
                <a:cs typeface="+mn-cs"/>
              </a:rPr>
              <a:t> text editor, </a:t>
            </a:r>
            <a:r>
              <a:rPr lang="en-US" sz="1200" kern="1200" dirty="0">
                <a:solidFill>
                  <a:schemeClr val="tx1"/>
                </a:solidFill>
                <a:effectLst/>
                <a:latin typeface="Arial" charset="0"/>
                <a:ea typeface="+mn-ea"/>
                <a:cs typeface="+mn-cs"/>
              </a:rPr>
              <a:t>Notepad++</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in the document reads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first rectangular box positioned to the left of the image is labeled “html start tag”. The arrow originates from the first rectangular box and points to “&lt;html”. The second rectangular box positioned at the top of the image is labeled “attribute (sets language for browser)”. The arrow originates from the second rectangular box and points to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The third rectangular box positioned at the top of the image is labeled “value (specifies English as language)”. The arrow originates from the third rectangular box and points to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 </a:t>
            </a:r>
          </a:p>
          <a:p>
            <a:r>
              <a:rPr lang="en-US" sz="1200" kern="1200" dirty="0">
                <a:solidFill>
                  <a:schemeClr val="tx1"/>
                </a:solidFill>
                <a:effectLst/>
                <a:latin typeface="Arial" charset="0"/>
                <a:ea typeface="+mn-ea"/>
                <a:cs typeface="+mn-cs"/>
              </a:rPr>
              <a:t>The second line reads “&lt;head&gt;”.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“&lt;title&gt;Webpage Example&lt;/title&gt;”. The fourth rectangular box positioned to the left of the image is labeled “title start tag”. An arrow originates from the fourth rectangular box and points to “&lt;title&gt;”. The fifth rectangular box positioned below is labeled “content”. An arrow originates from the fifth rectangular box and points to “Webpage Example”. The sixth rectangular box positioned to the right of the image is labeled “title end tag”. An arrow originates from the sixth rectangular box and points to “&lt;/title&gt;”.</a:t>
            </a:r>
          </a:p>
          <a:p>
            <a:r>
              <a:rPr lang="en-US" sz="1200" kern="1200" dirty="0">
                <a:solidFill>
                  <a:schemeClr val="tx1"/>
                </a:solidFill>
                <a:effectLst/>
                <a:latin typeface="Arial" charset="0"/>
                <a:ea typeface="+mn-ea"/>
                <a:cs typeface="+mn-cs"/>
              </a:rPr>
              <a:t>The fifth</a:t>
            </a:r>
            <a:r>
              <a:rPr lang="en-US" sz="1200" kern="1200" baseline="0" dirty="0">
                <a:solidFill>
                  <a:schemeClr val="tx1"/>
                </a:solidFill>
                <a:effectLst/>
                <a:latin typeface="Arial" charset="0"/>
                <a:ea typeface="+mn-ea"/>
                <a:cs typeface="+mn-cs"/>
              </a:rPr>
              <a:t> line reads “&lt;/head&gt;”.</a:t>
            </a:r>
          </a:p>
          <a:p>
            <a:r>
              <a:rPr lang="en-US" sz="1200" kern="1200" dirty="0">
                <a:solidFill>
                  <a:schemeClr val="tx1"/>
                </a:solidFill>
                <a:effectLst/>
                <a:latin typeface="Arial" charset="0"/>
                <a:ea typeface="+mn-ea"/>
                <a:cs typeface="+mn-cs"/>
              </a:rPr>
              <a:t>The seventh line reads “&lt;/html&gt;”. The seventh rectangular box positioned at the bottom of the image is labeled “html end tag”. An arrow originates from the seventh rectangular box and points to “&lt;/html&gt;”.</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34</a:t>
            </a:fld>
            <a:endParaRPr lang="en-US"/>
          </a:p>
        </p:txBody>
      </p:sp>
    </p:spTree>
    <p:extLst>
      <p:ext uri="{BB962C8B-B14F-4D97-AF65-F5344CB8AC3E}">
        <p14:creationId xmlns:p14="http://schemas.microsoft.com/office/powerpoint/2010/main" val="22245937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HTML code and the content needed to create a webpage.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eighth line of the code in the image reads “&lt;p&gt;This webpage example uses basic HTML tags.&lt;/p&gt;”. The first rectangular box positioned to the left of the image is labeled “start paragraph tag”. An arrow originates from the first rectangular box and points to “&lt;p&gt;”. The second rectangular box positioned above “This webpage example uses the basic HTML tags.” is labeled “content of first paragraph”. An arrow originates from the second rectangular box and points to “This webpage example uses the basic HTML tags.” The third rectangular box positioned to the right of the image is labeled “end paragraph tag”. An arrow originates from the third rectangular box and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of the code in the image reads “&lt;p&gt;This webpage example also uses paragraph tags.&lt;/p&gt;. The fourth rectangular box positioned to the right of the image is labeled “second paragraph”. An arrow originating from the fourth rectangular points to “&lt;/p&gt;”.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tenth line of the code in the image reads “&lt;p&gt;This paragraph uses a line break after the word </a:t>
            </a:r>
            <a:r>
              <a:rPr lang="en-US" sz="1200" kern="1200" dirty="0" err="1">
                <a:solidFill>
                  <a:schemeClr val="tx1"/>
                </a:solidFill>
                <a:effectLst/>
                <a:latin typeface="Arial" charset="0"/>
                <a:ea typeface="+mn-ea"/>
                <a:cs typeface="+mn-cs"/>
              </a:rPr>
              <a:t>dreak</a:t>
            </a:r>
            <a:r>
              <a:rPr lang="en-US" sz="1200" kern="1200" dirty="0">
                <a:solidFill>
                  <a:schemeClr val="tx1"/>
                </a:solidFill>
                <a:effectLst/>
                <a:latin typeface="Arial" charset="0"/>
                <a:ea typeface="+mn-ea"/>
                <a:cs typeface="+mn-cs"/>
              </a:rPr>
              <a:t>”&lt;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 The fifth rectangular box positioned to the right of the image is labeled “line break tag in third paragraph”. An arrow originates from the fifth rectangular box and points to “&lt;</a:t>
            </a:r>
            <a:r>
              <a:rPr lang="en-US" sz="1200" kern="1200" dirty="0" err="1">
                <a:solidFill>
                  <a:schemeClr val="tx1"/>
                </a:solidFill>
                <a:effectLst/>
                <a:latin typeface="Arial" charset="0"/>
                <a:ea typeface="+mn-ea"/>
                <a:cs typeface="+mn-cs"/>
              </a:rPr>
              <a:t>br</a:t>
            </a:r>
            <a:r>
              <a:rPr lang="en-US" sz="1200" kern="1200" dirty="0">
                <a:solidFill>
                  <a:schemeClr val="tx1"/>
                </a:solidFill>
                <a:effectLst/>
                <a:latin typeface="Arial" charset="0"/>
                <a:ea typeface="+mn-ea"/>
                <a:cs typeface="+mn-cs"/>
              </a:rPr>
              <a:t>&gt;”.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twelfth line of code in the image reads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The sixth rectangular box positioned to the left of the image is labeled “horizontal rule tag”. An arrow originates from the sixth rectangular box and points to “&lt;</a:t>
            </a:r>
            <a:r>
              <a:rPr lang="en-US" sz="1200" kern="1200" dirty="0" err="1">
                <a:solidFill>
                  <a:schemeClr val="tx1"/>
                </a:solidFill>
                <a:effectLst/>
                <a:latin typeface="Arial" charset="0"/>
                <a:ea typeface="+mn-ea"/>
                <a:cs typeface="+mn-cs"/>
              </a:rPr>
              <a:t>hr</a:t>
            </a:r>
            <a:r>
              <a:rPr lang="en-US" sz="1200" kern="1200" dirty="0">
                <a:solidFill>
                  <a:schemeClr val="tx1"/>
                </a:solidFill>
                <a:effectLst/>
                <a:latin typeface="Arial" charset="0"/>
                <a:ea typeface="+mn-ea"/>
                <a:cs typeface="+mn-cs"/>
              </a:rPr>
              <a:t>&gt;”.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thirteenth line of code in the images reads “&lt;p&gt;A horizontal rule is the line that appears above this paragraph.&lt;p&gt;”. The seventh rectangular box positioned at the bottom of the image is labeled “fourth paragraph”. An arrow originates from the seventh rectangular box and points to “line”.</a:t>
            </a:r>
            <a:endParaRPr lang="en-IN" sz="1200" kern="1200" dirty="0">
              <a:solidFill>
                <a:schemeClr val="tx1"/>
              </a:solidFill>
              <a:effectLst/>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38</a:t>
            </a:fld>
            <a:endParaRPr lang="en-US"/>
          </a:p>
        </p:txBody>
      </p:sp>
    </p:spTree>
    <p:extLst>
      <p:ext uri="{BB962C8B-B14F-4D97-AF65-F5344CB8AC3E}">
        <p14:creationId xmlns:p14="http://schemas.microsoft.com/office/powerpoint/2010/main" val="40954105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image explains output of the HTML code in the previous image.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“This webpage example uses the basic HTML tags.” The first rectangular box positioned to the left of the image is labeled “first paragraph”. An arrow originates from the first rectangular box and points to “This webpage example uses the basic HTML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“This webpage example also uses paragraph tags.” The second rectangular box positioned to the right of the image is labeled “second paragraph”. An arrow originates from the second rectangular box and points to “This webpage example also uses paragraph tags.”</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“This paragraph uses a line break after the word break”. The third rectangular box positioned to the right of the image is labeled “line break inserted in third paragraph”. An arrow originates from the third rectangular box and points to “This paragraph uses a line break after the word break”.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indicates a horizontal line across the page. The fourth rectangular box positioned to the left of the image is labeled “horizontal rule”. An arrow originates from the fourth rectangular box and points to the horizontal line.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“The horizontal rule is the line that appears above this paragraph”. The fifth rectangular box positioned to the bottom of the image is labeled “fourth paragraph”. An arrow originates from the fifth rectangular box and points to “The horizontal rule is the line that appears above this paragraph”.</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39</a:t>
            </a:fld>
            <a:endParaRPr lang="en-US"/>
          </a:p>
        </p:txBody>
      </p:sp>
    </p:spTree>
    <p:extLst>
      <p:ext uri="{BB962C8B-B14F-4D97-AF65-F5344CB8AC3E}">
        <p14:creationId xmlns:p14="http://schemas.microsoft.com/office/powerpoint/2010/main" val="354522000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The image explains the creation of a webpage using the basic HTML tags.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line reads “1&lt;!DOCTYPE html&gt;”. The first rectangular box positioned to the left of the image is labeled “HTML5 declaration”. An arrow originates from the first rectangular box and points to “&lt;!DOCTYPE html&gt;”.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line reads “2 &lt;html </a:t>
            </a:r>
            <a:r>
              <a:rPr lang="en-US" sz="1200" kern="1200" dirty="0" err="1">
                <a:solidFill>
                  <a:schemeClr val="tx1"/>
                </a:solidFill>
                <a:effectLst/>
                <a:latin typeface="Arial" charset="0"/>
                <a:ea typeface="+mn-ea"/>
                <a:cs typeface="+mn-cs"/>
              </a:rPr>
              <a:t>lang</a:t>
            </a:r>
            <a:r>
              <a:rPr lang="en-US" sz="1200" kern="1200" dirty="0">
                <a:solidFill>
                  <a:schemeClr val="tx1"/>
                </a:solidFill>
                <a:effectLst/>
                <a:latin typeface="Arial" charset="0"/>
                <a:ea typeface="+mn-ea"/>
                <a:cs typeface="+mn-cs"/>
              </a:rPr>
              <a:t> = “</a:t>
            </a:r>
            <a:r>
              <a:rPr lang="en-US" sz="1200" kern="1200" dirty="0" err="1">
                <a:solidFill>
                  <a:schemeClr val="tx1"/>
                </a:solidFill>
                <a:effectLst/>
                <a:latin typeface="Arial" charset="0"/>
                <a:ea typeface="+mn-ea"/>
                <a:cs typeface="+mn-cs"/>
              </a:rPr>
              <a:t>en</a:t>
            </a:r>
            <a:r>
              <a:rPr lang="en-US" sz="1200" kern="1200" dirty="0">
                <a:solidFill>
                  <a:schemeClr val="tx1"/>
                </a:solidFill>
                <a:effectLst/>
                <a:latin typeface="Arial" charset="0"/>
                <a:ea typeface="+mn-ea"/>
                <a:cs typeface="+mn-cs"/>
              </a:rPr>
              <a:t>”&gt;”. The second rectangular box positioned to the right of the image is labeled “html start tag”. An arrow originates from the second rectangular box and points to “&gt;”.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line reads “3 &lt;head&gt;”. The third rectangular box positioned to the left of the image is labeled “head start tag”. An arrow originates from the third rectangular box and points to “3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fourth line reads “4 &lt;title&gt;Webpage Title &lt;/title&gt;”. The fourth rectangular box positioned to the right of the image is labeled “HTML elements in &lt;head&gt; and &lt;/head&gt; tags”. An arrow originates from the fourth rectangular box and points to “&lt;/title&gt;”.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fifth line reads “5 &lt;meta charset = “utf-8&gt;”. The fourth rectangular box positioned to the right of the image is labeled “HTML elements in &lt;head&gt; and &lt;/head&gt; tags”. An arrow originates from the fourth rectangular box and points to “&lt;meta charset = “utf-8&gt;”.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sixth line reads “6 &lt;/head&gt;”. The fifth rectangular box positioned to the left of the image is labeled “head end tag”. An arrow originates from the fifth rectangular box and points to “&lt;/head&gt;”. </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seventh and the eighth lines read “7 &lt;body&gt;” and “8 &lt;/body&gt;”. The sixth rectangular box positioned to the right of the image is labeled “start and end body tags”. An arrow originates from the sixth rectangular box and points to “&lt;body&gt;” and &lt;/body&gt;”.</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ninth line reads “9 &lt;/html&gt;”. The seventh rectangular box positioned to the left of the image is labeled “html end”. An arrow originates from the seventh rectangular box and points to “&lt;/html&gt;”.</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47</a:t>
            </a:fld>
            <a:endParaRPr lang="en-US"/>
          </a:p>
        </p:txBody>
      </p:sp>
    </p:spTree>
    <p:extLst>
      <p:ext uri="{BB962C8B-B14F-4D97-AF65-F5344CB8AC3E}">
        <p14:creationId xmlns:p14="http://schemas.microsoft.com/office/powerpoint/2010/main" val="19331950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04D994D-9358-4AF5-8166-377E36F359B3}" type="slidenum">
              <a:rPr kumimoji="0" lang="en-AU"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AU"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154058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665671D2-8C50-4F83-AC51-9B679EA8C956}" type="slidenum">
              <a:rPr lang="en-US" smtClean="0"/>
              <a:pPr/>
              <a:t>3</a:t>
            </a:fld>
            <a:endParaRPr 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73462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46E654D-C271-47A9-94C2-72B457B8FC97}" type="slidenum">
              <a:rPr lang="en-US" smtClean="0"/>
              <a:pPr/>
              <a:t>4</a:t>
            </a:fld>
            <a:endParaRPr lang="en-US"/>
          </a:p>
        </p:txBody>
      </p:sp>
      <p:sp>
        <p:nvSpPr>
          <p:cNvPr id="18434" name="Rectangle 2"/>
          <p:cNvSpPr>
            <a:spLocks noGrp="1" noRot="1" noChangeAspect="1" noChangeArrowheads="1" noTextEdit="1"/>
          </p:cNvSpPr>
          <p:nvPr>
            <p:ph type="sldImg"/>
          </p:nvPr>
        </p:nvSpPr>
        <p:spPr>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dirty="0"/>
          </a:p>
        </p:txBody>
      </p:sp>
    </p:spTree>
    <p:extLst>
      <p:ext uri="{BB962C8B-B14F-4D97-AF65-F5344CB8AC3E}">
        <p14:creationId xmlns:p14="http://schemas.microsoft.com/office/powerpoint/2010/main" val="513783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17C32C3-35E5-4A92-A7C3-C911A3F3C51C}" type="slidenum">
              <a:rPr lang="en-US" smtClean="0"/>
              <a:pPr/>
              <a:t>5</a:t>
            </a:fld>
            <a:endParaRPr lang="en-US"/>
          </a:p>
        </p:txBody>
      </p:sp>
      <p:sp>
        <p:nvSpPr>
          <p:cNvPr id="20482" name="Rectangle 2"/>
          <p:cNvSpPr>
            <a:spLocks noGrp="1" noRot="1" noChangeAspect="1" noChangeArrowheads="1" noTextEdit="1"/>
          </p:cNvSpPr>
          <p:nvPr>
            <p:ph type="sldImg"/>
          </p:nvPr>
        </p:nvSpPr>
        <p:spPr>
          <a:ln/>
        </p:spPr>
      </p:sp>
      <p:sp>
        <p:nvSpPr>
          <p:cNvPr id="204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6997135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1016B1F7-C392-40F9-81C7-1E86CC9384C4}" type="slidenum">
              <a:rPr lang="en-US" smtClean="0"/>
              <a:pPr/>
              <a:t>6</a:t>
            </a:fld>
            <a:endParaRPr lang="en-US"/>
          </a:p>
        </p:txBody>
      </p:sp>
      <p:sp>
        <p:nvSpPr>
          <p:cNvPr id="24578" name="Rectangle 2"/>
          <p:cNvSpPr>
            <a:spLocks noGrp="1" noRot="1" noChangeAspect="1" noChangeArrowheads="1" noTextEdit="1"/>
          </p:cNvSpPr>
          <p:nvPr>
            <p:ph type="sldImg"/>
          </p:nvPr>
        </p:nvSpPr>
        <p:spPr>
          <a:ln/>
        </p:spPr>
      </p:sp>
      <p:sp>
        <p:nvSpPr>
          <p:cNvPr id="245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32934396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2572CDDB-F642-460F-B765-96EB1661164B}" type="slidenum">
              <a:rPr lang="en-US" smtClean="0"/>
              <a:pPr/>
              <a:t>8</a:t>
            </a:fld>
            <a:endParaRPr lang="en-US"/>
          </a:p>
        </p:txBody>
      </p:sp>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4336556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Arial" charset="0"/>
                <a:ea typeface="+mn-ea"/>
                <a:cs typeface="+mn-cs"/>
              </a:rPr>
              <a:t>This figure explains the appearance of a website.</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first section reads “U.S. Department of Education”. A rectangular box labeled “home page” is positioned next to the first section. An arrow originating from the first rectangular box points to the first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second section shows 4 sub sections that reads “Student Loans”, “Grants”, “Laws” and “Data”. A rectangular box labeled “links indicate purpose of website” is positioned to the left of the second section. An arrow originating from the second rectangular box points to the second section.</a:t>
            </a:r>
            <a:endParaRPr lang="en-IN" sz="1200" kern="1200" dirty="0">
              <a:solidFill>
                <a:schemeClr val="tx1"/>
              </a:solidFill>
              <a:effectLst/>
              <a:latin typeface="Arial" charset="0"/>
              <a:ea typeface="+mn-ea"/>
              <a:cs typeface="+mn-cs"/>
            </a:endParaRPr>
          </a:p>
          <a:p>
            <a:r>
              <a:rPr lang="en-US" sz="1200" kern="1200" dirty="0">
                <a:solidFill>
                  <a:schemeClr val="tx1"/>
                </a:solidFill>
                <a:effectLst/>
                <a:latin typeface="Arial" charset="0"/>
                <a:ea typeface="+mn-ea"/>
                <a:cs typeface="+mn-cs"/>
              </a:rPr>
              <a:t>The third section reads “How Do I Find”</a:t>
            </a:r>
            <a:r>
              <a:rPr lang="en-US" sz="1200" kern="1200" baseline="0" dirty="0">
                <a:solidFill>
                  <a:schemeClr val="tx1"/>
                </a:solidFill>
                <a:effectLst/>
                <a:latin typeface="Arial" charset="0"/>
                <a:ea typeface="+mn-ea"/>
                <a:cs typeface="+mn-cs"/>
              </a:rPr>
              <a:t> under which there is</a:t>
            </a:r>
            <a:r>
              <a:rPr lang="en-US" sz="1200" kern="1200" dirty="0">
                <a:solidFill>
                  <a:schemeClr val="tx1"/>
                </a:solidFill>
                <a:effectLst/>
                <a:latin typeface="Arial" charset="0"/>
                <a:ea typeface="+mn-ea"/>
                <a:cs typeface="+mn-cs"/>
              </a:rPr>
              <a:t> a list of key terms that provides information that is available on the website. A rectangular box labeled “links to content on the website” is positioned to the right of the third section. An arrow originating from the third rectangular box points to the third section.</a:t>
            </a:r>
            <a:endParaRPr lang="en-IN"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10</a:t>
            </a:fld>
            <a:endParaRPr lang="en-US"/>
          </a:p>
        </p:txBody>
      </p:sp>
    </p:spTree>
    <p:extLst>
      <p:ext uri="{BB962C8B-B14F-4D97-AF65-F5344CB8AC3E}">
        <p14:creationId xmlns:p14="http://schemas.microsoft.com/office/powerpoint/2010/main" val="1132199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F3ACC11F-4F00-487E-9618-5D804A06B892}" type="slidenum">
              <a:rPr lang="en-US" smtClean="0"/>
              <a:pPr>
                <a:defRPr/>
              </a:pPr>
              <a:t>11</a:t>
            </a:fld>
            <a:endParaRPr lang="en-US"/>
          </a:p>
        </p:txBody>
      </p:sp>
    </p:spTree>
    <p:extLst>
      <p:ext uri="{BB962C8B-B14F-4D97-AF65-F5344CB8AC3E}">
        <p14:creationId xmlns:p14="http://schemas.microsoft.com/office/powerpoint/2010/main" val="18209187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0"/>
            <a:ext cx="9144000" cy="359695"/>
          </a:xfrm>
          <a:prstGeom prst="rect">
            <a:avLst/>
          </a:prstGeom>
        </p:spPr>
      </p:pic>
    </p:spTree>
    <p:extLst>
      <p:ext uri="{BB962C8B-B14F-4D97-AF65-F5344CB8AC3E}">
        <p14:creationId xmlns:p14="http://schemas.microsoft.com/office/powerpoint/2010/main" val="2495209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78FE1BA7-4187-488E-9E42-DEBD9072495B}"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78323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AU"/>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icon to add picture</a:t>
            </a:r>
            <a:endParaRPr lang="en-AU"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05E9B68-AD7A-438F-9D1D-3DB3D6ABCFB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fld id="{69A33247-0532-4294-AAF9-44D3CCAEBDA1}" type="slidenum">
              <a:rPr lang="en-AU" smtClean="0"/>
              <a:pPr/>
              <a:t>‹#›</a:t>
            </a:fld>
            <a:endParaRPr lang="en-AU" dirty="0"/>
          </a:p>
        </p:txBody>
      </p:sp>
      <p:pic>
        <p:nvPicPr>
          <p:cNvPr id="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325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A07E56F-0407-419F-9E5E-869F663477AC}"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33929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34DC7A53-BC4F-40B7-8C9A-C53F13553151}"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7292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418051"/>
            <a:ext cx="7886700" cy="1325563"/>
          </a:xfrm>
        </p:spPr>
        <p:txBody>
          <a:bodyPr>
            <a:normAutofit/>
          </a:bodyPr>
          <a:lstStyle>
            <a:lvl1pPr>
              <a:defRPr sz="4800"/>
            </a:lvl1pPr>
          </a:lstStyle>
          <a:p>
            <a:r>
              <a:rPr lang="en-US" dirty="0"/>
              <a:t>Click to edit Master title style</a:t>
            </a:r>
            <a:endParaRPr lang="en-AU"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p:cNvPicPr>
            <a:picLocks noChangeAspect="1"/>
          </p:cNvPicPr>
          <p:nvPr userDrawn="1"/>
        </p:nvPicPr>
        <p:blipFill>
          <a:blip r:embed="rId3"/>
          <a:stretch>
            <a:fillRect/>
          </a:stretch>
        </p:blipFill>
        <p:spPr>
          <a:xfrm>
            <a:off x="0" y="5431"/>
            <a:ext cx="9144793" cy="359695"/>
          </a:xfrm>
          <a:prstGeom prst="rect">
            <a:avLst/>
          </a:prstGeom>
        </p:spPr>
      </p:pic>
    </p:spTree>
    <p:extLst>
      <p:ext uri="{BB962C8B-B14F-4D97-AF65-F5344CB8AC3E}">
        <p14:creationId xmlns:p14="http://schemas.microsoft.com/office/powerpoint/2010/main" val="1741104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AU"/>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AU"/>
          </a:p>
        </p:txBody>
      </p:sp>
      <p:sp>
        <p:nvSpPr>
          <p:cNvPr id="4" name="Date Placeholder 3"/>
          <p:cNvSpPr>
            <a:spLocks noGrp="1"/>
          </p:cNvSpPr>
          <p:nvPr>
            <p:ph type="dt" sz="half" idx="10"/>
          </p:nvPr>
        </p:nvSpPr>
        <p:spPr>
          <a:xfrm>
            <a:off x="196912" y="6356351"/>
            <a:ext cx="2489138" cy="365125"/>
          </a:xfrm>
        </p:spPr>
        <p:txBody>
          <a:bodyPr/>
          <a:lstStyle/>
          <a:p>
            <a:fld id="{0B7BFBD5-ADEF-409A-8496-1C199FD86A25}"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2289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Date Placeholder 3"/>
          <p:cNvSpPr>
            <a:spLocks noGrp="1"/>
          </p:cNvSpPr>
          <p:nvPr>
            <p:ph type="dt" sz="half" idx="10"/>
          </p:nvPr>
        </p:nvSpPr>
        <p:spPr/>
        <p:txBody>
          <a:bodyPr/>
          <a:lstStyle/>
          <a:p>
            <a:fld id="{7FA1ACBD-4E48-4D63-B331-940BE5A8216D}"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03941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AU"/>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10E7CA-4BA3-4495-99CB-21D30A274AF2}" type="datetime1">
              <a:rPr lang="en-AU" smtClean="0"/>
              <a:t>28/05/2024</a:t>
            </a:fld>
            <a:endParaRPr lang="en-AU" dirty="0"/>
          </a:p>
        </p:txBody>
      </p:sp>
      <p:sp>
        <p:nvSpPr>
          <p:cNvPr id="5" name="Footer Placeholder 4"/>
          <p:cNvSpPr>
            <a:spLocks noGrp="1"/>
          </p:cNvSpPr>
          <p:nvPr>
            <p:ph type="ftr" sz="quarter" idx="11"/>
          </p:nvPr>
        </p:nvSpPr>
        <p:spPr/>
        <p:txBody>
          <a:bodyPr/>
          <a:lstStyle/>
          <a:p>
            <a:endParaRPr lang="en-AU" dirty="0"/>
          </a:p>
        </p:txBody>
      </p:sp>
      <p:sp>
        <p:nvSpPr>
          <p:cNvPr id="6" name="Slide Number Placeholder 5"/>
          <p:cNvSpPr>
            <a:spLocks noGrp="1"/>
          </p:cNvSpPr>
          <p:nvPr>
            <p:ph type="sldNum" sz="quarter" idx="12"/>
          </p:nvPr>
        </p:nvSpPr>
        <p:spPr/>
        <p:txBody>
          <a:body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714838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6286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F37DC6C7-015B-415C-9580-A51F4B0DD460}" type="datetime1">
              <a:rPr lang="en-AU" smtClean="0"/>
              <a:t>28/05/2024</a:t>
            </a:fld>
            <a:endParaRPr lang="en-AU" dirty="0"/>
          </a:p>
        </p:txBody>
      </p:sp>
      <p:sp>
        <p:nvSpPr>
          <p:cNvPr id="6" name="Footer Placeholder 5"/>
          <p:cNvSpPr>
            <a:spLocks noGrp="1"/>
          </p:cNvSpPr>
          <p:nvPr>
            <p:ph type="ftr" sz="quarter" idx="11"/>
          </p:nvPr>
        </p:nvSpPr>
        <p:spPr/>
        <p:txBody>
          <a:bodyPr/>
          <a:lstStyle/>
          <a:p>
            <a:endParaRPr lang="en-AU" dirty="0"/>
          </a:p>
        </p:txBody>
      </p:sp>
      <p:sp>
        <p:nvSpPr>
          <p:cNvPr id="7" name="Slide Number Placeholder 6"/>
          <p:cNvSpPr>
            <a:spLocks noGrp="1"/>
          </p:cNvSpPr>
          <p:nvPr>
            <p:ph type="sldNum" sz="quarter" idx="12"/>
          </p:nvPr>
        </p:nvSpPr>
        <p:spPr/>
        <p:txBody>
          <a:bodyPr/>
          <a:lstStyle/>
          <a:p>
            <a:endParaRPr lang="en-AU" dirty="0"/>
          </a:p>
        </p:txBody>
      </p:sp>
      <p:pic>
        <p:nvPicPr>
          <p:cNvPr id="4098"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91985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43AF249-7AAA-440E-9A94-2519FA17C0A0}" type="datetime1">
              <a:rPr lang="en-AU" smtClean="0"/>
              <a:t>28/05/2024</a:t>
            </a:fld>
            <a:endParaRPr lang="en-AU" dirty="0"/>
          </a:p>
        </p:txBody>
      </p:sp>
      <p:sp>
        <p:nvSpPr>
          <p:cNvPr id="8" name="Footer Placeholder 7"/>
          <p:cNvSpPr>
            <a:spLocks noGrp="1"/>
          </p:cNvSpPr>
          <p:nvPr>
            <p:ph type="ftr" sz="quarter" idx="11"/>
          </p:nvPr>
        </p:nvSpPr>
        <p:spPr/>
        <p:txBody>
          <a:bodyPr/>
          <a:lstStyle/>
          <a:p>
            <a:endParaRPr lang="en-AU" dirty="0"/>
          </a:p>
        </p:txBody>
      </p:sp>
      <p:sp>
        <p:nvSpPr>
          <p:cNvPr id="9" name="Slide Number Placeholder 8"/>
          <p:cNvSpPr>
            <a:spLocks noGrp="1"/>
          </p:cNvSpPr>
          <p:nvPr>
            <p:ph type="sldNum" sz="quarter" idx="12"/>
          </p:nvPr>
        </p:nvSpPr>
        <p:spPr/>
        <p:txBody>
          <a:bodyPr/>
          <a:lstStyle/>
          <a:p>
            <a:fld id="{69A33247-0532-4294-AAF9-44D3CCAEBDA1}" type="slidenum">
              <a:rPr lang="en-AU" smtClean="0"/>
              <a:pPr/>
              <a:t>‹#›</a:t>
            </a:fld>
            <a:endParaRPr lang="en-AU" dirty="0"/>
          </a:p>
        </p:txBody>
      </p:sp>
      <p:pic>
        <p:nvPicPr>
          <p:cNvPr id="1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84838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F859AB67-BE92-4A5F-B3CB-248AC6737EBC}" type="datetime1">
              <a:rPr lang="en-AU" smtClean="0"/>
              <a:t>28/05/2024</a:t>
            </a:fld>
            <a:endParaRPr lang="en-AU" dirty="0"/>
          </a:p>
        </p:txBody>
      </p:sp>
      <p:sp>
        <p:nvSpPr>
          <p:cNvPr id="4" name="Footer Placeholder 3"/>
          <p:cNvSpPr>
            <a:spLocks noGrp="1"/>
          </p:cNvSpPr>
          <p:nvPr>
            <p:ph type="ftr" sz="quarter" idx="11"/>
          </p:nvPr>
        </p:nvSpPr>
        <p:spPr/>
        <p:txBody>
          <a:bodyPr/>
          <a:lstStyle/>
          <a:p>
            <a:endParaRPr lang="en-AU" dirty="0"/>
          </a:p>
        </p:txBody>
      </p:sp>
      <p:sp>
        <p:nvSpPr>
          <p:cNvPr id="5" name="Slide Number Placeholder 4"/>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40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4860BC5-6149-45B8-B367-B9B0D66BE27E}" type="datetime1">
              <a:rPr lang="en-AU" smtClean="0"/>
              <a:t>28/05/2024</a:t>
            </a:fld>
            <a:endParaRPr lang="en-AU" dirty="0"/>
          </a:p>
        </p:txBody>
      </p:sp>
      <p:sp>
        <p:nvSpPr>
          <p:cNvPr id="3" name="Footer Placeholder 2"/>
          <p:cNvSpPr>
            <a:spLocks noGrp="1"/>
          </p:cNvSpPr>
          <p:nvPr>
            <p:ph type="ftr" sz="quarter" idx="11"/>
          </p:nvPr>
        </p:nvSpPr>
        <p:spPr/>
        <p:txBody>
          <a:bodyPr/>
          <a:lstStyle/>
          <a:p>
            <a:endParaRPr lang="en-AU" dirty="0"/>
          </a:p>
        </p:txBody>
      </p:sp>
      <p:sp>
        <p:nvSpPr>
          <p:cNvPr id="4" name="Slide Number Placeholder 3"/>
          <p:cNvSpPr>
            <a:spLocks noGrp="1"/>
          </p:cNvSpPr>
          <p:nvPr>
            <p:ph type="sldNum" sz="quarter" idx="12"/>
          </p:nvPr>
        </p:nvSpPr>
        <p:spPr/>
        <p:txBody>
          <a:bodyPr/>
          <a:lstStyle/>
          <a:p>
            <a:fld id="{69A33247-0532-4294-AAF9-44D3CCAEBDA1}" type="slidenum">
              <a:rPr lang="en-AU" smtClean="0"/>
              <a:pPr/>
              <a:t>‹#›</a:t>
            </a:fld>
            <a:endParaRPr lang="en-AU" dirty="0"/>
          </a:p>
        </p:txBody>
      </p:sp>
      <p:pic>
        <p:nvPicPr>
          <p:cNvPr id="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8622"/>
            <a:ext cx="948186" cy="759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32681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a:t>Click to edit Master title style</a:t>
            </a:r>
            <a:endParaRPr lang="en-AU"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28/05/2024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913084914"/>
      </p:ext>
    </p:extLst>
  </p:cSld>
  <p:clrMap bg1="lt1" tx1="dk1" bg2="lt2" tx2="dk2" accent1="accent1" accent2="accent2" accent3="accent3" accent4="accent4" accent5="accent5" accent6="accent6" hlink="hlink" folHlink="folHlink"/>
  <p:sldLayoutIdLst>
    <p:sldLayoutId id="2147483671" r:id="rId1"/>
    <p:sldLayoutId id="2147483672" r:id="rId2"/>
  </p:sldLayoutIdLst>
  <p:hf hdr="0" ftr="0" dt="0"/>
  <p:txStyles>
    <p:titleStyle>
      <a:lvl1pPr algn="l" defTabSz="685800" rtl="0" eaLnBrk="1" latinLnBrk="0" hangingPunct="1">
        <a:lnSpc>
          <a:spcPct val="90000"/>
        </a:lnSpc>
        <a:spcBef>
          <a:spcPct val="0"/>
        </a:spcBef>
        <a:buNone/>
        <a:defRPr sz="3300" b="1"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9306243-C70C-45D1-8356-394DC7D7A48D}" type="datetime1">
              <a:rPr lang="en-AU" smtClean="0"/>
              <a:t>28/05/2024</a:t>
            </a:fld>
            <a:endParaRPr lang="en-AU"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AU"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9A33247-0532-4294-AAF9-44D3CCAEBDA1}" type="slidenum">
              <a:rPr lang="en-AU" smtClean="0"/>
              <a:pPr/>
              <a:t>‹#›</a:t>
            </a:fld>
            <a:endParaRPr lang="en-AU" dirty="0"/>
          </a:p>
        </p:txBody>
      </p:sp>
    </p:spTree>
    <p:extLst>
      <p:ext uri="{BB962C8B-B14F-4D97-AF65-F5344CB8AC3E}">
        <p14:creationId xmlns:p14="http://schemas.microsoft.com/office/powerpoint/2010/main" val="156514877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a:grpSpLocks/>
          </p:cNvGrpSpPr>
          <p:nvPr/>
        </p:nvGrpSpPr>
        <p:grpSpPr bwMode="auto">
          <a:xfrm>
            <a:off x="0" y="0"/>
            <a:ext cx="9144000" cy="269421"/>
            <a:chOff x="0" y="-506"/>
            <a:chExt cx="11906" cy="171"/>
          </a:xfrm>
        </p:grpSpPr>
        <p:grpSp>
          <p:nvGrpSpPr>
            <p:cNvPr id="6" name="Group 5"/>
            <p:cNvGrpSpPr>
              <a:grpSpLocks/>
            </p:cNvGrpSpPr>
            <p:nvPr/>
          </p:nvGrpSpPr>
          <p:grpSpPr bwMode="auto">
            <a:xfrm>
              <a:off x="8929" y="-506"/>
              <a:ext cx="2977" cy="171"/>
              <a:chOff x="8929" y="-506"/>
              <a:chExt cx="2977" cy="171"/>
            </a:xfrm>
          </p:grpSpPr>
          <p:sp>
            <p:nvSpPr>
              <p:cNvPr id="13" name="Freeform 12"/>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7" name="Group 6"/>
            <p:cNvGrpSpPr>
              <a:grpSpLocks/>
            </p:cNvGrpSpPr>
            <p:nvPr/>
          </p:nvGrpSpPr>
          <p:grpSpPr bwMode="auto">
            <a:xfrm>
              <a:off x="5953" y="-506"/>
              <a:ext cx="2977" cy="171"/>
              <a:chOff x="5953" y="-506"/>
              <a:chExt cx="2977" cy="171"/>
            </a:xfrm>
          </p:grpSpPr>
          <p:sp>
            <p:nvSpPr>
              <p:cNvPr id="12" name="Freeform 11"/>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2976" y="-506"/>
              <a:ext cx="2977" cy="171"/>
              <a:chOff x="2976" y="-506"/>
              <a:chExt cx="2977" cy="171"/>
            </a:xfrm>
          </p:grpSpPr>
          <p:sp>
            <p:nvSpPr>
              <p:cNvPr id="11" name="Freeform 10"/>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0" y="-506"/>
              <a:ext cx="2977" cy="171"/>
              <a:chOff x="0" y="-506"/>
              <a:chExt cx="2977" cy="171"/>
            </a:xfrm>
          </p:grpSpPr>
          <p:sp>
            <p:nvSpPr>
              <p:cNvPr id="10" name="Freeform 9"/>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sp>
        <p:nvSpPr>
          <p:cNvPr id="14" name="TextBox 13"/>
          <p:cNvSpPr txBox="1"/>
          <p:nvPr/>
        </p:nvSpPr>
        <p:spPr>
          <a:xfrm>
            <a:off x="2243066" y="4545478"/>
            <a:ext cx="4572000" cy="369332"/>
          </a:xfrm>
          <a:prstGeom prst="rect">
            <a:avLst/>
          </a:prstGeom>
          <a:noFill/>
        </p:spPr>
        <p:txBody>
          <a:bodyPr wrap="square" rtlCol="0">
            <a:spAutoFit/>
          </a:bodyPr>
          <a:lstStyle/>
          <a:p>
            <a:pPr algn="ctr" defTabSz="685800" fontAlgn="auto">
              <a:spcBef>
                <a:spcPts val="0"/>
              </a:spcBef>
              <a:spcAft>
                <a:spcPts val="0"/>
              </a:spcAft>
            </a:pPr>
            <a:r>
              <a:rPr lang="en-US" b="1" dirty="0">
                <a:solidFill>
                  <a:prstClr val="black"/>
                </a:solidFill>
                <a:latin typeface="Calibri" pitchFamily="34" charset="0"/>
                <a:cs typeface="Arial" pitchFamily="34" charset="0"/>
              </a:rPr>
              <a:t>WPDD202: Webpage Design &amp; Development </a:t>
            </a:r>
            <a:endParaRPr lang="en-AU" b="1" dirty="0">
              <a:solidFill>
                <a:prstClr val="black"/>
              </a:solidFill>
              <a:latin typeface="Calibri" pitchFamily="34" charset="0"/>
              <a:cs typeface="Arial" pitchFamily="34" charset="0"/>
            </a:endParaRPr>
          </a:p>
        </p:txBody>
      </p:sp>
      <p:pic>
        <p:nvPicPr>
          <p:cNvPr id="1026" name="Picture 2" descr="C:\Users\Trent\Documents\M&amp;R\Kent Master Logos\KENT LOGO 2015 v2\RGB\JPG\RGB-WHIT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5616" y="1657816"/>
            <a:ext cx="4486899" cy="2702768"/>
          </a:xfrm>
          <a:prstGeom prst="rect">
            <a:avLst/>
          </a:prstGeom>
          <a:noFill/>
          <a:extLst>
            <a:ext uri="{909E8E84-426E-40DD-AFC4-6F175D3DCCD1}">
              <a14:hiddenFill xmlns:a14="http://schemas.microsoft.com/office/drawing/2010/main">
                <a:solidFill>
                  <a:srgbClr val="FFFFFF"/>
                </a:solidFill>
              </a14:hiddenFill>
            </a:ext>
          </a:extLst>
        </p:spPr>
      </p:pic>
      <p:sp>
        <p:nvSpPr>
          <p:cNvPr id="15" name="Date Placeholder 1"/>
          <p:cNvSpPr txBox="1">
            <a:spLocks/>
          </p:cNvSpPr>
          <p:nvPr/>
        </p:nvSpPr>
        <p:spPr>
          <a:xfrm>
            <a:off x="939670" y="6584156"/>
            <a:ext cx="2489138" cy="273844"/>
          </a:xfrm>
          <a:prstGeom prst="rect">
            <a:avLst/>
          </a:prstGeom>
        </p:spPr>
        <p:txBody>
          <a:bodyPr vert="horz" lIns="68580" tIns="34290" rIns="68580" bIns="3429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685800" fontAlgn="auto">
              <a:spcBef>
                <a:spcPts val="0"/>
              </a:spcBef>
              <a:spcAft>
                <a:spcPts val="0"/>
              </a:spcAft>
            </a:pPr>
            <a:r>
              <a:rPr lang="en-AU" sz="900" dirty="0">
                <a:solidFill>
                  <a:prstClr val="black">
                    <a:tint val="75000"/>
                  </a:prstClr>
                </a:solidFill>
                <a:latin typeface="Calibri"/>
              </a:rPr>
              <a:t>Version 2 – 18</a:t>
            </a:r>
            <a:r>
              <a:rPr lang="en-AU" sz="900" baseline="30000" dirty="0">
                <a:solidFill>
                  <a:prstClr val="black">
                    <a:tint val="75000"/>
                  </a:prstClr>
                </a:solidFill>
                <a:latin typeface="Calibri"/>
              </a:rPr>
              <a:t>th</a:t>
            </a:r>
            <a:r>
              <a:rPr lang="en-AU" sz="900" dirty="0">
                <a:solidFill>
                  <a:prstClr val="black">
                    <a:tint val="75000"/>
                  </a:prstClr>
                </a:solidFill>
                <a:latin typeface="Calibri"/>
              </a:rPr>
              <a:t> December 2015</a:t>
            </a:r>
          </a:p>
        </p:txBody>
      </p:sp>
      <p:sp>
        <p:nvSpPr>
          <p:cNvPr id="16" name="Date Placeholder 1"/>
          <p:cNvSpPr>
            <a:spLocks noGrp="1"/>
          </p:cNvSpPr>
          <p:nvPr>
            <p:ph type="dt" sz="half" idx="10"/>
          </p:nvPr>
        </p:nvSpPr>
        <p:spPr>
          <a:xfrm>
            <a:off x="6250825" y="6261425"/>
            <a:ext cx="2862695" cy="571175"/>
          </a:xfrm>
        </p:spPr>
        <p:txBody>
          <a:bodyPr/>
          <a:lstStyle/>
          <a:p>
            <a:pPr algn="r" defTabSz="685800" fontAlgn="auto">
              <a:spcBef>
                <a:spcPts val="0"/>
              </a:spcBef>
              <a:spcAft>
                <a:spcPts val="0"/>
              </a:spcAft>
            </a:pPr>
            <a:r>
              <a:rPr lang="en-AU" b="1" dirty="0">
                <a:solidFill>
                  <a:prstClr val="black">
                    <a:tint val="75000"/>
                  </a:prstClr>
                </a:solidFill>
                <a:latin typeface="Calibri"/>
              </a:rPr>
              <a:t>Kent Institute Australia Pty. Ltd</a:t>
            </a:r>
            <a:r>
              <a:rPr lang="en-AU" dirty="0">
                <a:solidFill>
                  <a:prstClr val="black">
                    <a:tint val="75000"/>
                  </a:prstClr>
                </a:solidFill>
                <a:latin typeface="Calibri"/>
              </a:rPr>
              <a:t>.</a:t>
            </a:r>
          </a:p>
          <a:p>
            <a:pPr algn="r" defTabSz="685800" fontAlgn="auto">
              <a:spcBef>
                <a:spcPts val="0"/>
              </a:spcBef>
              <a:spcAft>
                <a:spcPts val="0"/>
              </a:spcAft>
            </a:pPr>
            <a:r>
              <a:rPr lang="en-AU" dirty="0">
                <a:solidFill>
                  <a:prstClr val="black">
                    <a:tint val="75000"/>
                  </a:prstClr>
                </a:solidFill>
                <a:latin typeface="Calibri"/>
              </a:rPr>
              <a:t>ABN 49 003 577 302  CRICOS Code: 00161E</a:t>
            </a:r>
            <a:br>
              <a:rPr lang="en-AU" dirty="0">
                <a:solidFill>
                  <a:prstClr val="black">
                    <a:tint val="75000"/>
                  </a:prstClr>
                </a:solidFill>
                <a:latin typeface="Calibri"/>
              </a:rPr>
            </a:br>
            <a:r>
              <a:rPr lang="en-AU" dirty="0">
                <a:solidFill>
                  <a:prstClr val="black">
                    <a:tint val="75000"/>
                  </a:prstClr>
                </a:solidFill>
                <a:latin typeface="Calibri"/>
              </a:rPr>
              <a:t>RTO Code: 90458  TEQSA Provider Number: PRV12051</a:t>
            </a:r>
          </a:p>
        </p:txBody>
      </p:sp>
    </p:spTree>
    <p:extLst>
      <p:ext uri="{BB962C8B-B14F-4D97-AF65-F5344CB8AC3E}">
        <p14:creationId xmlns:p14="http://schemas.microsoft.com/office/powerpoint/2010/main" val="21675478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endParaRPr lang="en-IN"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905000"/>
            <a:ext cx="8839200" cy="379060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10</a:t>
            </a:fld>
            <a:endParaRPr lang="en-US"/>
          </a:p>
        </p:txBody>
      </p:sp>
      <p:sp>
        <p:nvSpPr>
          <p:cNvPr id="2" name="TextBox 1"/>
          <p:cNvSpPr txBox="1"/>
          <p:nvPr/>
        </p:nvSpPr>
        <p:spPr>
          <a:xfrm>
            <a:off x="6324600" y="5702300"/>
            <a:ext cx="2590800" cy="276999"/>
          </a:xfrm>
          <a:prstGeom prst="rect">
            <a:avLst/>
          </a:prstGeom>
          <a:noFill/>
        </p:spPr>
        <p:txBody>
          <a:bodyPr wrap="square" rtlCol="0">
            <a:spAutoFit/>
          </a:bodyPr>
          <a:lstStyle/>
          <a:p>
            <a:r>
              <a:rPr lang="en-US" sz="1200" dirty="0">
                <a:latin typeface="+mn-lt"/>
              </a:rPr>
              <a:t>Source: www.ed.gov</a:t>
            </a:r>
          </a:p>
        </p:txBody>
      </p:sp>
    </p:spTree>
    <p:extLst>
      <p:ext uri="{BB962C8B-B14F-4D97-AF65-F5344CB8AC3E}">
        <p14:creationId xmlns:p14="http://schemas.microsoft.com/office/powerpoint/2010/main" val="11924367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dirty="0"/>
              <a:t>A </a:t>
            </a:r>
            <a:r>
              <a:rPr lang="en-IN" sz="2600" b="1" dirty="0"/>
              <a:t>protocol </a:t>
            </a:r>
            <a:r>
              <a:rPr lang="en-IN" sz="2600" dirty="0"/>
              <a:t>is a set of rules that defines how a client workstation can communicate with a server</a:t>
            </a:r>
          </a:p>
          <a:p>
            <a:r>
              <a:rPr lang="en-IN" sz="2600" dirty="0"/>
              <a:t>A </a:t>
            </a:r>
            <a:r>
              <a:rPr lang="en-IN" sz="2600" b="1" dirty="0"/>
              <a:t>server </a:t>
            </a:r>
            <a:r>
              <a:rPr lang="en-IN" sz="2600" dirty="0"/>
              <a:t>is the host computer that stores resources and files for websites</a:t>
            </a:r>
          </a:p>
          <a:p>
            <a:r>
              <a:rPr lang="en-IN" sz="2600" b="1" dirty="0"/>
              <a:t>Hypertext Transfer Protocol (HTTP) </a:t>
            </a:r>
            <a:r>
              <a:rPr lang="en-IN" sz="2600" dirty="0"/>
              <a:t>is a set of rules for exchanging text, graphics, audio, video, and other multimedia files on the web</a:t>
            </a:r>
          </a:p>
          <a:p>
            <a:r>
              <a:rPr lang="en-IN" sz="2600" b="1" dirty="0"/>
              <a:t>File Transfer Protocol (FTP) </a:t>
            </a:r>
            <a:r>
              <a:rPr lang="en-IN" sz="2600" dirty="0"/>
              <a:t>is used to exchange files from one computer to another over the Internet</a:t>
            </a:r>
          </a:p>
          <a:p>
            <a:pPr lvl="1"/>
            <a:r>
              <a:rPr lang="en-IN" sz="2400" dirty="0"/>
              <a:t>This protocol does not provide a way to view a webpage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11</a:t>
            </a:fld>
            <a:endParaRPr lang="en-US"/>
          </a:p>
        </p:txBody>
      </p:sp>
    </p:spTree>
    <p:extLst>
      <p:ext uri="{BB962C8B-B14F-4D97-AF65-F5344CB8AC3E}">
        <p14:creationId xmlns:p14="http://schemas.microsoft.com/office/powerpoint/2010/main" val="289506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Protocols</a:t>
            </a:r>
          </a:p>
        </p:txBody>
      </p:sp>
      <p:sp>
        <p:nvSpPr>
          <p:cNvPr id="2" name="Content Placeholder 1"/>
          <p:cNvSpPr>
            <a:spLocks noGrp="1"/>
          </p:cNvSpPr>
          <p:nvPr>
            <p:ph idx="1"/>
          </p:nvPr>
        </p:nvSpPr>
        <p:spPr/>
        <p:txBody>
          <a:bodyPr>
            <a:normAutofit/>
          </a:bodyPr>
          <a:lstStyle/>
          <a:p>
            <a:r>
              <a:rPr lang="en-IN" sz="2600" b="1" dirty="0"/>
              <a:t>Transmission Control Protocol/Internet Protocol (TCP/IP) </a:t>
            </a:r>
            <a:r>
              <a:rPr lang="en-IN" sz="2600" dirty="0"/>
              <a:t>is a pair of protocols used to transfer data efficiently over the Internet by properly routing it to its destination</a:t>
            </a:r>
          </a:p>
          <a:p>
            <a:r>
              <a:rPr lang="en-IN" sz="2600" b="1" dirty="0"/>
              <a:t>Internet Protocol (IP) </a:t>
            </a:r>
            <a:r>
              <a:rPr lang="en-IN" sz="2600" dirty="0"/>
              <a:t>ensures data is sent to the correct location</a:t>
            </a:r>
          </a:p>
          <a:p>
            <a:r>
              <a:rPr lang="en-IN" sz="2600" dirty="0"/>
              <a:t>The </a:t>
            </a:r>
            <a:r>
              <a:rPr lang="en-IN" sz="2600" b="1" dirty="0"/>
              <a:t>Domain Name System (DNS) </a:t>
            </a:r>
            <a:r>
              <a:rPr lang="en-IN" sz="2600" dirty="0"/>
              <a:t>associates an IP address with a domain name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12</a:t>
            </a:fld>
            <a:endParaRPr lang="en-US"/>
          </a:p>
        </p:txBody>
      </p:sp>
    </p:spTree>
    <p:extLst>
      <p:ext uri="{BB962C8B-B14F-4D97-AF65-F5344CB8AC3E}">
        <p14:creationId xmlns:p14="http://schemas.microsoft.com/office/powerpoint/2010/main" val="35733886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pPr eaLnBrk="1" hangingPunct="1"/>
            <a:r>
              <a:rPr lang="en-US" dirty="0"/>
              <a:t>Web Browsers</a:t>
            </a:r>
          </a:p>
        </p:txBody>
      </p:sp>
      <p:sp>
        <p:nvSpPr>
          <p:cNvPr id="39940" name="Rectangle 3"/>
          <p:cNvSpPr>
            <a:spLocks noGrp="1" noChangeArrowheads="1"/>
          </p:cNvSpPr>
          <p:nvPr>
            <p:ph idx="1"/>
          </p:nvPr>
        </p:nvSpPr>
        <p:spPr/>
        <p:txBody>
          <a:bodyPr>
            <a:normAutofit/>
          </a:bodyPr>
          <a:lstStyle/>
          <a:p>
            <a:pPr eaLnBrk="1" hangingPunct="1">
              <a:lnSpc>
                <a:spcPct val="90000"/>
              </a:lnSpc>
            </a:pPr>
            <a:r>
              <a:rPr lang="en-US" sz="2600" dirty="0"/>
              <a:t>A </a:t>
            </a:r>
            <a:r>
              <a:rPr lang="en-US" sz="2600" b="1" dirty="0"/>
              <a:t>web browser </a:t>
            </a:r>
            <a:r>
              <a:rPr lang="en-US" sz="2600" dirty="0"/>
              <a:t>is a program that interprets and displays Web pages and enables you to view and interact with a Web page</a:t>
            </a:r>
          </a:p>
          <a:p>
            <a:pPr lvl="1" eaLnBrk="1" hangingPunct="1">
              <a:lnSpc>
                <a:spcPct val="90000"/>
              </a:lnSpc>
            </a:pPr>
            <a:r>
              <a:rPr lang="en-US" sz="2400" dirty="0"/>
              <a:t>Microsoft Internet Explorer, Mozilla Firefox, Google Chrome, and Apple Safari</a:t>
            </a:r>
          </a:p>
          <a:p>
            <a:pPr eaLnBrk="1" hangingPunct="1">
              <a:lnSpc>
                <a:spcPct val="90000"/>
              </a:lnSpc>
            </a:pPr>
            <a:r>
              <a:rPr lang="en-US" sz="2600" dirty="0"/>
              <a:t>A </a:t>
            </a:r>
            <a:r>
              <a:rPr lang="en-US" sz="2600" b="1" dirty="0"/>
              <a:t>Uniform Resource Locator </a:t>
            </a:r>
            <a:r>
              <a:rPr lang="en-US" sz="2600" dirty="0"/>
              <a:t>(URL) is the address of a document or other file accessible on the Internet</a:t>
            </a:r>
          </a:p>
          <a:p>
            <a:pPr lvl="1" eaLnBrk="1" hangingPunct="1">
              <a:lnSpc>
                <a:spcPct val="90000"/>
              </a:lnSpc>
            </a:pPr>
            <a:r>
              <a:rPr lang="en-US" sz="2400" dirty="0"/>
              <a:t>http://www.cengagebrain.com/shop/index.html</a:t>
            </a:r>
          </a:p>
          <a:p>
            <a:pPr eaLnBrk="1" hangingPunct="1"/>
            <a:r>
              <a:rPr lang="en-US" sz="2600" dirty="0"/>
              <a:t>A domain is an area of the Internet a particular organization or person manages.</a:t>
            </a:r>
          </a:p>
        </p:txBody>
      </p:sp>
      <p:sp>
        <p:nvSpPr>
          <p:cNvPr id="3993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3993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CC810A2A-82CD-422A-AEAB-C5A3FA99C556}"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Web Browsers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95808" y="1825625"/>
            <a:ext cx="7752383"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14</a:t>
            </a:fld>
            <a:endParaRPr lang="en-US"/>
          </a:p>
        </p:txBody>
      </p:sp>
    </p:spTree>
    <p:extLst>
      <p:ext uri="{BB962C8B-B14F-4D97-AF65-F5344CB8AC3E}">
        <p14:creationId xmlns:p14="http://schemas.microsoft.com/office/powerpoint/2010/main" val="9948661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An </a:t>
            </a:r>
            <a:r>
              <a:rPr lang="en-IN" sz="2600" b="1" dirty="0"/>
              <a:t>Internet site </a:t>
            </a:r>
            <a:r>
              <a:rPr lang="en-IN" sz="2600" dirty="0"/>
              <a:t>is another term for a website that is generally available to anyone with an Internet connection</a:t>
            </a:r>
          </a:p>
          <a:p>
            <a:r>
              <a:rPr lang="en-IN" sz="2600" dirty="0"/>
              <a:t>An </a:t>
            </a:r>
            <a:r>
              <a:rPr lang="en-IN" sz="2600" b="1" dirty="0"/>
              <a:t>intranet </a:t>
            </a:r>
            <a:r>
              <a:rPr lang="en-IN" sz="2600" dirty="0"/>
              <a:t>is a private network that uses Internet technologies to share company information among employees</a:t>
            </a:r>
          </a:p>
          <a:p>
            <a:r>
              <a:rPr lang="en-IN" sz="2600" dirty="0"/>
              <a:t>An </a:t>
            </a:r>
            <a:r>
              <a:rPr lang="en-IN" sz="2600" b="1" dirty="0"/>
              <a:t>extranet </a:t>
            </a:r>
            <a:r>
              <a:rPr lang="en-IN" sz="2600" dirty="0"/>
              <a:t>is a private network that uses Internet technologies to share business information with select corporate partners or key customers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15</a:t>
            </a:fld>
            <a:endParaRPr lang="en-US"/>
          </a:p>
        </p:txBody>
      </p:sp>
    </p:spTree>
    <p:extLst>
      <p:ext uri="{BB962C8B-B14F-4D97-AF65-F5344CB8AC3E}">
        <p14:creationId xmlns:p14="http://schemas.microsoft.com/office/powerpoint/2010/main" val="98769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Types of Websites</a:t>
            </a:r>
          </a:p>
        </p:txBody>
      </p:sp>
      <p:sp>
        <p:nvSpPr>
          <p:cNvPr id="2" name="Content Placeholder 1"/>
          <p:cNvSpPr>
            <a:spLocks noGrp="1"/>
          </p:cNvSpPr>
          <p:nvPr>
            <p:ph idx="1"/>
          </p:nvPr>
        </p:nvSpPr>
        <p:spPr/>
        <p:txBody>
          <a:bodyPr>
            <a:normAutofit/>
          </a:bodyPr>
          <a:lstStyle/>
          <a:p>
            <a:r>
              <a:rPr lang="en-IN" sz="2600" dirty="0"/>
              <a:t>Many company websites also support </a:t>
            </a:r>
            <a:r>
              <a:rPr lang="en-IN" sz="2600" b="1" dirty="0"/>
              <a:t>electronic commerce (e-commerce)</a:t>
            </a:r>
            <a:r>
              <a:rPr lang="en-IN" sz="2600" dirty="0"/>
              <a:t>, which is the buying and selling of goods and services on the Internet</a:t>
            </a:r>
          </a:p>
          <a:p>
            <a:r>
              <a:rPr lang="en-IN" sz="2600" dirty="0"/>
              <a:t>Educational institutions use a </a:t>
            </a:r>
            <a:r>
              <a:rPr lang="en-IN" sz="2600" b="1" dirty="0"/>
              <a:t>Learning Management System (LMS) </a:t>
            </a:r>
            <a:r>
              <a:rPr lang="en-IN" sz="2600" dirty="0"/>
              <a:t>to simplify course management</a:t>
            </a:r>
          </a:p>
          <a:p>
            <a:pPr lvl="1"/>
            <a:r>
              <a:rPr lang="en-IN" sz="2400" dirty="0"/>
              <a:t>An LMS is a web-based software application designed to facilitate online learning</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16</a:t>
            </a:fld>
            <a:endParaRPr lang="en-US"/>
          </a:p>
        </p:txBody>
      </p:sp>
    </p:spTree>
    <p:extLst>
      <p:ext uri="{BB962C8B-B14F-4D97-AF65-F5344CB8AC3E}">
        <p14:creationId xmlns:p14="http://schemas.microsoft.com/office/powerpoint/2010/main" val="2874174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a Website</a:t>
            </a:r>
          </a:p>
        </p:txBody>
      </p:sp>
      <p:sp>
        <p:nvSpPr>
          <p:cNvPr id="2" name="Content Placeholder 1"/>
          <p:cNvSpPr>
            <a:spLocks noGrp="1"/>
          </p:cNvSpPr>
          <p:nvPr>
            <p:ph idx="1"/>
          </p:nvPr>
        </p:nvSpPr>
        <p:spPr/>
        <p:txBody>
          <a:bodyPr>
            <a:normAutofit/>
          </a:bodyPr>
          <a:lstStyle/>
          <a:p>
            <a:r>
              <a:rPr lang="en-IN" sz="2600" dirty="0"/>
              <a:t>Purpose of the website — The purpose of a commercial business website is related to the goal of selling products or services</a:t>
            </a:r>
          </a:p>
          <a:p>
            <a:r>
              <a:rPr lang="en-IN" sz="2600" dirty="0"/>
              <a:t>Target Audience — The people who use the website are known as the target audience</a:t>
            </a:r>
          </a:p>
          <a:p>
            <a:pPr lvl="1"/>
            <a:r>
              <a:rPr lang="en-IN" sz="2400" dirty="0"/>
              <a:t>Knowing their general demographic background will help to design a website appropriate for them</a:t>
            </a:r>
          </a:p>
          <a:p>
            <a:r>
              <a:rPr lang="en-IN" sz="2600" dirty="0"/>
              <a:t>Multiplatform Display —A </a:t>
            </a:r>
            <a:r>
              <a:rPr lang="en-IN" sz="2600" b="1" dirty="0"/>
              <a:t>responsive design </a:t>
            </a:r>
            <a:r>
              <a:rPr lang="en-IN" sz="2600" dirty="0"/>
              <a:t>of a website must be created that provides an optimal viewing experience across a range of devices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17</a:t>
            </a:fld>
            <a:endParaRPr lang="en-US"/>
          </a:p>
        </p:txBody>
      </p:sp>
    </p:spTree>
    <p:extLst>
      <p:ext uri="{BB962C8B-B14F-4D97-AF65-F5344CB8AC3E}">
        <p14:creationId xmlns:p14="http://schemas.microsoft.com/office/powerpoint/2010/main" val="37292065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sp>
        <p:nvSpPr>
          <p:cNvPr id="2" name="Content Placeholder 1"/>
          <p:cNvSpPr>
            <a:spLocks noGrp="1"/>
          </p:cNvSpPr>
          <p:nvPr>
            <p:ph idx="1"/>
          </p:nvPr>
        </p:nvSpPr>
        <p:spPr/>
        <p:txBody>
          <a:bodyPr>
            <a:normAutofit/>
          </a:bodyPr>
          <a:lstStyle/>
          <a:p>
            <a:r>
              <a:rPr lang="en-IN" sz="2600" dirty="0"/>
              <a:t>A </a:t>
            </a:r>
            <a:r>
              <a:rPr lang="en-IN" sz="2600" b="1" dirty="0"/>
              <a:t>wireframe </a:t>
            </a:r>
            <a:r>
              <a:rPr lang="en-IN" sz="2600" dirty="0"/>
              <a:t>is a simple, visual guide that clearly identifies the location of main webpage elements</a:t>
            </a:r>
          </a:p>
          <a:p>
            <a:r>
              <a:rPr lang="en-IN" sz="2600" b="1" dirty="0"/>
              <a:t>Active white space </a:t>
            </a:r>
            <a:r>
              <a:rPr lang="en-IN" sz="2600" dirty="0"/>
              <a:t>is an area on the page that is intentionally left blank</a:t>
            </a:r>
            <a:endParaRPr lang="en-IN" sz="2200" dirty="0"/>
          </a:p>
          <a:p>
            <a:r>
              <a:rPr lang="en-IN" sz="2600" b="1" dirty="0"/>
              <a:t>Passive white space </a:t>
            </a:r>
            <a:r>
              <a:rPr lang="en-IN" sz="2600" dirty="0"/>
              <a:t>is the space between content areas</a:t>
            </a:r>
          </a:p>
          <a:p>
            <a:pPr lvl="1"/>
            <a:r>
              <a:rPr lang="en-IN" sz="2400" dirty="0"/>
              <a:t>Helps a user focus on one part of the page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18</a:t>
            </a:fld>
            <a:endParaRPr lang="en-US"/>
          </a:p>
        </p:txBody>
      </p:sp>
    </p:spTree>
    <p:extLst>
      <p:ext uri="{BB962C8B-B14F-4D97-AF65-F5344CB8AC3E}">
        <p14:creationId xmlns:p14="http://schemas.microsoft.com/office/powerpoint/2010/main" val="27455040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Wireframe</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14400" y="1298274"/>
            <a:ext cx="7600949" cy="561721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19</a:t>
            </a:fld>
            <a:endParaRPr lang="en-US"/>
          </a:p>
        </p:txBody>
      </p:sp>
    </p:spTree>
    <p:extLst>
      <p:ext uri="{BB962C8B-B14F-4D97-AF65-F5344CB8AC3E}">
        <p14:creationId xmlns:p14="http://schemas.microsoft.com/office/powerpoint/2010/main" val="3314299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670" y="1190713"/>
            <a:ext cx="8449811" cy="503339"/>
          </a:xfrm>
        </p:spPr>
        <p:txBody>
          <a:bodyPr>
            <a:normAutofit/>
          </a:bodyPr>
          <a:lstStyle/>
          <a:p>
            <a:r>
              <a:rPr lang="en-AU" sz="2400" b="1" dirty="0">
                <a:solidFill>
                  <a:srgbClr val="0B76BC"/>
                </a:solidFill>
                <a:latin typeface="+mn-lt"/>
              </a:rPr>
              <a:t>Resource Material</a:t>
            </a:r>
          </a:p>
        </p:txBody>
      </p:sp>
      <p:sp>
        <p:nvSpPr>
          <p:cNvPr id="3" name="Content Placeholder 2"/>
          <p:cNvSpPr>
            <a:spLocks noGrp="1"/>
          </p:cNvSpPr>
          <p:nvPr>
            <p:ph sz="half" idx="1"/>
          </p:nvPr>
        </p:nvSpPr>
        <p:spPr>
          <a:xfrm>
            <a:off x="314587" y="1832471"/>
            <a:ext cx="4200263" cy="3657502"/>
          </a:xfrm>
        </p:spPr>
        <p:txBody>
          <a:bodyPr/>
          <a:lstStyle/>
          <a:p>
            <a:pPr marL="0" indent="0">
              <a:buNone/>
            </a:pPr>
            <a:r>
              <a:rPr lang="en-AU" dirty="0"/>
              <a:t>Web Design with HTML &amp; CSS3: Comprehensive, 8th Edition</a:t>
            </a:r>
          </a:p>
          <a:p>
            <a:pPr marL="0" indent="0">
              <a:buNone/>
            </a:pPr>
            <a:r>
              <a:rPr lang="en-AU" dirty="0"/>
              <a:t>Jessica Minnick; Lisa Friedrichsen</a:t>
            </a:r>
          </a:p>
          <a:p>
            <a:pPr marL="0" indent="0">
              <a:buNone/>
            </a:pPr>
            <a:r>
              <a:rPr lang="en-AU" dirty="0"/>
              <a:t>ISBN-10: 1305578163 | ISBN-13: 9781305578166  © 2017</a:t>
            </a:r>
          </a:p>
          <a:p>
            <a:pPr marL="0" indent="0">
              <a:buNone/>
            </a:pPr>
            <a:r>
              <a:rPr lang="en-AU" dirty="0"/>
              <a:t>Cengage Learning Australia </a:t>
            </a:r>
            <a:endParaRPr lang="en-AU" dirty="0">
              <a:solidFill>
                <a:srgbClr val="0B76BC"/>
              </a:solidFill>
            </a:endParaRPr>
          </a:p>
        </p:txBody>
      </p:sp>
      <p:sp>
        <p:nvSpPr>
          <p:cNvPr id="5" name="Slide Number Placeholder 4"/>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2</a:t>
            </a:fld>
            <a:endParaRPr lang="en-AU" dirty="0">
              <a:solidFill>
                <a:prstClr val="black">
                  <a:tint val="75000"/>
                </a:prstClr>
              </a:solidFill>
              <a:latin typeface="Calibri"/>
            </a:endParaRPr>
          </a:p>
        </p:txBody>
      </p:sp>
      <p:grpSp>
        <p:nvGrpSpPr>
          <p:cNvPr id="6" name="Group 5"/>
          <p:cNvGrpSpPr>
            <a:grpSpLocks/>
          </p:cNvGrpSpPr>
          <p:nvPr/>
        </p:nvGrpSpPr>
        <p:grpSpPr bwMode="auto">
          <a:xfrm>
            <a:off x="0" y="0"/>
            <a:ext cx="9144000" cy="269421"/>
            <a:chOff x="0" y="-506"/>
            <a:chExt cx="11906" cy="171"/>
          </a:xfrm>
        </p:grpSpPr>
        <p:grpSp>
          <p:nvGrpSpPr>
            <p:cNvPr id="7" name="Group 6"/>
            <p:cNvGrpSpPr>
              <a:grpSpLocks/>
            </p:cNvGrpSpPr>
            <p:nvPr/>
          </p:nvGrpSpPr>
          <p:grpSpPr bwMode="auto">
            <a:xfrm>
              <a:off x="8929" y="-506"/>
              <a:ext cx="2977" cy="171"/>
              <a:chOff x="8929" y="-506"/>
              <a:chExt cx="2977" cy="171"/>
            </a:xfrm>
          </p:grpSpPr>
          <p:sp>
            <p:nvSpPr>
              <p:cNvPr id="14" name="Freeform 13"/>
              <p:cNvSpPr>
                <a:spLocks/>
              </p:cNvSpPr>
              <p:nvPr/>
            </p:nvSpPr>
            <p:spPr bwMode="auto">
              <a:xfrm>
                <a:off x="8929" y="-506"/>
                <a:ext cx="2977" cy="171"/>
              </a:xfrm>
              <a:custGeom>
                <a:avLst/>
                <a:gdLst>
                  <a:gd name="T0" fmla="+- 0 8929 8929"/>
                  <a:gd name="T1" fmla="*/ T0 w 2977"/>
                  <a:gd name="T2" fmla="+- 0 -506 -506"/>
                  <a:gd name="T3" fmla="*/ -506 h 171"/>
                  <a:gd name="T4" fmla="+- 0 11906 8929"/>
                  <a:gd name="T5" fmla="*/ T4 w 2977"/>
                  <a:gd name="T6" fmla="+- 0 -506 -506"/>
                  <a:gd name="T7" fmla="*/ -506 h 171"/>
                  <a:gd name="T8" fmla="+- 0 11906 8929"/>
                  <a:gd name="T9" fmla="*/ T8 w 2977"/>
                  <a:gd name="T10" fmla="+- 0 -336 -506"/>
                  <a:gd name="T11" fmla="*/ -336 h 171"/>
                  <a:gd name="T12" fmla="+- 0 8929 8929"/>
                  <a:gd name="T13" fmla="*/ T12 w 2977"/>
                  <a:gd name="T14" fmla="+- 0 -336 -506"/>
                  <a:gd name="T15" fmla="*/ -336 h 171"/>
                  <a:gd name="T16" fmla="+- 0 8929 8929"/>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AB2E91"/>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8" name="Group 7"/>
            <p:cNvGrpSpPr>
              <a:grpSpLocks/>
            </p:cNvGrpSpPr>
            <p:nvPr/>
          </p:nvGrpSpPr>
          <p:grpSpPr bwMode="auto">
            <a:xfrm>
              <a:off x="5953" y="-506"/>
              <a:ext cx="2977" cy="171"/>
              <a:chOff x="5953" y="-506"/>
              <a:chExt cx="2977" cy="171"/>
            </a:xfrm>
          </p:grpSpPr>
          <p:sp>
            <p:nvSpPr>
              <p:cNvPr id="13" name="Freeform 12"/>
              <p:cNvSpPr>
                <a:spLocks/>
              </p:cNvSpPr>
              <p:nvPr/>
            </p:nvSpPr>
            <p:spPr bwMode="auto">
              <a:xfrm>
                <a:off x="5953" y="-506"/>
                <a:ext cx="2977" cy="171"/>
              </a:xfrm>
              <a:custGeom>
                <a:avLst/>
                <a:gdLst>
                  <a:gd name="T0" fmla="+- 0 5953 5953"/>
                  <a:gd name="T1" fmla="*/ T0 w 2977"/>
                  <a:gd name="T2" fmla="+- 0 -506 -506"/>
                  <a:gd name="T3" fmla="*/ -506 h 171"/>
                  <a:gd name="T4" fmla="+- 0 5953 5953"/>
                  <a:gd name="T5" fmla="*/ T4 w 2977"/>
                  <a:gd name="T6" fmla="+- 0 -336 -506"/>
                  <a:gd name="T7" fmla="*/ -336 h 171"/>
                  <a:gd name="T8" fmla="+- 0 8929 5953"/>
                  <a:gd name="T9" fmla="*/ T8 w 2977"/>
                  <a:gd name="T10" fmla="+- 0 -336 -506"/>
                  <a:gd name="T11" fmla="*/ -336 h 171"/>
                  <a:gd name="T12" fmla="+- 0 8929 5953"/>
                  <a:gd name="T13" fmla="*/ T12 w 2977"/>
                  <a:gd name="T14" fmla="+- 0 -506 -506"/>
                  <a:gd name="T15" fmla="*/ -506 h 171"/>
                  <a:gd name="T16" fmla="+- 0 5953 5953"/>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0" y="170"/>
                    </a:lnTo>
                    <a:lnTo>
                      <a:pt x="2976" y="170"/>
                    </a:lnTo>
                    <a:lnTo>
                      <a:pt x="2976" y="0"/>
                    </a:lnTo>
                    <a:lnTo>
                      <a:pt x="0" y="0"/>
                    </a:lnTo>
                  </a:path>
                </a:pathLst>
              </a:custGeom>
              <a:solidFill>
                <a:srgbClr val="008FCD"/>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9" name="Group 8"/>
            <p:cNvGrpSpPr>
              <a:grpSpLocks/>
            </p:cNvGrpSpPr>
            <p:nvPr/>
          </p:nvGrpSpPr>
          <p:grpSpPr bwMode="auto">
            <a:xfrm>
              <a:off x="2976" y="-506"/>
              <a:ext cx="2977" cy="171"/>
              <a:chOff x="2976" y="-506"/>
              <a:chExt cx="2977" cy="171"/>
            </a:xfrm>
          </p:grpSpPr>
          <p:sp>
            <p:nvSpPr>
              <p:cNvPr id="12" name="Freeform 11"/>
              <p:cNvSpPr>
                <a:spLocks/>
              </p:cNvSpPr>
              <p:nvPr/>
            </p:nvSpPr>
            <p:spPr bwMode="auto">
              <a:xfrm>
                <a:off x="2976" y="-506"/>
                <a:ext cx="2977" cy="171"/>
              </a:xfrm>
              <a:custGeom>
                <a:avLst/>
                <a:gdLst>
                  <a:gd name="T0" fmla="+- 0 2976 2976"/>
                  <a:gd name="T1" fmla="*/ T0 w 2977"/>
                  <a:gd name="T2" fmla="+- 0 -506 -506"/>
                  <a:gd name="T3" fmla="*/ -506 h 171"/>
                  <a:gd name="T4" fmla="+- 0 5953 2976"/>
                  <a:gd name="T5" fmla="*/ T4 w 2977"/>
                  <a:gd name="T6" fmla="+- 0 -506 -506"/>
                  <a:gd name="T7" fmla="*/ -506 h 171"/>
                  <a:gd name="T8" fmla="+- 0 5953 2976"/>
                  <a:gd name="T9" fmla="*/ T8 w 2977"/>
                  <a:gd name="T10" fmla="+- 0 -336 -506"/>
                  <a:gd name="T11" fmla="*/ -336 h 171"/>
                  <a:gd name="T12" fmla="+- 0 2976 2976"/>
                  <a:gd name="T13" fmla="*/ T12 w 2977"/>
                  <a:gd name="T14" fmla="+- 0 -336 -506"/>
                  <a:gd name="T15" fmla="*/ -336 h 171"/>
                  <a:gd name="T16" fmla="+- 0 2976 2976"/>
                  <a:gd name="T17" fmla="*/ T16 w 2977"/>
                  <a:gd name="T18" fmla="+- 0 -506 -506"/>
                  <a:gd name="T19" fmla="*/ -506 h 171"/>
                </a:gdLst>
                <a:ahLst/>
                <a:cxnLst>
                  <a:cxn ang="0">
                    <a:pos x="T1" y="T3"/>
                  </a:cxn>
                  <a:cxn ang="0">
                    <a:pos x="T5" y="T7"/>
                  </a:cxn>
                  <a:cxn ang="0">
                    <a:pos x="T9" y="T11"/>
                  </a:cxn>
                  <a:cxn ang="0">
                    <a:pos x="T13" y="T15"/>
                  </a:cxn>
                  <a:cxn ang="0">
                    <a:pos x="T17" y="T19"/>
                  </a:cxn>
                </a:cxnLst>
                <a:rect l="0" t="0" r="r" b="b"/>
                <a:pathLst>
                  <a:path w="2977" h="171">
                    <a:moveTo>
                      <a:pt x="0" y="0"/>
                    </a:moveTo>
                    <a:lnTo>
                      <a:pt x="2977" y="0"/>
                    </a:lnTo>
                    <a:lnTo>
                      <a:pt x="2977" y="170"/>
                    </a:lnTo>
                    <a:lnTo>
                      <a:pt x="0" y="170"/>
                    </a:lnTo>
                    <a:lnTo>
                      <a:pt x="0" y="0"/>
                    </a:lnTo>
                  </a:path>
                </a:pathLst>
              </a:custGeom>
              <a:solidFill>
                <a:srgbClr val="1E7B47"/>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nvGrpSpPr>
            <p:cNvPr id="10" name="Group 9"/>
            <p:cNvGrpSpPr>
              <a:grpSpLocks/>
            </p:cNvGrpSpPr>
            <p:nvPr/>
          </p:nvGrpSpPr>
          <p:grpSpPr bwMode="auto">
            <a:xfrm>
              <a:off x="0" y="-506"/>
              <a:ext cx="2977" cy="171"/>
              <a:chOff x="0" y="-506"/>
              <a:chExt cx="2977" cy="171"/>
            </a:xfrm>
          </p:grpSpPr>
          <p:sp>
            <p:nvSpPr>
              <p:cNvPr id="11" name="Freeform 10"/>
              <p:cNvSpPr>
                <a:spLocks/>
              </p:cNvSpPr>
              <p:nvPr/>
            </p:nvSpPr>
            <p:spPr bwMode="auto">
              <a:xfrm>
                <a:off x="0" y="-506"/>
                <a:ext cx="2977" cy="171"/>
              </a:xfrm>
              <a:custGeom>
                <a:avLst/>
                <a:gdLst>
                  <a:gd name="T0" fmla="*/ 0 w 2977"/>
                  <a:gd name="T1" fmla="+- 0 -506 -506"/>
                  <a:gd name="T2" fmla="*/ -506 h 171"/>
                  <a:gd name="T3" fmla="*/ 0 w 2977"/>
                  <a:gd name="T4" fmla="+- 0 -336 -506"/>
                  <a:gd name="T5" fmla="*/ -336 h 171"/>
                  <a:gd name="T6" fmla="*/ 2976 w 2977"/>
                  <a:gd name="T7" fmla="+- 0 -336 -506"/>
                  <a:gd name="T8" fmla="*/ -336 h 171"/>
                  <a:gd name="T9" fmla="*/ 2976 w 2977"/>
                  <a:gd name="T10" fmla="+- 0 -506 -506"/>
                  <a:gd name="T11" fmla="*/ -506 h 171"/>
                  <a:gd name="T12" fmla="*/ 0 w 2977"/>
                  <a:gd name="T13" fmla="+- 0 -506 -506"/>
                  <a:gd name="T14" fmla="*/ -506 h 171"/>
                </a:gdLst>
                <a:ahLst/>
                <a:cxnLst>
                  <a:cxn ang="0">
                    <a:pos x="T0" y="T2"/>
                  </a:cxn>
                  <a:cxn ang="0">
                    <a:pos x="T3" y="T5"/>
                  </a:cxn>
                  <a:cxn ang="0">
                    <a:pos x="T6" y="T8"/>
                  </a:cxn>
                  <a:cxn ang="0">
                    <a:pos x="T9" y="T11"/>
                  </a:cxn>
                  <a:cxn ang="0">
                    <a:pos x="T12" y="T14"/>
                  </a:cxn>
                </a:cxnLst>
                <a:rect l="0" t="0" r="r" b="b"/>
                <a:pathLst>
                  <a:path w="2977" h="171">
                    <a:moveTo>
                      <a:pt x="0" y="0"/>
                    </a:moveTo>
                    <a:lnTo>
                      <a:pt x="0" y="170"/>
                    </a:lnTo>
                    <a:lnTo>
                      <a:pt x="2976" y="170"/>
                    </a:lnTo>
                    <a:lnTo>
                      <a:pt x="2976" y="0"/>
                    </a:lnTo>
                    <a:lnTo>
                      <a:pt x="0" y="0"/>
                    </a:lnTo>
                  </a:path>
                </a:pathLst>
              </a:custGeom>
              <a:solidFill>
                <a:srgbClr val="F0532C"/>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68580" tIns="34290" rIns="68580" bIns="34290" anchor="t" anchorCtr="0" upright="1">
                <a:noAutofit/>
              </a:bodyPr>
              <a:lstStyle/>
              <a:p>
                <a:pPr defTabSz="685800" fontAlgn="auto">
                  <a:spcBef>
                    <a:spcPts val="0"/>
                  </a:spcBef>
                  <a:spcAft>
                    <a:spcPts val="0"/>
                  </a:spcAft>
                </a:pPr>
                <a:endParaRPr lang="en-AU" sz="1350" dirty="0">
                  <a:solidFill>
                    <a:prstClr val="black"/>
                  </a:solidFill>
                  <a:latin typeface="Calibri"/>
                </a:endParaRPr>
              </a:p>
            </p:txBody>
          </p:sp>
        </p:grpSp>
      </p:grpSp>
      <p:pic>
        <p:nvPicPr>
          <p:cNvPr id="4" name="Picture 3"/>
          <p:cNvPicPr>
            <a:picLocks noChangeAspect="1"/>
          </p:cNvPicPr>
          <p:nvPr/>
        </p:nvPicPr>
        <p:blipFill>
          <a:blip r:embed="rId3"/>
          <a:stretch>
            <a:fillRect/>
          </a:stretch>
        </p:blipFill>
        <p:spPr>
          <a:xfrm>
            <a:off x="4793194" y="533400"/>
            <a:ext cx="4128843" cy="5282802"/>
          </a:xfrm>
          <a:prstGeom prst="rect">
            <a:avLst/>
          </a:prstGeom>
        </p:spPr>
      </p:pic>
    </p:spTree>
    <p:extLst>
      <p:ext uri="{BB962C8B-B14F-4D97-AF65-F5344CB8AC3E}">
        <p14:creationId xmlns:p14="http://schemas.microsoft.com/office/powerpoint/2010/main" val="34604092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normAutofit/>
          </a:bodyPr>
          <a:lstStyle/>
          <a:p>
            <a:r>
              <a:rPr lang="en-IN" sz="2600" dirty="0"/>
              <a:t>A </a:t>
            </a:r>
            <a:r>
              <a:rPr lang="en-IN" sz="2600" b="1" dirty="0"/>
              <a:t>site map </a:t>
            </a:r>
            <a:r>
              <a:rPr lang="en-IN" sz="2600" dirty="0"/>
              <a:t>is a planning tool that lists or displays all the pages on a website and indicates how they are related to each other</a:t>
            </a:r>
          </a:p>
          <a:p>
            <a:pPr lvl="1"/>
            <a:r>
              <a:rPr lang="en-IN" sz="2400" dirty="0"/>
              <a:t>It shows the structure of a website</a:t>
            </a:r>
          </a:p>
          <a:p>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20</a:t>
            </a:fld>
            <a:endParaRPr lang="en-US"/>
          </a:p>
        </p:txBody>
      </p:sp>
    </p:spTree>
    <p:extLst>
      <p:ext uri="{BB962C8B-B14F-4D97-AF65-F5344CB8AC3E}">
        <p14:creationId xmlns:p14="http://schemas.microsoft.com/office/powerpoint/2010/main" val="298129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linear </a:t>
            </a:r>
            <a:r>
              <a:rPr lang="en-IN" sz="2600" dirty="0"/>
              <a:t>website structure connects webpages in a straight line</a:t>
            </a:r>
          </a:p>
          <a:p>
            <a:pPr marL="0" indent="0">
              <a:buNone/>
            </a:pPr>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21</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2069" y="2666158"/>
            <a:ext cx="6354062" cy="2276793"/>
          </a:xfrm>
          <a:prstGeom prst="rect">
            <a:avLst/>
          </a:prstGeom>
        </p:spPr>
      </p:pic>
    </p:spTree>
    <p:extLst>
      <p:ext uri="{BB962C8B-B14F-4D97-AF65-F5344CB8AC3E}">
        <p14:creationId xmlns:p14="http://schemas.microsoft.com/office/powerpoint/2010/main" val="13661023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In a variation of a linear website structure, each page can include a link to the home page of the website</a:t>
            </a: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22</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9497" y="2969115"/>
            <a:ext cx="4525006" cy="3258005"/>
          </a:xfrm>
          <a:prstGeom prst="rect">
            <a:avLst/>
          </a:prstGeom>
        </p:spPr>
      </p:pic>
    </p:spTree>
    <p:extLst>
      <p:ext uri="{BB962C8B-B14F-4D97-AF65-F5344CB8AC3E}">
        <p14:creationId xmlns:p14="http://schemas.microsoft.com/office/powerpoint/2010/main" val="9410663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hierarchical </a:t>
            </a:r>
            <a:r>
              <a:rPr lang="en-IN" sz="2600" dirty="0"/>
              <a:t>website connects webpages in a treelike structure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23</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3739" y="2307179"/>
            <a:ext cx="4639322" cy="3981814"/>
          </a:xfrm>
          <a:prstGeom prst="rect">
            <a:avLst/>
          </a:prstGeom>
        </p:spPr>
      </p:pic>
    </p:spTree>
    <p:extLst>
      <p:ext uri="{BB962C8B-B14F-4D97-AF65-F5344CB8AC3E}">
        <p14:creationId xmlns:p14="http://schemas.microsoft.com/office/powerpoint/2010/main" val="2584475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Site Map</a:t>
            </a:r>
          </a:p>
        </p:txBody>
      </p:sp>
      <p:sp>
        <p:nvSpPr>
          <p:cNvPr id="2" name="Content Placeholder 1"/>
          <p:cNvSpPr>
            <a:spLocks noGrp="1"/>
          </p:cNvSpPr>
          <p:nvPr>
            <p:ph idx="1"/>
          </p:nvPr>
        </p:nvSpPr>
        <p:spPr/>
        <p:txBody>
          <a:bodyPr/>
          <a:lstStyle/>
          <a:p>
            <a:r>
              <a:rPr lang="en-IN" sz="2600" dirty="0"/>
              <a:t>A </a:t>
            </a:r>
            <a:r>
              <a:rPr lang="en-IN" sz="2600" b="1" dirty="0"/>
              <a:t>webbed </a:t>
            </a:r>
            <a:r>
              <a:rPr lang="en-IN" sz="2600" dirty="0"/>
              <a:t>website structure has no set organization</a:t>
            </a:r>
          </a:p>
          <a:p>
            <a:endParaRPr lang="en-IN" dirty="0"/>
          </a:p>
          <a:p>
            <a:pPr marL="0" indent="0">
              <a:buNone/>
            </a:pPr>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24</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1923" y="2485872"/>
            <a:ext cx="3962953" cy="3734321"/>
          </a:xfrm>
          <a:prstGeom prst="rect">
            <a:avLst/>
          </a:prstGeom>
        </p:spPr>
      </p:pic>
    </p:spTree>
    <p:extLst>
      <p:ext uri="{BB962C8B-B14F-4D97-AF65-F5344CB8AC3E}">
        <p14:creationId xmlns:p14="http://schemas.microsoft.com/office/powerpoint/2010/main" val="9599758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Graphics</a:t>
            </a:r>
          </a:p>
        </p:txBody>
      </p:sp>
      <p:sp>
        <p:nvSpPr>
          <p:cNvPr id="2" name="Content Placeholder 1"/>
          <p:cNvSpPr>
            <a:spLocks noGrp="1"/>
          </p:cNvSpPr>
          <p:nvPr>
            <p:ph idx="1"/>
          </p:nvPr>
        </p:nvSpPr>
        <p:spPr/>
        <p:txBody>
          <a:bodyPr/>
          <a:lstStyle/>
          <a:p>
            <a:r>
              <a:rPr lang="en-IN" sz="2600" dirty="0"/>
              <a:t>Graphics add visual appeal to a webpage and enhance the visitor’s perception of the products and services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25</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5000" y="2847110"/>
            <a:ext cx="5486400" cy="3393866"/>
          </a:xfrm>
          <a:prstGeom prst="rect">
            <a:avLst/>
          </a:prstGeom>
        </p:spPr>
      </p:pic>
    </p:spTree>
    <p:extLst>
      <p:ext uri="{BB962C8B-B14F-4D97-AF65-F5344CB8AC3E}">
        <p14:creationId xmlns:p14="http://schemas.microsoft.com/office/powerpoint/2010/main" val="25116538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Navigation</a:t>
            </a:r>
          </a:p>
        </p:txBody>
      </p:sp>
      <p:sp>
        <p:nvSpPr>
          <p:cNvPr id="2" name="Content Placeholder 1"/>
          <p:cNvSpPr>
            <a:spLocks noGrp="1"/>
          </p:cNvSpPr>
          <p:nvPr>
            <p:ph idx="1"/>
          </p:nvPr>
        </p:nvSpPr>
        <p:spPr/>
        <p:txBody>
          <a:bodyPr>
            <a:normAutofit/>
          </a:bodyPr>
          <a:lstStyle/>
          <a:p>
            <a:r>
              <a:rPr lang="en-IN" sz="2600" dirty="0"/>
              <a:t>The navigation of a website should be clear and concise</a:t>
            </a:r>
          </a:p>
          <a:p>
            <a:r>
              <a:rPr lang="en-IN" sz="2600" dirty="0"/>
              <a:t>Each webpage should have a designated navigation area with links to other pages in the site</a:t>
            </a:r>
          </a:p>
          <a:p>
            <a:r>
              <a:rPr lang="en-IN" sz="2600" dirty="0"/>
              <a:t>The navigation area should be prominent and easy to use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26</a:t>
            </a:fld>
            <a:endParaRPr lang="en-US"/>
          </a:p>
        </p:txBody>
      </p:sp>
    </p:spTree>
    <p:extLst>
      <p:ext uri="{BB962C8B-B14F-4D97-AF65-F5344CB8AC3E}">
        <p14:creationId xmlns:p14="http://schemas.microsoft.com/office/powerpoint/2010/main" val="31284440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Typography</a:t>
            </a:r>
          </a:p>
        </p:txBody>
      </p:sp>
      <p:sp>
        <p:nvSpPr>
          <p:cNvPr id="2" name="Content Placeholder 1"/>
          <p:cNvSpPr>
            <a:spLocks noGrp="1"/>
          </p:cNvSpPr>
          <p:nvPr>
            <p:ph idx="1"/>
          </p:nvPr>
        </p:nvSpPr>
        <p:spPr/>
        <p:txBody>
          <a:bodyPr>
            <a:normAutofit/>
          </a:bodyPr>
          <a:lstStyle/>
          <a:p>
            <a:r>
              <a:rPr lang="en-IN" sz="2600" dirty="0"/>
              <a:t>The use of effective typography, or fonts and font styles, enhances the visual appeal of a website</a:t>
            </a:r>
          </a:p>
          <a:p>
            <a:r>
              <a:rPr lang="en-IN" sz="2600" dirty="0"/>
              <a:t>Typography also should promote the purpose and goal of the website</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27</a:t>
            </a:fld>
            <a:endParaRPr lang="en-US"/>
          </a:p>
        </p:txBody>
      </p:sp>
    </p:spTree>
    <p:extLst>
      <p:ext uri="{BB962C8B-B14F-4D97-AF65-F5344CB8AC3E}">
        <p14:creationId xmlns:p14="http://schemas.microsoft.com/office/powerpoint/2010/main" val="41733444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Color</a:t>
            </a:r>
          </a:p>
        </p:txBody>
      </p:sp>
      <p:sp>
        <p:nvSpPr>
          <p:cNvPr id="2" name="Content Placeholder 1"/>
          <p:cNvSpPr>
            <a:spLocks noGrp="1"/>
          </p:cNvSpPr>
          <p:nvPr>
            <p:ph idx="1"/>
          </p:nvPr>
        </p:nvSpPr>
        <p:spPr/>
        <p:txBody>
          <a:bodyPr>
            <a:normAutofit/>
          </a:bodyPr>
          <a:lstStyle/>
          <a:p>
            <a:r>
              <a:rPr lang="en-IN" sz="2600" dirty="0"/>
              <a:t>The combination of </a:t>
            </a:r>
            <a:r>
              <a:rPr lang="en-IN" sz="2600" dirty="0" err="1"/>
              <a:t>colors</a:t>
            </a:r>
            <a:r>
              <a:rPr lang="en-IN" sz="2600" dirty="0"/>
              <a:t> contributes to the appeal and legibility of the website</a:t>
            </a:r>
          </a:p>
          <a:p>
            <a:r>
              <a:rPr lang="en-IN" sz="2600" dirty="0"/>
              <a:t>Aim to strike a balance among the background color, text color, and the color that represents a brand</a:t>
            </a:r>
          </a:p>
          <a:p>
            <a:r>
              <a:rPr lang="en-IN" sz="2600" dirty="0" err="1"/>
              <a:t>Colors</a:t>
            </a:r>
            <a:r>
              <a:rPr lang="en-IN" sz="2600" dirty="0"/>
              <a:t> convey meanings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28</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1200" y="3810001"/>
            <a:ext cx="4800600" cy="2420584"/>
          </a:xfrm>
          <a:prstGeom prst="rect">
            <a:avLst/>
          </a:prstGeom>
        </p:spPr>
      </p:pic>
    </p:spTree>
    <p:extLst>
      <p:ext uri="{BB962C8B-B14F-4D97-AF65-F5344CB8AC3E}">
        <p14:creationId xmlns:p14="http://schemas.microsoft.com/office/powerpoint/2010/main" val="322401456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Accessibility</a:t>
            </a:r>
          </a:p>
        </p:txBody>
      </p:sp>
      <p:sp>
        <p:nvSpPr>
          <p:cNvPr id="2" name="Content Placeholder 1"/>
          <p:cNvSpPr>
            <a:spLocks noGrp="1"/>
          </p:cNvSpPr>
          <p:nvPr>
            <p:ph idx="1"/>
          </p:nvPr>
        </p:nvSpPr>
        <p:spPr/>
        <p:txBody>
          <a:bodyPr>
            <a:normAutofit/>
          </a:bodyPr>
          <a:lstStyle/>
          <a:p>
            <a:r>
              <a:rPr lang="en-IN" sz="2600" dirty="0"/>
              <a:t>A web designer should create pages for viewing by a diverse audience, including people with physical impairments and global users</a:t>
            </a:r>
          </a:p>
          <a:p>
            <a:r>
              <a:rPr lang="en-IN" sz="2600" dirty="0"/>
              <a:t>The </a:t>
            </a:r>
            <a:r>
              <a:rPr lang="en-IN" sz="2600" b="1" dirty="0"/>
              <a:t>World Wide Web Consortium (W3C) </a:t>
            </a:r>
            <a:r>
              <a:rPr lang="en-IN" sz="2600" dirty="0"/>
              <a:t>develops and maintains web standards, language specifications, and accessibility  recommendations.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29</a:t>
            </a:fld>
            <a:endParaRPr lang="en-US"/>
          </a:p>
        </p:txBody>
      </p:sp>
    </p:spTree>
    <p:extLst>
      <p:ext uri="{BB962C8B-B14F-4D97-AF65-F5344CB8AC3E}">
        <p14:creationId xmlns:p14="http://schemas.microsoft.com/office/powerpoint/2010/main" val="22239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subTitle" idx="1"/>
          </p:nvPr>
        </p:nvSpPr>
        <p:spPr>
          <a:xfrm>
            <a:off x="990600" y="2209800"/>
            <a:ext cx="6858000" cy="1655762"/>
          </a:xfrm>
          <a:ln>
            <a:miter lim="800000"/>
            <a:headEnd/>
            <a:tailEnd/>
          </a:ln>
        </p:spPr>
        <p:txBody>
          <a:bodyPr>
            <a:normAutofit fontScale="77500" lnSpcReduction="20000"/>
          </a:bodyPr>
          <a:lstStyle/>
          <a:p>
            <a:pPr eaLnBrk="1" hangingPunct="1"/>
            <a:endParaRPr lang="en-US" dirty="0"/>
          </a:p>
          <a:p>
            <a:pPr>
              <a:lnSpc>
                <a:spcPct val="110000"/>
              </a:lnSpc>
              <a:spcBef>
                <a:spcPct val="0"/>
              </a:spcBef>
            </a:pPr>
            <a:r>
              <a:rPr lang="en-US" sz="7000" b="1" dirty="0">
                <a:latin typeface="+mj-lt"/>
                <a:ea typeface="+mj-ea"/>
                <a:cs typeface="+mj-cs"/>
              </a:rPr>
              <a:t>Chapter 1</a:t>
            </a:r>
          </a:p>
          <a:p>
            <a:pPr eaLnBrk="1" hangingPunct="1"/>
            <a:r>
              <a:rPr lang="en-US" sz="3600" b="1" dirty="0"/>
              <a:t>Introduction to the Internet and Web Design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sp>
        <p:nvSpPr>
          <p:cNvPr id="2" name="Content Placeholder 1"/>
          <p:cNvSpPr>
            <a:spLocks noGrp="1"/>
          </p:cNvSpPr>
          <p:nvPr>
            <p:ph idx="1"/>
          </p:nvPr>
        </p:nvSpPr>
        <p:spPr/>
        <p:txBody>
          <a:bodyPr>
            <a:normAutofit/>
          </a:bodyPr>
          <a:lstStyle/>
          <a:p>
            <a:r>
              <a:rPr lang="en-IN" sz="2600" dirty="0"/>
              <a:t>Navigation, typography, color, and accessibility  are the basic web page design criteria to consider when developing a website</a:t>
            </a:r>
          </a:p>
          <a:p>
            <a:r>
              <a:rPr lang="en-IN" sz="2600" dirty="0"/>
              <a:t>A sophisticated website requires additional design considerations and research of the business, its competition, and a complete business analysis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30</a:t>
            </a:fld>
            <a:endParaRPr lang="en-US"/>
          </a:p>
        </p:txBody>
      </p:sp>
    </p:spTree>
    <p:extLst>
      <p:ext uri="{BB962C8B-B14F-4D97-AF65-F5344CB8AC3E}">
        <p14:creationId xmlns:p14="http://schemas.microsoft.com/office/powerpoint/2010/main" val="3714084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Planning Checklist</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8979" y="1825625"/>
            <a:ext cx="7646042" cy="4351338"/>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31</a:t>
            </a:fld>
            <a:endParaRPr lang="en-US"/>
          </a:p>
        </p:txBody>
      </p:sp>
    </p:spTree>
    <p:extLst>
      <p:ext uri="{BB962C8B-B14F-4D97-AF65-F5344CB8AC3E}">
        <p14:creationId xmlns:p14="http://schemas.microsoft.com/office/powerpoint/2010/main" val="7723558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304800" y="418051"/>
            <a:ext cx="8534400" cy="1325563"/>
          </a:xfrm>
        </p:spPr>
        <p:txBody>
          <a:bodyPr>
            <a:noAutofit/>
          </a:bodyPr>
          <a:lstStyle/>
          <a:p>
            <a:pPr algn="ctr"/>
            <a:r>
              <a:rPr lang="en-IN" dirty="0"/>
              <a:t>Understanding the Basics of HTML</a:t>
            </a:r>
            <a:endParaRPr lang="en-US" dirty="0"/>
          </a:p>
        </p:txBody>
      </p:sp>
      <p:sp>
        <p:nvSpPr>
          <p:cNvPr id="44036" name="Rectangle 3"/>
          <p:cNvSpPr>
            <a:spLocks noGrp="1" noChangeArrowheads="1"/>
          </p:cNvSpPr>
          <p:nvPr>
            <p:ph idx="1"/>
          </p:nvPr>
        </p:nvSpPr>
        <p:spPr/>
        <p:txBody>
          <a:bodyPr>
            <a:noAutofit/>
          </a:bodyPr>
          <a:lstStyle/>
          <a:p>
            <a:pPr eaLnBrk="1" hangingPunct="1">
              <a:lnSpc>
                <a:spcPct val="80000"/>
              </a:lnSpc>
            </a:pPr>
            <a:r>
              <a:rPr lang="en-US" sz="2600" dirty="0"/>
              <a:t>Webpages are created using </a:t>
            </a:r>
            <a:r>
              <a:rPr lang="en-US" sz="2600" b="1" dirty="0"/>
              <a:t>Hypertext Markup Language </a:t>
            </a:r>
            <a:r>
              <a:rPr lang="en-US" sz="2600" dirty="0"/>
              <a:t>(HTML), which is an authoring language used to create documents for the web</a:t>
            </a:r>
          </a:p>
          <a:p>
            <a:pPr eaLnBrk="1" hangingPunct="1"/>
            <a:r>
              <a:rPr lang="en-US" sz="2600" dirty="0"/>
              <a:t>HTML consists of a set of special instructions called </a:t>
            </a:r>
            <a:r>
              <a:rPr lang="en-US" sz="2600" b="1" dirty="0"/>
              <a:t>tags</a:t>
            </a:r>
            <a:r>
              <a:rPr lang="en-US" sz="2600" dirty="0"/>
              <a:t> to define the structure and layout of content in a webpage</a:t>
            </a:r>
          </a:p>
          <a:p>
            <a:r>
              <a:rPr lang="en-IN" sz="2600" dirty="0"/>
              <a:t>The HTML tags define or “mark up” the content on the webpage, due to which it is considered a </a:t>
            </a:r>
            <a:r>
              <a:rPr lang="en-IN" sz="2600" b="1" dirty="0" err="1"/>
              <a:t>markup</a:t>
            </a:r>
            <a:r>
              <a:rPr lang="en-IN" sz="2600" b="1" dirty="0"/>
              <a:t> language </a:t>
            </a:r>
            <a:r>
              <a:rPr lang="en-IN" sz="2600" dirty="0"/>
              <a:t>rather than a traditional programming language</a:t>
            </a:r>
            <a:endParaRPr lang="en-US" sz="2600" dirty="0"/>
          </a:p>
        </p:txBody>
      </p:sp>
      <p:sp>
        <p:nvSpPr>
          <p:cNvPr id="4403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4403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FB160F83-3C80-4FB6-ACD9-C7FBA9A1CF22}"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A webpage is a text file that contains both content and HTML tags and is saved as an HTML document</a:t>
            </a:r>
          </a:p>
          <a:p>
            <a:r>
              <a:rPr lang="en-IN" sz="2600" dirty="0"/>
              <a:t>An </a:t>
            </a:r>
            <a:r>
              <a:rPr lang="en-IN" sz="2600" b="1" dirty="0"/>
              <a:t>HTML element </a:t>
            </a:r>
            <a:r>
              <a:rPr lang="en-IN" sz="2600" dirty="0"/>
              <a:t>consists of everything from the start tag to the end tag</a:t>
            </a:r>
          </a:p>
          <a:p>
            <a:r>
              <a:rPr lang="en-IN" sz="2600" dirty="0"/>
              <a:t>HTML elements can be enhanced by using </a:t>
            </a:r>
            <a:r>
              <a:rPr lang="en-IN" sz="2600" b="1" dirty="0"/>
              <a:t>attributes</a:t>
            </a:r>
            <a:r>
              <a:rPr lang="en-IN" sz="2600" dirty="0"/>
              <a:t>, which define additional characteristics, or properties, of an element</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33</a:t>
            </a:fld>
            <a:endParaRPr lang="en-US"/>
          </a:p>
        </p:txBody>
      </p:sp>
    </p:spTree>
    <p:extLst>
      <p:ext uri="{BB962C8B-B14F-4D97-AF65-F5344CB8AC3E}">
        <p14:creationId xmlns:p14="http://schemas.microsoft.com/office/powerpoint/2010/main" val="406656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350138"/>
            <a:ext cx="7886700" cy="3302312"/>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34</a:t>
            </a:fld>
            <a:endParaRPr lang="en-US"/>
          </a:p>
        </p:txBody>
      </p:sp>
    </p:spTree>
    <p:extLst>
      <p:ext uri="{BB962C8B-B14F-4D97-AF65-F5344CB8AC3E}">
        <p14:creationId xmlns:p14="http://schemas.microsoft.com/office/powerpoint/2010/main" val="3264150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combines tags and descriptive attributes that define how a document should appear in a web browser</a:t>
            </a:r>
          </a:p>
          <a:p>
            <a:r>
              <a:rPr lang="en-IN" sz="2600" dirty="0"/>
              <a:t>HTML elements include headings, paragraphs, hyperlinks, lists, and images</a:t>
            </a:r>
          </a:p>
          <a:p>
            <a:r>
              <a:rPr lang="en-IN" sz="2600" dirty="0"/>
              <a:t>HTML elements have a start tag and an end tag and follow the same rules, or </a:t>
            </a:r>
            <a:r>
              <a:rPr lang="en-IN" sz="2600" b="1" dirty="0"/>
              <a:t>syntax</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35</a:t>
            </a:fld>
            <a:endParaRPr lang="en-US"/>
          </a:p>
        </p:txBody>
      </p:sp>
    </p:spTree>
    <p:extLst>
      <p:ext uri="{BB962C8B-B14F-4D97-AF65-F5344CB8AC3E}">
        <p14:creationId xmlns:p14="http://schemas.microsoft.com/office/powerpoint/2010/main" val="26020715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HTML elements are called </a:t>
            </a:r>
            <a:r>
              <a:rPr lang="en-IN" sz="2600" b="1" dirty="0"/>
              <a:t>paired </a:t>
            </a:r>
            <a:r>
              <a:rPr lang="en-IN" sz="2600" dirty="0"/>
              <a:t>tags and use the syntax </a:t>
            </a:r>
            <a:r>
              <a:rPr lang="en-IN" sz="2600" i="1" dirty="0"/>
              <a:t>&lt;start tag&gt; content &lt;/end tag&gt;</a:t>
            </a:r>
            <a:r>
              <a:rPr lang="en-IN" sz="2600" dirty="0"/>
              <a:t>, which has the following meaning:</a:t>
            </a:r>
          </a:p>
          <a:p>
            <a:pPr lvl="1"/>
            <a:r>
              <a:rPr lang="en-IN" sz="2400" dirty="0"/>
              <a:t>HTML elements begin with a start tag, or opening tag, such as &lt;title&gt;</a:t>
            </a:r>
          </a:p>
          <a:p>
            <a:pPr lvl="1"/>
            <a:r>
              <a:rPr lang="en-IN" sz="2400" dirty="0"/>
              <a:t>HTML elements finish with an end tag, or closing tag, such as &lt;/title&gt;</a:t>
            </a:r>
          </a:p>
          <a:p>
            <a:pPr lvl="1"/>
            <a:r>
              <a:rPr lang="en-IN" sz="2400" dirty="0"/>
              <a:t>Content is inserted between the start and end tags </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36</a:t>
            </a:fld>
            <a:endParaRPr lang="en-US"/>
          </a:p>
        </p:txBody>
      </p:sp>
    </p:spTree>
    <p:extLst>
      <p:ext uri="{BB962C8B-B14F-4D97-AF65-F5344CB8AC3E}">
        <p14:creationId xmlns:p14="http://schemas.microsoft.com/office/powerpoint/2010/main" val="39023224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sp>
        <p:nvSpPr>
          <p:cNvPr id="2" name="Content Placeholder 1"/>
          <p:cNvSpPr>
            <a:spLocks noGrp="1"/>
          </p:cNvSpPr>
          <p:nvPr>
            <p:ph idx="1"/>
          </p:nvPr>
        </p:nvSpPr>
        <p:spPr/>
        <p:txBody>
          <a:bodyPr>
            <a:normAutofit/>
          </a:bodyPr>
          <a:lstStyle/>
          <a:p>
            <a:r>
              <a:rPr lang="en-IN" sz="2600" dirty="0"/>
              <a:t>Some HTML elements are void of content. They are called </a:t>
            </a:r>
            <a:r>
              <a:rPr lang="en-IN" sz="2600" b="1" dirty="0"/>
              <a:t>empty</a:t>
            </a:r>
            <a:r>
              <a:rPr lang="en-IN" sz="2600" dirty="0"/>
              <a:t>, or </a:t>
            </a:r>
            <a:r>
              <a:rPr lang="en-IN" sz="2600" b="1" dirty="0"/>
              <a:t>void</a:t>
            </a:r>
            <a:r>
              <a:rPr lang="en-IN" sz="2600" dirty="0"/>
              <a:t>, tags</a:t>
            </a:r>
          </a:p>
          <a:p>
            <a:r>
              <a:rPr lang="en-IN" sz="2600" dirty="0"/>
              <a:t>Examples of empty tags are &lt;</a:t>
            </a:r>
            <a:r>
              <a:rPr lang="en-IN" sz="2600" dirty="0" err="1"/>
              <a:t>br</a:t>
            </a:r>
            <a:r>
              <a:rPr lang="en-IN" sz="2600" dirty="0"/>
              <a:t>&gt; for a line break and &lt;hr&gt; for a horizontal line, or rule</a:t>
            </a:r>
          </a:p>
          <a:p>
            <a:r>
              <a:rPr lang="en-IN" sz="2600" dirty="0"/>
              <a:t>The syntax for empty tags is </a:t>
            </a:r>
            <a:r>
              <a:rPr lang="en-IN" sz="2600" i="1" dirty="0"/>
              <a:t>&lt;tag&gt;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37</a:t>
            </a:fld>
            <a:endParaRPr lang="en-US"/>
          </a:p>
        </p:txBody>
      </p:sp>
    </p:spTree>
    <p:extLst>
      <p:ext uri="{BB962C8B-B14F-4D97-AF65-F5344CB8AC3E}">
        <p14:creationId xmlns:p14="http://schemas.microsoft.com/office/powerpoint/2010/main" val="186843380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2248240"/>
            <a:ext cx="7886700" cy="3506107"/>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38</a:t>
            </a:fld>
            <a:endParaRPr lang="en-US"/>
          </a:p>
        </p:txBody>
      </p:sp>
    </p:spTree>
    <p:extLst>
      <p:ext uri="{BB962C8B-B14F-4D97-AF65-F5344CB8AC3E}">
        <p14:creationId xmlns:p14="http://schemas.microsoft.com/office/powerpoint/2010/main" val="16177082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HTML Elements and Attributes</a:t>
            </a:r>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28650" y="1919782"/>
            <a:ext cx="7886700" cy="4163024"/>
          </a:xfrm>
        </p:spPr>
      </p:pic>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39</a:t>
            </a:fld>
            <a:endParaRPr lang="en-US"/>
          </a:p>
        </p:txBody>
      </p:sp>
    </p:spTree>
    <p:extLst>
      <p:ext uri="{BB962C8B-B14F-4D97-AF65-F5344CB8AC3E}">
        <p14:creationId xmlns:p14="http://schemas.microsoft.com/office/powerpoint/2010/main" val="1643244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normAutofit/>
          </a:bodyPr>
          <a:lstStyle/>
          <a:p>
            <a:pPr eaLnBrk="1" hangingPunct="1"/>
            <a:r>
              <a:rPr lang="en-US" sz="5400" b="1" dirty="0"/>
              <a:t>Chapter Objectives</a:t>
            </a:r>
          </a:p>
        </p:txBody>
      </p:sp>
      <p:sp>
        <p:nvSpPr>
          <p:cNvPr id="17412" name="Rectangle 3"/>
          <p:cNvSpPr>
            <a:spLocks noGrp="1" noChangeArrowheads="1"/>
          </p:cNvSpPr>
          <p:nvPr>
            <p:ph idx="1"/>
          </p:nvPr>
        </p:nvSpPr>
        <p:spPr/>
        <p:txBody>
          <a:bodyPr>
            <a:normAutofit/>
          </a:bodyPr>
          <a:lstStyle/>
          <a:p>
            <a:pPr eaLnBrk="1" hangingPunct="1"/>
            <a:r>
              <a:rPr lang="en-US" sz="2600" dirty="0"/>
              <a:t>Define the Internet and associated key terms</a:t>
            </a:r>
          </a:p>
          <a:p>
            <a:r>
              <a:rPr lang="en-IN" sz="2600" dirty="0"/>
              <a:t>Recognize Internet protocols</a:t>
            </a:r>
            <a:endParaRPr lang="en-US" sz="2600" dirty="0"/>
          </a:p>
          <a:p>
            <a:r>
              <a:rPr lang="en-IN" sz="2600" dirty="0"/>
              <a:t>Discuss web browsers and identify their main features</a:t>
            </a:r>
            <a:endParaRPr lang="en-US" sz="2600" dirty="0"/>
          </a:p>
          <a:p>
            <a:pPr eaLnBrk="1" hangingPunct="1"/>
            <a:r>
              <a:rPr lang="en-US" sz="2600" dirty="0"/>
              <a:t>Describe the types and purposes of websites</a:t>
            </a:r>
          </a:p>
          <a:p>
            <a:r>
              <a:rPr lang="en-IN" sz="2600" dirty="0"/>
              <a:t>Plan a website for a target audience</a:t>
            </a:r>
          </a:p>
          <a:p>
            <a:r>
              <a:rPr lang="en-IN" sz="2600" dirty="0"/>
              <a:t>Define a wireframe and a site map</a:t>
            </a:r>
          </a:p>
          <a:p>
            <a:r>
              <a:rPr lang="en-IN" sz="2600" dirty="0"/>
              <a:t>Explain how websites use graphics, navigation tools, typography, and color</a:t>
            </a:r>
          </a:p>
          <a:p>
            <a:r>
              <a:rPr lang="en-IN" sz="2600" dirty="0"/>
              <a:t>Design for accessibility and multiplatform display</a:t>
            </a:r>
            <a:endParaRPr lang="en-US" sz="2600" dirty="0"/>
          </a:p>
        </p:txBody>
      </p:sp>
      <p:sp>
        <p:nvSpPr>
          <p:cNvPr id="1740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r>
              <a:rPr lang="en-US" dirty="0"/>
              <a:t>Chapter 1: Introduction to the Internet and Web Design</a:t>
            </a:r>
          </a:p>
          <a:p>
            <a:endParaRPr lang="en-US" dirty="0"/>
          </a:p>
        </p:txBody>
      </p:sp>
      <p:sp>
        <p:nvSpPr>
          <p:cNvPr id="1741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87B4F3E2-91E2-464E-9EE7-D3FAF66CC9C2}"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Technologies Related to HTML</a:t>
            </a:r>
          </a:p>
        </p:txBody>
      </p:sp>
      <p:sp>
        <p:nvSpPr>
          <p:cNvPr id="2" name="Content Placeholder 1"/>
          <p:cNvSpPr>
            <a:spLocks noGrp="1"/>
          </p:cNvSpPr>
          <p:nvPr>
            <p:ph idx="1"/>
          </p:nvPr>
        </p:nvSpPr>
        <p:spPr/>
        <p:txBody>
          <a:bodyPr>
            <a:normAutofit/>
          </a:bodyPr>
          <a:lstStyle/>
          <a:p>
            <a:r>
              <a:rPr lang="en-IN" sz="2600" b="1" dirty="0"/>
              <a:t>XML — </a:t>
            </a:r>
            <a:r>
              <a:rPr lang="en-IN" sz="2600" dirty="0"/>
              <a:t>The W3C introduced </a:t>
            </a:r>
            <a:r>
              <a:rPr lang="en-IN" sz="2600" b="1" dirty="0"/>
              <a:t>XML (Extensible </a:t>
            </a:r>
            <a:r>
              <a:rPr lang="en-IN" sz="2600" b="1" dirty="0" err="1"/>
              <a:t>Markup</a:t>
            </a:r>
            <a:r>
              <a:rPr lang="en-IN" sz="2600" b="1" dirty="0"/>
              <a:t> Language) </a:t>
            </a:r>
            <a:r>
              <a:rPr lang="en-IN" sz="2600" dirty="0"/>
              <a:t>in 1998 to exchange and transport data </a:t>
            </a:r>
          </a:p>
          <a:p>
            <a:r>
              <a:rPr lang="en-IN" sz="2600" b="1" dirty="0"/>
              <a:t>XHTML — (Extensible Hypertext </a:t>
            </a:r>
            <a:r>
              <a:rPr lang="en-IN" sz="2600" b="1" dirty="0" err="1"/>
              <a:t>Markup</a:t>
            </a:r>
            <a:r>
              <a:rPr lang="en-IN" sz="2600" b="1" dirty="0"/>
              <a:t> language) </a:t>
            </a:r>
            <a:r>
              <a:rPr lang="en-IN" sz="2600" dirty="0"/>
              <a:t>is a rewritten version of HTML using XML and was developed in 2000 and is accepted on mobile device platforms</a:t>
            </a:r>
          </a:p>
          <a:p>
            <a:r>
              <a:rPr lang="en-IN" sz="2600" b="1" dirty="0"/>
              <a:t>DHTML — DHTML (Dynamic Hypertext </a:t>
            </a:r>
            <a:r>
              <a:rPr lang="en-IN" sz="2600" b="1" dirty="0" err="1"/>
              <a:t>Markup</a:t>
            </a:r>
            <a:r>
              <a:rPr lang="en-IN" sz="2600" b="1" dirty="0"/>
              <a:t> Language) </a:t>
            </a:r>
            <a:r>
              <a:rPr lang="en-IN" sz="2600" dirty="0"/>
              <a:t>is a term that refers to a combination of web technologies</a:t>
            </a:r>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40</a:t>
            </a:fld>
            <a:endParaRPr lang="en-US"/>
          </a:p>
        </p:txBody>
      </p:sp>
    </p:spTree>
    <p:extLst>
      <p:ext uri="{BB962C8B-B14F-4D97-AF65-F5344CB8AC3E}">
        <p14:creationId xmlns:p14="http://schemas.microsoft.com/office/powerpoint/2010/main" val="70033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HTML5</a:t>
            </a:r>
          </a:p>
        </p:txBody>
      </p:sp>
      <p:sp>
        <p:nvSpPr>
          <p:cNvPr id="2" name="Content Placeholder 1"/>
          <p:cNvSpPr>
            <a:spLocks noGrp="1"/>
          </p:cNvSpPr>
          <p:nvPr>
            <p:ph idx="1"/>
          </p:nvPr>
        </p:nvSpPr>
        <p:spPr/>
        <p:txBody>
          <a:bodyPr>
            <a:normAutofit/>
          </a:bodyPr>
          <a:lstStyle/>
          <a:p>
            <a:r>
              <a:rPr lang="en-IN" sz="2600" dirty="0"/>
              <a:t>It is the most recent version of HTML</a:t>
            </a:r>
          </a:p>
          <a:p>
            <a:r>
              <a:rPr lang="en-IN" sz="2600" dirty="0"/>
              <a:t>It introduces several new elements such as header, </a:t>
            </a:r>
            <a:r>
              <a:rPr lang="en-IN" sz="2600" dirty="0" err="1"/>
              <a:t>nav</a:t>
            </a:r>
            <a:r>
              <a:rPr lang="en-IN" sz="2600" dirty="0"/>
              <a:t>, main, and footer to better define the areas of a webpage</a:t>
            </a:r>
          </a:p>
          <a:p>
            <a:r>
              <a:rPr lang="en-IN" sz="2600" dirty="0"/>
              <a:t>They are known as </a:t>
            </a:r>
            <a:r>
              <a:rPr lang="en-IN" sz="2600" i="1" dirty="0"/>
              <a:t>semantic</a:t>
            </a:r>
            <a:r>
              <a:rPr lang="en-IN" sz="2600" dirty="0"/>
              <a:t> HTML elements because they provide meaning about the content of the tags</a:t>
            </a:r>
          </a:p>
          <a:p>
            <a:r>
              <a:rPr lang="en-IN" sz="2600" dirty="0"/>
              <a:t>It provides a more flexible approach to web development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41</a:t>
            </a:fld>
            <a:endParaRPr lang="en-US"/>
          </a:p>
        </p:txBody>
      </p:sp>
    </p:spTree>
    <p:extLst>
      <p:ext uri="{BB962C8B-B14F-4D97-AF65-F5344CB8AC3E}">
        <p14:creationId xmlns:p14="http://schemas.microsoft.com/office/powerpoint/2010/main" val="10709913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28650" y="457200"/>
            <a:ext cx="7886700" cy="1325563"/>
          </a:xfrm>
        </p:spPr>
        <p:txBody>
          <a:bodyPr>
            <a:normAutofit fontScale="90000"/>
          </a:bodyPr>
          <a:lstStyle/>
          <a:p>
            <a:r>
              <a:rPr lang="en-IN" dirty="0"/>
              <a:t>Understanding the Role of Other Web Programming Languages</a:t>
            </a:r>
          </a:p>
        </p:txBody>
      </p:sp>
      <p:sp>
        <p:nvSpPr>
          <p:cNvPr id="2" name="Content Placeholder 1"/>
          <p:cNvSpPr>
            <a:spLocks noGrp="1"/>
          </p:cNvSpPr>
          <p:nvPr>
            <p:ph idx="1"/>
          </p:nvPr>
        </p:nvSpPr>
        <p:spPr>
          <a:xfrm>
            <a:off x="628650" y="1981200"/>
            <a:ext cx="7886700" cy="3965575"/>
          </a:xfrm>
        </p:spPr>
        <p:txBody>
          <a:bodyPr>
            <a:normAutofit/>
          </a:bodyPr>
          <a:lstStyle/>
          <a:p>
            <a:r>
              <a:rPr lang="en-IN" sz="2600" b="1" dirty="0"/>
              <a:t>JavaScript</a:t>
            </a:r>
            <a:r>
              <a:rPr lang="en-IN" sz="2600" dirty="0"/>
              <a:t> — It is a popular </a:t>
            </a:r>
            <a:r>
              <a:rPr lang="en-IN" sz="2600" b="1" dirty="0"/>
              <a:t>client-side scripting language</a:t>
            </a:r>
            <a:r>
              <a:rPr lang="en-IN" sz="2600" dirty="0"/>
              <a:t> used to create interactivity within a web browser</a:t>
            </a:r>
          </a:p>
          <a:p>
            <a:pPr lvl="1"/>
            <a:r>
              <a:rPr lang="en-IN" sz="2400" dirty="0"/>
              <a:t>The web pages that contain JavaScript are named with an .</a:t>
            </a:r>
            <a:r>
              <a:rPr lang="en-IN" sz="2400" dirty="0" err="1"/>
              <a:t>htm</a:t>
            </a:r>
            <a:r>
              <a:rPr lang="en-IN" sz="2400" dirty="0"/>
              <a:t> or .html extension</a:t>
            </a:r>
            <a:r>
              <a:rPr lang="en-IN" sz="2400" b="1" dirty="0"/>
              <a:t>	</a:t>
            </a:r>
          </a:p>
          <a:p>
            <a:r>
              <a:rPr lang="en-IN" sz="2600" b="1" dirty="0"/>
              <a:t>jQuery</a:t>
            </a:r>
            <a:r>
              <a:rPr lang="en-IN" sz="2600" dirty="0"/>
              <a:t> — It is a library of JavaScript programs designed for easy integration onto a webpage</a:t>
            </a:r>
          </a:p>
          <a:p>
            <a:pPr lvl="1"/>
            <a:r>
              <a:rPr lang="en-IN" sz="2400" dirty="0"/>
              <a:t>It makes it easy for web developers to add JavaScript to a webpage</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42</a:t>
            </a:fld>
            <a:endParaRPr lang="en-US"/>
          </a:p>
        </p:txBody>
      </p:sp>
    </p:spTree>
    <p:extLst>
      <p:ext uri="{BB962C8B-B14F-4D97-AF65-F5344CB8AC3E}">
        <p14:creationId xmlns:p14="http://schemas.microsoft.com/office/powerpoint/2010/main" val="11510076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IN" dirty="0"/>
              <a:t>Understanding the Role of Other Web Programming Languages</a:t>
            </a:r>
            <a:endParaRPr lang="en-US" dirty="0"/>
          </a:p>
        </p:txBody>
      </p:sp>
      <p:sp>
        <p:nvSpPr>
          <p:cNvPr id="2" name="Content Placeholder 1"/>
          <p:cNvSpPr>
            <a:spLocks noGrp="1"/>
          </p:cNvSpPr>
          <p:nvPr>
            <p:ph idx="1"/>
          </p:nvPr>
        </p:nvSpPr>
        <p:spPr>
          <a:xfrm>
            <a:off x="628650" y="1905000"/>
            <a:ext cx="7886700" cy="3813175"/>
          </a:xfrm>
        </p:spPr>
        <p:txBody>
          <a:bodyPr>
            <a:normAutofit/>
          </a:bodyPr>
          <a:lstStyle/>
          <a:p>
            <a:r>
              <a:rPr lang="en-IN" sz="2600" b="1" dirty="0"/>
              <a:t>PHP</a:t>
            </a:r>
            <a:r>
              <a:rPr lang="en-IN" sz="2600" dirty="0"/>
              <a:t> </a:t>
            </a:r>
            <a:r>
              <a:rPr lang="en-IN" sz="2600" b="1" dirty="0"/>
              <a:t>(Hypertext </a:t>
            </a:r>
            <a:r>
              <a:rPr lang="en-IN" sz="2600" b="1" dirty="0" err="1"/>
              <a:t>Preprocessor</a:t>
            </a:r>
            <a:r>
              <a:rPr lang="en-IN" sz="2600" b="1" dirty="0"/>
              <a:t>) —</a:t>
            </a:r>
            <a:r>
              <a:rPr lang="en-IN" sz="2600" dirty="0"/>
              <a:t> It is an open-source </a:t>
            </a:r>
            <a:r>
              <a:rPr lang="en-IN" sz="2600" b="1" dirty="0"/>
              <a:t>server-side scripting language</a:t>
            </a:r>
            <a:r>
              <a:rPr lang="en-IN" sz="2600" dirty="0"/>
              <a:t> used for common tasks such as writing to or querying a database located on a central server</a:t>
            </a:r>
          </a:p>
          <a:p>
            <a:pPr lvl="1"/>
            <a:r>
              <a:rPr lang="en-IN" sz="2400" dirty="0"/>
              <a:t>Pages that contain PHP scripts must have file names that end with the file extension .</a:t>
            </a:r>
            <a:r>
              <a:rPr lang="en-IN" sz="2400" dirty="0" err="1"/>
              <a:t>php</a:t>
            </a:r>
            <a:endParaRPr lang="en-IN" sz="2400" b="1" dirty="0"/>
          </a:p>
          <a:p>
            <a:r>
              <a:rPr lang="en-IN" sz="2600" b="1" dirty="0"/>
              <a:t>ASP</a:t>
            </a:r>
            <a:r>
              <a:rPr lang="en-IN" sz="2600" dirty="0"/>
              <a:t> </a:t>
            </a:r>
            <a:r>
              <a:rPr lang="en-IN" sz="2600" b="1" dirty="0"/>
              <a:t>(Active Server Pages) — </a:t>
            </a:r>
            <a:r>
              <a:rPr lang="en-IN" sz="2600" dirty="0"/>
              <a:t>is a server-side scripting technology</a:t>
            </a:r>
          </a:p>
          <a:p>
            <a:pPr lvl="1"/>
            <a:r>
              <a:rPr lang="en-IN" sz="2400" dirty="0"/>
              <a:t>Pages that contain ASP scripts must have file names that end with the file extension .asp</a:t>
            </a:r>
          </a:p>
          <a:p>
            <a:endParaRPr lang="en-US" sz="2600"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43</a:t>
            </a:fld>
            <a:endParaRPr lang="en-US"/>
          </a:p>
        </p:txBody>
      </p:sp>
    </p:spTree>
    <p:extLst>
      <p:ext uri="{BB962C8B-B14F-4D97-AF65-F5344CB8AC3E}">
        <p14:creationId xmlns:p14="http://schemas.microsoft.com/office/powerpoint/2010/main" val="116779566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Using Web Authoring Tools</a:t>
            </a:r>
          </a:p>
        </p:txBody>
      </p:sp>
      <p:sp>
        <p:nvSpPr>
          <p:cNvPr id="2" name="Content Placeholder 1"/>
          <p:cNvSpPr>
            <a:spLocks noGrp="1"/>
          </p:cNvSpPr>
          <p:nvPr>
            <p:ph idx="1"/>
          </p:nvPr>
        </p:nvSpPr>
        <p:spPr/>
        <p:txBody>
          <a:bodyPr>
            <a:normAutofit/>
          </a:bodyPr>
          <a:lstStyle/>
          <a:p>
            <a:r>
              <a:rPr lang="en-IN" sz="2600" dirty="0"/>
              <a:t>Webpages can be created using HTML with a simple text editor, such as Notepad, Notepad++, Sublime, Programmer’s Notepad, </a:t>
            </a:r>
            <a:r>
              <a:rPr lang="en-IN" sz="2600" dirty="0" err="1"/>
              <a:t>TextEdit</a:t>
            </a:r>
            <a:r>
              <a:rPr lang="en-IN" sz="2600" dirty="0"/>
              <a:t>, and </a:t>
            </a:r>
            <a:r>
              <a:rPr lang="en-IN" sz="2600" dirty="0" err="1"/>
              <a:t>TextWrangler</a:t>
            </a:r>
            <a:endParaRPr lang="en-IN" sz="2600" dirty="0"/>
          </a:p>
          <a:p>
            <a:r>
              <a:rPr lang="en-IN" sz="2600" dirty="0"/>
              <a:t>A </a:t>
            </a:r>
            <a:r>
              <a:rPr lang="en-IN" sz="2600" b="1" dirty="0"/>
              <a:t>text editor </a:t>
            </a:r>
            <a:r>
              <a:rPr lang="en-IN" sz="2600" dirty="0"/>
              <a:t>is a program that allows one to enter, change, save, and print text, which includes HTML tags</a:t>
            </a:r>
          </a:p>
          <a:p>
            <a:r>
              <a:rPr lang="en-IN" sz="2600" dirty="0"/>
              <a:t>An </a:t>
            </a:r>
            <a:r>
              <a:rPr lang="en-IN" sz="2600" b="1" dirty="0"/>
              <a:t>HTML editor</a:t>
            </a:r>
            <a:r>
              <a:rPr lang="en-IN" sz="2600" dirty="0"/>
              <a:t> is a program that provides basic text-editing functions, and advanced features such as color-coding for various HTML tags, menus to insert HTML tags, and a spelling checker</a:t>
            </a:r>
          </a:p>
          <a:p>
            <a:r>
              <a:rPr lang="en-IN" sz="2600" dirty="0"/>
              <a:t>HTML is </a:t>
            </a:r>
            <a:r>
              <a:rPr lang="en-IN" sz="2600" b="1" dirty="0"/>
              <a:t>platform independent</a:t>
            </a:r>
            <a:endParaRPr lang="en-IN" sz="2600"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44</a:t>
            </a:fld>
            <a:endParaRPr lang="en-US"/>
          </a:p>
        </p:txBody>
      </p:sp>
    </p:spTree>
    <p:extLst>
      <p:ext uri="{BB962C8B-B14F-4D97-AF65-F5344CB8AC3E}">
        <p14:creationId xmlns:p14="http://schemas.microsoft.com/office/powerpoint/2010/main" val="24612150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Notepad++ </a:t>
            </a:r>
            <a:r>
              <a:rPr lang="en-IN" sz="2600" dirty="0"/>
              <a:t>is a free, open-source text editor. It is used to create files in several </a:t>
            </a:r>
            <a:r>
              <a:rPr lang="en-IN" sz="2600" dirty="0" err="1"/>
              <a:t>markup</a:t>
            </a:r>
            <a:r>
              <a:rPr lang="en-IN" sz="2600" dirty="0"/>
              <a:t>, scripting, and programming languages, including HTML, CSS, JavaScript, PHP, Java, C#, and Visual Basic</a:t>
            </a:r>
          </a:p>
          <a:p>
            <a:r>
              <a:rPr lang="en-IN" sz="2600" b="1" dirty="0"/>
              <a:t>Programmer’s Notepad </a:t>
            </a:r>
            <a:r>
              <a:rPr lang="en-IN" sz="2600" dirty="0"/>
              <a:t>is a free, open-source text editor used to create webpages, and files in several </a:t>
            </a:r>
            <a:r>
              <a:rPr lang="en-IN" sz="2600" dirty="0" err="1"/>
              <a:t>markup</a:t>
            </a:r>
            <a:r>
              <a:rPr lang="en-IN" sz="2600" dirty="0"/>
              <a:t>, scripting, and programming languages as well</a:t>
            </a:r>
          </a:p>
          <a:p>
            <a:r>
              <a:rPr lang="en-IN" sz="2600" b="1" dirty="0"/>
              <a:t>Sublime </a:t>
            </a:r>
            <a:r>
              <a:rPr lang="en-IN" sz="2600" dirty="0"/>
              <a:t>is a cross-platform text editor</a:t>
            </a:r>
          </a:p>
          <a:p>
            <a:r>
              <a:rPr lang="en-IN" sz="2600" b="1" dirty="0" err="1"/>
              <a:t>TextWrangler</a:t>
            </a:r>
            <a:r>
              <a:rPr lang="en-IN" sz="2600" b="1" dirty="0"/>
              <a:t> </a:t>
            </a:r>
            <a:r>
              <a:rPr lang="en-IN" sz="2600" dirty="0"/>
              <a:t>is a free, open-source text editor. It is used to create files in many formats, including HTML and CSS</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45</a:t>
            </a:fld>
            <a:endParaRPr lang="en-US"/>
          </a:p>
        </p:txBody>
      </p:sp>
    </p:spTree>
    <p:extLst>
      <p:ext uri="{BB962C8B-B14F-4D97-AF65-F5344CB8AC3E}">
        <p14:creationId xmlns:p14="http://schemas.microsoft.com/office/powerpoint/2010/main" val="15369353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Text Editors</a:t>
            </a:r>
          </a:p>
        </p:txBody>
      </p:sp>
      <p:sp>
        <p:nvSpPr>
          <p:cNvPr id="2" name="Content Placeholder 1"/>
          <p:cNvSpPr>
            <a:spLocks noGrp="1"/>
          </p:cNvSpPr>
          <p:nvPr>
            <p:ph idx="1"/>
          </p:nvPr>
        </p:nvSpPr>
        <p:spPr/>
        <p:txBody>
          <a:bodyPr>
            <a:normAutofit/>
          </a:bodyPr>
          <a:lstStyle/>
          <a:p>
            <a:r>
              <a:rPr lang="en-IN" sz="2600" b="1" dirty="0"/>
              <a:t>WYSIWYG Editors –</a:t>
            </a:r>
            <a:r>
              <a:rPr lang="en-IN" sz="2600" dirty="0"/>
              <a:t> Stands for What You See Is What You Get</a:t>
            </a:r>
          </a:p>
          <a:p>
            <a:pPr lvl="1"/>
            <a:r>
              <a:rPr lang="en-IN" sz="2400" dirty="0"/>
              <a:t>These editors provide a graphical user interface to design a webpage</a:t>
            </a:r>
          </a:p>
          <a:p>
            <a:pPr lvl="1"/>
            <a:r>
              <a:rPr lang="en-IN" sz="2400" dirty="0"/>
              <a:t>It allows to drag HTML elements onto the page while the editor writes the code </a:t>
            </a:r>
          </a:p>
          <a:p>
            <a:r>
              <a:rPr lang="en-IN" sz="2600" b="1" dirty="0"/>
              <a:t>Adobe Dreamweaver </a:t>
            </a:r>
            <a:r>
              <a:rPr lang="en-IN" sz="2600" dirty="0"/>
              <a:t>is a popular WYSIWYG editor</a:t>
            </a:r>
          </a:p>
          <a:p>
            <a:r>
              <a:rPr lang="en-IN" sz="2600" b="1" dirty="0"/>
              <a:t>Microsoft Expression Web 4 </a:t>
            </a:r>
            <a:r>
              <a:rPr lang="en-IN" sz="2600" dirty="0"/>
              <a:t>is a WYSIWYG webpage editor from Microsoft</a:t>
            </a:r>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46</a:t>
            </a:fld>
            <a:endParaRPr lang="en-US"/>
          </a:p>
        </p:txBody>
      </p:sp>
    </p:spTree>
    <p:extLst>
      <p:ext uri="{BB962C8B-B14F-4D97-AF65-F5344CB8AC3E}">
        <p14:creationId xmlns:p14="http://schemas.microsoft.com/office/powerpoint/2010/main" val="276509462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Creating a Basic Webpage</a:t>
            </a:r>
          </a:p>
        </p:txBody>
      </p:sp>
      <p:sp>
        <p:nvSpPr>
          <p:cNvPr id="2" name="Content Placeholder 1"/>
          <p:cNvSpPr>
            <a:spLocks noGrp="1"/>
          </p:cNvSpPr>
          <p:nvPr>
            <p:ph idx="1"/>
          </p:nvPr>
        </p:nvSpPr>
        <p:spPr>
          <a:xfrm>
            <a:off x="152400" y="1371601"/>
            <a:ext cx="8644655" cy="4800600"/>
          </a:xfrm>
        </p:spPr>
        <p:txBody>
          <a:bodyPr/>
          <a:lstStyle/>
          <a:p>
            <a:r>
              <a:rPr lang="en-IN" sz="2600" dirty="0"/>
              <a:t>Every HTML webpage includes the basic HTML tags</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r>
              <a:rPr lang="en-US" dirty="0"/>
              <a:t>Chapter 1: Introduction to the Internet and Web Design</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47</a:t>
            </a:fld>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2133600"/>
            <a:ext cx="8644655" cy="3657600"/>
          </a:xfrm>
          <a:prstGeom prst="rect">
            <a:avLst/>
          </a:prstGeom>
        </p:spPr>
      </p:pic>
    </p:spTree>
    <p:extLst>
      <p:ext uri="{BB962C8B-B14F-4D97-AF65-F5344CB8AC3E}">
        <p14:creationId xmlns:p14="http://schemas.microsoft.com/office/powerpoint/2010/main" val="12872905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0B76BC"/>
        </a:solidFill>
        <a:effectLst/>
      </p:bgPr>
    </p:bg>
    <p:spTree>
      <p:nvGrpSpPr>
        <p:cNvPr id="1" name=""/>
        <p:cNvGrpSpPr/>
        <p:nvPr/>
      </p:nvGrpSpPr>
      <p:grpSpPr>
        <a:xfrm>
          <a:off x="0" y="0"/>
          <a:ext cx="0" cy="0"/>
          <a:chOff x="0" y="0"/>
          <a:chExt cx="0" cy="0"/>
        </a:xfrm>
      </p:grpSpPr>
      <p:sp>
        <p:nvSpPr>
          <p:cNvPr id="9" name="Title 8"/>
          <p:cNvSpPr>
            <a:spLocks noGrp="1"/>
          </p:cNvSpPr>
          <p:nvPr>
            <p:ph type="title"/>
          </p:nvPr>
        </p:nvSpPr>
        <p:spPr>
          <a:xfrm>
            <a:off x="245378" y="4161559"/>
            <a:ext cx="8563062" cy="1571792"/>
          </a:xfrm>
        </p:spPr>
        <p:txBody>
          <a:bodyPr anchor="ctr">
            <a:normAutofit/>
          </a:bodyPr>
          <a:lstStyle/>
          <a:p>
            <a:pPr algn="ctr"/>
            <a:r>
              <a:rPr lang="en-AU" dirty="0">
                <a:solidFill>
                  <a:schemeClr val="bg1"/>
                </a:solidFill>
                <a:latin typeface="Arial Rounded MT Bold" panose="020F0704030504030204" pitchFamily="34" charset="0"/>
              </a:rPr>
              <a:t>kent.edu.au</a:t>
            </a:r>
            <a:br>
              <a:rPr lang="en-AU" sz="1200" dirty="0">
                <a:solidFill>
                  <a:schemeClr val="bg1"/>
                </a:solidFill>
                <a:latin typeface="Arial Rounded MT Bold" panose="020F0704030504030204" pitchFamily="34" charset="0"/>
              </a:rPr>
            </a:b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Kent Institute Australia Pty. Ltd.</a:t>
            </a:r>
            <a:br>
              <a:rPr lang="en-AU" sz="1200" dirty="0">
                <a:solidFill>
                  <a:schemeClr val="bg1"/>
                </a:solidFill>
                <a:latin typeface="Arial Rounded MT Bold" panose="020F0704030504030204" pitchFamily="34" charset="0"/>
              </a:rPr>
            </a:br>
            <a:r>
              <a:rPr lang="en-AU" sz="1200" dirty="0">
                <a:solidFill>
                  <a:schemeClr val="bg1"/>
                </a:solidFill>
                <a:latin typeface="Arial Rounded MT Bold" panose="020F0704030504030204" pitchFamily="34" charset="0"/>
              </a:rPr>
              <a:t>ABN 49 003 577 302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CRICOS Code: 00161E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RTO Code: 90458 </a:t>
            </a:r>
            <a:r>
              <a:rPr lang="en-AU" sz="1200" dirty="0">
                <a:solidFill>
                  <a:schemeClr val="bg1"/>
                </a:solidFill>
                <a:latin typeface="Calibri"/>
              </a:rPr>
              <a:t>●</a:t>
            </a:r>
            <a:r>
              <a:rPr lang="en-AU" sz="1200" dirty="0">
                <a:solidFill>
                  <a:schemeClr val="bg1"/>
                </a:solidFill>
                <a:latin typeface="Arial Rounded MT Bold" panose="020F0704030504030204" pitchFamily="34" charset="0"/>
              </a:rPr>
              <a:t> TEQSA Provider Number: PRV12051</a:t>
            </a:r>
          </a:p>
        </p:txBody>
      </p:sp>
      <p:sp>
        <p:nvSpPr>
          <p:cNvPr id="14" name="Slide Number Placeholder 13"/>
          <p:cNvSpPr>
            <a:spLocks noGrp="1"/>
          </p:cNvSpPr>
          <p:nvPr>
            <p:ph type="sldNum" sz="quarter" idx="12"/>
          </p:nvPr>
        </p:nvSpPr>
        <p:spPr/>
        <p:txBody>
          <a:bodyPr/>
          <a:lstStyle/>
          <a:p>
            <a:pPr defTabSz="685800" fontAlgn="auto">
              <a:spcBef>
                <a:spcPts val="0"/>
              </a:spcBef>
              <a:spcAft>
                <a:spcPts val="0"/>
              </a:spcAft>
            </a:pPr>
            <a:fld id="{69A33247-0532-4294-AAF9-44D3CCAEBDA1}" type="slidenum">
              <a:rPr lang="en-AU">
                <a:solidFill>
                  <a:prstClr val="black">
                    <a:tint val="75000"/>
                  </a:prstClr>
                </a:solidFill>
                <a:latin typeface="Calibri"/>
              </a:rPr>
              <a:pPr defTabSz="685800" fontAlgn="auto">
                <a:spcBef>
                  <a:spcPts val="0"/>
                </a:spcBef>
                <a:spcAft>
                  <a:spcPts val="0"/>
                </a:spcAft>
              </a:pPr>
              <a:t>48</a:t>
            </a:fld>
            <a:r>
              <a:rPr lang="en-AU" dirty="0">
                <a:solidFill>
                  <a:prstClr val="black">
                    <a:tint val="75000"/>
                  </a:prstClr>
                </a:solidFill>
                <a:latin typeface="Calibri"/>
              </a:rPr>
              <a:t>  </a:t>
            </a:r>
          </a:p>
        </p:txBody>
      </p:sp>
      <p:sp>
        <p:nvSpPr>
          <p:cNvPr id="18" name="Content Placeholder 24"/>
          <p:cNvSpPr txBox="1">
            <a:spLocks/>
          </p:cNvSpPr>
          <p:nvPr/>
        </p:nvSpPr>
        <p:spPr>
          <a:xfrm>
            <a:off x="4686300" y="2340769"/>
            <a:ext cx="3886200" cy="3263504"/>
          </a:xfrm>
          <a:prstGeom prst="rect">
            <a:avLst/>
          </a:prstGeom>
        </p:spPr>
        <p:txBody>
          <a:bodyPr vert="horz" lIns="68580" tIns="34290" rIns="68580" bIns="34290" rtlCol="0">
            <a:noAutofit/>
          </a:bodyPr>
          <a:lstStyle/>
          <a:p>
            <a:pPr marL="171450" indent="-171450" defTabSz="685800" fontAlgn="auto">
              <a:lnSpc>
                <a:spcPct val="90000"/>
              </a:lnSpc>
              <a:spcBef>
                <a:spcPts val="750"/>
              </a:spcBef>
              <a:spcAft>
                <a:spcPts val="0"/>
              </a:spcAft>
              <a:buFont typeface="Arial" panose="020B0604020202020204" pitchFamily="34" charset="0"/>
              <a:buChar char="•"/>
              <a:defRPr/>
            </a:pPr>
            <a:endParaRPr lang="en-AU" sz="1650" dirty="0">
              <a:solidFill>
                <a:prstClr val="black"/>
              </a:solidFill>
              <a:latin typeface="Calibri" pitchFamily="34" charset="0"/>
            </a:endParaRPr>
          </a:p>
        </p:txBody>
      </p:sp>
      <p:pic>
        <p:nvPicPr>
          <p:cNvPr id="3074" name="Picture 2" descr="C:\Users\Trent\Documents\M&amp;R\Kent Master Logos\KENT LOGO 2015 v2\RGB\JPG\RGB-DarkBLUE-b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6836" y="1512922"/>
            <a:ext cx="4177145" cy="25161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9482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normAutofit/>
          </a:bodyPr>
          <a:lstStyle/>
          <a:p>
            <a:r>
              <a:rPr lang="en-US" sz="5400" b="1" dirty="0"/>
              <a:t>Chapter Objectives</a:t>
            </a:r>
          </a:p>
        </p:txBody>
      </p:sp>
      <p:sp>
        <p:nvSpPr>
          <p:cNvPr id="19460" name="Rectangle 3"/>
          <p:cNvSpPr>
            <a:spLocks noGrp="1" noChangeArrowheads="1"/>
          </p:cNvSpPr>
          <p:nvPr>
            <p:ph idx="1"/>
          </p:nvPr>
        </p:nvSpPr>
        <p:spPr/>
        <p:txBody>
          <a:bodyPr>
            <a:normAutofit/>
          </a:bodyPr>
          <a:lstStyle/>
          <a:p>
            <a:pPr eaLnBrk="1" hangingPunct="1"/>
            <a:r>
              <a:rPr lang="en-US" sz="2600" dirty="0"/>
              <a:t>Define Hypertext Markup Language (HTML) and HTML elements</a:t>
            </a:r>
          </a:p>
          <a:p>
            <a:r>
              <a:rPr lang="en-IN" sz="2600" dirty="0"/>
              <a:t>Recognize HTML versions and web</a:t>
            </a:r>
          </a:p>
          <a:p>
            <a:r>
              <a:rPr lang="en-IN" sz="2600" dirty="0"/>
              <a:t>Identify web authoring tools</a:t>
            </a:r>
          </a:p>
          <a:p>
            <a:r>
              <a:rPr lang="en-IN" sz="2600" dirty="0"/>
              <a:t>Download and use a web authoring tool</a:t>
            </a:r>
          </a:p>
          <a:p>
            <a:r>
              <a:rPr lang="en-IN" sz="2600" dirty="0"/>
              <a:t>Create and view a basic HTML webpage</a:t>
            </a:r>
            <a:endParaRPr lang="en-US" sz="2600" dirty="0"/>
          </a:p>
        </p:txBody>
      </p:sp>
      <p:sp>
        <p:nvSpPr>
          <p:cNvPr id="19457"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19458"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5A91434C-DC77-43BF-9E6C-B3C67B227DB1}"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en-IN" dirty="0"/>
              <a:t>Exploring the Internet</a:t>
            </a:r>
            <a:endParaRPr lang="en-US" dirty="0"/>
          </a:p>
        </p:txBody>
      </p:sp>
      <p:sp>
        <p:nvSpPr>
          <p:cNvPr id="23556" name="Rectangle 3"/>
          <p:cNvSpPr>
            <a:spLocks noGrp="1" noChangeArrowheads="1"/>
          </p:cNvSpPr>
          <p:nvPr>
            <p:ph idx="1"/>
          </p:nvPr>
        </p:nvSpPr>
        <p:spPr/>
        <p:txBody>
          <a:bodyPr>
            <a:noAutofit/>
          </a:bodyPr>
          <a:lstStyle/>
          <a:p>
            <a:r>
              <a:rPr lang="en-IN" sz="2600" dirty="0"/>
              <a:t>The </a:t>
            </a:r>
            <a:r>
              <a:rPr lang="en-IN" sz="2600" b="1" dirty="0"/>
              <a:t>Internet </a:t>
            </a:r>
            <a:r>
              <a:rPr lang="en-IN" sz="2600" dirty="0"/>
              <a:t>is a worldwide collection of computers linked together for use by organizations, and individuals using communications devices and media</a:t>
            </a:r>
            <a:endParaRPr lang="en-US" sz="2600" dirty="0"/>
          </a:p>
          <a:p>
            <a:r>
              <a:rPr lang="en-IN" sz="2600" dirty="0"/>
              <a:t>A </a:t>
            </a:r>
            <a:r>
              <a:rPr lang="en-IN" sz="2600" b="1" dirty="0"/>
              <a:t>node </a:t>
            </a:r>
            <a:r>
              <a:rPr lang="en-IN" sz="2600" dirty="0"/>
              <a:t>is any device, such as a computer, tablet, or smartphone, connected to a </a:t>
            </a:r>
            <a:r>
              <a:rPr lang="en-IN" sz="2600" b="1" dirty="0"/>
              <a:t>network</a:t>
            </a:r>
            <a:endParaRPr lang="en-IN" sz="2600" dirty="0"/>
          </a:p>
          <a:p>
            <a:r>
              <a:rPr lang="en-IN" sz="2600" dirty="0"/>
              <a:t>A </a:t>
            </a:r>
            <a:r>
              <a:rPr lang="en-IN" sz="2600" b="1" dirty="0"/>
              <a:t>network</a:t>
            </a:r>
            <a:r>
              <a:rPr lang="en-IN" sz="2600" dirty="0"/>
              <a:t> is a collection of two or more computers linked together to share resources and information</a:t>
            </a:r>
          </a:p>
          <a:p>
            <a:r>
              <a:rPr lang="en-IN" sz="2600" dirty="0"/>
              <a:t>The </a:t>
            </a:r>
            <a:r>
              <a:rPr lang="en-IN" sz="2600" b="1" dirty="0"/>
              <a:t>Internet of Things </a:t>
            </a:r>
            <a:r>
              <a:rPr lang="en-IN" sz="2600" dirty="0"/>
              <a:t>describes the ever-growing number of devices connecting to a network, including televisions and appliances</a:t>
            </a:r>
            <a:endParaRPr lang="en-US" sz="2600" dirty="0"/>
          </a:p>
        </p:txBody>
      </p:sp>
      <p:sp>
        <p:nvSpPr>
          <p:cNvPr id="23553"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3554"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F9D74BF-0880-4FB9-9C6A-833544AAE98E}" type="slidenum">
              <a:rPr lang="en-US" smtClean="0"/>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a:t>Exploring the Internet</a:t>
            </a:r>
          </a:p>
        </p:txBody>
      </p:sp>
      <p:sp>
        <p:nvSpPr>
          <p:cNvPr id="2" name="Content Placeholder 1"/>
          <p:cNvSpPr>
            <a:spLocks noGrp="1"/>
          </p:cNvSpPr>
          <p:nvPr>
            <p:ph idx="1"/>
          </p:nvPr>
        </p:nvSpPr>
        <p:spPr/>
        <p:txBody>
          <a:bodyPr>
            <a:normAutofit/>
          </a:bodyPr>
          <a:lstStyle/>
          <a:p>
            <a:r>
              <a:rPr lang="en-IN" sz="2600" b="1" dirty="0"/>
              <a:t>Data lines </a:t>
            </a:r>
            <a:r>
              <a:rPr lang="en-IN" sz="2600" dirty="0"/>
              <a:t>that connect networks allow data to move from one computer to another</a:t>
            </a:r>
            <a:endParaRPr lang="en-US" sz="2600" dirty="0"/>
          </a:p>
          <a:p>
            <a:r>
              <a:rPr lang="en-US" sz="2600" dirty="0"/>
              <a:t>The </a:t>
            </a:r>
            <a:r>
              <a:rPr lang="en-US" sz="2600" b="1" dirty="0"/>
              <a:t>Internet backbone</a:t>
            </a:r>
            <a:r>
              <a:rPr lang="en-US" sz="2600" dirty="0"/>
              <a:t> is a collection of high-speed data lines that connect major computer systems located around the world</a:t>
            </a:r>
          </a:p>
          <a:p>
            <a:r>
              <a:rPr lang="en-US" sz="2600" dirty="0"/>
              <a:t>An </a:t>
            </a:r>
            <a:r>
              <a:rPr lang="en-US" sz="2600" b="1" dirty="0"/>
              <a:t>Internet Service Provider </a:t>
            </a:r>
            <a:r>
              <a:rPr lang="en-US" sz="2600" dirty="0"/>
              <a:t>(ISP) is a company that has a permanent connection to the Internet backbone</a:t>
            </a:r>
          </a:p>
          <a:p>
            <a:endParaRPr lang="en-IN" dirty="0"/>
          </a:p>
        </p:txBody>
      </p:sp>
      <p:sp>
        <p:nvSpPr>
          <p:cNvPr id="3" name="Footer Placeholder 2"/>
          <p:cNvSpPr>
            <a:spLocks noGrp="1"/>
          </p:cNvSpPr>
          <p:nvPr>
            <p:ph type="ftr" sz="quarter" idx="4294967295"/>
          </p:nvPr>
        </p:nvSpPr>
        <p:spPr>
          <a:xfrm>
            <a:off x="3028950" y="6356351"/>
            <a:ext cx="3086100" cy="365125"/>
          </a:xfrm>
        </p:spPr>
        <p:txBody>
          <a:bodyPr/>
          <a:lstStyle/>
          <a:p>
            <a:pPr eaLnBrk="1" hangingPunct="1"/>
            <a:r>
              <a:rPr lang="en-US" dirty="0"/>
              <a:t>Chapter 1: Introduction to the Internet and Web Design</a:t>
            </a:r>
          </a:p>
          <a:p>
            <a:pPr>
              <a:defRPr/>
            </a:pPr>
            <a:endParaRPr lang="en-US" dirty="0"/>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7</a:t>
            </a:fld>
            <a:endParaRPr lang="en-US"/>
          </a:p>
        </p:txBody>
      </p:sp>
    </p:spTree>
    <p:extLst>
      <p:ext uri="{BB962C8B-B14F-4D97-AF65-F5344CB8AC3E}">
        <p14:creationId xmlns:p14="http://schemas.microsoft.com/office/powerpoint/2010/main" val="35949901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pPr eaLnBrk="1" hangingPunct="1"/>
            <a:r>
              <a:rPr lang="en-US" dirty="0"/>
              <a:t>World Wide Web</a:t>
            </a:r>
          </a:p>
        </p:txBody>
      </p:sp>
      <p:sp>
        <p:nvSpPr>
          <p:cNvPr id="27652" name="Rectangle 3"/>
          <p:cNvSpPr>
            <a:spLocks noGrp="1" noChangeArrowheads="1"/>
          </p:cNvSpPr>
          <p:nvPr>
            <p:ph idx="1"/>
          </p:nvPr>
        </p:nvSpPr>
        <p:spPr/>
        <p:txBody>
          <a:bodyPr>
            <a:noAutofit/>
          </a:bodyPr>
          <a:lstStyle/>
          <a:p>
            <a:r>
              <a:rPr lang="en-US" sz="2600" dirty="0"/>
              <a:t>The World Wide Web WWW , also called the </a:t>
            </a:r>
            <a:r>
              <a:rPr lang="en-US" sz="2600" b="1" dirty="0"/>
              <a:t>web</a:t>
            </a:r>
            <a:r>
              <a:rPr lang="en-US" sz="2600" dirty="0"/>
              <a:t>, </a:t>
            </a:r>
            <a:r>
              <a:rPr lang="en-IN" sz="2600" dirty="0"/>
              <a:t>is the service that provides access to information stored on web servers</a:t>
            </a:r>
          </a:p>
          <a:p>
            <a:r>
              <a:rPr lang="en-IN" sz="2600" dirty="0"/>
              <a:t>The web consists of a collection of linked files known as </a:t>
            </a:r>
            <a:r>
              <a:rPr lang="en-IN" sz="2600" b="1" dirty="0"/>
              <a:t>webpages</a:t>
            </a:r>
          </a:p>
          <a:p>
            <a:r>
              <a:rPr lang="en-IN" sz="2600" dirty="0"/>
              <a:t>A </a:t>
            </a:r>
            <a:r>
              <a:rPr lang="en-IN" sz="2600" b="1" dirty="0"/>
              <a:t>website</a:t>
            </a:r>
            <a:r>
              <a:rPr lang="en-IN" sz="2600" dirty="0"/>
              <a:t> is a related collection of webpages created and maintained by a person, company, educational institution, or other organization</a:t>
            </a:r>
          </a:p>
          <a:p>
            <a:r>
              <a:rPr lang="en-IN" sz="2600" dirty="0"/>
              <a:t>www.google.com</a:t>
            </a:r>
          </a:p>
        </p:txBody>
      </p:sp>
      <p:sp>
        <p:nvSpPr>
          <p:cNvPr id="27649" name="Footer Placeholder 3"/>
          <p:cNvSpPr>
            <a:spLocks noGrp="1"/>
          </p:cNvSpPr>
          <p:nvPr>
            <p:ph type="ftr" sz="quarter" idx="4294967295"/>
          </p:nvPr>
        </p:nvSpPr>
        <p:spPr>
          <a:xfrm>
            <a:off x="3028950" y="6356351"/>
            <a:ext cx="3086100" cy="365125"/>
          </a:xfrm>
          <a:ln/>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pPr eaLnBrk="1" hangingPunct="1"/>
            <a:r>
              <a:rPr lang="en-US" dirty="0"/>
              <a:t>Chapter 1: Introduction to the Internet and Web Design</a:t>
            </a:r>
          </a:p>
        </p:txBody>
      </p:sp>
      <p:sp>
        <p:nvSpPr>
          <p:cNvPr id="27650" name="Slide Number Placeholder 4"/>
          <p:cNvSpPr>
            <a:spLocks noGrp="1"/>
          </p:cNvSpPr>
          <p:nvPr>
            <p:ph type="sldNum" sz="quarter" idx="4294967295"/>
          </p:nvPr>
        </p:nvSpPr>
        <p:spPr>
          <a:xfrm>
            <a:off x="6457950" y="6356351"/>
            <a:ext cx="2057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fontAlgn="base">
              <a:spcBef>
                <a:spcPct val="0"/>
              </a:spcBef>
              <a:spcAft>
                <a:spcPct val="0"/>
              </a:spcAft>
              <a:defRPr>
                <a:solidFill>
                  <a:schemeClr val="tx1"/>
                </a:solidFill>
                <a:latin typeface="Arial" charset="0"/>
              </a:defRPr>
            </a:lvl6pPr>
            <a:lvl7pPr marL="2971800" indent="-228600" fontAlgn="base">
              <a:spcBef>
                <a:spcPct val="0"/>
              </a:spcBef>
              <a:spcAft>
                <a:spcPct val="0"/>
              </a:spcAft>
              <a:defRPr>
                <a:solidFill>
                  <a:schemeClr val="tx1"/>
                </a:solidFill>
                <a:latin typeface="Arial" charset="0"/>
              </a:defRPr>
            </a:lvl7pPr>
            <a:lvl8pPr marL="3429000" indent="-228600" fontAlgn="base">
              <a:spcBef>
                <a:spcPct val="0"/>
              </a:spcBef>
              <a:spcAft>
                <a:spcPct val="0"/>
              </a:spcAft>
              <a:defRPr>
                <a:solidFill>
                  <a:schemeClr val="tx1"/>
                </a:solidFill>
                <a:latin typeface="Arial" charset="0"/>
              </a:defRPr>
            </a:lvl8pPr>
            <a:lvl9pPr marL="3886200" indent="-228600" fontAlgn="base">
              <a:spcBef>
                <a:spcPct val="0"/>
              </a:spcBef>
              <a:spcAft>
                <a:spcPct val="0"/>
              </a:spcAft>
              <a:defRPr>
                <a:solidFill>
                  <a:schemeClr val="tx1"/>
                </a:solidFill>
                <a:latin typeface="Arial" charset="0"/>
              </a:defRPr>
            </a:lvl9pPr>
          </a:lstStyle>
          <a:p>
            <a:fld id="{D539FB3C-B555-4717-A467-9451050C7EEA}"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World Wide Web</a:t>
            </a:r>
          </a:p>
        </p:txBody>
      </p:sp>
      <p:sp>
        <p:nvSpPr>
          <p:cNvPr id="2" name="Content Placeholder 1"/>
          <p:cNvSpPr>
            <a:spLocks noGrp="1"/>
          </p:cNvSpPr>
          <p:nvPr>
            <p:ph idx="1"/>
          </p:nvPr>
        </p:nvSpPr>
        <p:spPr/>
        <p:txBody>
          <a:bodyPr/>
          <a:lstStyle/>
          <a:p>
            <a:pPr>
              <a:lnSpc>
                <a:spcPct val="90000"/>
              </a:lnSpc>
            </a:pPr>
            <a:r>
              <a:rPr lang="en-US" sz="2600" dirty="0"/>
              <a:t>A </a:t>
            </a:r>
            <a:r>
              <a:rPr lang="en-US" sz="2600" b="1" dirty="0"/>
              <a:t>home page </a:t>
            </a:r>
            <a:r>
              <a:rPr lang="en-US" sz="2600" dirty="0"/>
              <a:t>is the first document users see when they access a website</a:t>
            </a:r>
          </a:p>
          <a:p>
            <a:r>
              <a:rPr lang="en-IN" sz="2600" dirty="0"/>
              <a:t>A </a:t>
            </a:r>
            <a:r>
              <a:rPr lang="en-IN" sz="2600" b="1" dirty="0"/>
              <a:t>hyperlink</a:t>
            </a:r>
            <a:r>
              <a:rPr lang="en-IN" sz="2600" dirty="0"/>
              <a:t>, commonly called a </a:t>
            </a:r>
            <a:r>
              <a:rPr lang="en-IN" sz="2600" b="1" dirty="0"/>
              <a:t>link</a:t>
            </a:r>
            <a:r>
              <a:rPr lang="en-IN" sz="2600" dirty="0"/>
              <a:t>, is an element that connects one webpage to another webpage on the same server or to any other web server in the world</a:t>
            </a:r>
            <a:endParaRPr lang="en-US" sz="2600" dirty="0"/>
          </a:p>
          <a:p>
            <a:pPr marL="0" indent="0">
              <a:buNone/>
            </a:pPr>
            <a:endParaRPr lang="en-US" dirty="0"/>
          </a:p>
        </p:txBody>
      </p:sp>
      <p:sp>
        <p:nvSpPr>
          <p:cNvPr id="3" name="Footer Placeholder 2"/>
          <p:cNvSpPr>
            <a:spLocks noGrp="1"/>
          </p:cNvSpPr>
          <p:nvPr>
            <p:ph type="ftr" sz="quarter" idx="4294967295"/>
          </p:nvPr>
        </p:nvSpPr>
        <p:spPr>
          <a:xfrm>
            <a:off x="3028950" y="6356351"/>
            <a:ext cx="3086100" cy="365125"/>
          </a:xfrm>
        </p:spPr>
        <p:txBody>
          <a:bodyPr/>
          <a:lstStyle/>
          <a:p>
            <a:pPr>
              <a:defRPr/>
            </a:pPr>
            <a:r>
              <a:rPr lang="en-US"/>
              <a:t>Chapter 1: Introduction to HTML, XHTML, and CSS</a:t>
            </a:r>
          </a:p>
        </p:txBody>
      </p:sp>
      <p:sp>
        <p:nvSpPr>
          <p:cNvPr id="4" name="Slide Number Placeholder 3"/>
          <p:cNvSpPr>
            <a:spLocks noGrp="1"/>
          </p:cNvSpPr>
          <p:nvPr>
            <p:ph type="sldNum" sz="quarter" idx="4294967295"/>
          </p:nvPr>
        </p:nvSpPr>
        <p:spPr>
          <a:xfrm>
            <a:off x="6457950" y="6356351"/>
            <a:ext cx="2057400" cy="365125"/>
          </a:xfrm>
        </p:spPr>
        <p:txBody>
          <a:bodyPr/>
          <a:lstStyle/>
          <a:p>
            <a:pPr>
              <a:defRPr/>
            </a:pPr>
            <a:fld id="{46DEE58C-D588-48AA-9148-8EFB44D74373}" type="slidenum">
              <a:rPr lang="en-US" smtClean="0"/>
              <a:pPr>
                <a:defRPr/>
              </a:pPr>
              <a:t>9</a:t>
            </a:fld>
            <a:endParaRPr lang="en-US"/>
          </a:p>
        </p:txBody>
      </p:sp>
    </p:spTree>
    <p:extLst>
      <p:ext uri="{BB962C8B-B14F-4D97-AF65-F5344CB8AC3E}">
        <p14:creationId xmlns:p14="http://schemas.microsoft.com/office/powerpoint/2010/main" val="3803560936"/>
      </p:ext>
    </p:extLst>
  </p:cSld>
  <p:clrMapOvr>
    <a:masterClrMapping/>
  </p:clrMapOvr>
</p:sld>
</file>

<file path=ppt/theme/theme1.xml><?xml version="1.0" encoding="utf-8"?>
<a:theme xmlns:a="http://schemas.openxmlformats.org/drawingml/2006/main" name="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Kent Powerpoint Template (final)">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3798</TotalTime>
  <Words>6538</Words>
  <Application>Microsoft Office PowerPoint</Application>
  <PresentationFormat>On-screen Show (4:3)</PresentationFormat>
  <Paragraphs>398</Paragraphs>
  <Slides>48</Slides>
  <Notes>26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48</vt:i4>
      </vt:variant>
    </vt:vector>
  </HeadingPairs>
  <TitlesOfParts>
    <vt:vector size="54" baseType="lpstr">
      <vt:lpstr>Arial</vt:lpstr>
      <vt:lpstr>Arial Rounded MT Bold</vt:lpstr>
      <vt:lpstr>Calibri</vt:lpstr>
      <vt:lpstr>Calibri Light</vt:lpstr>
      <vt:lpstr>Kent Powerpoint Template (final)</vt:lpstr>
      <vt:lpstr>1_Kent Powerpoint Template (final)</vt:lpstr>
      <vt:lpstr>PowerPoint Presentation</vt:lpstr>
      <vt:lpstr>Resource Material</vt:lpstr>
      <vt:lpstr>PowerPoint Presentation</vt:lpstr>
      <vt:lpstr>Chapter Objectives</vt:lpstr>
      <vt:lpstr>Chapter Objectives</vt:lpstr>
      <vt:lpstr>Exploring the Internet</vt:lpstr>
      <vt:lpstr>Exploring the Internet</vt:lpstr>
      <vt:lpstr>World Wide Web</vt:lpstr>
      <vt:lpstr>World Wide Web</vt:lpstr>
      <vt:lpstr>World Wide Web</vt:lpstr>
      <vt:lpstr>Protocols</vt:lpstr>
      <vt:lpstr>Protocols</vt:lpstr>
      <vt:lpstr>Web Browsers</vt:lpstr>
      <vt:lpstr>Web Browsers</vt:lpstr>
      <vt:lpstr>Types of Websites</vt:lpstr>
      <vt:lpstr>Types of Websites</vt:lpstr>
      <vt:lpstr>Planning a Website</vt:lpstr>
      <vt:lpstr>Wireframe</vt:lpstr>
      <vt:lpstr>Wireframe</vt:lpstr>
      <vt:lpstr>Site Map</vt:lpstr>
      <vt:lpstr>Site Map</vt:lpstr>
      <vt:lpstr>Site Map</vt:lpstr>
      <vt:lpstr>Site Map</vt:lpstr>
      <vt:lpstr>Site Map</vt:lpstr>
      <vt:lpstr>Graphics</vt:lpstr>
      <vt:lpstr>Navigation</vt:lpstr>
      <vt:lpstr>Typography</vt:lpstr>
      <vt:lpstr>Color</vt:lpstr>
      <vt:lpstr>Accessibility</vt:lpstr>
      <vt:lpstr>Planning Checklist</vt:lpstr>
      <vt:lpstr>Planning Checklist</vt:lpstr>
      <vt:lpstr>Understanding the Basics of HTML</vt:lpstr>
      <vt:lpstr>HTML Elements and Attributes</vt:lpstr>
      <vt:lpstr>HTML Elements and Attributes</vt:lpstr>
      <vt:lpstr>HTML Elements and Attributes</vt:lpstr>
      <vt:lpstr>HTML Elements and Attributes</vt:lpstr>
      <vt:lpstr>HTML Elements and Attributes</vt:lpstr>
      <vt:lpstr>HTML Elements and Attributes</vt:lpstr>
      <vt:lpstr>HTML Elements and Attributes</vt:lpstr>
      <vt:lpstr>Technologies Related to HTML</vt:lpstr>
      <vt:lpstr>HTML5</vt:lpstr>
      <vt:lpstr>Understanding the Role of Other Web Programming Languages</vt:lpstr>
      <vt:lpstr>Understanding the Role of Other Web Programming Languages</vt:lpstr>
      <vt:lpstr>Using Web Authoring Tools</vt:lpstr>
      <vt:lpstr>Text Editors</vt:lpstr>
      <vt:lpstr>Text Editors</vt:lpstr>
      <vt:lpstr>Creating a Basic Webpage</vt:lpstr>
      <vt:lpstr>kent.edu.au  Kent Institute Australia Pty. Ltd. ABN 49 003 577 302 ● CRICOS Code: 00161E ● RTO Code: 90458 ● TEQSA Provider Number: PRV12051</vt:lpstr>
    </vt:vector>
  </TitlesOfParts>
  <Company>University of Central Florida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1</dc:title>
  <dc:creator>Steven Freund</dc:creator>
  <cp:lastModifiedBy>Shyed Shahriar Housaini</cp:lastModifiedBy>
  <cp:revision>168</cp:revision>
  <dcterms:created xsi:type="dcterms:W3CDTF">2004-06-24T11:14:57Z</dcterms:created>
  <dcterms:modified xsi:type="dcterms:W3CDTF">2024-05-28T13:46:42Z</dcterms:modified>
</cp:coreProperties>
</file>