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7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73" r:id="rId37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11/10/2021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11/10/2021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YNUsgHV_EU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8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27E-5EE0-4BFD-A18C-714E530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Remove the item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A7F3-2751-48D0-894C-96E1E48B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dirty="0"/>
              <a:t>remove() method is used to remove the elements from </a:t>
            </a:r>
            <a:r>
              <a:rPr lang="en-US" dirty="0" err="1"/>
              <a:t>ArrayList</a:t>
            </a:r>
            <a:endParaRPr lang="en-US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Output is:- </a:t>
            </a: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[Dog, Tiger, Monkey, Kangaroo]</a:t>
            </a:r>
          </a:p>
          <a:p>
            <a:endParaRPr lang="en-A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B063D-F801-4711-8FA8-56CD838B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D02BD5-E8E0-4D72-A955-497CD371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5" y="2168365"/>
            <a:ext cx="5048509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C475-7259-48DF-8AE8-2018F4BA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all elements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07B1-D984-407C-8187-5280E1E7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clear() method is used to clear all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is:- []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C183-3B1A-4CDF-B022-17920BDF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AC906B-EC92-4B07-A8B6-A54AA6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19" y="2308143"/>
            <a:ext cx="5073911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6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6E4-22A7-451E-AFFB-EDBBCFAE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</a:t>
            </a:r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974D-45C6-426E-B48C-13FC3042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 method is used to find the number of elements in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is:- 5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E78C-EE0D-4F78-BE05-3838AA07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4587E-6BC2-4164-AE8A-43BB49C3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7" y="2276398"/>
            <a:ext cx="4985006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F7B-6BB6-46F9-8065-7854F2C0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</a:t>
            </a:r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642C-B159-4732-836F-DCC434C5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06525"/>
            <a:ext cx="10515600" cy="4351338"/>
          </a:xfrm>
        </p:spPr>
        <p:txBody>
          <a:bodyPr/>
          <a:lstStyle/>
          <a:p>
            <a:r>
              <a:rPr lang="en-US" dirty="0"/>
              <a:t>Any loop can be used and size() method is used to get number of elements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F9F9-11FC-44A5-9CFD-E574114C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004E88-7D23-441B-A9D3-9EC90072C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0"/>
          <a:stretch/>
        </p:blipFill>
        <p:spPr>
          <a:xfrm>
            <a:off x="2431916" y="1838075"/>
            <a:ext cx="6578734" cy="4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F12B-83D1-4FAE-8E13-CDDA004D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an Iterator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D867-7677-41AB-AF28-7DD6D7D3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can be used to iterate through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To use an iterator, it should be imported from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D4A68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</a:t>
            </a:r>
            <a:r>
              <a:rPr lang="en-US" b="0" i="0" u="none" strike="noStrike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i="0" u="none" strike="noStrike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&lt;Type&gt; refers to type of elements of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arraylist</a:t>
            </a:r>
            <a:r>
              <a:rPr lang="en-US" dirty="0"/>
              <a:t> is name of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77A70-0A1A-4576-814C-8410DF8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008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4974-19FB-443C-BF35-A05AA6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an Iterator</a:t>
            </a:r>
            <a:endParaRPr lang="en-AU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FE80B-3A3D-42F4-B605-1CAA9ED3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1" y="1690688"/>
            <a:ext cx="6559693" cy="4357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5C01-5B82-48AD-BB7D-D8DDBADF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055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D9CD-B3E2-4379-A596-09F9A04F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list is empty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871A-269D-44A6-82E9-6B51F96E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4625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method is used to check if an </a:t>
            </a:r>
            <a:r>
              <a:rPr lang="en-US" dirty="0" err="1"/>
              <a:t>ArrayList</a:t>
            </a:r>
            <a:r>
              <a:rPr lang="en-US" dirty="0"/>
              <a:t> is empty or not. It returns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3ED3-2CA7-49DF-BD72-4E38F7D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1AE252-2544-4DFB-84E1-720EC715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7" y="2251075"/>
            <a:ext cx="7544058" cy="40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3600-5B16-401A-84F1-FF450872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an element in </a:t>
            </a:r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6AF9-92CA-4A74-9116-F431FE0D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/>
          <a:p>
            <a:r>
              <a:rPr lang="en-US" dirty="0"/>
              <a:t> contains() method is used to check if an element exists in </a:t>
            </a:r>
            <a:r>
              <a:rPr lang="en-US" dirty="0" err="1"/>
              <a:t>arrayList</a:t>
            </a:r>
            <a:r>
              <a:rPr lang="en-US" dirty="0"/>
              <a:t> or not. It will return true if element exists and false if not.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E225-8971-4B61-963C-93E83114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FB1064-0495-4D9F-8F5B-32C8650B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44" y="2254039"/>
            <a:ext cx="6366006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C394-8118-4DBC-A78A-DF7D203E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Finding index of an element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005A-23D2-46B8-9629-851EBF3D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3962400" cy="4351338"/>
          </a:xfrm>
        </p:spPr>
        <p:txBody>
          <a:bodyPr/>
          <a:lstStyle/>
          <a:p>
            <a:r>
              <a:rPr lang="en-US" dirty="0"/>
              <a:t> index() and </a:t>
            </a:r>
            <a:r>
              <a:rPr lang="en-US" dirty="0" err="1"/>
              <a:t>lastIndex</a:t>
            </a:r>
            <a:r>
              <a:rPr lang="en-US" dirty="0"/>
              <a:t>() is used to find the index of first and last occurrence respectively.</a:t>
            </a:r>
          </a:p>
          <a:p>
            <a:r>
              <a:rPr lang="en-US" dirty="0"/>
              <a:t>It will return -1 if element not found in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7C2FE-D4FA-4786-BC8B-E73BC6A4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751C22-7320-432C-BE3F-0FCC0013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44" y="1441347"/>
            <a:ext cx="554368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AU" sz="3200" dirty="0"/>
              <a:t>Principles of Object Oriented Design and programming 1- definition and creation of classes and objects, constructors and destructors </a:t>
            </a:r>
            <a:endParaRPr lang="en-US" sz="3200" dirty="0"/>
          </a:p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0340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Various Operations on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Iterators</a:t>
            </a:r>
          </a:p>
          <a:p>
            <a:r>
              <a:rPr lang="en-US" dirty="0"/>
              <a:t>Introduction to classes and objects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4536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Object-oriented programming (OOP) is a style of programming which </a:t>
            </a:r>
          </a:p>
          <a:p>
            <a:pPr lvl="1"/>
            <a:r>
              <a:rPr lang="en-AU" dirty="0"/>
              <a:t>Focuses on an application’s data and the methods you need to manipulate that data.</a:t>
            </a:r>
          </a:p>
          <a:p>
            <a:r>
              <a:rPr lang="en-AU" dirty="0"/>
              <a:t>Object-oriented programming adds several new concepts to programming and involves a different way of thinking.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1492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Objects both in the real world and in object-oriented programming are made up of attributes and methods.</a:t>
            </a:r>
          </a:p>
          <a:p>
            <a:r>
              <a:rPr lang="en-AU" sz="2400" dirty="0"/>
              <a:t>Attributes are the characteristics that define an object.</a:t>
            </a:r>
          </a:p>
          <a:p>
            <a:r>
              <a:rPr lang="en-AU" sz="2400" dirty="0"/>
              <a:t>For example, some of your automobile’s attributes are its make, model, year and purchase price.</a:t>
            </a:r>
          </a:p>
          <a:p>
            <a:r>
              <a:rPr lang="en-AU" sz="2400" dirty="0"/>
              <a:t>Other attributes include whether the automobile is currently running, its gear, its speed and whether it is dirty.</a:t>
            </a:r>
          </a:p>
          <a:p>
            <a:r>
              <a:rPr lang="en-AU" sz="2400" dirty="0"/>
              <a:t>All automobiles possess the same attributes, but not, of course, the same values for those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2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group or collection of objects with common properties.</a:t>
            </a:r>
          </a:p>
          <a:p>
            <a:r>
              <a:rPr lang="en-AU" dirty="0"/>
              <a:t>An instance of a class is an existing object of a class.</a:t>
            </a:r>
          </a:p>
          <a:p>
            <a:r>
              <a:rPr lang="en-AU" dirty="0"/>
              <a:t>Therefore, your black Range Rover Automobile with the dent can be considered an instance of the class that is made up of all automobiles.</a:t>
            </a:r>
          </a:p>
          <a:p>
            <a:r>
              <a:rPr lang="en-AU" dirty="0"/>
              <a:t>So, a class is a category of things; an object is a specific instance of a class.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7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class definition is a set of program statements that tell you </a:t>
            </a:r>
          </a:p>
          <a:p>
            <a:pPr lvl="1"/>
            <a:r>
              <a:rPr lang="en-AU" dirty="0"/>
              <a:t>Characteristics of the class’s objects</a:t>
            </a:r>
          </a:p>
          <a:p>
            <a:pPr lvl="1"/>
            <a:r>
              <a:rPr lang="en-AU" dirty="0"/>
              <a:t>The methods that can be applied to its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Another example</a:t>
            </a:r>
          </a:p>
          <a:p>
            <a:pPr lvl="1" indent="-342900"/>
            <a:r>
              <a:rPr lang="en-AU" dirty="0"/>
              <a:t>Dish is a class.</a:t>
            </a:r>
          </a:p>
          <a:p>
            <a:pPr lvl="1" indent="-342900"/>
            <a:r>
              <a:rPr lang="en-AU" dirty="0"/>
              <a:t>When you know an object is a Dish, you know it can be held in your hand and you can eat from it.</a:t>
            </a:r>
          </a:p>
          <a:p>
            <a:pPr lvl="1" indent="-342900"/>
            <a:r>
              <a:rPr lang="en-AU" dirty="0"/>
              <a:t>The specific object </a:t>
            </a:r>
            <a:r>
              <a:rPr lang="en-AU" dirty="0" err="1"/>
              <a:t>myBlueDinnerPlateWithTheChipOnTheEdge</a:t>
            </a:r>
            <a:r>
              <a:rPr lang="en-AU" dirty="0"/>
              <a:t> is an instance of the Dish class</a:t>
            </a:r>
          </a:p>
          <a:p>
            <a:pPr lvl="1" indent="-342900"/>
            <a:r>
              <a:rPr lang="en-AU" dirty="0"/>
              <a:t>So is </a:t>
            </a:r>
            <a:r>
              <a:rPr lang="en-AU" dirty="0" err="1"/>
              <a:t>auntJanesAntiquePunchBowl</a:t>
            </a:r>
            <a:r>
              <a:rPr lang="en-AU" dirty="0"/>
              <a:t> and </a:t>
            </a:r>
            <a:r>
              <a:rPr lang="en-AU" dirty="0" err="1"/>
              <a:t>myCatsFoodBowl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class can contain three parts:</a:t>
            </a:r>
          </a:p>
          <a:p>
            <a:pPr lvl="1"/>
            <a:r>
              <a:rPr lang="en-AU" dirty="0"/>
              <a:t>Every class has a name. </a:t>
            </a:r>
          </a:p>
          <a:p>
            <a:pPr lvl="1"/>
            <a:r>
              <a:rPr lang="en-AU" dirty="0"/>
              <a:t>Most classes contain data, although this is not required. </a:t>
            </a:r>
          </a:p>
          <a:p>
            <a:pPr lvl="1"/>
            <a:r>
              <a:rPr lang="en-AU" dirty="0"/>
              <a:t>Most classes contain methods, although this is not required.</a:t>
            </a:r>
          </a:p>
          <a:p>
            <a:r>
              <a:rPr lang="en-AU" dirty="0"/>
              <a:t>Programmers often use a class diagram to illustrate class features.</a:t>
            </a:r>
          </a:p>
          <a:p>
            <a:pPr lvl="1"/>
            <a:r>
              <a:rPr lang="en-AU" dirty="0"/>
              <a:t>A class diagram consists of a rectangle divided into three sections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670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810000" cy="4525963"/>
          </a:xfrm>
        </p:spPr>
        <p:txBody>
          <a:bodyPr/>
          <a:lstStyle/>
          <a:p>
            <a:r>
              <a:rPr lang="en-AU" sz="2400" dirty="0"/>
              <a:t>A class diagram consists of a rectangle divided into three sections.</a:t>
            </a:r>
          </a:p>
          <a:p>
            <a:pPr lvl="1"/>
            <a:r>
              <a:rPr lang="en-AU" sz="2000" dirty="0"/>
              <a:t>The top section contains the name of the class</a:t>
            </a:r>
          </a:p>
          <a:p>
            <a:pPr lvl="1"/>
            <a:r>
              <a:rPr lang="en-AU" sz="2000" dirty="0"/>
              <a:t>The middle section contains the names and data types of the attributes </a:t>
            </a:r>
          </a:p>
          <a:p>
            <a:pPr lvl="1"/>
            <a:r>
              <a:rPr lang="en-AU" sz="2000" dirty="0"/>
              <a:t>The bottom section contains the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52600"/>
            <a:ext cx="2971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6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Think about an Employee</a:t>
            </a:r>
          </a:p>
          <a:p>
            <a:r>
              <a:rPr lang="en-AU" dirty="0"/>
              <a:t>What are features that an employee class can have?</a:t>
            </a:r>
          </a:p>
          <a:p>
            <a:r>
              <a:rPr lang="en-AU" dirty="0"/>
              <a:t>What are the functions that can be done with this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0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Employee Class Diagram </a:t>
            </a:r>
            <a:r>
              <a:rPr lang="en-AU" sz="1200" dirty="0"/>
              <a:t>without access specifiers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350520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9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think about one scenario:</a:t>
            </a:r>
          </a:p>
          <a:p>
            <a:pPr lvl="1"/>
            <a:r>
              <a:rPr lang="en-AU" dirty="0"/>
              <a:t>If your computer has a warranty and something goes wrong with its operation.</a:t>
            </a:r>
          </a:p>
          <a:p>
            <a:pPr lvl="1"/>
            <a:r>
              <a:rPr lang="en-AU" dirty="0"/>
              <a:t>You cannot open the CPU yourself, remove and replace parts, and then expect to get your money back for a device that does not work properly.</a:t>
            </a:r>
          </a:p>
          <a:p>
            <a:pPr lvl="1"/>
            <a:r>
              <a:rPr lang="en-AU" dirty="0"/>
              <a:t>Instead, when something goes wrong with your computer, you must take the device to the manufacturer.</a:t>
            </a:r>
          </a:p>
          <a:p>
            <a:pPr lvl="1"/>
            <a:r>
              <a:rPr lang="en-AU" dirty="0"/>
              <a:t>The manufacturer guarantees that your machine will work properly only if the manufacturer can control how the internal mechanisms of the machine are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1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79C9-AE54-4D0D-BE22-7BE96853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586B-34C1-4A3A-B874-26BF52D0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 Java arrays are of a fixed length.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After arrays are created, they cannot grow or shrink, which means that you must know in advance how many elements an array will hold.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 lists are resizable array and can be created with an initial size. 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this size is exceeded, the collection is automatically enlarged. When objects are removed, the array may be shrunk.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is found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package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8540-1030-40EA-8299-A89E5C99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2191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Like last scenario:</a:t>
            </a:r>
          </a:p>
          <a:p>
            <a:pPr lvl="1" indent="-342900"/>
            <a:r>
              <a:rPr lang="en-AU" dirty="0"/>
              <a:t>You might design a class that performs a complicated statistical analysis on some data and stores the result.</a:t>
            </a:r>
          </a:p>
          <a:p>
            <a:pPr lvl="1" indent="-342900"/>
            <a:r>
              <a:rPr lang="en-AU" dirty="0"/>
              <a:t>You would not want others to be able to alter your carefully crafted product.</a:t>
            </a:r>
          </a:p>
          <a:p>
            <a:pPr lvl="1" indent="-342900"/>
            <a:r>
              <a:rPr lang="en-AU" dirty="0"/>
              <a:t>You can keep it private by using access specifiers.</a:t>
            </a:r>
          </a:p>
          <a:p>
            <a:pPr lvl="1" indent="-342900"/>
            <a:r>
              <a:rPr lang="en-AU" dirty="0"/>
              <a:t>An access specifier (or access modifier) is an adjective that defines the type of access outside classes will have to the attribute or method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06259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four types of access specifiers in java</a:t>
            </a:r>
          </a:p>
          <a:p>
            <a:pPr lvl="1"/>
            <a:r>
              <a:rPr lang="en-AU" sz="2000" b="1" dirty="0"/>
              <a:t>Private</a:t>
            </a:r>
            <a:r>
              <a:rPr lang="en-AU" sz="2000" dirty="0"/>
              <a:t>: The access level of a private modifier is only within the class. It cannot be accessed from outside the class.</a:t>
            </a:r>
          </a:p>
          <a:p>
            <a:pPr lvl="1"/>
            <a:r>
              <a:rPr lang="en-AU" sz="2000" b="1" dirty="0"/>
              <a:t>Public</a:t>
            </a:r>
            <a:r>
              <a:rPr lang="en-AU" sz="2000" dirty="0"/>
              <a:t>: The access level of a public modifier is everywhere. It can be accessed from within the class, outside the class, within the package and outside the package.</a:t>
            </a:r>
          </a:p>
          <a:p>
            <a:pPr lvl="1"/>
            <a:r>
              <a:rPr lang="en-AU" sz="2000" b="1" dirty="0"/>
              <a:t>Default</a:t>
            </a:r>
            <a:r>
              <a:rPr lang="en-AU" sz="2000" dirty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pPr lvl="1"/>
            <a:r>
              <a:rPr lang="en-AU" sz="2000" b="1" dirty="0"/>
              <a:t>Protected</a:t>
            </a:r>
            <a:r>
              <a:rPr lang="en-AU" sz="2000" dirty="0"/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lvl="1"/>
            <a:endParaRPr lang="en-AU" sz="20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14959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Diagram with Access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2819400" cy="4525963"/>
          </a:xfrm>
        </p:spPr>
        <p:txBody>
          <a:bodyPr/>
          <a:lstStyle/>
          <a:p>
            <a:r>
              <a:rPr lang="en-AU" dirty="0"/>
              <a:t>Use symbols as follows:</a:t>
            </a:r>
          </a:p>
          <a:p>
            <a:pPr lvl="1"/>
            <a:r>
              <a:rPr lang="en-AU" dirty="0"/>
              <a:t>Public  +</a:t>
            </a:r>
          </a:p>
          <a:p>
            <a:pPr lvl="1"/>
            <a:r>
              <a:rPr lang="en-AU" dirty="0"/>
              <a:t>Private –</a:t>
            </a:r>
          </a:p>
          <a:p>
            <a:pPr lvl="1"/>
            <a:r>
              <a:rPr lang="en-AU" dirty="0"/>
              <a:t>Protected #</a:t>
            </a:r>
          </a:p>
          <a:p>
            <a:pPr lvl="1"/>
            <a:r>
              <a:rPr lang="en-AU" dirty="0"/>
              <a:t>Default ~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47825"/>
            <a:ext cx="3886200" cy="292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2776" y="481784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Classes can contain public data and private methods, but it is common for most data to be private and most methods to be public.</a:t>
            </a:r>
          </a:p>
        </p:txBody>
      </p:sp>
    </p:spTree>
    <p:extLst>
      <p:ext uri="{BB962C8B-B14F-4D97-AF65-F5344CB8AC3E}">
        <p14:creationId xmlns:p14="http://schemas.microsoft.com/office/powerpoint/2010/main" val="2174699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second section of class diagram represents data or features or variables of class.</a:t>
            </a:r>
          </a:p>
          <a:p>
            <a:r>
              <a:rPr lang="en-AU" dirty="0"/>
              <a:t>These variables can be static or instance variables.</a:t>
            </a:r>
          </a:p>
          <a:p>
            <a:r>
              <a:rPr lang="en-AU" dirty="0"/>
              <a:t>Watch this video to understand the static and instance variables:</a:t>
            </a:r>
          </a:p>
          <a:p>
            <a:pPr lvl="1"/>
            <a:r>
              <a:rPr lang="en-AU" dirty="0">
                <a:hlinkClick r:id="rId2"/>
              </a:rPr>
              <a:t>https://www.youtube.com/watch?v=jYNUsgHV_EU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00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Third section of class diagram has methods which can </a:t>
            </a:r>
          </a:p>
          <a:p>
            <a:pPr lvl="1"/>
            <a:r>
              <a:rPr lang="en-AU" dirty="0"/>
              <a:t> Constructor</a:t>
            </a:r>
          </a:p>
          <a:p>
            <a:pPr lvl="1"/>
            <a:r>
              <a:rPr lang="en-AU" dirty="0"/>
              <a:t>Getters</a:t>
            </a:r>
          </a:p>
          <a:p>
            <a:pPr lvl="1"/>
            <a:r>
              <a:rPr lang="en-AU" dirty="0"/>
              <a:t>Setters</a:t>
            </a:r>
          </a:p>
          <a:p>
            <a:pPr lvl="1"/>
            <a:r>
              <a:rPr lang="en-AU" dirty="0"/>
              <a:t>Other methods to perform specific tasks related to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22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Complete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85900"/>
            <a:ext cx="3276600" cy="3886200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5562600" y="18288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2471" y="396013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1"/>
          </p:cNvCxnSpPr>
          <p:nvPr/>
        </p:nvCxnSpPr>
        <p:spPr>
          <a:xfrm flipV="1">
            <a:off x="4648200" y="3048001"/>
            <a:ext cx="1447800" cy="3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2400" y="2245187"/>
            <a:ext cx="2895600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771900" y="2066333"/>
            <a:ext cx="2286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ight Brace 15"/>
          <p:cNvSpPr/>
          <p:nvPr/>
        </p:nvSpPr>
        <p:spPr>
          <a:xfrm>
            <a:off x="5108171" y="3805470"/>
            <a:ext cx="228600" cy="309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Brace 16"/>
          <p:cNvSpPr/>
          <p:nvPr/>
        </p:nvSpPr>
        <p:spPr>
          <a:xfrm>
            <a:off x="4179224" y="4258224"/>
            <a:ext cx="228600" cy="3137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/>
          <p:cNvSpPr/>
          <p:nvPr/>
        </p:nvSpPr>
        <p:spPr>
          <a:xfrm>
            <a:off x="3962400" y="4745586"/>
            <a:ext cx="228600" cy="283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ight Brace 18"/>
          <p:cNvSpPr/>
          <p:nvPr/>
        </p:nvSpPr>
        <p:spPr>
          <a:xfrm>
            <a:off x="4419600" y="2804319"/>
            <a:ext cx="228600" cy="548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6349" y="4415111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79224" y="4887392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8905" y="16131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Class name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28873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Constructor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7237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 Setters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94812" y="41959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Getters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74624" y="4706230"/>
            <a:ext cx="184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Other methods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091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ysClr val="windowText" lastClr="000000"/>
                </a:solidFill>
              </a:rPr>
              <a:t>List of variables</a:t>
            </a:r>
          </a:p>
        </p:txBody>
      </p:sp>
    </p:spTree>
    <p:extLst>
      <p:ext uri="{BB962C8B-B14F-4D97-AF65-F5344CB8AC3E}">
        <p14:creationId xmlns:p14="http://schemas.microsoft.com/office/powerpoint/2010/main" val="1725463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36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73B0-733A-4B45-9FBF-5F8A6FE8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Creation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8B0E-F149-4EC3-A857-4E6C5011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Creating an </a:t>
            </a:r>
            <a:r>
              <a:rPr lang="en-US" dirty="0" err="1"/>
              <a:t>arrayList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&lt;&gt;(15);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&lt;Type&gt; represents the type of elements of  </a:t>
            </a:r>
            <a:r>
              <a:rPr lang="en-AU" dirty="0" err="1"/>
              <a:t>arrayList</a:t>
            </a:r>
            <a:r>
              <a:rPr lang="en-AU" dirty="0"/>
              <a:t>. For example: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&lt;Integer&gt;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&lt;String&gt;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Note:- You need to import </a:t>
            </a:r>
            <a:r>
              <a:rPr lang="en-US" dirty="0" err="1"/>
              <a:t>java.util.ArrayList</a:t>
            </a:r>
            <a:r>
              <a:rPr lang="en-US" dirty="0"/>
              <a:t> under package declaration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54E2-62C6-4E9F-B44A-6359586E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D741-D0DB-455C-989F-DB54A69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Important Information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504F-08CC-4749-A573-243DF8ED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Did you notice &lt;Integer&gt;, why didn’t we use int as we used in normal arrays?</a:t>
            </a:r>
          </a:p>
          <a:p>
            <a:r>
              <a:rPr lang="en-US" dirty="0"/>
              <a:t>Answer is:</a:t>
            </a:r>
          </a:p>
          <a:p>
            <a:pPr>
              <a:buFontTx/>
              <a:buChar char="-"/>
            </a:pPr>
            <a:r>
              <a:rPr lang="en-US" dirty="0"/>
              <a:t>Integer is wrapper class of integer data type.</a:t>
            </a:r>
          </a:p>
          <a:p>
            <a:pPr>
              <a:buFontTx/>
              <a:buChar char="-"/>
            </a:pPr>
            <a:r>
              <a:rPr lang="en-US" dirty="0"/>
              <a:t>We need to use wrapper class of each data type instead of primitive data type while creating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So, find wrapper class of each primitive data type and then create </a:t>
            </a:r>
            <a:r>
              <a:rPr lang="en-US" dirty="0" err="1"/>
              <a:t>ArrayList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7A1C2-9F3E-4277-BC6E-AAD819B9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72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9156-4340-4433-91AF-D2514A42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DD65-1ABE-4EE3-9F3F-A07A6F29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https://docs.oracle.com/javase/7/docs/api/</a:t>
            </a:r>
            <a:r>
              <a:rPr lang="en-US" dirty="0"/>
              <a:t> to have a look at various methods of </a:t>
            </a:r>
            <a:r>
              <a:rPr lang="en-US" dirty="0" err="1"/>
              <a:t>ArrayList</a:t>
            </a:r>
            <a:r>
              <a:rPr lang="en-US" dirty="0"/>
              <a:t> Class.</a:t>
            </a:r>
          </a:p>
          <a:p>
            <a:pPr marL="0" indent="0">
              <a:buNone/>
            </a:pPr>
            <a:r>
              <a:rPr lang="en-US" dirty="0"/>
              <a:t>Some common operations are:</a:t>
            </a:r>
          </a:p>
          <a:p>
            <a:pPr>
              <a:buFontTx/>
              <a:buChar char="-"/>
            </a:pPr>
            <a:r>
              <a:rPr lang="en-US" dirty="0"/>
              <a:t>Adding an item into </a:t>
            </a:r>
            <a:r>
              <a:rPr lang="en-US" dirty="0" err="1"/>
              <a:t>ArrayList</a:t>
            </a:r>
            <a:r>
              <a:rPr lang="en-US" dirty="0"/>
              <a:t>                  - Checking if list is empty</a:t>
            </a:r>
          </a:p>
          <a:p>
            <a:pPr>
              <a:buFontTx/>
              <a:buChar char="-"/>
            </a:pPr>
            <a:r>
              <a:rPr lang="en-US" dirty="0"/>
              <a:t>Accessing an item                                      - Checking for an element</a:t>
            </a:r>
          </a:p>
          <a:p>
            <a:pPr>
              <a:buFontTx/>
              <a:buChar char="-"/>
            </a:pPr>
            <a:r>
              <a:rPr lang="en-US" dirty="0"/>
              <a:t>Change the item                                        - Checking the index of an element</a:t>
            </a:r>
          </a:p>
          <a:p>
            <a:pPr>
              <a:buFontTx/>
              <a:buChar char="-"/>
            </a:pPr>
            <a:r>
              <a:rPr lang="en-US" dirty="0"/>
              <a:t>Remove the item</a:t>
            </a:r>
          </a:p>
          <a:p>
            <a:pPr>
              <a:buFontTx/>
              <a:buChar char="-"/>
            </a:pPr>
            <a:r>
              <a:rPr lang="en-US" dirty="0"/>
              <a:t>Size of </a:t>
            </a:r>
            <a:r>
              <a:rPr lang="en-US" dirty="0" err="1"/>
              <a:t>ArrayList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Looping through </a:t>
            </a:r>
            <a:r>
              <a:rPr lang="en-US" dirty="0" err="1"/>
              <a:t>ArrayList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9CEC-5BB5-49BB-8048-A6CC834C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30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3ADE-6CE0-4600-88E2-571D813D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item into the </a:t>
            </a:r>
            <a:r>
              <a:rPr lang="en-US" dirty="0" err="1"/>
              <a:t>ArrayList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AF46-0815-4B3F-AAF5-5BF10D89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add() method is used to add the elements into the </a:t>
            </a:r>
            <a:r>
              <a:rPr lang="en-US" dirty="0" err="1"/>
              <a:t>ArrayList</a:t>
            </a:r>
            <a:endParaRPr lang="en-US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Output is:-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6FC18-6582-4B8C-BB85-CB48F656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48F129-A9B6-4689-A735-EBC723A0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3" y="2457377"/>
            <a:ext cx="6283582" cy="2819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C8567-E2B1-41B0-90DF-AD794A21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4" y="5458654"/>
            <a:ext cx="5302940" cy="4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975D-7057-41D1-8245-D17CB8D1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item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2C5B-B730-4AF8-B63C-5B18961A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35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get() method is used to access an item from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Note:- </a:t>
            </a:r>
            <a:r>
              <a:rPr lang="en-US" dirty="0" err="1"/>
              <a:t>ArrayList</a:t>
            </a:r>
            <a:r>
              <a:rPr lang="en-US" dirty="0"/>
              <a:t> index also starts from 0 like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is:- Dog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0CCD-B17E-4873-8A96-308972B5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337B66-60AE-48BE-BF65-8D1AFABA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4250"/>
            <a:ext cx="6715125" cy="27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073F-132E-4527-9AC2-17DC87B1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item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3BFE-81E9-4ADC-8BC0-C31C7544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/>
          <a:lstStyle/>
          <a:p>
            <a:r>
              <a:rPr lang="en-US" dirty="0"/>
              <a:t>set() method is used to change the element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Output is:-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7CE7-9E95-4EC0-B139-71102CB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ABE14C-8632-408C-9C3D-08786D261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93" y="2070021"/>
            <a:ext cx="5118363" cy="2987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90D573-3F96-45ED-B6EE-921EBF010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43" y="5244182"/>
            <a:ext cx="3600519" cy="3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2517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5192</TotalTime>
  <Words>1750</Words>
  <Application>Microsoft Office PowerPoint</Application>
  <PresentationFormat>Widescreen</PresentationFormat>
  <Paragraphs>260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Rounded MT Bold</vt:lpstr>
      <vt:lpstr>Calibri</vt:lpstr>
      <vt:lpstr>Calibri Light</vt:lpstr>
      <vt:lpstr>Consolas</vt:lpstr>
      <vt:lpstr>Courier New</vt:lpstr>
      <vt:lpstr>Kent Powerpoint Template (final)</vt:lpstr>
      <vt:lpstr>PowerPoint Presentation</vt:lpstr>
      <vt:lpstr>Objectives</vt:lpstr>
      <vt:lpstr>ArrayList</vt:lpstr>
      <vt:lpstr>ArrayList Creation</vt:lpstr>
      <vt:lpstr>ArrayList Important Information</vt:lpstr>
      <vt:lpstr>Operations on ArrayList</vt:lpstr>
      <vt:lpstr>Adding an item into the ArrayList</vt:lpstr>
      <vt:lpstr>Accessing an item</vt:lpstr>
      <vt:lpstr>Change the item</vt:lpstr>
      <vt:lpstr>Remove the item</vt:lpstr>
      <vt:lpstr>Removing all elements</vt:lpstr>
      <vt:lpstr>Size of ArrayList</vt:lpstr>
      <vt:lpstr>Looping through an ArrayList</vt:lpstr>
      <vt:lpstr>Looping with an Iterator</vt:lpstr>
      <vt:lpstr>Looping with an Iterator</vt:lpstr>
      <vt:lpstr>Checking if list is empty</vt:lpstr>
      <vt:lpstr>Checking for an element in ArrayList</vt:lpstr>
      <vt:lpstr>Finding index of an element</vt:lpstr>
      <vt:lpstr>Programming Logic and Design Ninth Edition</vt:lpstr>
      <vt:lpstr>Object Oriented Programming</vt:lpstr>
      <vt:lpstr>Objects</vt:lpstr>
      <vt:lpstr>Classes</vt:lpstr>
      <vt:lpstr>Classes and Objects</vt:lpstr>
      <vt:lpstr>Classes and Objects</vt:lpstr>
      <vt:lpstr>Classes and Objects</vt:lpstr>
      <vt:lpstr>Class Diagram</vt:lpstr>
      <vt:lpstr>Activity</vt:lpstr>
      <vt:lpstr>Employee Class Diagram without access specifiers</vt:lpstr>
      <vt:lpstr>Access Specifiers</vt:lpstr>
      <vt:lpstr>Access Specifiers</vt:lpstr>
      <vt:lpstr>Access Specifiers</vt:lpstr>
      <vt:lpstr>Class Diagram with Access Specifier</vt:lpstr>
      <vt:lpstr>Static and Instance variables</vt:lpstr>
      <vt:lpstr>Methods</vt:lpstr>
      <vt:lpstr>Complete class diagram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105</cp:revision>
  <cp:lastPrinted>2014-02-24T09:06:00Z</cp:lastPrinted>
  <dcterms:created xsi:type="dcterms:W3CDTF">2014-05-07T06:36:05Z</dcterms:created>
  <dcterms:modified xsi:type="dcterms:W3CDTF">2021-10-11T03:34:00Z</dcterms:modified>
</cp:coreProperties>
</file>