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3" r:id="rId7"/>
    <p:sldId id="262" r:id="rId8"/>
    <p:sldId id="261" r:id="rId9"/>
    <p:sldId id="265" r:id="rId10"/>
    <p:sldId id="264" r:id="rId11"/>
    <p:sldId id="266" r:id="rId12"/>
    <p:sldId id="267" r:id="rId13"/>
    <p:sldId id="268" r:id="rId14"/>
    <p:sldId id="269" r:id="rId15"/>
    <p:sldId id="270" r:id="rId16"/>
    <p:sldId id="271" r:id="rId17"/>
    <p:sldId id="272" r:id="rId1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2007D7"/>
    <a:srgbClr val="0E035D"/>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30" autoAdjust="0"/>
  </p:normalViewPr>
  <p:slideViewPr>
    <p:cSldViewPr>
      <p:cViewPr varScale="1">
        <p:scale>
          <a:sx n="105" d="100"/>
          <a:sy n="105" d="100"/>
        </p:scale>
        <p:origin x="179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BC0CC9C4-6E88-4510-A814-F3B8A032AA34}" type="datetimeFigureOut">
              <a:rPr lang="en-US" smtClean="0"/>
              <a:pPr/>
              <a:t>10/8/2022</a:t>
            </a:fld>
            <a:endParaRPr lang="en-US"/>
          </a:p>
        </p:txBody>
      </p:sp>
      <p:sp>
        <p:nvSpPr>
          <p:cNvPr id="17" name="Footer Placeholder 16"/>
          <p:cNvSpPr>
            <a:spLocks noGrp="1"/>
          </p:cNvSpPr>
          <p:nvPr>
            <p:ph type="ftr" sz="quarter" idx="11"/>
          </p:nvPr>
        </p:nvSpPr>
        <p:spPr>
          <a:xfrm>
            <a:off x="2898648" y="6355080"/>
            <a:ext cx="3474720" cy="365760"/>
          </a:xfrm>
        </p:spPr>
        <p:txBody>
          <a:bodyPr/>
          <a:lstStyle/>
          <a:p>
            <a:r>
              <a:rPr lang="en-US" dirty="0"/>
              <a:t>Text Book: Chapter 6</a:t>
            </a:r>
          </a:p>
        </p:txBody>
      </p:sp>
      <p:sp>
        <p:nvSpPr>
          <p:cNvPr id="29" name="Slide Number Placeholder 28"/>
          <p:cNvSpPr>
            <a:spLocks noGrp="1"/>
          </p:cNvSpPr>
          <p:nvPr>
            <p:ph type="sldNum" sz="quarter" idx="12"/>
          </p:nvPr>
        </p:nvSpPr>
        <p:spPr>
          <a:xfrm>
            <a:off x="1216152" y="6355080"/>
            <a:ext cx="1219200" cy="365760"/>
          </a:xfrm>
        </p:spPr>
        <p:txBody>
          <a:bodyPr/>
          <a:lstStyle/>
          <a:p>
            <a:fld id="{AF3216F3-5703-4780-A440-557FE367D41E}"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C0CC9C4-6E88-4510-A814-F3B8A032AA34}" type="datetimeFigureOut">
              <a:rPr lang="en-US" smtClean="0"/>
              <a:pPr/>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216F3-5703-4780-A440-557FE367D41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C0CC9C4-6E88-4510-A814-F3B8A032AA34}" type="datetimeFigureOut">
              <a:rPr lang="en-US" smtClean="0"/>
              <a:pPr/>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216F3-5703-4780-A440-557FE367D41E}"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BC0CC9C4-6E88-4510-A814-F3B8A032AA34}" type="datetimeFigureOut">
              <a:rPr lang="en-US" smtClean="0"/>
              <a:pPr/>
              <a:t>10/8/2022</a:t>
            </a:fld>
            <a:endParaRPr lang="en-US"/>
          </a:p>
        </p:txBody>
      </p:sp>
      <p:sp>
        <p:nvSpPr>
          <p:cNvPr id="5" name="Footer Placeholder 4"/>
          <p:cNvSpPr>
            <a:spLocks noGrp="1"/>
          </p:cNvSpPr>
          <p:nvPr>
            <p:ph type="ftr" sz="quarter" idx="11"/>
          </p:nvPr>
        </p:nvSpPr>
        <p:spPr/>
        <p:txBody>
          <a:bodyPr/>
          <a:lstStyle/>
          <a:p>
            <a:r>
              <a:rPr lang="en-US" dirty="0"/>
              <a:t>Text Book: Chapter 6</a:t>
            </a:r>
          </a:p>
          <a:p>
            <a:endParaRPr lang="en-US" dirty="0"/>
          </a:p>
        </p:txBody>
      </p:sp>
      <p:sp>
        <p:nvSpPr>
          <p:cNvPr id="6" name="Slide Number Placeholder 5"/>
          <p:cNvSpPr>
            <a:spLocks noGrp="1"/>
          </p:cNvSpPr>
          <p:nvPr>
            <p:ph type="sldNum" sz="quarter" idx="12"/>
          </p:nvPr>
        </p:nvSpPr>
        <p:spPr/>
        <p:txBody>
          <a:bodyPr/>
          <a:lstStyle/>
          <a:p>
            <a:fld id="{AF3216F3-5703-4780-A440-557FE367D41E}"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BC0CC9C4-6E88-4510-A814-F3B8A032AA34}" type="datetimeFigureOut">
              <a:rPr lang="en-US" smtClean="0"/>
              <a:pPr/>
              <a:t>10/8/2022</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AF3216F3-5703-4780-A440-557FE367D41E}"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BC0CC9C4-6E88-4510-A814-F3B8A032AA34}" type="datetimeFigureOut">
              <a:rPr lang="en-US" smtClean="0"/>
              <a:pPr/>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216F3-5703-4780-A440-557FE367D41E}"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BC0CC9C4-6E88-4510-A814-F3B8A032AA34}" type="datetimeFigureOut">
              <a:rPr lang="en-US" smtClean="0"/>
              <a:pPr/>
              <a:t>10/8/2022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3216F3-5703-4780-A440-557FE367D41E}"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BC0CC9C4-6E88-4510-A814-F3B8A032AA34}" type="datetimeFigureOut">
              <a:rPr lang="en-US" smtClean="0"/>
              <a:pPr/>
              <a:t>10/8/2022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3216F3-5703-4780-A440-557FE367D41E}"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0CC9C4-6E88-4510-A814-F3B8A032AA34}" type="datetimeFigureOut">
              <a:rPr lang="en-US" smtClean="0"/>
              <a:pPr/>
              <a:t>10/8/2022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3216F3-5703-4780-A440-557FE367D41E}"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C0CC9C4-6E88-4510-A814-F3B8A032AA34}" type="datetimeFigureOut">
              <a:rPr lang="en-US" smtClean="0"/>
              <a:pPr/>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216F3-5703-4780-A440-557FE367D41E}"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C0CC9C4-6E88-4510-A814-F3B8A032AA34}" type="datetimeFigureOut">
              <a:rPr lang="en-US" smtClean="0"/>
              <a:pPr/>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216F3-5703-4780-A440-557FE367D41E}"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C0CC9C4-6E88-4510-A814-F3B8A032AA34}" type="datetimeFigureOut">
              <a:rPr lang="en-US" smtClean="0"/>
              <a:pPr/>
              <a:t>10/8/2022</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US" dirty="0"/>
              <a:t>Text Book: Chapter 6</a:t>
            </a:r>
          </a:p>
          <a:p>
            <a:endParaRPr lang="en-US"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AF3216F3-5703-4780-A440-557FE367D41E}"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solidFill>
                  <a:srgbClr val="0070C0"/>
                </a:solidFill>
              </a:rPr>
              <a:t>ASP.NET Core-MVC</a:t>
            </a:r>
          </a:p>
        </p:txBody>
      </p:sp>
      <p:sp>
        <p:nvSpPr>
          <p:cNvPr id="3" name="Subtitle 2"/>
          <p:cNvSpPr>
            <a:spLocks noGrp="1"/>
          </p:cNvSpPr>
          <p:nvPr>
            <p:ph type="subTitle" idx="1"/>
          </p:nvPr>
        </p:nvSpPr>
        <p:spPr/>
        <p:txBody>
          <a:bodyPr>
            <a:normAutofit/>
          </a:bodyPr>
          <a:lstStyle/>
          <a:p>
            <a:r>
              <a:rPr lang="en-US" dirty="0">
                <a:solidFill>
                  <a:srgbClr val="0E035D"/>
                </a:solidFill>
              </a:rPr>
              <a:t>Prof. Dr. Shamim Akhter</a:t>
            </a:r>
          </a:p>
        </p:txBody>
      </p:sp>
      <p:sp>
        <p:nvSpPr>
          <p:cNvPr id="5" name="Title 1"/>
          <p:cNvSpPr txBox="1">
            <a:spLocks/>
          </p:cNvSpPr>
          <p:nvPr/>
        </p:nvSpPr>
        <p:spPr>
          <a:xfrm>
            <a:off x="1143000" y="2209800"/>
            <a:ext cx="6858000" cy="990600"/>
          </a:xfrm>
          <a:prstGeom prst="rect">
            <a:avLst/>
          </a:prstGeom>
        </p:spPr>
        <p:txBody>
          <a:bodyPr vert="horz" anchor="t" anchorCtr="0">
            <a:normAutofit lnSpcReduction="1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mj-lt"/>
                <a:ea typeface="+mj-ea"/>
                <a:cs typeface="+mj-cs"/>
              </a:rPr>
              <a:t>MCSE 541:Web Computing and Data Mining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a:solidFill>
                  <a:srgbClr val="2007D7"/>
                </a:solidFill>
              </a:rPr>
              <a:t>Types of Routing</a:t>
            </a:r>
          </a:p>
        </p:txBody>
      </p:sp>
      <p:sp>
        <p:nvSpPr>
          <p:cNvPr id="5" name="Content Placeholder 4"/>
          <p:cNvSpPr>
            <a:spLocks noGrp="1"/>
          </p:cNvSpPr>
          <p:nvPr>
            <p:ph sz="quarter" idx="1"/>
          </p:nvPr>
        </p:nvSpPr>
        <p:spPr/>
        <p:txBody>
          <a:bodyPr/>
          <a:lstStyle/>
          <a:p>
            <a:r>
              <a:rPr lang="en-US" sz="2400" dirty="0"/>
              <a:t>Convention-Based Routing</a:t>
            </a:r>
          </a:p>
          <a:p>
            <a:r>
              <a:rPr lang="en-US" sz="2400" dirty="0"/>
              <a:t>Attribute Routing</a:t>
            </a:r>
          </a:p>
          <a:p>
            <a:pPr lvl="1" algn="just"/>
            <a:r>
              <a:rPr lang="en-US" sz="1800" dirty="0"/>
              <a:t>Assign attributes to the controller class and its action methods. The metadata in those attributes tell ASP.NET when to call a specific controller and action. </a:t>
            </a:r>
          </a:p>
        </p:txBody>
      </p:sp>
      <p:pic>
        <p:nvPicPr>
          <p:cNvPr id="22531" name="Picture 3"/>
          <p:cNvPicPr>
            <a:picLocks noChangeAspect="1" noChangeArrowheads="1"/>
          </p:cNvPicPr>
          <p:nvPr/>
        </p:nvPicPr>
        <p:blipFill>
          <a:blip r:embed="rId2"/>
          <a:srcRect/>
          <a:stretch>
            <a:fillRect/>
          </a:stretch>
        </p:blipFill>
        <p:spPr bwMode="auto">
          <a:xfrm>
            <a:off x="990600" y="3812381"/>
            <a:ext cx="4343400" cy="2986088"/>
          </a:xfrm>
          <a:prstGeom prst="rect">
            <a:avLst/>
          </a:prstGeom>
          <a:noFill/>
          <a:ln w="9525">
            <a:noFill/>
            <a:miter lim="800000"/>
            <a:headEnd/>
            <a:tailEnd/>
          </a:ln>
          <a:effectLst/>
        </p:spPr>
      </p:pic>
      <p:pic>
        <p:nvPicPr>
          <p:cNvPr id="22532" name="Picture 4"/>
          <p:cNvPicPr>
            <a:picLocks noChangeAspect="1" noChangeArrowheads="1"/>
          </p:cNvPicPr>
          <p:nvPr/>
        </p:nvPicPr>
        <p:blipFill>
          <a:blip r:embed="rId3"/>
          <a:srcRect/>
          <a:stretch>
            <a:fillRect/>
          </a:stretch>
        </p:blipFill>
        <p:spPr bwMode="auto">
          <a:xfrm>
            <a:off x="990600" y="2971800"/>
            <a:ext cx="3200400" cy="581025"/>
          </a:xfrm>
          <a:prstGeom prst="rect">
            <a:avLst/>
          </a:prstGeom>
          <a:noFill/>
          <a:ln w="9525">
            <a:noFill/>
            <a:miter lim="800000"/>
            <a:headEnd/>
            <a:tailEnd/>
          </a:ln>
          <a:effectLst/>
        </p:spPr>
      </p:pic>
      <p:sp>
        <p:nvSpPr>
          <p:cNvPr id="4" name="Arrow: Striped Right 3">
            <a:extLst>
              <a:ext uri="{FF2B5EF4-FFF2-40B4-BE49-F238E27FC236}">
                <a16:creationId xmlns:a16="http://schemas.microsoft.com/office/drawing/2014/main" id="{A65031DF-1A92-4312-AC94-68803A4F3667}"/>
              </a:ext>
            </a:extLst>
          </p:cNvPr>
          <p:cNvSpPr/>
          <p:nvPr/>
        </p:nvSpPr>
        <p:spPr>
          <a:xfrm>
            <a:off x="4572000" y="2971800"/>
            <a:ext cx="990600" cy="457200"/>
          </a:xfrm>
          <a:prstGeom prst="strip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6A1E7857-4B13-4C25-A511-A905436F807A}"/>
              </a:ext>
            </a:extLst>
          </p:cNvPr>
          <p:cNvSpPr txBox="1"/>
          <p:nvPr/>
        </p:nvSpPr>
        <p:spPr>
          <a:xfrm>
            <a:off x="5867400" y="2971800"/>
            <a:ext cx="2971800" cy="369332"/>
          </a:xfrm>
          <a:prstGeom prst="rect">
            <a:avLst/>
          </a:prstGeom>
          <a:noFill/>
        </p:spPr>
        <p:txBody>
          <a:bodyPr wrap="square" rtlCol="0">
            <a:spAutoFit/>
          </a:bodyPr>
          <a:lstStyle/>
          <a:p>
            <a:r>
              <a:rPr lang="en-US" dirty="0">
                <a:solidFill>
                  <a:srgbClr val="FF0000"/>
                </a:solidFill>
              </a:rPr>
              <a:t>Ambiguous Action Exception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2007D7"/>
                </a:solidFill>
              </a:rPr>
              <a:t>Attribute Routing</a:t>
            </a:r>
          </a:p>
        </p:txBody>
      </p:sp>
      <p:sp>
        <p:nvSpPr>
          <p:cNvPr id="3" name="Content Placeholder 2"/>
          <p:cNvSpPr>
            <a:spLocks noGrp="1"/>
          </p:cNvSpPr>
          <p:nvPr>
            <p:ph sz="quarter" idx="1"/>
          </p:nvPr>
        </p:nvSpPr>
        <p:spPr/>
        <p:txBody>
          <a:bodyPr/>
          <a:lstStyle/>
          <a:p>
            <a:endParaRPr lang="en-US"/>
          </a:p>
        </p:txBody>
      </p:sp>
      <p:pic>
        <p:nvPicPr>
          <p:cNvPr id="24578" name="Picture 2"/>
          <p:cNvPicPr>
            <a:picLocks noChangeAspect="1" noChangeArrowheads="1"/>
          </p:cNvPicPr>
          <p:nvPr/>
        </p:nvPicPr>
        <p:blipFill>
          <a:blip r:embed="rId2"/>
          <a:srcRect/>
          <a:stretch>
            <a:fillRect/>
          </a:stretch>
        </p:blipFill>
        <p:spPr bwMode="auto">
          <a:xfrm>
            <a:off x="609600" y="1188547"/>
            <a:ext cx="8000999" cy="4523990"/>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id="{67A270A0-B6C6-44B5-B92E-9BAB257D17C5}"/>
              </a:ext>
            </a:extLst>
          </p:cNvPr>
          <p:cNvPicPr>
            <a:picLocks noChangeAspect="1"/>
          </p:cNvPicPr>
          <p:nvPr/>
        </p:nvPicPr>
        <p:blipFill>
          <a:blip r:embed="rId3"/>
          <a:stretch>
            <a:fillRect/>
          </a:stretch>
        </p:blipFill>
        <p:spPr>
          <a:xfrm>
            <a:off x="381000" y="5772880"/>
            <a:ext cx="3752850" cy="971550"/>
          </a:xfrm>
          <a:prstGeom prst="rect">
            <a:avLst/>
          </a:prstGeom>
        </p:spPr>
      </p:pic>
      <p:pic>
        <p:nvPicPr>
          <p:cNvPr id="7" name="Picture 6">
            <a:extLst>
              <a:ext uri="{FF2B5EF4-FFF2-40B4-BE49-F238E27FC236}">
                <a16:creationId xmlns:a16="http://schemas.microsoft.com/office/drawing/2014/main" id="{C7E99ADD-7D7C-4054-8A48-7977988CCDEC}"/>
              </a:ext>
            </a:extLst>
          </p:cNvPr>
          <p:cNvPicPr>
            <a:picLocks noChangeAspect="1"/>
          </p:cNvPicPr>
          <p:nvPr/>
        </p:nvPicPr>
        <p:blipFill>
          <a:blip r:embed="rId4"/>
          <a:stretch>
            <a:fillRect/>
          </a:stretch>
        </p:blipFill>
        <p:spPr>
          <a:xfrm>
            <a:off x="449802" y="5350461"/>
            <a:ext cx="2152650" cy="323850"/>
          </a:xfrm>
          <a:prstGeom prst="rect">
            <a:avLst/>
          </a:prstGeom>
        </p:spPr>
      </p:pic>
      <p:pic>
        <p:nvPicPr>
          <p:cNvPr id="9" name="Picture 8">
            <a:extLst>
              <a:ext uri="{FF2B5EF4-FFF2-40B4-BE49-F238E27FC236}">
                <a16:creationId xmlns:a16="http://schemas.microsoft.com/office/drawing/2014/main" id="{F442D398-C55C-4AFD-8EE5-7B8747777987}"/>
              </a:ext>
            </a:extLst>
          </p:cNvPr>
          <p:cNvPicPr>
            <a:picLocks noChangeAspect="1"/>
          </p:cNvPicPr>
          <p:nvPr/>
        </p:nvPicPr>
        <p:blipFill>
          <a:blip r:embed="rId5"/>
          <a:stretch>
            <a:fillRect/>
          </a:stretch>
        </p:blipFill>
        <p:spPr>
          <a:xfrm>
            <a:off x="449802" y="5075679"/>
            <a:ext cx="1409700" cy="3524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2007D7"/>
                </a:solidFill>
              </a:rPr>
              <a:t>Attribute Routing</a:t>
            </a:r>
          </a:p>
        </p:txBody>
      </p:sp>
      <p:sp>
        <p:nvSpPr>
          <p:cNvPr id="3" name="Content Placeholder 2"/>
          <p:cNvSpPr>
            <a:spLocks noGrp="1"/>
          </p:cNvSpPr>
          <p:nvPr>
            <p:ph sz="quarter" idx="1"/>
          </p:nvPr>
        </p:nvSpPr>
        <p:spPr/>
        <p:txBody>
          <a:bodyPr/>
          <a:lstStyle/>
          <a:p>
            <a:endParaRPr lang="en-US"/>
          </a:p>
        </p:txBody>
      </p:sp>
      <p:pic>
        <p:nvPicPr>
          <p:cNvPr id="25602" name="Picture 2"/>
          <p:cNvPicPr>
            <a:picLocks noChangeAspect="1" noChangeArrowheads="1"/>
          </p:cNvPicPr>
          <p:nvPr/>
        </p:nvPicPr>
        <p:blipFill>
          <a:blip r:embed="rId2"/>
          <a:srcRect/>
          <a:stretch>
            <a:fillRect/>
          </a:stretch>
        </p:blipFill>
        <p:spPr bwMode="auto">
          <a:xfrm>
            <a:off x="533400" y="1219200"/>
            <a:ext cx="5029200" cy="1885950"/>
          </a:xfrm>
          <a:prstGeom prst="rect">
            <a:avLst/>
          </a:prstGeom>
          <a:noFill/>
          <a:ln w="9525">
            <a:noFill/>
            <a:miter lim="800000"/>
            <a:headEnd/>
            <a:tailEnd/>
          </a:ln>
          <a:effectLst/>
        </p:spPr>
      </p:pic>
      <p:pic>
        <p:nvPicPr>
          <p:cNvPr id="25603" name="Picture 3"/>
          <p:cNvPicPr>
            <a:picLocks noChangeAspect="1" noChangeArrowheads="1"/>
          </p:cNvPicPr>
          <p:nvPr/>
        </p:nvPicPr>
        <p:blipFill>
          <a:blip r:embed="rId3"/>
          <a:srcRect/>
          <a:stretch>
            <a:fillRect/>
          </a:stretch>
        </p:blipFill>
        <p:spPr bwMode="auto">
          <a:xfrm>
            <a:off x="533400" y="2971800"/>
            <a:ext cx="5657850" cy="2190750"/>
          </a:xfrm>
          <a:prstGeom prst="rect">
            <a:avLst/>
          </a:prstGeom>
          <a:noFill/>
          <a:ln w="9525">
            <a:noFill/>
            <a:miter lim="800000"/>
            <a:headEnd/>
            <a:tailEnd/>
          </a:ln>
          <a:effectLst/>
        </p:spPr>
      </p:pic>
      <p:sp>
        <p:nvSpPr>
          <p:cNvPr id="4" name="TextBox 3">
            <a:extLst>
              <a:ext uri="{FF2B5EF4-FFF2-40B4-BE49-F238E27FC236}">
                <a16:creationId xmlns:a16="http://schemas.microsoft.com/office/drawing/2014/main" id="{37F02054-FA05-47CF-ABDF-2BB8CFDBD138}"/>
              </a:ext>
            </a:extLst>
          </p:cNvPr>
          <p:cNvSpPr txBox="1"/>
          <p:nvPr/>
        </p:nvSpPr>
        <p:spPr>
          <a:xfrm>
            <a:off x="4953000" y="2514600"/>
            <a:ext cx="2362200" cy="646331"/>
          </a:xfrm>
          <a:prstGeom prst="rect">
            <a:avLst/>
          </a:prstGeom>
          <a:noFill/>
        </p:spPr>
        <p:txBody>
          <a:bodyPr wrap="square" rtlCol="0">
            <a:spAutoFit/>
          </a:bodyPr>
          <a:lstStyle/>
          <a:p>
            <a:r>
              <a:rPr lang="en-US" dirty="0"/>
              <a:t>No need to place on top of every action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70AB4-3DEF-4AE0-B0F4-9C9A98142B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8B6C35-EA82-46A1-A500-FC88C54A4EF6}"/>
              </a:ext>
            </a:extLst>
          </p:cNvPr>
          <p:cNvSpPr>
            <a:spLocks noGrp="1"/>
          </p:cNvSpPr>
          <p:nvPr>
            <p:ph sz="quarter" idx="1"/>
          </p:nvPr>
        </p:nvSpPr>
        <p:spPr/>
        <p:txBody>
          <a:bodyPr/>
          <a:lstStyle/>
          <a:p>
            <a:endParaRPr lang="en-US"/>
          </a:p>
        </p:txBody>
      </p:sp>
      <p:pic>
        <p:nvPicPr>
          <p:cNvPr id="7" name="Picture 6">
            <a:extLst>
              <a:ext uri="{FF2B5EF4-FFF2-40B4-BE49-F238E27FC236}">
                <a16:creationId xmlns:a16="http://schemas.microsoft.com/office/drawing/2014/main" id="{9B6ED4ED-6C06-4F49-B725-F2F03481C56C}"/>
              </a:ext>
            </a:extLst>
          </p:cNvPr>
          <p:cNvPicPr>
            <a:picLocks noChangeAspect="1"/>
          </p:cNvPicPr>
          <p:nvPr/>
        </p:nvPicPr>
        <p:blipFill>
          <a:blip r:embed="rId2"/>
          <a:stretch>
            <a:fillRect/>
          </a:stretch>
        </p:blipFill>
        <p:spPr>
          <a:xfrm>
            <a:off x="32551" y="1038775"/>
            <a:ext cx="9144000" cy="4780450"/>
          </a:xfrm>
          <a:prstGeom prst="rect">
            <a:avLst/>
          </a:prstGeom>
        </p:spPr>
      </p:pic>
    </p:spTree>
    <p:extLst>
      <p:ext uri="{BB962C8B-B14F-4D97-AF65-F5344CB8AC3E}">
        <p14:creationId xmlns:p14="http://schemas.microsoft.com/office/powerpoint/2010/main" val="2638618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A7FF-7CD0-48E4-9502-1905FAC429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A1DB87-0669-4FEB-8B72-4A03A0D51C46}"/>
              </a:ext>
            </a:extLst>
          </p:cNvPr>
          <p:cNvSpPr>
            <a:spLocks noGrp="1"/>
          </p:cNvSpPr>
          <p:nvPr>
            <p:ph sz="quarter" idx="1"/>
          </p:nvPr>
        </p:nvSpPr>
        <p:spPr/>
        <p:txBody>
          <a:bodyPr/>
          <a:lstStyle/>
          <a:p>
            <a:endParaRPr lang="en-US"/>
          </a:p>
        </p:txBody>
      </p:sp>
      <p:pic>
        <p:nvPicPr>
          <p:cNvPr id="5" name="Picture 4">
            <a:extLst>
              <a:ext uri="{FF2B5EF4-FFF2-40B4-BE49-F238E27FC236}">
                <a16:creationId xmlns:a16="http://schemas.microsoft.com/office/drawing/2014/main" id="{505EF4C0-D1A6-4C6C-9718-14FDAF969612}"/>
              </a:ext>
            </a:extLst>
          </p:cNvPr>
          <p:cNvPicPr>
            <a:picLocks noChangeAspect="1"/>
          </p:cNvPicPr>
          <p:nvPr/>
        </p:nvPicPr>
        <p:blipFill>
          <a:blip r:embed="rId2"/>
          <a:stretch>
            <a:fillRect/>
          </a:stretch>
        </p:blipFill>
        <p:spPr>
          <a:xfrm>
            <a:off x="57150" y="838200"/>
            <a:ext cx="9029700" cy="5581650"/>
          </a:xfrm>
          <a:prstGeom prst="rect">
            <a:avLst/>
          </a:prstGeom>
        </p:spPr>
      </p:pic>
    </p:spTree>
    <p:extLst>
      <p:ext uri="{BB962C8B-B14F-4D97-AF65-F5344CB8AC3E}">
        <p14:creationId xmlns:p14="http://schemas.microsoft.com/office/powerpoint/2010/main" val="85298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D6FE-906A-4A3D-9F82-B5C2B1C813F6}"/>
              </a:ext>
            </a:extLst>
          </p:cNvPr>
          <p:cNvSpPr>
            <a:spLocks noGrp="1"/>
          </p:cNvSpPr>
          <p:nvPr>
            <p:ph type="title"/>
          </p:nvPr>
        </p:nvSpPr>
        <p:spPr/>
        <p:txBody>
          <a:bodyPr/>
          <a:lstStyle/>
          <a:p>
            <a:r>
              <a:rPr lang="en-US" dirty="0" err="1"/>
              <a:t>ObjectResult</a:t>
            </a:r>
            <a:endParaRPr lang="en-US" dirty="0"/>
          </a:p>
        </p:txBody>
      </p:sp>
      <p:sp>
        <p:nvSpPr>
          <p:cNvPr id="3" name="Content Placeholder 2">
            <a:extLst>
              <a:ext uri="{FF2B5EF4-FFF2-40B4-BE49-F238E27FC236}">
                <a16:creationId xmlns:a16="http://schemas.microsoft.com/office/drawing/2014/main" id="{C653C002-9919-412C-96DD-96CBB7C7B24F}"/>
              </a:ext>
            </a:extLst>
          </p:cNvPr>
          <p:cNvSpPr>
            <a:spLocks noGrp="1"/>
          </p:cNvSpPr>
          <p:nvPr>
            <p:ph sz="quarter" idx="1"/>
          </p:nvPr>
        </p:nvSpPr>
        <p:spPr/>
        <p:txBody>
          <a:bodyPr/>
          <a:lstStyle/>
          <a:p>
            <a:endParaRPr lang="en-US"/>
          </a:p>
        </p:txBody>
      </p:sp>
      <p:pic>
        <p:nvPicPr>
          <p:cNvPr id="5" name="Picture 4">
            <a:extLst>
              <a:ext uri="{FF2B5EF4-FFF2-40B4-BE49-F238E27FC236}">
                <a16:creationId xmlns:a16="http://schemas.microsoft.com/office/drawing/2014/main" id="{3DF40356-B3ED-42FD-8D7D-37AA2A15B741}"/>
              </a:ext>
            </a:extLst>
          </p:cNvPr>
          <p:cNvPicPr>
            <a:picLocks noChangeAspect="1"/>
          </p:cNvPicPr>
          <p:nvPr/>
        </p:nvPicPr>
        <p:blipFill>
          <a:blip r:embed="rId2"/>
          <a:stretch>
            <a:fillRect/>
          </a:stretch>
        </p:blipFill>
        <p:spPr>
          <a:xfrm>
            <a:off x="465338" y="1509713"/>
            <a:ext cx="6010275" cy="1304925"/>
          </a:xfrm>
          <a:prstGeom prst="rect">
            <a:avLst/>
          </a:prstGeom>
        </p:spPr>
      </p:pic>
      <p:pic>
        <p:nvPicPr>
          <p:cNvPr id="7" name="Picture 6">
            <a:extLst>
              <a:ext uri="{FF2B5EF4-FFF2-40B4-BE49-F238E27FC236}">
                <a16:creationId xmlns:a16="http://schemas.microsoft.com/office/drawing/2014/main" id="{BC539050-D2B7-410D-B9DF-A3CA52C6DBEF}"/>
              </a:ext>
            </a:extLst>
          </p:cNvPr>
          <p:cNvPicPr>
            <a:picLocks noChangeAspect="1"/>
          </p:cNvPicPr>
          <p:nvPr/>
        </p:nvPicPr>
        <p:blipFill>
          <a:blip r:embed="rId3"/>
          <a:stretch>
            <a:fillRect/>
          </a:stretch>
        </p:blipFill>
        <p:spPr>
          <a:xfrm>
            <a:off x="533400" y="3505200"/>
            <a:ext cx="7753350" cy="2305050"/>
          </a:xfrm>
          <a:prstGeom prst="rect">
            <a:avLst/>
          </a:prstGeom>
        </p:spPr>
      </p:pic>
      <p:sp>
        <p:nvSpPr>
          <p:cNvPr id="8" name="TextBox 7">
            <a:extLst>
              <a:ext uri="{FF2B5EF4-FFF2-40B4-BE49-F238E27FC236}">
                <a16:creationId xmlns:a16="http://schemas.microsoft.com/office/drawing/2014/main" id="{BA7E4E08-DED3-4174-BAE3-411BB65317C6}"/>
              </a:ext>
            </a:extLst>
          </p:cNvPr>
          <p:cNvSpPr txBox="1"/>
          <p:nvPr/>
        </p:nvSpPr>
        <p:spPr>
          <a:xfrm>
            <a:off x="4372345" y="1509713"/>
            <a:ext cx="3200400" cy="369332"/>
          </a:xfrm>
          <a:prstGeom prst="rect">
            <a:avLst/>
          </a:prstGeom>
          <a:noFill/>
        </p:spPr>
        <p:txBody>
          <a:bodyPr wrap="square" rtlCol="0">
            <a:spAutoFit/>
          </a:bodyPr>
          <a:lstStyle/>
          <a:p>
            <a:r>
              <a:rPr lang="en-US" dirty="0">
                <a:solidFill>
                  <a:srgbClr val="FF0000"/>
                </a:solidFill>
              </a:rPr>
              <a:t>Video Model Class</a:t>
            </a:r>
          </a:p>
        </p:txBody>
      </p:sp>
      <p:sp>
        <p:nvSpPr>
          <p:cNvPr id="9" name="TextBox 8">
            <a:extLst>
              <a:ext uri="{FF2B5EF4-FFF2-40B4-BE49-F238E27FC236}">
                <a16:creationId xmlns:a16="http://schemas.microsoft.com/office/drawing/2014/main" id="{9C21B80B-E552-4A04-8D63-CC299CF17AB5}"/>
              </a:ext>
            </a:extLst>
          </p:cNvPr>
          <p:cNvSpPr txBox="1"/>
          <p:nvPr/>
        </p:nvSpPr>
        <p:spPr>
          <a:xfrm>
            <a:off x="5937682" y="3657600"/>
            <a:ext cx="3200400" cy="369332"/>
          </a:xfrm>
          <a:prstGeom prst="rect">
            <a:avLst/>
          </a:prstGeom>
          <a:noFill/>
        </p:spPr>
        <p:txBody>
          <a:bodyPr wrap="square" rtlCol="0">
            <a:spAutoFit/>
          </a:bodyPr>
          <a:lstStyle/>
          <a:p>
            <a:r>
              <a:rPr lang="en-US" dirty="0">
                <a:solidFill>
                  <a:srgbClr val="FF0000"/>
                </a:solidFill>
              </a:rPr>
              <a:t>Controller Class</a:t>
            </a:r>
          </a:p>
        </p:txBody>
      </p:sp>
    </p:spTree>
    <p:extLst>
      <p:ext uri="{BB962C8B-B14F-4D97-AF65-F5344CB8AC3E}">
        <p14:creationId xmlns:p14="http://schemas.microsoft.com/office/powerpoint/2010/main" val="2993365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5BF6-6DCE-474A-9461-5546E7476E2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64E71D-7871-4ADB-AB5D-6B2ED7DB9990}"/>
              </a:ext>
            </a:extLst>
          </p:cNvPr>
          <p:cNvSpPr>
            <a:spLocks noGrp="1"/>
          </p:cNvSpPr>
          <p:nvPr>
            <p:ph sz="quarter" idx="1"/>
          </p:nvPr>
        </p:nvSpPr>
        <p:spPr/>
        <p:txBody>
          <a:bodyPr/>
          <a:lstStyle/>
          <a:p>
            <a:endParaRPr lang="en-US"/>
          </a:p>
        </p:txBody>
      </p:sp>
      <p:pic>
        <p:nvPicPr>
          <p:cNvPr id="5" name="Picture 4">
            <a:extLst>
              <a:ext uri="{FF2B5EF4-FFF2-40B4-BE49-F238E27FC236}">
                <a16:creationId xmlns:a16="http://schemas.microsoft.com/office/drawing/2014/main" id="{C50D83B1-44CC-45E9-B89A-1B5FB74D24FC}"/>
              </a:ext>
            </a:extLst>
          </p:cNvPr>
          <p:cNvPicPr>
            <a:picLocks noChangeAspect="1"/>
          </p:cNvPicPr>
          <p:nvPr/>
        </p:nvPicPr>
        <p:blipFill>
          <a:blip r:embed="rId2"/>
          <a:stretch>
            <a:fillRect/>
          </a:stretch>
        </p:blipFill>
        <p:spPr>
          <a:xfrm>
            <a:off x="-740" y="133905"/>
            <a:ext cx="9144000" cy="1753772"/>
          </a:xfrm>
          <a:prstGeom prst="rect">
            <a:avLst/>
          </a:prstGeom>
        </p:spPr>
      </p:pic>
      <p:pic>
        <p:nvPicPr>
          <p:cNvPr id="7" name="Picture 6">
            <a:extLst>
              <a:ext uri="{FF2B5EF4-FFF2-40B4-BE49-F238E27FC236}">
                <a16:creationId xmlns:a16="http://schemas.microsoft.com/office/drawing/2014/main" id="{7EE927E8-55BB-4BD9-938D-E5F1D6D49B21}"/>
              </a:ext>
            </a:extLst>
          </p:cNvPr>
          <p:cNvPicPr>
            <a:picLocks noChangeAspect="1"/>
          </p:cNvPicPr>
          <p:nvPr/>
        </p:nvPicPr>
        <p:blipFill>
          <a:blip r:embed="rId3"/>
          <a:stretch>
            <a:fillRect/>
          </a:stretch>
        </p:blipFill>
        <p:spPr>
          <a:xfrm>
            <a:off x="152401" y="1906172"/>
            <a:ext cx="5105400" cy="1982342"/>
          </a:xfrm>
          <a:prstGeom prst="rect">
            <a:avLst/>
          </a:prstGeom>
        </p:spPr>
      </p:pic>
      <p:pic>
        <p:nvPicPr>
          <p:cNvPr id="9" name="Picture 8">
            <a:extLst>
              <a:ext uri="{FF2B5EF4-FFF2-40B4-BE49-F238E27FC236}">
                <a16:creationId xmlns:a16="http://schemas.microsoft.com/office/drawing/2014/main" id="{9767D25D-8897-4F83-8379-85DF7D21A79E}"/>
              </a:ext>
            </a:extLst>
          </p:cNvPr>
          <p:cNvPicPr>
            <a:picLocks noChangeAspect="1"/>
          </p:cNvPicPr>
          <p:nvPr/>
        </p:nvPicPr>
        <p:blipFill>
          <a:blip r:embed="rId4"/>
          <a:stretch>
            <a:fillRect/>
          </a:stretch>
        </p:blipFill>
        <p:spPr>
          <a:xfrm>
            <a:off x="4495800" y="3429000"/>
            <a:ext cx="4419600" cy="3446477"/>
          </a:xfrm>
          <a:prstGeom prst="rect">
            <a:avLst/>
          </a:prstGeom>
        </p:spPr>
      </p:pic>
    </p:spTree>
    <p:extLst>
      <p:ext uri="{BB962C8B-B14F-4D97-AF65-F5344CB8AC3E}">
        <p14:creationId xmlns:p14="http://schemas.microsoft.com/office/powerpoint/2010/main" val="3661582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BA535-6C18-4E82-AE44-03C1C47FE898}"/>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563581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solidFill>
                  <a:srgbClr val="2007D7"/>
                </a:solidFill>
              </a:rPr>
              <a:t>MVC (Model-View-Controller) Architecture </a:t>
            </a:r>
          </a:p>
        </p:txBody>
      </p:sp>
      <p:sp>
        <p:nvSpPr>
          <p:cNvPr id="3" name="Content Placeholder 2"/>
          <p:cNvSpPr>
            <a:spLocks noGrp="1"/>
          </p:cNvSpPr>
          <p:nvPr>
            <p:ph sz="quarter" idx="1"/>
          </p:nvPr>
        </p:nvSpPr>
        <p:spPr>
          <a:xfrm>
            <a:off x="457200" y="1219200"/>
            <a:ext cx="8229600" cy="4937760"/>
          </a:xfrm>
        </p:spPr>
        <p:txBody>
          <a:bodyPr>
            <a:normAutofit/>
          </a:bodyPr>
          <a:lstStyle/>
          <a:p>
            <a:r>
              <a:rPr lang="en-CA" sz="2700" dirty="0">
                <a:solidFill>
                  <a:schemeClr val="tx1"/>
                </a:solidFill>
                <a:latin typeface="Times New Roman" pitchFamily="18" charset="0"/>
                <a:cs typeface="Times New Roman" pitchFamily="18" charset="0"/>
              </a:rPr>
              <a:t>A concept in software programming </a:t>
            </a:r>
          </a:p>
          <a:p>
            <a:r>
              <a:rPr lang="en-CA" sz="2700" dirty="0">
                <a:solidFill>
                  <a:schemeClr val="tx1"/>
                </a:solidFill>
                <a:latin typeface="Times New Roman" pitchFamily="18" charset="0"/>
                <a:cs typeface="Times New Roman" pitchFamily="18" charset="0"/>
              </a:rPr>
              <a:t>Divides the program into three parts:  </a:t>
            </a:r>
          </a:p>
          <a:p>
            <a:pPr lvl="1"/>
            <a:r>
              <a:rPr lang="en-CA" sz="2400" dirty="0">
                <a:solidFill>
                  <a:srgbClr val="008000"/>
                </a:solidFill>
                <a:latin typeface="Times New Roman" pitchFamily="18" charset="0"/>
                <a:cs typeface="Times New Roman" pitchFamily="18" charset="0"/>
              </a:rPr>
              <a:t>Model, View and Controller</a:t>
            </a:r>
            <a:r>
              <a:rPr lang="en-CA" sz="2400" dirty="0">
                <a:solidFill>
                  <a:schemeClr val="tx1"/>
                </a:solidFill>
                <a:latin typeface="Times New Roman" pitchFamily="18" charset="0"/>
                <a:cs typeface="Times New Roman" pitchFamily="18" charset="0"/>
              </a:rPr>
              <a:t>.</a:t>
            </a:r>
          </a:p>
          <a:p>
            <a:r>
              <a:rPr lang="en-CA" sz="2700" dirty="0">
                <a:solidFill>
                  <a:schemeClr val="tx1"/>
                </a:solidFill>
                <a:latin typeface="Times New Roman" pitchFamily="18" charset="0"/>
                <a:cs typeface="Times New Roman" pitchFamily="18" charset="0"/>
              </a:rPr>
              <a:t>MVC becomes popular </a:t>
            </a:r>
          </a:p>
          <a:p>
            <a:pPr lvl="1"/>
            <a:r>
              <a:rPr lang="en-CA" sz="2400" dirty="0">
                <a:solidFill>
                  <a:schemeClr val="tx1"/>
                </a:solidFill>
                <a:latin typeface="Times New Roman" pitchFamily="18" charset="0"/>
                <a:cs typeface="Times New Roman" pitchFamily="18" charset="0"/>
              </a:rPr>
              <a:t>to design web and mobile application</a:t>
            </a:r>
          </a:p>
          <a:p>
            <a:pPr lvl="1" algn="just" fontAlgn="base"/>
            <a:r>
              <a:rPr lang="en-CA" sz="2400" dirty="0">
                <a:solidFill>
                  <a:schemeClr val="tx1"/>
                </a:solidFill>
                <a:latin typeface="Times New Roman" pitchFamily="18" charset="0"/>
                <a:cs typeface="Times New Roman" pitchFamily="18" charset="0"/>
              </a:rPr>
              <a:t>famous Frameworks uses MVC like Ruby on rails, Js, </a:t>
            </a:r>
            <a:r>
              <a:rPr lang="en-CA" sz="2400" dirty="0" err="1">
                <a:solidFill>
                  <a:schemeClr val="tx1"/>
                </a:solidFill>
                <a:latin typeface="Times New Roman" pitchFamily="18" charset="0"/>
                <a:cs typeface="Times New Roman" pitchFamily="18" charset="0"/>
              </a:rPr>
              <a:t>Django</a:t>
            </a:r>
            <a:r>
              <a:rPr lang="en-CA" sz="2400" dirty="0">
                <a:solidFill>
                  <a:schemeClr val="tx1"/>
                </a:solidFill>
                <a:latin typeface="Times New Roman" pitchFamily="18" charset="0"/>
                <a:cs typeface="Times New Roman" pitchFamily="18" charset="0"/>
              </a:rPr>
              <a:t> (Python Framework), Symphony (PHP Framework), </a:t>
            </a:r>
            <a:r>
              <a:rPr lang="en-CA" sz="2400" dirty="0" err="1">
                <a:solidFill>
                  <a:schemeClr val="tx1"/>
                </a:solidFill>
                <a:latin typeface="Times New Roman" pitchFamily="18" charset="0"/>
                <a:cs typeface="Times New Roman" pitchFamily="18" charset="0"/>
              </a:rPr>
              <a:t>CakePHP</a:t>
            </a:r>
            <a:r>
              <a:rPr lang="en-CA" sz="2400" dirty="0">
                <a:solidFill>
                  <a:schemeClr val="tx1"/>
                </a:solidFill>
                <a:latin typeface="Times New Roman" pitchFamily="18" charset="0"/>
                <a:cs typeface="Times New Roman" pitchFamily="18" charset="0"/>
              </a:rPr>
              <a:t> (PHP), </a:t>
            </a:r>
            <a:r>
              <a:rPr lang="en-CA" sz="2400" dirty="0" err="1">
                <a:solidFill>
                  <a:schemeClr val="tx1"/>
                </a:solidFill>
                <a:latin typeface="Times New Roman" pitchFamily="18" charset="0"/>
                <a:cs typeface="Times New Roman" pitchFamily="18" charset="0"/>
              </a:rPr>
              <a:t>Laravel</a:t>
            </a:r>
            <a:r>
              <a:rPr lang="en-CA" sz="2400" dirty="0">
                <a:solidFill>
                  <a:schemeClr val="tx1"/>
                </a:solidFill>
                <a:latin typeface="Times New Roman" pitchFamily="18" charset="0"/>
                <a:cs typeface="Times New Roman" pitchFamily="18" charset="0"/>
              </a:rPr>
              <a:t> (PHP framework), </a:t>
            </a:r>
            <a:r>
              <a:rPr lang="en-CA" sz="2400" dirty="0" err="1">
                <a:solidFill>
                  <a:schemeClr val="tx1"/>
                </a:solidFill>
                <a:latin typeface="Times New Roman" pitchFamily="18" charset="0"/>
                <a:cs typeface="Times New Roman" pitchFamily="18" charset="0"/>
              </a:rPr>
              <a:t>CherryPy</a:t>
            </a:r>
            <a:r>
              <a:rPr lang="en-CA" sz="2400" dirty="0">
                <a:solidFill>
                  <a:schemeClr val="tx1"/>
                </a:solidFill>
                <a:latin typeface="Times New Roman" pitchFamily="18" charset="0"/>
                <a:cs typeface="Times New Roman" pitchFamily="18" charset="0"/>
              </a:rPr>
              <a:t> (Python Framework), react, Angular, and etc. </a:t>
            </a:r>
          </a:p>
        </p:txBody>
      </p:sp>
      <p:sp>
        <p:nvSpPr>
          <p:cNvPr id="1026" name="AutoShape 2" descr="MVC architecture এর ছবির ফলাফল"/>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5" name="Rectangle 4"/>
          <p:cNvSpPr/>
          <p:nvPr/>
        </p:nvSpPr>
        <p:spPr>
          <a:xfrm>
            <a:off x="609600" y="5867400"/>
            <a:ext cx="7848600" cy="369332"/>
          </a:xfrm>
          <a:prstGeom prst="rect">
            <a:avLst/>
          </a:prstGeom>
        </p:spPr>
        <p:txBody>
          <a:bodyPr wrap="square">
            <a:spAutoFit/>
          </a:bodyPr>
          <a:lstStyle/>
          <a:p>
            <a:pPr algn="ctr"/>
            <a:r>
              <a:rPr lang="en-US" b="1" dirty="0">
                <a:solidFill>
                  <a:srgbClr val="2007D7"/>
                </a:solidFill>
              </a:rPr>
              <a:t>ASP.NET MVC</a:t>
            </a:r>
            <a:r>
              <a:rPr lang="en-US" dirty="0">
                <a:solidFill>
                  <a:srgbClr val="2007D7"/>
                </a:solidFill>
              </a:rPr>
              <a:t> is a </a:t>
            </a:r>
            <a:r>
              <a:rPr lang="en-US" b="1" dirty="0">
                <a:solidFill>
                  <a:srgbClr val="2007D7"/>
                </a:solidFill>
              </a:rPr>
              <a:t>Framework</a:t>
            </a:r>
            <a:r>
              <a:rPr lang="en-US" dirty="0">
                <a:solidFill>
                  <a:srgbClr val="2007D7"/>
                </a:solidFill>
              </a:rPr>
              <a:t> whereas </a:t>
            </a:r>
            <a:r>
              <a:rPr lang="en-US" b="1" dirty="0">
                <a:solidFill>
                  <a:srgbClr val="2007D7"/>
                </a:solidFill>
              </a:rPr>
              <a:t>MVC</a:t>
            </a:r>
            <a:r>
              <a:rPr lang="en-US" dirty="0">
                <a:solidFill>
                  <a:srgbClr val="2007D7"/>
                </a:solidFill>
              </a:rPr>
              <a:t> is a </a:t>
            </a:r>
            <a:r>
              <a:rPr lang="en-US" b="1" dirty="0">
                <a:solidFill>
                  <a:srgbClr val="2007D7"/>
                </a:solidFill>
              </a:rPr>
              <a:t>Design Pattern</a:t>
            </a:r>
            <a:r>
              <a:rPr lang="en-US" dirty="0">
                <a:solidFill>
                  <a:srgbClr val="2007D7"/>
                </a:solidFil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1026" name="Picture 2" descr="http://www.techgeekbuzz.com/wp-content/uploads/2019/06/MVC-Architecture.png"/>
          <p:cNvPicPr>
            <a:picLocks noChangeAspect="1" noChangeArrowheads="1"/>
          </p:cNvPicPr>
          <p:nvPr/>
        </p:nvPicPr>
        <p:blipFill>
          <a:blip r:embed="rId2"/>
          <a:srcRect/>
          <a:stretch>
            <a:fillRect/>
          </a:stretch>
        </p:blipFill>
        <p:spPr bwMode="auto">
          <a:xfrm>
            <a:off x="0" y="1211163"/>
            <a:ext cx="9144000" cy="4572000"/>
          </a:xfrm>
          <a:prstGeom prst="rect">
            <a:avLst/>
          </a:prstGeom>
          <a:noFill/>
        </p:spPr>
      </p:pic>
      <p:sp>
        <p:nvSpPr>
          <p:cNvPr id="5" name="Rectangle 4"/>
          <p:cNvSpPr/>
          <p:nvPr/>
        </p:nvSpPr>
        <p:spPr>
          <a:xfrm>
            <a:off x="4114800" y="2895600"/>
            <a:ext cx="2743200" cy="461665"/>
          </a:xfrm>
          <a:prstGeom prst="rect">
            <a:avLst/>
          </a:prstGeom>
        </p:spPr>
        <p:txBody>
          <a:bodyPr wrap="square">
            <a:spAutoFit/>
          </a:bodyPr>
          <a:lstStyle/>
          <a:p>
            <a:r>
              <a:rPr lang="en-US" sz="1200" dirty="0"/>
              <a:t>receives the incoming HTTP request and then handle that request.</a:t>
            </a:r>
          </a:p>
        </p:txBody>
      </p:sp>
      <p:sp>
        <p:nvSpPr>
          <p:cNvPr id="6" name="Rectangle 5"/>
          <p:cNvSpPr/>
          <p:nvPr/>
        </p:nvSpPr>
        <p:spPr>
          <a:xfrm>
            <a:off x="5181600" y="5334000"/>
            <a:ext cx="2895600" cy="646331"/>
          </a:xfrm>
          <a:prstGeom prst="rect">
            <a:avLst/>
          </a:prstGeom>
        </p:spPr>
        <p:txBody>
          <a:bodyPr wrap="square">
            <a:spAutoFit/>
          </a:bodyPr>
          <a:lstStyle/>
          <a:p>
            <a:pPr algn="just"/>
            <a:r>
              <a:rPr lang="en-US" sz="1200" b="1" dirty="0">
                <a:solidFill>
                  <a:srgbClr val="008000"/>
                </a:solidFill>
              </a:rPr>
              <a:t>Contains a set of classes to represent the domain or business data as well as logic to manage the data. </a:t>
            </a:r>
          </a:p>
        </p:txBody>
      </p:sp>
      <p:sp>
        <p:nvSpPr>
          <p:cNvPr id="7" name="Rectangle 6"/>
          <p:cNvSpPr/>
          <p:nvPr/>
        </p:nvSpPr>
        <p:spPr>
          <a:xfrm>
            <a:off x="1371600" y="5334000"/>
            <a:ext cx="2133600" cy="830997"/>
          </a:xfrm>
          <a:prstGeom prst="rect">
            <a:avLst/>
          </a:prstGeom>
        </p:spPr>
        <p:txBody>
          <a:bodyPr wrap="square">
            <a:spAutoFit/>
          </a:bodyPr>
          <a:lstStyle/>
          <a:p>
            <a:r>
              <a:rPr lang="en-US" sz="1200" b="1" dirty="0">
                <a:solidFill>
                  <a:srgbClr val="008000"/>
                </a:solidFill>
              </a:rPr>
              <a:t>Create HTML (UI) to render the domain data or business data passed by Controller.</a:t>
            </a:r>
          </a:p>
        </p:txBody>
      </p:sp>
      <p:sp>
        <p:nvSpPr>
          <p:cNvPr id="4" name="TextBox 3">
            <a:extLst>
              <a:ext uri="{FF2B5EF4-FFF2-40B4-BE49-F238E27FC236}">
                <a16:creationId xmlns:a16="http://schemas.microsoft.com/office/drawing/2014/main" id="{C729A206-46FF-42F8-8AC5-D6C83C0D9132}"/>
              </a:ext>
            </a:extLst>
          </p:cNvPr>
          <p:cNvSpPr txBox="1"/>
          <p:nvPr/>
        </p:nvSpPr>
        <p:spPr>
          <a:xfrm rot="19598918">
            <a:off x="1828800" y="4114800"/>
            <a:ext cx="381000" cy="523220"/>
          </a:xfrm>
          <a:prstGeom prst="rect">
            <a:avLst/>
          </a:prstGeom>
          <a:noFill/>
        </p:spPr>
        <p:txBody>
          <a:bodyPr wrap="square" rtlCol="0">
            <a:spAutoFit/>
          </a:bodyPr>
          <a:lstStyle/>
          <a:p>
            <a:r>
              <a:rPr lang="en-US" sz="2800" dirty="0">
                <a:solidFill>
                  <a:srgbClr val="C00000"/>
                </a:solidFill>
              </a:rPr>
              <a:t>X</a:t>
            </a:r>
          </a:p>
        </p:txBody>
      </p:sp>
      <p:cxnSp>
        <p:nvCxnSpPr>
          <p:cNvPr id="9" name="Straight Arrow Connector 8">
            <a:extLst>
              <a:ext uri="{FF2B5EF4-FFF2-40B4-BE49-F238E27FC236}">
                <a16:creationId xmlns:a16="http://schemas.microsoft.com/office/drawing/2014/main" id="{41B7B84C-1B02-43FA-A23D-DAFEC6302112}"/>
              </a:ext>
            </a:extLst>
          </p:cNvPr>
          <p:cNvCxnSpPr/>
          <p:nvPr/>
        </p:nvCxnSpPr>
        <p:spPr>
          <a:xfrm flipH="1">
            <a:off x="2590800" y="365760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5D74F98-4CB2-4BE0-B20B-83C8136F3B8B}"/>
              </a:ext>
            </a:extLst>
          </p:cNvPr>
          <p:cNvSpPr txBox="1"/>
          <p:nvPr/>
        </p:nvSpPr>
        <p:spPr>
          <a:xfrm>
            <a:off x="2457450" y="3399245"/>
            <a:ext cx="876300" cy="276999"/>
          </a:xfrm>
          <a:prstGeom prst="rect">
            <a:avLst/>
          </a:prstGeom>
          <a:noFill/>
        </p:spPr>
        <p:txBody>
          <a:bodyPr wrap="square" rtlCol="0">
            <a:spAutoFit/>
          </a:bodyPr>
          <a:lstStyle/>
          <a:p>
            <a:r>
              <a:rPr lang="en-US" sz="1200" b="1" dirty="0">
                <a:solidFill>
                  <a:srgbClr val="008000"/>
                </a:solidFill>
              </a:rPr>
              <a:t>Response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2007D7"/>
                </a:solidFill>
              </a:rPr>
              <a:t>Example: Student Details Web Page</a:t>
            </a:r>
          </a:p>
        </p:txBody>
      </p:sp>
      <p:sp>
        <p:nvSpPr>
          <p:cNvPr id="3" name="Content Placeholder 2"/>
          <p:cNvSpPr>
            <a:spLocks noGrp="1"/>
          </p:cNvSpPr>
          <p:nvPr>
            <p:ph sz="quarter" idx="1"/>
          </p:nvPr>
        </p:nvSpPr>
        <p:spPr/>
        <p:txBody>
          <a:bodyPr>
            <a:normAutofit/>
          </a:bodyPr>
          <a:lstStyle/>
          <a:p>
            <a:r>
              <a:rPr lang="en-US" sz="2000" dirty="0"/>
              <a:t>Request </a:t>
            </a:r>
            <a:r>
              <a:rPr lang="en-US" sz="2000" dirty="0" err="1"/>
              <a:t>url</a:t>
            </a:r>
            <a:r>
              <a:rPr lang="en-US" sz="2000" dirty="0"/>
              <a:t>: “</a:t>
            </a:r>
            <a:r>
              <a:rPr lang="en-US" sz="2000" b="1" dirty="0"/>
              <a:t>http://dotnettutorials.net/student/details/2</a:t>
            </a:r>
            <a:r>
              <a:rPr lang="en-US" sz="2000" dirty="0"/>
              <a:t>” </a:t>
            </a:r>
          </a:p>
          <a:p>
            <a:endParaRPr lang="en-US" sz="2000" dirty="0"/>
          </a:p>
          <a:p>
            <a:endParaRPr lang="en-US" sz="2000" dirty="0"/>
          </a:p>
          <a:p>
            <a:endParaRPr lang="en-US" sz="2000" dirty="0"/>
          </a:p>
          <a:p>
            <a:endParaRPr lang="en-US" sz="2000" dirty="0"/>
          </a:p>
          <a:p>
            <a:pPr>
              <a:buNone/>
            </a:pPr>
            <a:endParaRPr lang="en-US" sz="2000" dirty="0"/>
          </a:p>
        </p:txBody>
      </p:sp>
      <p:pic>
        <p:nvPicPr>
          <p:cNvPr id="16386" name="Picture 2" descr="How does the MVC Design Pattern work in ASP.NET MVC Application"/>
          <p:cNvPicPr>
            <a:picLocks noChangeAspect="1" noChangeArrowheads="1"/>
          </p:cNvPicPr>
          <p:nvPr/>
        </p:nvPicPr>
        <p:blipFill>
          <a:blip r:embed="rId2"/>
          <a:srcRect/>
          <a:stretch>
            <a:fillRect/>
          </a:stretch>
        </p:blipFill>
        <p:spPr bwMode="auto">
          <a:xfrm>
            <a:off x="7162800" y="1981200"/>
            <a:ext cx="1847850" cy="1447801"/>
          </a:xfrm>
          <a:prstGeom prst="rect">
            <a:avLst/>
          </a:prstGeom>
          <a:noFill/>
        </p:spPr>
      </p:pic>
      <p:pic>
        <p:nvPicPr>
          <p:cNvPr id="16388" name="Picture 4" descr="Model in ASP.NET MVC Application"/>
          <p:cNvPicPr>
            <a:picLocks noChangeAspect="1" noChangeArrowheads="1"/>
          </p:cNvPicPr>
          <p:nvPr/>
        </p:nvPicPr>
        <p:blipFill>
          <a:blip r:embed="rId3"/>
          <a:srcRect/>
          <a:stretch>
            <a:fillRect/>
          </a:stretch>
        </p:blipFill>
        <p:spPr bwMode="auto">
          <a:xfrm>
            <a:off x="457200" y="3733800"/>
            <a:ext cx="3101359" cy="2905125"/>
          </a:xfrm>
          <a:prstGeom prst="rect">
            <a:avLst/>
          </a:prstGeom>
          <a:noFill/>
        </p:spPr>
      </p:pic>
      <p:pic>
        <p:nvPicPr>
          <p:cNvPr id="1026" name="Picture 2"/>
          <p:cNvPicPr>
            <a:picLocks noChangeAspect="1" noChangeArrowheads="1"/>
          </p:cNvPicPr>
          <p:nvPr/>
        </p:nvPicPr>
        <p:blipFill>
          <a:blip r:embed="rId4"/>
          <a:srcRect/>
          <a:stretch>
            <a:fillRect/>
          </a:stretch>
        </p:blipFill>
        <p:spPr bwMode="auto">
          <a:xfrm>
            <a:off x="4114800" y="3733800"/>
            <a:ext cx="2514600" cy="2971800"/>
          </a:xfrm>
          <a:prstGeom prst="rect">
            <a:avLst/>
          </a:prstGeom>
          <a:noFill/>
          <a:ln w="9525">
            <a:noFill/>
            <a:miter lim="800000"/>
            <a:headEnd/>
            <a:tailEnd/>
          </a:ln>
          <a:effectLst/>
        </p:spPr>
      </p:pic>
      <p:sp>
        <p:nvSpPr>
          <p:cNvPr id="7" name="Rectangle 6"/>
          <p:cNvSpPr/>
          <p:nvPr/>
        </p:nvSpPr>
        <p:spPr>
          <a:xfrm>
            <a:off x="4114800" y="3429000"/>
            <a:ext cx="649280" cy="369332"/>
          </a:xfrm>
          <a:prstGeom prst="rect">
            <a:avLst/>
          </a:prstGeom>
        </p:spPr>
        <p:txBody>
          <a:bodyPr wrap="none">
            <a:spAutoFit/>
          </a:bodyPr>
          <a:lstStyle/>
          <a:p>
            <a:r>
              <a:rPr lang="en-US" dirty="0"/>
              <a:t>View</a:t>
            </a:r>
          </a:p>
        </p:txBody>
      </p:sp>
      <p:pic>
        <p:nvPicPr>
          <p:cNvPr id="1028" name="Picture 4" descr="Controllers in ASP.NET MVC"/>
          <p:cNvPicPr>
            <a:picLocks noChangeAspect="1" noChangeArrowheads="1"/>
          </p:cNvPicPr>
          <p:nvPr/>
        </p:nvPicPr>
        <p:blipFill>
          <a:blip r:embed="rId5"/>
          <a:srcRect/>
          <a:stretch>
            <a:fillRect/>
          </a:stretch>
        </p:blipFill>
        <p:spPr bwMode="auto">
          <a:xfrm>
            <a:off x="1524000" y="1828800"/>
            <a:ext cx="5181600" cy="1571670"/>
          </a:xfrm>
          <a:prstGeom prst="rect">
            <a:avLst/>
          </a:prstGeom>
          <a:noFill/>
        </p:spPr>
      </p:pic>
      <p:sp>
        <p:nvSpPr>
          <p:cNvPr id="9" name="Down Arrow 8"/>
          <p:cNvSpPr/>
          <p:nvPr/>
        </p:nvSpPr>
        <p:spPr>
          <a:xfrm>
            <a:off x="3657600" y="1524000"/>
            <a:ext cx="533400" cy="304800"/>
          </a:xfrm>
          <a:prstGeom prst="down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7200" y="3352800"/>
            <a:ext cx="769763" cy="369332"/>
          </a:xfrm>
          <a:prstGeom prst="rect">
            <a:avLst/>
          </a:prstGeom>
        </p:spPr>
        <p:txBody>
          <a:bodyPr wrap="none">
            <a:spAutoFit/>
          </a:bodyPr>
          <a:lstStyle/>
          <a:p>
            <a:r>
              <a:rPr lang="en-US" dirty="0"/>
              <a:t>Model</a:t>
            </a:r>
          </a:p>
        </p:txBody>
      </p:sp>
      <p:sp>
        <p:nvSpPr>
          <p:cNvPr id="12" name="Bent-Up Arrow 11"/>
          <p:cNvSpPr/>
          <p:nvPr/>
        </p:nvSpPr>
        <p:spPr>
          <a:xfrm>
            <a:off x="6705600" y="3581400"/>
            <a:ext cx="1752600" cy="11430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629400" y="5334000"/>
            <a:ext cx="2514600" cy="1384995"/>
          </a:xfrm>
          <a:prstGeom prst="rect">
            <a:avLst/>
          </a:prstGeom>
        </p:spPr>
        <p:txBody>
          <a:bodyPr wrap="square">
            <a:spAutoFit/>
          </a:bodyPr>
          <a:lstStyle/>
          <a:p>
            <a:pPr algn="just"/>
            <a:r>
              <a:rPr lang="en-US" sz="1200" dirty="0"/>
              <a:t>Each developer can work on different parts of the application. For example, one developer may work on the view while the second developer can work on the controller logic and the third developer may work on the business logic.</a:t>
            </a:r>
          </a:p>
        </p:txBody>
      </p:sp>
      <p:sp>
        <p:nvSpPr>
          <p:cNvPr id="14" name="Left-Right Arrow 13"/>
          <p:cNvSpPr/>
          <p:nvPr/>
        </p:nvSpPr>
        <p:spPr>
          <a:xfrm>
            <a:off x="3505200" y="5105400"/>
            <a:ext cx="685800" cy="381000"/>
          </a:xfrm>
          <a:prstGeom prst="leftRight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Right Arrow 14"/>
          <p:cNvSpPr/>
          <p:nvPr/>
        </p:nvSpPr>
        <p:spPr>
          <a:xfrm rot="19222377">
            <a:off x="2100104" y="3299123"/>
            <a:ext cx="685800" cy="381000"/>
          </a:xfrm>
          <a:prstGeom prst="leftRight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a:solidFill>
                  <a:srgbClr val="2007D7"/>
                </a:solidFill>
              </a:rPr>
              <a:t>Look Again</a:t>
            </a:r>
          </a:p>
        </p:txBody>
      </p:sp>
      <p:sp>
        <p:nvSpPr>
          <p:cNvPr id="3" name="Content Placeholder 2"/>
          <p:cNvSpPr>
            <a:spLocks noGrp="1"/>
          </p:cNvSpPr>
          <p:nvPr>
            <p:ph sz="quarter" idx="1"/>
          </p:nvPr>
        </p:nvSpPr>
        <p:spPr>
          <a:xfrm>
            <a:off x="457200" y="1143000"/>
            <a:ext cx="8229600" cy="4937760"/>
          </a:xfrm>
        </p:spPr>
        <p:txBody>
          <a:bodyPr>
            <a:normAutofit/>
          </a:bodyPr>
          <a:lstStyle/>
          <a:p>
            <a:r>
              <a:rPr lang="en-US" sz="2000" dirty="0"/>
              <a:t>“</a:t>
            </a:r>
            <a:r>
              <a:rPr lang="en-US" sz="2000" b="1" dirty="0"/>
              <a:t>http://dotnettutorials.net/student/details/2</a:t>
            </a:r>
            <a:r>
              <a:rPr lang="en-US" sz="2000" dirty="0"/>
              <a:t>”</a:t>
            </a:r>
          </a:p>
        </p:txBody>
      </p:sp>
      <p:pic>
        <p:nvPicPr>
          <p:cNvPr id="4" name="Picture 4" descr="Controllers in ASP.NET MVC"/>
          <p:cNvPicPr>
            <a:picLocks noChangeAspect="1" noChangeArrowheads="1"/>
          </p:cNvPicPr>
          <p:nvPr/>
        </p:nvPicPr>
        <p:blipFill>
          <a:blip r:embed="rId2"/>
          <a:srcRect/>
          <a:stretch>
            <a:fillRect/>
          </a:stretch>
        </p:blipFill>
        <p:spPr bwMode="auto">
          <a:xfrm>
            <a:off x="2514600" y="1828800"/>
            <a:ext cx="4724400" cy="1432993"/>
          </a:xfrm>
          <a:prstGeom prst="rect">
            <a:avLst/>
          </a:prstGeom>
          <a:noFill/>
        </p:spPr>
      </p:pic>
      <p:cxnSp>
        <p:nvCxnSpPr>
          <p:cNvPr id="7" name="Straight Arrow Connector 6"/>
          <p:cNvCxnSpPr/>
          <p:nvPr/>
        </p:nvCxnSpPr>
        <p:spPr>
          <a:xfrm rot="10800000" flipV="1">
            <a:off x="3657600" y="1447800"/>
            <a:ext cx="533400" cy="457200"/>
          </a:xfrm>
          <a:prstGeom prst="straightConnector1">
            <a:avLst/>
          </a:prstGeom>
          <a:ln w="38100">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0800000" flipV="1">
            <a:off x="4343400" y="1447800"/>
            <a:ext cx="838200" cy="762000"/>
          </a:xfrm>
          <a:prstGeom prst="straightConnector1">
            <a:avLst/>
          </a:prstGeom>
          <a:ln w="38100">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57200" y="3276600"/>
            <a:ext cx="8458200" cy="1277273"/>
          </a:xfrm>
          <a:prstGeom prst="rect">
            <a:avLst/>
          </a:prstGeom>
          <a:noFill/>
        </p:spPr>
        <p:txBody>
          <a:bodyPr wrap="square" rtlCol="0">
            <a:spAutoFit/>
          </a:bodyPr>
          <a:lstStyle/>
          <a:p>
            <a:r>
              <a:rPr lang="en-US" dirty="0">
                <a:solidFill>
                  <a:srgbClr val="C00000"/>
                </a:solidFill>
              </a:rPr>
              <a:t>Something is missing??</a:t>
            </a:r>
          </a:p>
          <a:p>
            <a:r>
              <a:rPr lang="en-US" b="1" dirty="0">
                <a:solidFill>
                  <a:srgbClr val="2007D7"/>
                </a:solidFill>
              </a:rPr>
              <a:t>Where this mapping is defined?</a:t>
            </a:r>
          </a:p>
          <a:p>
            <a:endParaRPr lang="en-US" sz="500" dirty="0"/>
          </a:p>
          <a:p>
            <a:pPr>
              <a:buFont typeface="Wingdings" pitchFamily="2" charset="2"/>
              <a:buChar char="Ø"/>
            </a:pPr>
            <a:r>
              <a:rPr lang="en-US" sz="1600" dirty="0"/>
              <a:t>Routing-a middleware must be able to route incoming HTTP requests to a controller</a:t>
            </a:r>
          </a:p>
          <a:p>
            <a:endParaRPr lang="en-US" dirty="0"/>
          </a:p>
        </p:txBody>
      </p:sp>
      <p:cxnSp>
        <p:nvCxnSpPr>
          <p:cNvPr id="13" name="Straight Arrow Connector 12"/>
          <p:cNvCxnSpPr/>
          <p:nvPr/>
        </p:nvCxnSpPr>
        <p:spPr>
          <a:xfrm rot="5400000">
            <a:off x="5181600" y="1524000"/>
            <a:ext cx="762000" cy="609600"/>
          </a:xfrm>
          <a:prstGeom prst="straightConnector1">
            <a:avLst/>
          </a:prstGeom>
          <a:ln w="38100">
            <a:solidFill>
              <a:srgbClr val="008000"/>
            </a:solidFill>
            <a:tailEnd type="arrow"/>
          </a:ln>
        </p:spPr>
        <p:style>
          <a:lnRef idx="1">
            <a:schemeClr val="accent1"/>
          </a:lnRef>
          <a:fillRef idx="0">
            <a:schemeClr val="accent1"/>
          </a:fillRef>
          <a:effectRef idx="0">
            <a:schemeClr val="accent1"/>
          </a:effectRef>
          <a:fontRef idx="minor">
            <a:schemeClr val="tx1"/>
          </a:fontRef>
        </p:style>
      </p:cxnSp>
      <p:pic>
        <p:nvPicPr>
          <p:cNvPr id="17410" name="Picture 2" descr="RegisterRoutes() method of the RouteConfig class"/>
          <p:cNvPicPr>
            <a:picLocks noChangeAspect="1" noChangeArrowheads="1"/>
          </p:cNvPicPr>
          <p:nvPr/>
        </p:nvPicPr>
        <p:blipFill>
          <a:blip r:embed="rId3"/>
          <a:srcRect/>
          <a:stretch>
            <a:fillRect/>
          </a:stretch>
        </p:blipFill>
        <p:spPr bwMode="auto">
          <a:xfrm>
            <a:off x="3505200" y="4572000"/>
            <a:ext cx="4529491" cy="2286000"/>
          </a:xfrm>
          <a:prstGeom prst="rect">
            <a:avLst/>
          </a:prstGeom>
          <a:noFill/>
        </p:spPr>
      </p:pic>
      <p:sp>
        <p:nvSpPr>
          <p:cNvPr id="22" name="Rectangle 21"/>
          <p:cNvSpPr/>
          <p:nvPr/>
        </p:nvSpPr>
        <p:spPr>
          <a:xfrm>
            <a:off x="628650" y="4200525"/>
            <a:ext cx="8153400" cy="861774"/>
          </a:xfrm>
          <a:prstGeom prst="rect">
            <a:avLst/>
          </a:prstGeom>
        </p:spPr>
        <p:txBody>
          <a:bodyPr wrap="square">
            <a:spAutoFit/>
          </a:bodyPr>
          <a:lstStyle/>
          <a:p>
            <a:r>
              <a:rPr lang="en-US" sz="1600" dirty="0"/>
              <a:t>Mapping is defined within the </a:t>
            </a:r>
            <a:r>
              <a:rPr lang="en-US" sz="1600" dirty="0" err="1">
                <a:solidFill>
                  <a:srgbClr val="2007D7"/>
                </a:solidFill>
              </a:rPr>
              <a:t>RegisterRoutes</a:t>
            </a:r>
            <a:r>
              <a:rPr lang="en-US" sz="1600" dirty="0">
                <a:solidFill>
                  <a:srgbClr val="2007D7"/>
                </a:solidFill>
              </a:rPr>
              <a:t>()</a:t>
            </a:r>
            <a:r>
              <a:rPr lang="en-US" sz="1600" dirty="0"/>
              <a:t> of the </a:t>
            </a:r>
            <a:r>
              <a:rPr lang="en-US" sz="1600" dirty="0" err="1">
                <a:solidFill>
                  <a:srgbClr val="2007D7"/>
                </a:solidFill>
              </a:rPr>
              <a:t>RouteConfig</a:t>
            </a:r>
            <a:r>
              <a:rPr lang="en-US" sz="1600" dirty="0"/>
              <a:t> class at </a:t>
            </a:r>
            <a:r>
              <a:rPr lang="en-US" sz="1600" dirty="0" err="1">
                <a:solidFill>
                  <a:srgbClr val="2007D7"/>
                </a:solidFill>
              </a:rPr>
              <a:t>RouteConfig.cs</a:t>
            </a:r>
            <a:r>
              <a:rPr lang="en-US" sz="1600" dirty="0">
                <a:solidFill>
                  <a:srgbClr val="2007D7"/>
                </a:solidFill>
              </a:rPr>
              <a:t> </a:t>
            </a:r>
            <a:r>
              <a:rPr lang="en-US" sz="1600" dirty="0"/>
              <a:t>class within the </a:t>
            </a:r>
            <a:r>
              <a:rPr lang="en-US" sz="1600" dirty="0" err="1">
                <a:solidFill>
                  <a:srgbClr val="2007D7"/>
                </a:solidFill>
              </a:rPr>
              <a:t>App_Start</a:t>
            </a:r>
            <a:r>
              <a:rPr lang="en-US" sz="1600" dirty="0"/>
              <a:t> Folder. </a:t>
            </a:r>
          </a:p>
          <a:p>
            <a:r>
              <a:rPr lang="en-US" dirty="0"/>
              <a:t> </a:t>
            </a:r>
          </a:p>
        </p:txBody>
      </p:sp>
      <p:sp>
        <p:nvSpPr>
          <p:cNvPr id="28" name="Rectangle 27"/>
          <p:cNvSpPr/>
          <p:nvPr/>
        </p:nvSpPr>
        <p:spPr>
          <a:xfrm>
            <a:off x="3962400" y="5029200"/>
            <a:ext cx="30480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E99E1D4-6FF5-4004-B6D8-1382FB16DD60}"/>
              </a:ext>
            </a:extLst>
          </p:cNvPr>
          <p:cNvSpPr txBox="1"/>
          <p:nvPr/>
        </p:nvSpPr>
        <p:spPr>
          <a:xfrm>
            <a:off x="228600" y="5062299"/>
            <a:ext cx="3143250" cy="369332"/>
          </a:xfrm>
          <a:prstGeom prst="rect">
            <a:avLst/>
          </a:prstGeom>
          <a:noFill/>
        </p:spPr>
        <p:txBody>
          <a:bodyPr wrap="square" rtlCol="0">
            <a:spAutoFit/>
          </a:bodyPr>
          <a:lstStyle/>
          <a:p>
            <a:r>
              <a:rPr lang="en-US" b="1" dirty="0" err="1">
                <a:solidFill>
                  <a:srgbClr val="00B050"/>
                </a:solidFill>
              </a:rPr>
              <a:t>ASP.Net</a:t>
            </a:r>
            <a:r>
              <a:rPr lang="en-US" b="1" dirty="0">
                <a:solidFill>
                  <a:srgbClr val="00B050"/>
                </a:solidFill>
              </a:rPr>
              <a:t> 4.5 MVC Template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2007D7"/>
                </a:solidFill>
              </a:rPr>
              <a:t>RouteConfig</a:t>
            </a:r>
            <a:r>
              <a:rPr lang="en-US" dirty="0">
                <a:solidFill>
                  <a:srgbClr val="2007D7"/>
                </a:solidFill>
              </a:rPr>
              <a:t> class</a:t>
            </a:r>
          </a:p>
        </p:txBody>
      </p:sp>
      <p:sp>
        <p:nvSpPr>
          <p:cNvPr id="3" name="Content Placeholder 2"/>
          <p:cNvSpPr>
            <a:spLocks noGrp="1"/>
          </p:cNvSpPr>
          <p:nvPr>
            <p:ph sz="quarter" idx="1"/>
          </p:nvPr>
        </p:nvSpPr>
        <p:spPr/>
        <p:txBody>
          <a:bodyPr/>
          <a:lstStyle/>
          <a:p>
            <a:endParaRPr lang="en-US"/>
          </a:p>
        </p:txBody>
      </p:sp>
      <p:pic>
        <p:nvPicPr>
          <p:cNvPr id="20482" name="Picture 2"/>
          <p:cNvPicPr>
            <a:picLocks noChangeAspect="1" noChangeArrowheads="1"/>
          </p:cNvPicPr>
          <p:nvPr/>
        </p:nvPicPr>
        <p:blipFill>
          <a:blip r:embed="rId2"/>
          <a:srcRect/>
          <a:stretch>
            <a:fillRect/>
          </a:stretch>
        </p:blipFill>
        <p:spPr bwMode="auto">
          <a:xfrm>
            <a:off x="685800" y="1162050"/>
            <a:ext cx="7458075" cy="569595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a:solidFill>
                  <a:srgbClr val="2007D7"/>
                </a:solidFill>
              </a:rPr>
              <a:t>Routing in ASP.NET MVC</a:t>
            </a:r>
          </a:p>
        </p:txBody>
      </p:sp>
      <p:sp>
        <p:nvSpPr>
          <p:cNvPr id="3" name="Content Placeholder 2"/>
          <p:cNvSpPr>
            <a:spLocks noGrp="1"/>
          </p:cNvSpPr>
          <p:nvPr>
            <p:ph sz="quarter" idx="1"/>
          </p:nvPr>
        </p:nvSpPr>
        <p:spPr/>
        <p:txBody>
          <a:bodyPr/>
          <a:lstStyle/>
          <a:p>
            <a:endParaRPr lang="en-US"/>
          </a:p>
        </p:txBody>
      </p:sp>
      <p:pic>
        <p:nvPicPr>
          <p:cNvPr id="19458" name="Picture 2" descr="Routing in ASP.NET MVC Application"/>
          <p:cNvPicPr>
            <a:picLocks noChangeAspect="1" noChangeArrowheads="1"/>
          </p:cNvPicPr>
          <p:nvPr/>
        </p:nvPicPr>
        <p:blipFill>
          <a:blip r:embed="rId2"/>
          <a:srcRect/>
          <a:stretch>
            <a:fillRect/>
          </a:stretch>
        </p:blipFill>
        <p:spPr bwMode="auto">
          <a:xfrm>
            <a:off x="1371600" y="1576522"/>
            <a:ext cx="6076950" cy="4483888"/>
          </a:xfrm>
          <a:prstGeom prst="rect">
            <a:avLst/>
          </a:prstGeom>
          <a:noFill/>
        </p:spPr>
      </p:pic>
      <p:sp>
        <p:nvSpPr>
          <p:cNvPr id="5" name="TextBox 4"/>
          <p:cNvSpPr txBox="1"/>
          <p:nvPr/>
        </p:nvSpPr>
        <p:spPr>
          <a:xfrm>
            <a:off x="1371600" y="6172200"/>
            <a:ext cx="6096000" cy="369332"/>
          </a:xfrm>
          <a:prstGeom prst="rect">
            <a:avLst/>
          </a:prstGeom>
          <a:noFill/>
        </p:spPr>
        <p:txBody>
          <a:bodyPr wrap="square" rtlCol="0">
            <a:spAutoFit/>
          </a:bodyPr>
          <a:lstStyle/>
          <a:p>
            <a:r>
              <a:rPr lang="en-US" dirty="0">
                <a:solidFill>
                  <a:srgbClr val="2007D7"/>
                </a:solidFill>
              </a:rPr>
              <a:t>Employee example from book</a:t>
            </a:r>
            <a:r>
              <a:rPr lang="en-US"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a:solidFill>
                  <a:srgbClr val="2007D7"/>
                </a:solidFill>
              </a:rPr>
              <a:t>Routing define in Startup class</a:t>
            </a:r>
          </a:p>
        </p:txBody>
      </p:sp>
      <p:pic>
        <p:nvPicPr>
          <p:cNvPr id="4" name="Picture 3"/>
          <p:cNvPicPr>
            <a:picLocks noChangeAspect="1" noChangeArrowheads="1"/>
          </p:cNvPicPr>
          <p:nvPr/>
        </p:nvPicPr>
        <p:blipFill>
          <a:blip r:embed="rId2"/>
          <a:srcRect/>
          <a:stretch>
            <a:fillRect/>
          </a:stretch>
        </p:blipFill>
        <p:spPr bwMode="auto">
          <a:xfrm>
            <a:off x="533399" y="1295400"/>
            <a:ext cx="5508263" cy="1235766"/>
          </a:xfrm>
          <a:prstGeom prst="rect">
            <a:avLst/>
          </a:prstGeom>
          <a:noFill/>
          <a:ln w="9525">
            <a:noFill/>
            <a:miter lim="800000"/>
            <a:headEnd/>
            <a:tailEnd/>
          </a:ln>
          <a:effectLst/>
        </p:spPr>
      </p:pic>
      <p:pic>
        <p:nvPicPr>
          <p:cNvPr id="6" name="Picture 5"/>
          <p:cNvPicPr>
            <a:picLocks noChangeAspect="1" noChangeArrowheads="1"/>
          </p:cNvPicPr>
          <p:nvPr/>
        </p:nvPicPr>
        <p:blipFill>
          <a:blip r:embed="rId3"/>
          <a:srcRect/>
          <a:stretch>
            <a:fillRect/>
          </a:stretch>
        </p:blipFill>
        <p:spPr bwMode="auto">
          <a:xfrm>
            <a:off x="533399" y="2514600"/>
            <a:ext cx="5718393" cy="838200"/>
          </a:xfrm>
          <a:prstGeom prst="rect">
            <a:avLst/>
          </a:prstGeom>
          <a:noFill/>
          <a:ln w="9525">
            <a:noFill/>
            <a:miter lim="800000"/>
            <a:headEnd/>
            <a:tailEnd/>
          </a:ln>
          <a:effectLst/>
        </p:spPr>
      </p:pic>
      <p:sp>
        <p:nvSpPr>
          <p:cNvPr id="7" name="TextBox 6"/>
          <p:cNvSpPr txBox="1"/>
          <p:nvPr/>
        </p:nvSpPr>
        <p:spPr>
          <a:xfrm>
            <a:off x="2667000" y="1295400"/>
            <a:ext cx="3733800" cy="369332"/>
          </a:xfrm>
          <a:prstGeom prst="rect">
            <a:avLst/>
          </a:prstGeom>
          <a:noFill/>
        </p:spPr>
        <p:txBody>
          <a:bodyPr wrap="square" rtlCol="0">
            <a:spAutoFit/>
          </a:bodyPr>
          <a:lstStyle/>
          <a:p>
            <a:r>
              <a:rPr lang="en-US" dirty="0">
                <a:solidFill>
                  <a:srgbClr val="2007D7"/>
                </a:solidFill>
              </a:rPr>
              <a:t>/Home/Index/123</a:t>
            </a:r>
          </a:p>
        </p:txBody>
      </p:sp>
      <p:pic>
        <p:nvPicPr>
          <p:cNvPr id="18434" name="Picture 2"/>
          <p:cNvPicPr>
            <a:picLocks noChangeAspect="1" noChangeArrowheads="1"/>
          </p:cNvPicPr>
          <p:nvPr/>
        </p:nvPicPr>
        <p:blipFill>
          <a:blip r:embed="rId4"/>
          <a:srcRect/>
          <a:stretch>
            <a:fillRect/>
          </a:stretch>
        </p:blipFill>
        <p:spPr bwMode="auto">
          <a:xfrm>
            <a:off x="3962400" y="2895600"/>
            <a:ext cx="5181600" cy="1016699"/>
          </a:xfrm>
          <a:prstGeom prst="rect">
            <a:avLst/>
          </a:prstGeom>
          <a:noFill/>
          <a:ln w="9525">
            <a:noFill/>
            <a:miter lim="800000"/>
            <a:headEnd/>
            <a:tailEnd/>
          </a:ln>
          <a:effectLst/>
        </p:spPr>
      </p:pic>
      <p:sp>
        <p:nvSpPr>
          <p:cNvPr id="9" name="TextBox 8"/>
          <p:cNvSpPr txBox="1"/>
          <p:nvPr/>
        </p:nvSpPr>
        <p:spPr>
          <a:xfrm>
            <a:off x="4038600" y="3962400"/>
            <a:ext cx="4495800" cy="338554"/>
          </a:xfrm>
          <a:prstGeom prst="rect">
            <a:avLst/>
          </a:prstGeom>
          <a:noFill/>
        </p:spPr>
        <p:txBody>
          <a:bodyPr wrap="square" rtlCol="0">
            <a:spAutoFit/>
          </a:bodyPr>
          <a:lstStyle/>
          <a:p>
            <a:r>
              <a:rPr lang="en-US" sz="1600" dirty="0" err="1"/>
              <a:t>HomeController</a:t>
            </a:r>
            <a:r>
              <a:rPr lang="en-US" sz="1600" dirty="0"/>
              <a:t> class, Index method, Id parameter</a:t>
            </a:r>
          </a:p>
        </p:txBody>
      </p:sp>
      <p:pic>
        <p:nvPicPr>
          <p:cNvPr id="18436" name="Picture 4" descr="ASP.NET MVC Folder and File structure"/>
          <p:cNvPicPr>
            <a:picLocks noChangeAspect="1" noChangeArrowheads="1"/>
          </p:cNvPicPr>
          <p:nvPr/>
        </p:nvPicPr>
        <p:blipFill>
          <a:blip r:embed="rId5"/>
          <a:srcRect/>
          <a:stretch>
            <a:fillRect/>
          </a:stretch>
        </p:blipFill>
        <p:spPr bwMode="auto">
          <a:xfrm>
            <a:off x="5791200" y="4362282"/>
            <a:ext cx="1962150" cy="2495718"/>
          </a:xfrm>
          <a:prstGeom prst="rect">
            <a:avLst/>
          </a:prstGeom>
          <a:noFill/>
        </p:spPr>
      </p:pic>
      <p:cxnSp>
        <p:nvCxnSpPr>
          <p:cNvPr id="13" name="Straight Arrow Connector 12"/>
          <p:cNvCxnSpPr/>
          <p:nvPr/>
        </p:nvCxnSpPr>
        <p:spPr>
          <a:xfrm>
            <a:off x="4876800" y="4267200"/>
            <a:ext cx="1219200" cy="10668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14" name="Right Arrow 13"/>
          <p:cNvSpPr/>
          <p:nvPr/>
        </p:nvSpPr>
        <p:spPr>
          <a:xfrm>
            <a:off x="3048000" y="30480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4495800"/>
            <a:ext cx="5486400" cy="2246769"/>
          </a:xfrm>
          <a:prstGeom prst="rect">
            <a:avLst/>
          </a:prstGeom>
        </p:spPr>
        <p:txBody>
          <a:bodyPr wrap="square">
            <a:spAutoFit/>
          </a:bodyPr>
          <a:lstStyle/>
          <a:p>
            <a:pPr fontAlgn="base">
              <a:buFont typeface="Arial" pitchFamily="34" charset="0"/>
              <a:buChar char="•"/>
            </a:pPr>
            <a:r>
              <a:rPr lang="en-US" sz="1400" b="1" dirty="0">
                <a:solidFill>
                  <a:srgbClr val="2007D7"/>
                </a:solidFill>
              </a:rPr>
              <a:t>http://localhost:53605/</a:t>
            </a:r>
            <a:r>
              <a:rPr lang="en-US" sz="1400" dirty="0">
                <a:solidFill>
                  <a:srgbClr val="2007D7"/>
                </a:solidFill>
              </a:rPr>
              <a:t> =&gt; </a:t>
            </a:r>
          </a:p>
          <a:p>
            <a:pPr fontAlgn="base"/>
            <a:r>
              <a:rPr lang="en-US" sz="1400" dirty="0"/>
              <a:t>         controller = </a:t>
            </a:r>
            <a:r>
              <a:rPr lang="en-US" sz="1400" b="1" dirty="0"/>
              <a:t>Home</a:t>
            </a:r>
            <a:r>
              <a:rPr lang="en-US" sz="1400" dirty="0"/>
              <a:t>, action = </a:t>
            </a:r>
            <a:r>
              <a:rPr lang="en-US" sz="1400" b="1" dirty="0"/>
              <a:t>Index</a:t>
            </a:r>
            <a:r>
              <a:rPr lang="en-US" sz="1400" dirty="0"/>
              <a:t>, id = </a:t>
            </a:r>
            <a:r>
              <a:rPr lang="en-US" sz="1400" b="1" dirty="0"/>
              <a:t>none</a:t>
            </a:r>
            <a:r>
              <a:rPr lang="en-US" sz="1400" dirty="0"/>
              <a:t>, since default value </a:t>
            </a:r>
          </a:p>
          <a:p>
            <a:pPr fontAlgn="base"/>
            <a:r>
              <a:rPr lang="en-US" sz="1400" dirty="0"/>
              <a:t>          of controller and action are Home and Index respectively.</a:t>
            </a:r>
          </a:p>
          <a:p>
            <a:pPr fontAlgn="base">
              <a:buFont typeface="Arial" pitchFamily="34" charset="0"/>
              <a:buChar char="•"/>
            </a:pPr>
            <a:r>
              <a:rPr lang="en-US" sz="1400" b="1" dirty="0">
                <a:solidFill>
                  <a:srgbClr val="2007D7"/>
                </a:solidFill>
              </a:rPr>
              <a:t>http://localhost:53605/Home</a:t>
            </a:r>
            <a:r>
              <a:rPr lang="en-US" sz="1400" dirty="0">
                <a:solidFill>
                  <a:srgbClr val="2007D7"/>
                </a:solidFill>
              </a:rPr>
              <a:t> =&gt; </a:t>
            </a:r>
          </a:p>
          <a:p>
            <a:pPr fontAlgn="base"/>
            <a:r>
              <a:rPr lang="en-US" sz="1400" dirty="0"/>
              <a:t>          controller = </a:t>
            </a:r>
            <a:r>
              <a:rPr lang="en-US" sz="1400" b="1" dirty="0"/>
              <a:t>Home</a:t>
            </a:r>
            <a:r>
              <a:rPr lang="en-US" sz="1400" dirty="0"/>
              <a:t>, action = </a:t>
            </a:r>
            <a:r>
              <a:rPr lang="en-US" sz="1400" b="1" dirty="0"/>
              <a:t>Index</a:t>
            </a:r>
            <a:r>
              <a:rPr lang="en-US" sz="1400" dirty="0"/>
              <a:t>, id = </a:t>
            </a:r>
            <a:r>
              <a:rPr lang="en-US" sz="1400" b="1" dirty="0"/>
              <a:t>none</a:t>
            </a:r>
            <a:r>
              <a:rPr lang="en-US" sz="1400" dirty="0"/>
              <a:t>, since default </a:t>
            </a:r>
          </a:p>
          <a:p>
            <a:pPr fontAlgn="base"/>
            <a:r>
              <a:rPr lang="en-US" sz="1400" dirty="0"/>
              <a:t>          value of action is Index</a:t>
            </a:r>
          </a:p>
          <a:p>
            <a:pPr fontAlgn="base">
              <a:buFont typeface="Arial" pitchFamily="34" charset="0"/>
              <a:buChar char="•"/>
            </a:pPr>
            <a:r>
              <a:rPr lang="en-US" sz="1400" b="1" dirty="0">
                <a:solidFill>
                  <a:srgbClr val="2007D7"/>
                </a:solidFill>
              </a:rPr>
              <a:t>http://localhost:53605/Home/Index</a:t>
            </a:r>
            <a:r>
              <a:rPr lang="en-US" sz="1400" dirty="0">
                <a:solidFill>
                  <a:srgbClr val="2007D7"/>
                </a:solidFill>
              </a:rPr>
              <a:t> =&gt;</a:t>
            </a:r>
          </a:p>
          <a:p>
            <a:pPr fontAlgn="base"/>
            <a:r>
              <a:rPr lang="en-US" sz="1400" dirty="0"/>
              <a:t>           controller = </a:t>
            </a:r>
            <a:r>
              <a:rPr lang="en-US" sz="1400" b="1" dirty="0"/>
              <a:t>Home</a:t>
            </a:r>
            <a:r>
              <a:rPr lang="en-US" sz="1400" dirty="0"/>
              <a:t>, action = </a:t>
            </a:r>
            <a:r>
              <a:rPr lang="en-US" sz="1400" b="1" dirty="0"/>
              <a:t>Index</a:t>
            </a:r>
            <a:r>
              <a:rPr lang="en-US" sz="1400" dirty="0"/>
              <a:t>, id=</a:t>
            </a:r>
            <a:r>
              <a:rPr lang="en-US" sz="1400" b="1" dirty="0"/>
              <a:t>none</a:t>
            </a:r>
            <a:endParaRPr lang="en-US" sz="1400" dirty="0"/>
          </a:p>
          <a:p>
            <a:pPr fontAlgn="base">
              <a:buFont typeface="Arial" pitchFamily="34" charset="0"/>
              <a:buChar char="•"/>
            </a:pPr>
            <a:r>
              <a:rPr lang="en-US" sz="1400" b="1" dirty="0">
                <a:solidFill>
                  <a:srgbClr val="2007D7"/>
                </a:solidFill>
              </a:rPr>
              <a:t>http://localhost:53605/Home/Index/5</a:t>
            </a:r>
            <a:r>
              <a:rPr lang="en-US" sz="1400" dirty="0">
                <a:solidFill>
                  <a:srgbClr val="2007D7"/>
                </a:solidFill>
              </a:rPr>
              <a:t> =&gt; </a:t>
            </a:r>
          </a:p>
          <a:p>
            <a:pPr fontAlgn="base"/>
            <a:r>
              <a:rPr lang="en-US" sz="1400" dirty="0"/>
              <a:t>           controller = </a:t>
            </a:r>
            <a:r>
              <a:rPr lang="en-US" sz="1400" b="1" dirty="0"/>
              <a:t>Home</a:t>
            </a:r>
            <a:r>
              <a:rPr lang="en-US" sz="1400" dirty="0"/>
              <a:t>, action = </a:t>
            </a:r>
            <a:r>
              <a:rPr lang="en-US" sz="1400" b="1" dirty="0"/>
              <a:t>Index</a:t>
            </a:r>
            <a:r>
              <a:rPr lang="en-US" sz="1400" dirty="0"/>
              <a:t>, id = </a:t>
            </a:r>
            <a:r>
              <a:rPr lang="en-US" sz="1400" b="1" dirty="0"/>
              <a:t>5</a:t>
            </a:r>
            <a:endParaRPr lang="en-US" sz="1400" dirty="0"/>
          </a:p>
        </p:txBody>
      </p:sp>
      <p:sp>
        <p:nvSpPr>
          <p:cNvPr id="3" name="TextBox 2">
            <a:extLst>
              <a:ext uri="{FF2B5EF4-FFF2-40B4-BE49-F238E27FC236}">
                <a16:creationId xmlns:a16="http://schemas.microsoft.com/office/drawing/2014/main" id="{299CF794-FD4D-4951-9CDB-EA261B9BA7D5}"/>
              </a:ext>
            </a:extLst>
          </p:cNvPr>
          <p:cNvSpPr txBox="1"/>
          <p:nvPr/>
        </p:nvSpPr>
        <p:spPr>
          <a:xfrm>
            <a:off x="6251792" y="1371600"/>
            <a:ext cx="2663608" cy="369332"/>
          </a:xfrm>
          <a:prstGeom prst="rect">
            <a:avLst/>
          </a:prstGeom>
          <a:noFill/>
        </p:spPr>
        <p:txBody>
          <a:bodyPr wrap="square" rtlCol="0">
            <a:spAutoFit/>
          </a:bodyPr>
          <a:lstStyle/>
          <a:p>
            <a:r>
              <a:rPr lang="en-US" dirty="0" err="1">
                <a:solidFill>
                  <a:srgbClr val="00B050"/>
                </a:solidFill>
              </a:rPr>
              <a:t>ASP.Net</a:t>
            </a:r>
            <a:r>
              <a:rPr lang="en-US" dirty="0">
                <a:solidFill>
                  <a:srgbClr val="00B050"/>
                </a:solidFill>
              </a:rPr>
              <a:t> Core 2.1 MVC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buNone/>
            </a:pPr>
            <a:endParaRPr lang="en-US" dirty="0"/>
          </a:p>
        </p:txBody>
      </p:sp>
      <p:pic>
        <p:nvPicPr>
          <p:cNvPr id="21506" name="Picture 2"/>
          <p:cNvPicPr>
            <a:picLocks noChangeAspect="1" noChangeArrowheads="1"/>
          </p:cNvPicPr>
          <p:nvPr/>
        </p:nvPicPr>
        <p:blipFill>
          <a:blip r:embed="rId2"/>
          <a:srcRect/>
          <a:stretch>
            <a:fillRect/>
          </a:stretch>
        </p:blipFill>
        <p:spPr bwMode="auto">
          <a:xfrm>
            <a:off x="4800600" y="1295400"/>
            <a:ext cx="3657600" cy="3437744"/>
          </a:xfrm>
          <a:prstGeom prst="rect">
            <a:avLst/>
          </a:prstGeom>
          <a:noFill/>
          <a:ln w="9525">
            <a:noFill/>
            <a:miter lim="800000"/>
            <a:headEnd/>
            <a:tailEnd/>
          </a:ln>
          <a:effectLst/>
        </p:spPr>
      </p:pic>
      <p:sp>
        <p:nvSpPr>
          <p:cNvPr id="5" name="TextBox 4"/>
          <p:cNvSpPr txBox="1"/>
          <p:nvPr/>
        </p:nvSpPr>
        <p:spPr>
          <a:xfrm>
            <a:off x="838200" y="1828800"/>
            <a:ext cx="3733800" cy="923330"/>
          </a:xfrm>
          <a:prstGeom prst="rect">
            <a:avLst/>
          </a:prstGeom>
          <a:noFill/>
        </p:spPr>
        <p:txBody>
          <a:bodyPr wrap="square" rtlCol="0">
            <a:spAutoFit/>
          </a:bodyPr>
          <a:lstStyle/>
          <a:p>
            <a:r>
              <a:rPr lang="en-US" dirty="0">
                <a:solidFill>
                  <a:srgbClr val="2007D7"/>
                </a:solidFill>
              </a:rPr>
              <a:t>/Employee/Name/</a:t>
            </a:r>
          </a:p>
          <a:p>
            <a:r>
              <a:rPr lang="en-US" dirty="0">
                <a:solidFill>
                  <a:srgbClr val="2007D7"/>
                </a:solidFill>
              </a:rPr>
              <a:t>/Employee/Index</a:t>
            </a:r>
          </a:p>
          <a:p>
            <a:r>
              <a:rPr lang="en-US" dirty="0">
                <a:solidFill>
                  <a:srgbClr val="2007D7"/>
                </a:solidFill>
              </a:rPr>
              <a:t>/Employee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3776</TotalTime>
  <Words>507</Words>
  <Application>Microsoft Office PowerPoint</Application>
  <PresentationFormat>On-screen Show (4:3)</PresentationFormat>
  <Paragraphs>64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Bookman Old Style</vt:lpstr>
      <vt:lpstr>Gill Sans MT</vt:lpstr>
      <vt:lpstr>Times New Roman</vt:lpstr>
      <vt:lpstr>Wingdings</vt:lpstr>
      <vt:lpstr>Wingdings 3</vt:lpstr>
      <vt:lpstr>Origin</vt:lpstr>
      <vt:lpstr>ASP.NET Core-MVC</vt:lpstr>
      <vt:lpstr>MVC (Model-View-Controller) Architecture </vt:lpstr>
      <vt:lpstr>PowerPoint Presentation</vt:lpstr>
      <vt:lpstr>Example: Student Details Web Page</vt:lpstr>
      <vt:lpstr>Look Again</vt:lpstr>
      <vt:lpstr>RouteConfig class</vt:lpstr>
      <vt:lpstr>Routing in ASP.NET MVC</vt:lpstr>
      <vt:lpstr>Routing define in Startup class</vt:lpstr>
      <vt:lpstr>PowerPoint Presentation</vt:lpstr>
      <vt:lpstr>Types of Routing</vt:lpstr>
      <vt:lpstr>Attribute Routing</vt:lpstr>
      <vt:lpstr>Attribute Routing</vt:lpstr>
      <vt:lpstr>PowerPoint Presentation</vt:lpstr>
      <vt:lpstr>PowerPoint Presentation</vt:lpstr>
      <vt:lpstr>ObjectResult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Introduction</dc:title>
  <dc:creator>Windows User</dc:creator>
  <cp:lastModifiedBy>shamim akhter</cp:lastModifiedBy>
  <cp:revision>518</cp:revision>
  <dcterms:created xsi:type="dcterms:W3CDTF">2020-01-06T07:38:57Z</dcterms:created>
  <dcterms:modified xsi:type="dcterms:W3CDTF">2022-10-08T04:17:33Z</dcterms:modified>
</cp:coreProperties>
</file>