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1E63-3B72-4D29-A37A-DE752C106ABB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722739"/>
            <a:ext cx="6858000" cy="350636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20CD-74E4-493C-96A0-2AF77957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1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4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1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5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5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5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44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4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A0CB-5060-4AF5-AF53-385F0F6447FC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4BF0-1934-4292-8875-A46193D4A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1BE58D-CD5D-447E-96D2-6F7B7D3B15C8}"/>
              </a:ext>
            </a:extLst>
          </p:cNvPr>
          <p:cNvSpPr/>
          <p:nvPr/>
        </p:nvSpPr>
        <p:spPr>
          <a:xfrm>
            <a:off x="3413761" y="2086984"/>
            <a:ext cx="1111251" cy="7645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浏览器</a:t>
            </a:r>
            <a:endParaRPr lang="en-US" altLang="zh-CN" sz="2223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9281992-2D40-4E93-AD47-65FA31AEB705}"/>
              </a:ext>
            </a:extLst>
          </p:cNvPr>
          <p:cNvCxnSpPr>
            <a:cxnSpLocks/>
          </p:cNvCxnSpPr>
          <p:nvPr/>
        </p:nvCxnSpPr>
        <p:spPr>
          <a:xfrm>
            <a:off x="4596132" y="2538095"/>
            <a:ext cx="5529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39E6FA-C29A-4B0A-B42E-38F95FAF5D23}"/>
              </a:ext>
            </a:extLst>
          </p:cNvPr>
          <p:cNvSpPr txBox="1"/>
          <p:nvPr/>
        </p:nvSpPr>
        <p:spPr>
          <a:xfrm>
            <a:off x="6151881" y="2119183"/>
            <a:ext cx="200024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/>
              <a:t>执行加载的</a:t>
            </a:r>
            <a:r>
              <a:rPr lang="en-US" altLang="zh-CN" sz="1680"/>
              <a:t>js</a:t>
            </a:r>
            <a:r>
              <a:rPr lang="zh-CN" altLang="en-US" sz="1680"/>
              <a:t>程序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2D8E2D-FD34-4B23-9722-95D42E923723}"/>
              </a:ext>
            </a:extLst>
          </p:cNvPr>
          <p:cNvSpPr/>
          <p:nvPr/>
        </p:nvSpPr>
        <p:spPr>
          <a:xfrm>
            <a:off x="10125710" y="1955800"/>
            <a:ext cx="3876040" cy="3067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JavaScript</a:t>
            </a:r>
          </a:p>
          <a:p>
            <a:pPr algn="ctr"/>
            <a:endParaRPr lang="en-US" altLang="zh-CN" sz="2223"/>
          </a:p>
          <a:p>
            <a:pPr algn="ctr"/>
            <a:r>
              <a:rPr lang="zh-CN" altLang="en-US" sz="2223"/>
              <a:t>程序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DEADD7-3AF6-4261-A2C1-1BA212F6C71C}"/>
              </a:ext>
            </a:extLst>
          </p:cNvPr>
          <p:cNvCxnSpPr>
            <a:cxnSpLocks/>
          </p:cNvCxnSpPr>
          <p:nvPr/>
        </p:nvCxnSpPr>
        <p:spPr>
          <a:xfrm flipH="1">
            <a:off x="4187190" y="3227070"/>
            <a:ext cx="5938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82366B7-6F62-4F95-9F8F-786093EC4AC0}"/>
              </a:ext>
            </a:extLst>
          </p:cNvPr>
          <p:cNvCxnSpPr/>
          <p:nvPr/>
        </p:nvCxnSpPr>
        <p:spPr>
          <a:xfrm rot="16200000" flipH="1">
            <a:off x="4124962" y="3289300"/>
            <a:ext cx="604520" cy="480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940DA4A-39E5-4B7B-8C42-F7EBF0076E68}"/>
              </a:ext>
            </a:extLst>
          </p:cNvPr>
          <p:cNvSpPr/>
          <p:nvPr/>
        </p:nvSpPr>
        <p:spPr>
          <a:xfrm>
            <a:off x="4525011" y="3787139"/>
            <a:ext cx="4151630" cy="21335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9268BC-0DE9-404F-A3B6-957FC44CE048}"/>
              </a:ext>
            </a:extLst>
          </p:cNvPr>
          <p:cNvSpPr/>
          <p:nvPr/>
        </p:nvSpPr>
        <p:spPr>
          <a:xfrm>
            <a:off x="4925062" y="4160520"/>
            <a:ext cx="1413508" cy="1413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60"/>
              <a:t>顶点着色器</a:t>
            </a:r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r>
              <a:rPr lang="en-US" altLang="zh-CN" sz="840"/>
              <a:t>Position</a:t>
            </a:r>
            <a:r>
              <a:rPr lang="en-US" altLang="zh-CN" sz="840">
                <a:sym typeface="Wingdings" panose="05000000000000000000" pitchFamily="2" charset="2"/>
              </a:rPr>
              <a:t>:(0.0, 0.0 ,0.0 ,1.0)</a:t>
            </a:r>
          </a:p>
          <a:p>
            <a:r>
              <a:rPr lang="en-US" altLang="zh-CN" sz="840">
                <a:sym typeface="Wingdings" panose="05000000000000000000" pitchFamily="2" charset="2"/>
              </a:rPr>
              <a:t>Size:10.0</a:t>
            </a:r>
            <a:endParaRPr lang="en-US" altLang="zh-CN" sz="126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FBC2AB-4FF1-4EA2-A3B0-4A28A2457DA7}"/>
              </a:ext>
            </a:extLst>
          </p:cNvPr>
          <p:cNvSpPr/>
          <p:nvPr/>
        </p:nvSpPr>
        <p:spPr>
          <a:xfrm>
            <a:off x="6738621" y="4169410"/>
            <a:ext cx="1413508" cy="1413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60"/>
              <a:t>片元着色器</a:t>
            </a:r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r>
              <a:rPr lang="en-US" altLang="zh-CN" sz="840"/>
              <a:t>Color</a:t>
            </a:r>
            <a:r>
              <a:rPr lang="en-US" altLang="zh-CN" sz="840">
                <a:sym typeface="Wingdings" panose="05000000000000000000" pitchFamily="2" charset="2"/>
              </a:rPr>
              <a:t> (1.0 , 0.0 , 0.0, 1.0)</a:t>
            </a:r>
            <a:endParaRPr lang="zh-CN" altLang="en-US" sz="168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EFEB2B-1817-45D6-AC3A-B13280E44AF1}"/>
              </a:ext>
            </a:extLst>
          </p:cNvPr>
          <p:cNvCxnSpPr/>
          <p:nvPr/>
        </p:nvCxnSpPr>
        <p:spPr>
          <a:xfrm>
            <a:off x="5227320" y="4800600"/>
            <a:ext cx="81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F955B03-62B6-4503-BD2F-07ADCF3E0E74}"/>
              </a:ext>
            </a:extLst>
          </p:cNvPr>
          <p:cNvCxnSpPr>
            <a:cxnSpLocks/>
          </p:cNvCxnSpPr>
          <p:nvPr/>
        </p:nvCxnSpPr>
        <p:spPr>
          <a:xfrm flipV="1">
            <a:off x="5609590" y="4436112"/>
            <a:ext cx="0" cy="6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F708BE4-AA15-4913-89E3-1E031B4DA285}"/>
              </a:ext>
            </a:extLst>
          </p:cNvPr>
          <p:cNvSpPr/>
          <p:nvPr/>
        </p:nvSpPr>
        <p:spPr>
          <a:xfrm flipV="1">
            <a:off x="5547361" y="4738368"/>
            <a:ext cx="124458" cy="1155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2352E557-0B61-4D16-B878-E9503CF861F7}"/>
              </a:ext>
            </a:extLst>
          </p:cNvPr>
          <p:cNvSpPr/>
          <p:nvPr/>
        </p:nvSpPr>
        <p:spPr>
          <a:xfrm>
            <a:off x="7334246" y="4756146"/>
            <a:ext cx="248924" cy="2311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CF6556-647B-483F-95DF-2D3F92FEE0BE}"/>
              </a:ext>
            </a:extLst>
          </p:cNvPr>
          <p:cNvSpPr txBox="1"/>
          <p:nvPr/>
        </p:nvSpPr>
        <p:spPr>
          <a:xfrm>
            <a:off x="6045200" y="5636262"/>
            <a:ext cx="106680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/>
              <a:t>WebGL</a:t>
            </a:r>
            <a:r>
              <a:rPr lang="zh-CN" altLang="en-US" sz="1260"/>
              <a:t>系统</a:t>
            </a:r>
            <a:endParaRPr lang="zh-CN" altLang="en-US" sz="2223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2F663018-DF35-4337-A4BC-99365F4DA9A5}"/>
              </a:ext>
            </a:extLst>
          </p:cNvPr>
          <p:cNvCxnSpPr>
            <a:stCxn id="26" idx="3"/>
          </p:cNvCxnSpPr>
          <p:nvPr/>
        </p:nvCxnSpPr>
        <p:spPr>
          <a:xfrm flipH="1">
            <a:off x="6151881" y="4853939"/>
            <a:ext cx="2524760" cy="2089152"/>
          </a:xfrm>
          <a:prstGeom prst="bentConnector3">
            <a:avLst>
              <a:gd name="adj1" fmla="val -95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C3C7630-4AE9-4576-882A-BDD4046EFE21}"/>
              </a:ext>
            </a:extLst>
          </p:cNvPr>
          <p:cNvSpPr/>
          <p:nvPr/>
        </p:nvSpPr>
        <p:spPr>
          <a:xfrm>
            <a:off x="4969513" y="6476365"/>
            <a:ext cx="1182369" cy="933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70"/>
              <a:t>颜色缓冲区</a:t>
            </a:r>
            <a:endParaRPr lang="zh-CN" altLang="en-US" sz="2223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96C2FA0-DFCF-497B-9DEA-4A4651C0FA1F}"/>
              </a:ext>
            </a:extLst>
          </p:cNvPr>
          <p:cNvCxnSpPr>
            <a:stCxn id="40" idx="1"/>
          </p:cNvCxnSpPr>
          <p:nvPr/>
        </p:nvCxnSpPr>
        <p:spPr>
          <a:xfrm flipH="1">
            <a:off x="3969386" y="6943090"/>
            <a:ext cx="1000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BFB22F7-99C3-4AAD-9D71-C2AA6C0CFEFA}"/>
              </a:ext>
            </a:extLst>
          </p:cNvPr>
          <p:cNvSpPr/>
          <p:nvPr/>
        </p:nvSpPr>
        <p:spPr>
          <a:xfrm>
            <a:off x="2858136" y="6440805"/>
            <a:ext cx="1111251" cy="1004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浏览器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41C33A-11E5-465E-AA05-9DA9E62FE6CA}"/>
              </a:ext>
            </a:extLst>
          </p:cNvPr>
          <p:cNvSpPr txBox="1"/>
          <p:nvPr/>
        </p:nvSpPr>
        <p:spPr>
          <a:xfrm>
            <a:off x="4236087" y="6602085"/>
            <a:ext cx="5156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0"/>
              <a:t>显示</a:t>
            </a:r>
            <a:endParaRPr lang="zh-CN" altLang="en-US" sz="2223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204269-BDFA-4735-8523-82B6E305F0CD}"/>
              </a:ext>
            </a:extLst>
          </p:cNvPr>
          <p:cNvSpPr txBox="1"/>
          <p:nvPr/>
        </p:nvSpPr>
        <p:spPr>
          <a:xfrm>
            <a:off x="6080759" y="2864262"/>
            <a:ext cx="207137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70"/>
              <a:t>执行</a:t>
            </a:r>
            <a:r>
              <a:rPr lang="en-US" altLang="zh-CN" sz="1470"/>
              <a:t>WebGL</a:t>
            </a:r>
            <a:r>
              <a:rPr lang="zh-CN" altLang="en-US" sz="1470"/>
              <a:t>相关方法</a:t>
            </a:r>
            <a:endParaRPr lang="zh-CN" altLang="en-US" sz="2223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21C61FE-F231-4B68-93F7-637C849E891C}"/>
              </a:ext>
            </a:extLst>
          </p:cNvPr>
          <p:cNvSpPr txBox="1"/>
          <p:nvPr/>
        </p:nvSpPr>
        <p:spPr>
          <a:xfrm>
            <a:off x="6898641" y="6611639"/>
            <a:ext cx="17602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60"/>
              <a:t>渲染到颜色缓冲区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13C7054-A716-40F1-B8DE-C6C71234CEB1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5585144" y="3614336"/>
            <a:ext cx="424496" cy="4887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184D78F-6570-4D02-A13C-3664C9DB4C36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7618734" y="3649175"/>
            <a:ext cx="328925" cy="4668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8C05536-F62C-4A2C-91B3-171253612A91}"/>
              </a:ext>
            </a:extLst>
          </p:cNvPr>
          <p:cNvSpPr txBox="1"/>
          <p:nvPr/>
        </p:nvSpPr>
        <p:spPr>
          <a:xfrm>
            <a:off x="5547360" y="3360420"/>
            <a:ext cx="924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chemeClr val="accent1"/>
                </a:solidFill>
              </a:rPr>
              <a:t>逐顶点操作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A54FBC-C25E-4D4A-B106-DC3E5A9C1B98}"/>
              </a:ext>
            </a:extLst>
          </p:cNvPr>
          <p:cNvSpPr txBox="1"/>
          <p:nvPr/>
        </p:nvSpPr>
        <p:spPr>
          <a:xfrm>
            <a:off x="7485378" y="3395259"/>
            <a:ext cx="924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chemeClr val="accent1"/>
                </a:solidFill>
              </a:rPr>
              <a:t>逐片元操作</a:t>
            </a:r>
          </a:p>
        </p:txBody>
      </p:sp>
    </p:spTree>
    <p:extLst>
      <p:ext uri="{BB962C8B-B14F-4D97-AF65-F5344CB8AC3E}">
        <p14:creationId xmlns:p14="http://schemas.microsoft.com/office/powerpoint/2010/main" val="207042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0EA646-62CB-432F-80BE-3BAF805F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664" y="1953760"/>
            <a:ext cx="8764080" cy="5308325"/>
          </a:xfrm>
          <a:prstGeom prst="rect">
            <a:avLst/>
          </a:prstGeom>
        </p:spPr>
      </p:pic>
      <p:sp>
        <p:nvSpPr>
          <p:cNvPr id="4" name="左大括号 3">
            <a:extLst>
              <a:ext uri="{FF2B5EF4-FFF2-40B4-BE49-F238E27FC236}">
                <a16:creationId xmlns:a16="http://schemas.microsoft.com/office/drawing/2014/main" id="{762938F4-AAF6-4A48-9038-3C2B9C1102C8}"/>
              </a:ext>
            </a:extLst>
          </p:cNvPr>
          <p:cNvSpPr/>
          <p:nvPr/>
        </p:nvSpPr>
        <p:spPr>
          <a:xfrm>
            <a:off x="3997364" y="3873425"/>
            <a:ext cx="569483" cy="517712"/>
          </a:xfrm>
          <a:prstGeom prst="leftBrace">
            <a:avLst>
              <a:gd name="adj1" fmla="val 8333"/>
              <a:gd name="adj2" fmla="val 456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322A87-97B0-4B0E-BD57-9B4703C999A1}"/>
              </a:ext>
            </a:extLst>
          </p:cNvPr>
          <p:cNvSpPr txBox="1"/>
          <p:nvPr/>
        </p:nvSpPr>
        <p:spPr>
          <a:xfrm>
            <a:off x="2839571" y="3175057"/>
            <a:ext cx="115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>
                <a:solidFill>
                  <a:srgbClr val="4A90E2"/>
                </a:solidFill>
                <a:latin typeface="tahoma" panose="020B0604030504040204" pitchFamily="34" charset="0"/>
              </a:rPr>
              <a:t>使用图像切片交互</a:t>
            </a:r>
            <a:r>
              <a:rPr lang="en-US" altLang="zh-CN" sz="1680">
                <a:solidFill>
                  <a:srgbClr val="4A90E2"/>
                </a:solidFill>
                <a:latin typeface="tahoma" panose="020B0604030504040204" pitchFamily="34" charset="0"/>
              </a:rPr>
              <a:t>(</a:t>
            </a:r>
            <a:r>
              <a:rPr lang="zh-CN" altLang="en-US" sz="1680">
                <a:solidFill>
                  <a:srgbClr val="4A90E2"/>
                </a:solidFill>
                <a:latin typeface="tahoma" panose="020B0604030504040204" pitchFamily="34" charset="0"/>
              </a:rPr>
              <a:t>切片滚动和鼠标窗口</a:t>
            </a:r>
            <a:r>
              <a:rPr lang="en-US" altLang="zh-CN" sz="1680">
                <a:solidFill>
                  <a:srgbClr val="4A90E2"/>
                </a:solidFill>
                <a:latin typeface="tahoma" panose="020B0604030504040204" pitchFamily="34" charset="0"/>
              </a:rPr>
              <a:t>/</a:t>
            </a:r>
            <a:r>
              <a:rPr lang="zh-CN" altLang="en-US" sz="1680">
                <a:solidFill>
                  <a:srgbClr val="4A90E2"/>
                </a:solidFill>
                <a:latin typeface="tahoma" panose="020B0604030504040204" pitchFamily="34" charset="0"/>
              </a:rPr>
              <a:t>级别</a:t>
            </a:r>
            <a:r>
              <a:rPr lang="en-US" altLang="zh-CN" sz="1680">
                <a:solidFill>
                  <a:srgbClr val="4A90E2"/>
                </a:solidFill>
                <a:latin typeface="tahoma" panose="020B0604030504040204" pitchFamily="34" charset="0"/>
              </a:rPr>
              <a:t>)</a:t>
            </a:r>
            <a:endParaRPr lang="zh-CN" altLang="en-US" sz="168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A20FBB6A-51BD-40BC-B2A9-474D57159F0A}"/>
              </a:ext>
            </a:extLst>
          </p:cNvPr>
          <p:cNvSpPr/>
          <p:nvPr/>
        </p:nvSpPr>
        <p:spPr>
          <a:xfrm>
            <a:off x="4013773" y="5370084"/>
            <a:ext cx="569483" cy="517712"/>
          </a:xfrm>
          <a:prstGeom prst="leftBrace">
            <a:avLst>
              <a:gd name="adj1" fmla="val 8333"/>
              <a:gd name="adj2" fmla="val 456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4E8801-8114-4C48-A8F6-EB06DD92DF22}"/>
              </a:ext>
            </a:extLst>
          </p:cNvPr>
          <p:cNvSpPr txBox="1"/>
          <p:nvPr/>
        </p:nvSpPr>
        <p:spPr>
          <a:xfrm>
            <a:off x="2854774" y="5192665"/>
            <a:ext cx="115779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/>
              <a:t>需要在焦点上设置切片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B0DD1569-6BF5-4177-89C1-F2B69FAEDBB8}"/>
              </a:ext>
            </a:extLst>
          </p:cNvPr>
          <p:cNvSpPr/>
          <p:nvPr/>
        </p:nvSpPr>
        <p:spPr>
          <a:xfrm>
            <a:off x="3997363" y="6785302"/>
            <a:ext cx="569483" cy="517712"/>
          </a:xfrm>
          <a:prstGeom prst="leftBrace">
            <a:avLst>
              <a:gd name="adj1" fmla="val 8333"/>
              <a:gd name="adj2" fmla="val 456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9EE9E-879A-4248-98DC-6F086F0EFD28}"/>
              </a:ext>
            </a:extLst>
          </p:cNvPr>
          <p:cNvSpPr txBox="1"/>
          <p:nvPr/>
        </p:nvSpPr>
        <p:spPr>
          <a:xfrm>
            <a:off x="3019121" y="6607883"/>
            <a:ext cx="92609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/>
              <a:t>设置默认窗口</a:t>
            </a:r>
            <a:r>
              <a:rPr lang="en-US" altLang="zh-CN" sz="1680"/>
              <a:t>/</a:t>
            </a:r>
            <a:r>
              <a:rPr lang="zh-CN" altLang="en-US" sz="1680"/>
              <a:t>级别</a:t>
            </a:r>
          </a:p>
        </p:txBody>
      </p:sp>
    </p:spTree>
    <p:extLst>
      <p:ext uri="{BB962C8B-B14F-4D97-AF65-F5344CB8AC3E}">
        <p14:creationId xmlns:p14="http://schemas.microsoft.com/office/powerpoint/2010/main" val="71105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F15DE4-6905-40A7-9D06-1C7FEB300707}"/>
              </a:ext>
            </a:extLst>
          </p:cNvPr>
          <p:cNvSpPr txBox="1"/>
          <p:nvPr/>
        </p:nvSpPr>
        <p:spPr>
          <a:xfrm>
            <a:off x="3940886" y="1877881"/>
            <a:ext cx="474412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60">
                <a:solidFill>
                  <a:srgbClr val="002060"/>
                </a:solidFill>
              </a:rPr>
              <a:t>组件概要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CA71B-03A9-4319-BC57-F40FA46720D1}"/>
              </a:ext>
            </a:extLst>
          </p:cNvPr>
          <p:cNvSpPr txBox="1"/>
          <p:nvPr/>
        </p:nvSpPr>
        <p:spPr>
          <a:xfrm>
            <a:off x="3517302" y="2847414"/>
            <a:ext cx="4744124" cy="11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altLang="zh-CN" sz="2223"/>
              <a:t>Widget Manager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zh-CN" altLang="en-US" sz="2223"/>
              <a:t>和</a:t>
            </a:r>
            <a:r>
              <a:rPr lang="en-US" altLang="zh-CN" sz="2223"/>
              <a:t>renderer</a:t>
            </a:r>
            <a:r>
              <a:rPr lang="zh-CN" altLang="en-US" sz="2223"/>
              <a:t>相关联</a:t>
            </a:r>
            <a:endParaRPr lang="en-US" altLang="zh-CN" sz="2223"/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zh-CN" altLang="en-US" sz="2223"/>
              <a:t>管理该</a:t>
            </a:r>
            <a:r>
              <a:rPr lang="en-US" altLang="zh-CN" sz="2223"/>
              <a:t>renderer</a:t>
            </a:r>
            <a:r>
              <a:rPr lang="zh-CN" altLang="en-US" sz="2223"/>
              <a:t>中的小部件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3FF64-FCEC-4BE1-A7C1-A65C669C0B83}"/>
              </a:ext>
            </a:extLst>
          </p:cNvPr>
          <p:cNvSpPr txBox="1"/>
          <p:nvPr/>
        </p:nvSpPr>
        <p:spPr>
          <a:xfrm>
            <a:off x="3517301" y="4177176"/>
            <a:ext cx="5525398" cy="214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altLang="zh-CN" sz="2223"/>
              <a:t>Widgets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zh-CN" altLang="en-US" sz="2223"/>
              <a:t>由小部件状态和小部件工厂组成</a:t>
            </a:r>
            <a:endParaRPr lang="en-US" altLang="zh-CN" sz="2223"/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zh-CN" altLang="en-US" sz="2223"/>
              <a:t>通过工厂构造的小部件被绑定到</a:t>
            </a:r>
            <a:r>
              <a:rPr lang="en-US" altLang="zh-CN" sz="2223"/>
              <a:t>renderer</a:t>
            </a: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altLang="zh-CN" sz="2223"/>
              <a:t>Representations</a:t>
            </a:r>
            <a:r>
              <a:rPr lang="zh-CN" altLang="en-US" sz="2223"/>
              <a:t>来自小部件的状态</a:t>
            </a:r>
            <a:endParaRPr lang="en-US" altLang="zh-CN" sz="2223"/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altLang="zh-CN" sz="2223"/>
              <a:t>MVC</a:t>
            </a:r>
            <a:r>
              <a:rPr lang="zh-CN" altLang="en-US" sz="2223"/>
              <a:t>体系结构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BDD3F3-AE43-4935-B821-05F4215F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11" y="2085008"/>
            <a:ext cx="4510000" cy="28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4BFEBC-1191-4A6D-BD14-F0C37D56E7A0}"/>
              </a:ext>
            </a:extLst>
          </p:cNvPr>
          <p:cNvSpPr txBox="1"/>
          <p:nvPr/>
        </p:nvSpPr>
        <p:spPr>
          <a:xfrm>
            <a:off x="3592605" y="1774341"/>
            <a:ext cx="35204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20">
                <a:solidFill>
                  <a:srgbClr val="002060"/>
                </a:solidFill>
              </a:rPr>
              <a:t>Add Crop Widget</a:t>
            </a:r>
            <a:endParaRPr lang="zh-CN" altLang="en-US" sz="2520">
              <a:solidFill>
                <a:srgbClr val="00206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48322-E20D-4B89-9CE2-8911E219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05" y="2484365"/>
            <a:ext cx="9155664" cy="4457678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3CDFBC5B-CCFC-4EF0-B0F2-1C6F112DC042}"/>
              </a:ext>
            </a:extLst>
          </p:cNvPr>
          <p:cNvSpPr/>
          <p:nvPr/>
        </p:nvSpPr>
        <p:spPr>
          <a:xfrm>
            <a:off x="4552726" y="3628691"/>
            <a:ext cx="348280" cy="385930"/>
          </a:xfrm>
          <a:prstGeom prst="leftBrace">
            <a:avLst>
              <a:gd name="adj1" fmla="val 2770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492A38-C0C1-49E8-AF07-68B76CF40596}"/>
              </a:ext>
            </a:extLst>
          </p:cNvPr>
          <p:cNvSpPr txBox="1"/>
          <p:nvPr/>
        </p:nvSpPr>
        <p:spPr>
          <a:xfrm>
            <a:off x="2568949" y="3482331"/>
            <a:ext cx="2047315" cy="11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将</a:t>
            </a:r>
            <a:r>
              <a:rPr lang="en-US" altLang="zh-CN" sz="2223"/>
              <a:t>renderer</a:t>
            </a:r>
            <a:r>
              <a:rPr lang="zh-CN" altLang="en-US" sz="2223"/>
              <a:t>添加到</a:t>
            </a:r>
            <a:r>
              <a:rPr lang="en-US" altLang="zh-CN" sz="2223"/>
              <a:t>widget manager</a:t>
            </a:r>
            <a:endParaRPr lang="zh-CN" altLang="en-US" sz="2223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29C17B3-F303-49E0-BD38-BBD0EBB51EFB}"/>
              </a:ext>
            </a:extLst>
          </p:cNvPr>
          <p:cNvSpPr/>
          <p:nvPr/>
        </p:nvSpPr>
        <p:spPr>
          <a:xfrm>
            <a:off x="4552726" y="4520239"/>
            <a:ext cx="348280" cy="385930"/>
          </a:xfrm>
          <a:prstGeom prst="leftBrace">
            <a:avLst>
              <a:gd name="adj1" fmla="val 2770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CA9EB3-66EF-434D-83F3-74D5EF7E6C92}"/>
              </a:ext>
            </a:extLst>
          </p:cNvPr>
          <p:cNvSpPr txBox="1"/>
          <p:nvPr/>
        </p:nvSpPr>
        <p:spPr>
          <a:xfrm>
            <a:off x="2568949" y="4295246"/>
            <a:ext cx="2047315" cy="11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视图小部件是</a:t>
            </a:r>
            <a:r>
              <a:rPr lang="en-US" altLang="zh-CN" sz="2223"/>
              <a:t>renderer</a:t>
            </a:r>
            <a:r>
              <a:rPr lang="zh-CN" altLang="en-US" sz="2223"/>
              <a:t>中小部件的实例。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C5660AF-DD7A-4499-8B3E-E370177F912E}"/>
              </a:ext>
            </a:extLst>
          </p:cNvPr>
          <p:cNvSpPr/>
          <p:nvPr/>
        </p:nvSpPr>
        <p:spPr>
          <a:xfrm>
            <a:off x="4519780" y="5765657"/>
            <a:ext cx="348280" cy="969497"/>
          </a:xfrm>
          <a:prstGeom prst="leftBrace">
            <a:avLst>
              <a:gd name="adj1" fmla="val 2770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E7D329-E2D6-453E-BA01-B7E07561E4C8}"/>
              </a:ext>
            </a:extLst>
          </p:cNvPr>
          <p:cNvSpPr txBox="1"/>
          <p:nvPr/>
        </p:nvSpPr>
        <p:spPr>
          <a:xfrm>
            <a:off x="2545414" y="5784711"/>
            <a:ext cx="1950832" cy="11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当裁剪小部件更新时，我们裁剪图像。</a:t>
            </a:r>
          </a:p>
        </p:txBody>
      </p:sp>
    </p:spTree>
    <p:extLst>
      <p:ext uri="{BB962C8B-B14F-4D97-AF65-F5344CB8AC3E}">
        <p14:creationId xmlns:p14="http://schemas.microsoft.com/office/powerpoint/2010/main" val="319974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DEDC19-10D5-B1B1-1B64-355E1CF256FD}"/>
              </a:ext>
            </a:extLst>
          </p:cNvPr>
          <p:cNvSpPr txBox="1"/>
          <p:nvPr/>
        </p:nvSpPr>
        <p:spPr>
          <a:xfrm>
            <a:off x="5396230" y="1920242"/>
            <a:ext cx="5662930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>
                <a:solidFill>
                  <a:schemeClr val="accent1">
                    <a:lumMod val="75000"/>
                  </a:schemeClr>
                </a:solidFill>
              </a:rPr>
              <a:t>使用缓冲区对象向顶点着色器传入多个顶点的数据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DC5B76B-579C-925D-E677-B566E7BC63B0}"/>
              </a:ext>
            </a:extLst>
          </p:cNvPr>
          <p:cNvSpPr/>
          <p:nvPr/>
        </p:nvSpPr>
        <p:spPr>
          <a:xfrm>
            <a:off x="5831840" y="2444748"/>
            <a:ext cx="4124960" cy="7023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1.</a:t>
            </a:r>
            <a:r>
              <a:rPr lang="zh-CN" altLang="en-US" sz="2223"/>
              <a:t>创建缓冲区对象（</a:t>
            </a:r>
            <a:r>
              <a:rPr lang="en-US" altLang="zh-CN" sz="2223"/>
              <a:t>gl.createBuffer()</a:t>
            </a:r>
            <a:r>
              <a:rPr lang="zh-CN" altLang="en-US" sz="2223"/>
              <a:t>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08950D-B998-A0CE-11D0-32458C72687D}"/>
              </a:ext>
            </a:extLst>
          </p:cNvPr>
          <p:cNvSpPr/>
          <p:nvPr/>
        </p:nvSpPr>
        <p:spPr>
          <a:xfrm>
            <a:off x="5831840" y="3395979"/>
            <a:ext cx="4124960" cy="7023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2.</a:t>
            </a:r>
            <a:r>
              <a:rPr lang="zh-CN" altLang="en-US" sz="2223"/>
              <a:t>绑定缓冲区对象（</a:t>
            </a:r>
            <a:r>
              <a:rPr lang="en-US" altLang="zh-CN" sz="2223"/>
              <a:t>bindBuffer()</a:t>
            </a:r>
            <a:r>
              <a:rPr lang="zh-CN" altLang="en-US" sz="2223"/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E62F52E-EF4B-C3CD-F06B-986308FEAAF9}"/>
              </a:ext>
            </a:extLst>
          </p:cNvPr>
          <p:cNvSpPr/>
          <p:nvPr/>
        </p:nvSpPr>
        <p:spPr>
          <a:xfrm>
            <a:off x="5831839" y="4347210"/>
            <a:ext cx="4124960" cy="7023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3.</a:t>
            </a:r>
            <a:r>
              <a:rPr lang="zh-CN" altLang="en-US" sz="2223"/>
              <a:t>将数据写入缓冲区对象（</a:t>
            </a:r>
            <a:r>
              <a:rPr lang="en-US" altLang="zh-CN" sz="2223"/>
              <a:t>gl.bufferData()</a:t>
            </a:r>
            <a:r>
              <a:rPr lang="zh-CN" altLang="en-US" sz="2223"/>
              <a:t>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7B46FA9-0C43-47B5-CE72-69B49F9DF81E}"/>
              </a:ext>
            </a:extLst>
          </p:cNvPr>
          <p:cNvSpPr/>
          <p:nvPr/>
        </p:nvSpPr>
        <p:spPr>
          <a:xfrm>
            <a:off x="5831838" y="5271770"/>
            <a:ext cx="4124960" cy="7023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4.</a:t>
            </a:r>
            <a:r>
              <a:rPr lang="zh-CN" altLang="en-US" sz="2223"/>
              <a:t>将缓冲区对象分配给一个</a:t>
            </a:r>
            <a:r>
              <a:rPr lang="en-US" altLang="zh-CN" sz="2223"/>
              <a:t>attribute</a:t>
            </a:r>
            <a:r>
              <a:rPr lang="zh-CN" altLang="en-US" sz="2223"/>
              <a:t>对象（</a:t>
            </a:r>
            <a:r>
              <a:rPr lang="en-US" altLang="zh-CN" sz="2223"/>
              <a:t>gl.vertexAttribPointer()</a:t>
            </a:r>
            <a:r>
              <a:rPr lang="zh-CN" altLang="en-US" sz="2223"/>
              <a:t>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60A746-0A9E-0EEF-B0D0-597B4E7EEF2E}"/>
              </a:ext>
            </a:extLst>
          </p:cNvPr>
          <p:cNvSpPr/>
          <p:nvPr/>
        </p:nvSpPr>
        <p:spPr>
          <a:xfrm>
            <a:off x="5831838" y="6223001"/>
            <a:ext cx="4124960" cy="7023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5.</a:t>
            </a:r>
            <a:r>
              <a:rPr lang="zh-CN" altLang="en-US" sz="2223"/>
              <a:t>开启</a:t>
            </a:r>
            <a:r>
              <a:rPr lang="en-US" altLang="zh-CN" sz="2223"/>
              <a:t>attribute</a:t>
            </a:r>
            <a:r>
              <a:rPr lang="zh-CN" altLang="en-US" sz="2223"/>
              <a:t>变量（</a:t>
            </a:r>
            <a:r>
              <a:rPr lang="en-US" altLang="zh-CN" sz="2223"/>
              <a:t>gl.enableVertexAttribArray()</a:t>
            </a:r>
            <a:r>
              <a:rPr lang="zh-CN" altLang="en-US" sz="2223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811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74EC80-F76C-3483-D8EE-C9926B6BBFCA}"/>
              </a:ext>
            </a:extLst>
          </p:cNvPr>
          <p:cNvSpPr/>
          <p:nvPr/>
        </p:nvSpPr>
        <p:spPr>
          <a:xfrm>
            <a:off x="2626995" y="2935264"/>
            <a:ext cx="3947160" cy="3120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Javascript</a:t>
            </a:r>
          </a:p>
          <a:p>
            <a:r>
              <a:rPr lang="en-US" altLang="zh-CN" sz="2223"/>
              <a:t>function main(){</a:t>
            </a:r>
          </a:p>
          <a:p>
            <a:r>
              <a:rPr lang="en-US" altLang="zh-CN" sz="2223"/>
              <a:t>    var vertices = </a:t>
            </a:r>
          </a:p>
          <a:p>
            <a:r>
              <a:rPr lang="en-US" altLang="zh-CN" sz="2223"/>
              <a:t>	new Float32Array([</a:t>
            </a:r>
          </a:p>
          <a:p>
            <a:r>
              <a:rPr lang="en-US" altLang="zh-CN" sz="2223"/>
              <a:t>	  0.0 ,0.5,</a:t>
            </a:r>
          </a:p>
          <a:p>
            <a:r>
              <a:rPr lang="en-US" altLang="zh-CN" sz="2223"/>
              <a:t>	 -0.5, -0.5,</a:t>
            </a:r>
          </a:p>
          <a:p>
            <a:r>
              <a:rPr lang="en-US" altLang="zh-CN" sz="2223"/>
              <a:t>	  0.5,-0.5</a:t>
            </a:r>
          </a:p>
          <a:p>
            <a:r>
              <a:rPr lang="en-US" altLang="zh-CN" sz="2223"/>
              <a:t>    ]);</a:t>
            </a:r>
          </a:p>
          <a:p>
            <a:r>
              <a:rPr lang="en-US" altLang="zh-CN" sz="2223"/>
              <a:t>    gl.bufferData(...,vertices,);</a:t>
            </a:r>
          </a:p>
          <a:p>
            <a:r>
              <a:rPr lang="en-US" altLang="zh-CN" sz="2223"/>
              <a:t>  …</a:t>
            </a:r>
          </a:p>
          <a:p>
            <a:r>
              <a:rPr lang="en-US" altLang="zh-CN" sz="2223"/>
              <a:t>}</a:t>
            </a:r>
            <a:endParaRPr lang="zh-CN" altLang="en-US" sz="2223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934275-A1FB-A58E-F792-32B1E10AC23E}"/>
              </a:ext>
            </a:extLst>
          </p:cNvPr>
          <p:cNvSpPr/>
          <p:nvPr/>
        </p:nvSpPr>
        <p:spPr>
          <a:xfrm>
            <a:off x="6845299" y="2708116"/>
            <a:ext cx="6151880" cy="35782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BC7CA4-BC2C-727C-98D0-3B53DB99FBF9}"/>
              </a:ext>
            </a:extLst>
          </p:cNvPr>
          <p:cNvSpPr/>
          <p:nvPr/>
        </p:nvSpPr>
        <p:spPr>
          <a:xfrm>
            <a:off x="7236461" y="3722690"/>
            <a:ext cx="2169160" cy="1726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DC4C3D-A5CD-29EC-1D3F-0BF73191C074}"/>
              </a:ext>
            </a:extLst>
          </p:cNvPr>
          <p:cNvSpPr txBox="1"/>
          <p:nvPr/>
        </p:nvSpPr>
        <p:spPr>
          <a:xfrm>
            <a:off x="7529831" y="3884929"/>
            <a:ext cx="137795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70"/>
              <a:t>   缓冲区对象</a:t>
            </a:r>
            <a:endParaRPr lang="en-US" altLang="zh-CN" sz="1470"/>
          </a:p>
          <a:p>
            <a:endParaRPr lang="en-US" altLang="zh-CN" sz="1470"/>
          </a:p>
          <a:p>
            <a:pPr algn="ctr"/>
            <a:r>
              <a:rPr lang="en-US" altLang="zh-CN" sz="1470"/>
              <a:t>0.0</a:t>
            </a:r>
            <a:r>
              <a:rPr lang="zh-CN" altLang="en-US" sz="1470"/>
              <a:t>，</a:t>
            </a:r>
            <a:r>
              <a:rPr lang="en-US" altLang="zh-CN" sz="1470"/>
              <a:t>0.5</a:t>
            </a:r>
          </a:p>
          <a:p>
            <a:pPr algn="ctr"/>
            <a:r>
              <a:rPr lang="en-US" altLang="zh-CN" sz="1470"/>
              <a:t>-0.5</a:t>
            </a:r>
            <a:r>
              <a:rPr lang="zh-CN" altLang="en-US" sz="1470"/>
              <a:t>，</a:t>
            </a:r>
            <a:r>
              <a:rPr lang="en-US" altLang="zh-CN" sz="1470"/>
              <a:t>-0.5</a:t>
            </a:r>
          </a:p>
          <a:p>
            <a:pPr algn="ctr"/>
            <a:r>
              <a:rPr lang="en-US" altLang="zh-CN" sz="1470"/>
              <a:t>0.5</a:t>
            </a:r>
            <a:r>
              <a:rPr lang="zh-CN" altLang="en-US" sz="1470"/>
              <a:t>，</a:t>
            </a:r>
            <a:r>
              <a:rPr lang="en-US" altLang="zh-CN" sz="1470"/>
              <a:t>-0.5</a:t>
            </a:r>
            <a:endParaRPr lang="zh-CN" altLang="en-US" sz="147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348FCBC-59DE-ED6B-2012-195BC1BB0304}"/>
              </a:ext>
            </a:extLst>
          </p:cNvPr>
          <p:cNvSpPr/>
          <p:nvPr/>
        </p:nvSpPr>
        <p:spPr>
          <a:xfrm>
            <a:off x="7752080" y="4333876"/>
            <a:ext cx="1022350" cy="777874"/>
          </a:xfrm>
          <a:prstGeom prst="round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0" name="右中括号 9">
            <a:extLst>
              <a:ext uri="{FF2B5EF4-FFF2-40B4-BE49-F238E27FC236}">
                <a16:creationId xmlns:a16="http://schemas.microsoft.com/office/drawing/2014/main" id="{D7A7A16A-85A7-2530-A8ED-D32A529A2A63}"/>
              </a:ext>
            </a:extLst>
          </p:cNvPr>
          <p:cNvSpPr/>
          <p:nvPr/>
        </p:nvSpPr>
        <p:spPr>
          <a:xfrm>
            <a:off x="4782820" y="4176531"/>
            <a:ext cx="204469" cy="73787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3" name="箭头: 上弧形 12">
            <a:extLst>
              <a:ext uri="{FF2B5EF4-FFF2-40B4-BE49-F238E27FC236}">
                <a16:creationId xmlns:a16="http://schemas.microsoft.com/office/drawing/2014/main" id="{F9293230-D1C4-379A-45D4-EF7B0244E19F}"/>
              </a:ext>
            </a:extLst>
          </p:cNvPr>
          <p:cNvSpPr/>
          <p:nvPr/>
        </p:nvSpPr>
        <p:spPr>
          <a:xfrm>
            <a:off x="5169536" y="4119405"/>
            <a:ext cx="2680334" cy="556736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3D5F80-1A7D-19F8-5BE1-D5D08AE46F80}"/>
              </a:ext>
            </a:extLst>
          </p:cNvPr>
          <p:cNvSpPr txBox="1"/>
          <p:nvPr/>
        </p:nvSpPr>
        <p:spPr>
          <a:xfrm>
            <a:off x="7356479" y="3320527"/>
            <a:ext cx="65786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0">
                <a:solidFill>
                  <a:schemeClr val="tx2">
                    <a:lumMod val="20000"/>
                    <a:lumOff val="80000"/>
                  </a:schemeClr>
                </a:solidFill>
              </a:rPr>
              <a:t>(1)(2)</a:t>
            </a:r>
            <a:endParaRPr lang="zh-CN" altLang="en-US" sz="147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02688E6-ED3D-77AE-9D1D-1044956F6ED1}"/>
              </a:ext>
            </a:extLst>
          </p:cNvPr>
          <p:cNvSpPr/>
          <p:nvPr/>
        </p:nvSpPr>
        <p:spPr>
          <a:xfrm>
            <a:off x="9921238" y="2784080"/>
            <a:ext cx="1898020" cy="3236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80"/>
              <a:t>attribute</a:t>
            </a:r>
            <a:r>
              <a:rPr lang="zh-CN" altLang="en-US" sz="1680"/>
              <a:t>变量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8AFA87-1D58-2479-DD60-9C85116DEA33}"/>
              </a:ext>
            </a:extLst>
          </p:cNvPr>
          <p:cNvSpPr txBox="1"/>
          <p:nvPr/>
        </p:nvSpPr>
        <p:spPr>
          <a:xfrm>
            <a:off x="5929626" y="4161635"/>
            <a:ext cx="50673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0">
                <a:solidFill>
                  <a:schemeClr val="tx2">
                    <a:lumMod val="20000"/>
                    <a:lumOff val="80000"/>
                  </a:schemeClr>
                </a:solidFill>
              </a:rPr>
              <a:t>(3)</a:t>
            </a:r>
            <a:endParaRPr lang="zh-CN" altLang="en-US" sz="147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4F086CD-27F6-94A1-5065-F5FE48AE4441}"/>
              </a:ext>
            </a:extLst>
          </p:cNvPr>
          <p:cNvCxnSpPr>
            <a:stCxn id="6" idx="0"/>
            <a:endCxn id="16" idx="1"/>
          </p:cNvCxnSpPr>
          <p:nvPr/>
        </p:nvCxnSpPr>
        <p:spPr>
          <a:xfrm rot="5400000" flipH="1" flipV="1">
            <a:off x="8732758" y="2534210"/>
            <a:ext cx="776764" cy="160019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0880055-5E99-A14B-C12A-623BA9CDAE74}"/>
              </a:ext>
            </a:extLst>
          </p:cNvPr>
          <p:cNvSpPr txBox="1"/>
          <p:nvPr/>
        </p:nvSpPr>
        <p:spPr>
          <a:xfrm>
            <a:off x="8774431" y="2652953"/>
            <a:ext cx="631191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70">
                <a:solidFill>
                  <a:schemeClr val="tx2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 sz="1470">
                <a:solidFill>
                  <a:schemeClr val="tx2">
                    <a:lumMod val="20000"/>
                    <a:lumOff val="80000"/>
                  </a:schemeClr>
                </a:solidFill>
              </a:rPr>
              <a:t>4</a:t>
            </a:r>
            <a:r>
              <a:rPr lang="zh-CN" altLang="en-US" sz="1470">
                <a:solidFill>
                  <a:schemeClr val="tx2">
                    <a:lumMod val="20000"/>
                    <a:lumOff val="80000"/>
                  </a:schemeClr>
                </a:solidFill>
              </a:rPr>
              <a:t>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CE888F-83A5-C0D0-D73C-1FAC7B82886C}"/>
              </a:ext>
            </a:extLst>
          </p:cNvPr>
          <p:cNvSpPr/>
          <p:nvPr/>
        </p:nvSpPr>
        <p:spPr>
          <a:xfrm>
            <a:off x="9916801" y="3575455"/>
            <a:ext cx="2240278" cy="1894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9EC98ED-65CE-4524-7EC9-7AEB71F87F36}"/>
              </a:ext>
            </a:extLst>
          </p:cNvPr>
          <p:cNvSpPr txBox="1"/>
          <p:nvPr/>
        </p:nvSpPr>
        <p:spPr>
          <a:xfrm>
            <a:off x="10143494" y="3762058"/>
            <a:ext cx="178689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0"/>
              <a:t>顶点着色器</a:t>
            </a:r>
            <a:endParaRPr lang="en-US" altLang="zh-CN" sz="1680"/>
          </a:p>
          <a:p>
            <a:pPr algn="ctr"/>
            <a:endParaRPr lang="en-US" altLang="zh-CN" sz="1680"/>
          </a:p>
          <a:p>
            <a:pPr algn="ctr"/>
            <a:r>
              <a:rPr lang="en-US" altLang="zh-CN" sz="1680"/>
              <a:t>0.0</a:t>
            </a:r>
            <a:r>
              <a:rPr lang="zh-CN" altLang="en-US" sz="1680"/>
              <a:t>，</a:t>
            </a:r>
            <a:r>
              <a:rPr lang="en-US" altLang="zh-CN" sz="1680"/>
              <a:t>0.5</a:t>
            </a:r>
          </a:p>
          <a:p>
            <a:pPr algn="ctr"/>
            <a:r>
              <a:rPr lang="en-US" altLang="zh-CN" sz="1680"/>
              <a:t>-0.5</a:t>
            </a:r>
            <a:r>
              <a:rPr lang="zh-CN" altLang="en-US" sz="1680"/>
              <a:t>，</a:t>
            </a:r>
            <a:r>
              <a:rPr lang="en-US" altLang="zh-CN" sz="1680"/>
              <a:t>-0.5</a:t>
            </a:r>
          </a:p>
          <a:p>
            <a:pPr algn="ctr"/>
            <a:r>
              <a:rPr lang="en-US" altLang="zh-CN" sz="1680"/>
              <a:t>0.5</a:t>
            </a:r>
            <a:r>
              <a:rPr lang="zh-CN" altLang="en-US" sz="1680"/>
              <a:t>，</a:t>
            </a:r>
            <a:r>
              <a:rPr lang="en-US" altLang="zh-CN" sz="1680"/>
              <a:t>-0.5</a:t>
            </a:r>
            <a:endParaRPr lang="zh-CN" altLang="en-US" sz="1680"/>
          </a:p>
          <a:p>
            <a:pPr algn="ctr"/>
            <a:endParaRPr lang="zh-CN" altLang="en-US" sz="168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C4D213A-0E56-0D2D-DCD4-275863F0F82F}"/>
              </a:ext>
            </a:extLst>
          </p:cNvPr>
          <p:cNvCxnSpPr>
            <a:stCxn id="16" idx="2"/>
          </p:cNvCxnSpPr>
          <p:nvPr/>
        </p:nvCxnSpPr>
        <p:spPr>
          <a:xfrm>
            <a:off x="10870248" y="3107769"/>
            <a:ext cx="0" cy="10645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17DE1F5-AA10-6232-B420-79577D367353}"/>
              </a:ext>
            </a:extLst>
          </p:cNvPr>
          <p:cNvSpPr txBox="1"/>
          <p:nvPr/>
        </p:nvSpPr>
        <p:spPr>
          <a:xfrm>
            <a:off x="10901361" y="3166805"/>
            <a:ext cx="56006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80">
                <a:solidFill>
                  <a:schemeClr val="tx2">
                    <a:lumMod val="20000"/>
                    <a:lumOff val="80000"/>
                  </a:schemeClr>
                </a:solidFill>
              </a:rPr>
              <a:t>(5)</a:t>
            </a:r>
            <a:endParaRPr lang="zh-CN" altLang="en-US" sz="168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E0D90FE-6842-06E6-E1AE-CB2B503B2117}"/>
              </a:ext>
            </a:extLst>
          </p:cNvPr>
          <p:cNvSpPr/>
          <p:nvPr/>
        </p:nvSpPr>
        <p:spPr>
          <a:xfrm>
            <a:off x="6594145" y="4391454"/>
            <a:ext cx="266706" cy="1866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DDFCCE80-D852-927A-A91E-398C5D9D4B3A}"/>
              </a:ext>
            </a:extLst>
          </p:cNvPr>
          <p:cNvSpPr/>
          <p:nvPr/>
        </p:nvSpPr>
        <p:spPr>
          <a:xfrm rot="5400000">
            <a:off x="10008617" y="3258342"/>
            <a:ext cx="451989" cy="1822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2337E2-FE6A-ED02-0FEC-23B03EBF27CB}"/>
              </a:ext>
            </a:extLst>
          </p:cNvPr>
          <p:cNvSpPr txBox="1"/>
          <p:nvPr/>
        </p:nvSpPr>
        <p:spPr>
          <a:xfrm>
            <a:off x="10870248" y="5667854"/>
            <a:ext cx="1573530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23"/>
              <a:t>WebGL</a:t>
            </a:r>
            <a:r>
              <a:rPr lang="zh-CN" altLang="en-US" sz="2223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125109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7D6FEA91-8930-E1AC-A862-E621A4840C47}"/>
              </a:ext>
            </a:extLst>
          </p:cNvPr>
          <p:cNvSpPr/>
          <p:nvPr/>
        </p:nvSpPr>
        <p:spPr>
          <a:xfrm>
            <a:off x="7080883" y="1430461"/>
            <a:ext cx="1831340" cy="93802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E49041-03F3-7487-D1B2-510B643B51B2}"/>
              </a:ext>
            </a:extLst>
          </p:cNvPr>
          <p:cNvSpPr txBox="1"/>
          <p:nvPr/>
        </p:nvSpPr>
        <p:spPr>
          <a:xfrm>
            <a:off x="7324177" y="1790432"/>
            <a:ext cx="1478097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空间数据库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695B37-2DC5-752B-EC2E-5F7EE92FA4B9}"/>
              </a:ext>
            </a:extLst>
          </p:cNvPr>
          <p:cNvSpPr txBox="1"/>
          <p:nvPr/>
        </p:nvSpPr>
        <p:spPr>
          <a:xfrm>
            <a:off x="3455428" y="1805408"/>
            <a:ext cx="1831340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数据库</a:t>
            </a:r>
            <a:endParaRPr lang="en-US" altLang="zh-CN" sz="2223"/>
          </a:p>
          <a:p>
            <a:r>
              <a:rPr lang="en-US" altLang="zh-CN" sz="2223"/>
              <a:t>DataBase</a:t>
            </a:r>
            <a:endParaRPr lang="zh-CN" altLang="en-US" sz="2223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2B1EDCA-6898-22BD-50AA-E99AF0B618EA}"/>
              </a:ext>
            </a:extLst>
          </p:cNvPr>
          <p:cNvCxnSpPr>
            <a:cxnSpLocks/>
          </p:cNvCxnSpPr>
          <p:nvPr/>
        </p:nvCxnSpPr>
        <p:spPr>
          <a:xfrm>
            <a:off x="5421778" y="2771406"/>
            <a:ext cx="5514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头: 上下 11">
            <a:extLst>
              <a:ext uri="{FF2B5EF4-FFF2-40B4-BE49-F238E27FC236}">
                <a16:creationId xmlns:a16="http://schemas.microsoft.com/office/drawing/2014/main" id="{E2548912-35ED-0A74-420C-5CAEA7B42AC3}"/>
              </a:ext>
            </a:extLst>
          </p:cNvPr>
          <p:cNvSpPr/>
          <p:nvPr/>
        </p:nvSpPr>
        <p:spPr>
          <a:xfrm>
            <a:off x="7774302" y="2368484"/>
            <a:ext cx="444500" cy="61341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492B6C-964D-A05C-DEDD-A94521B3C4E0}"/>
              </a:ext>
            </a:extLst>
          </p:cNvPr>
          <p:cNvSpPr/>
          <p:nvPr/>
        </p:nvSpPr>
        <p:spPr>
          <a:xfrm>
            <a:off x="8614405" y="2415342"/>
            <a:ext cx="1699564" cy="740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165B14-1C05-FBFD-6E3C-D3963BFB6CA4}"/>
              </a:ext>
            </a:extLst>
          </p:cNvPr>
          <p:cNvSpPr txBox="1"/>
          <p:nvPr/>
        </p:nvSpPr>
        <p:spPr>
          <a:xfrm>
            <a:off x="8656632" y="2597489"/>
            <a:ext cx="1828073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0"/>
              <a:t>SpatiaLite+SQLite</a:t>
            </a:r>
            <a:endParaRPr lang="zh-CN" altLang="en-US" sz="147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DF5E18-680A-5DED-EE5C-34E0A757C079}"/>
              </a:ext>
            </a:extLst>
          </p:cNvPr>
          <p:cNvSpPr/>
          <p:nvPr/>
        </p:nvSpPr>
        <p:spPr>
          <a:xfrm>
            <a:off x="5562917" y="3298925"/>
            <a:ext cx="1240153" cy="66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984335-7E7B-E4E5-1D70-456773D1849A}"/>
              </a:ext>
            </a:extLst>
          </p:cNvPr>
          <p:cNvSpPr/>
          <p:nvPr/>
        </p:nvSpPr>
        <p:spPr>
          <a:xfrm>
            <a:off x="7416480" y="3298925"/>
            <a:ext cx="1240153" cy="66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910D2E-AF2D-9E78-4BFE-E91A882C2D8E}"/>
              </a:ext>
            </a:extLst>
          </p:cNvPr>
          <p:cNvSpPr/>
          <p:nvPr/>
        </p:nvSpPr>
        <p:spPr>
          <a:xfrm>
            <a:off x="9215590" y="3298925"/>
            <a:ext cx="1240153" cy="66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838277-4D4B-D300-2358-7406C5B67969}"/>
              </a:ext>
            </a:extLst>
          </p:cNvPr>
          <p:cNvSpPr/>
          <p:nvPr/>
        </p:nvSpPr>
        <p:spPr>
          <a:xfrm>
            <a:off x="5562917" y="4339055"/>
            <a:ext cx="1240153" cy="66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E8B6F1-6354-35AA-FB88-40CA12360212}"/>
              </a:ext>
            </a:extLst>
          </p:cNvPr>
          <p:cNvSpPr/>
          <p:nvPr/>
        </p:nvSpPr>
        <p:spPr>
          <a:xfrm>
            <a:off x="7423142" y="4344930"/>
            <a:ext cx="1240153" cy="66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A733B9-758B-1877-5B2F-8EA9E9DA6FDF}"/>
              </a:ext>
            </a:extLst>
          </p:cNvPr>
          <p:cNvSpPr/>
          <p:nvPr/>
        </p:nvSpPr>
        <p:spPr>
          <a:xfrm>
            <a:off x="9215590" y="4339055"/>
            <a:ext cx="1240153" cy="66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23B014-0B99-6938-0256-7B4D6377FF5D}"/>
              </a:ext>
            </a:extLst>
          </p:cNvPr>
          <p:cNvSpPr txBox="1"/>
          <p:nvPr/>
        </p:nvSpPr>
        <p:spPr>
          <a:xfrm>
            <a:off x="5562917" y="3331594"/>
            <a:ext cx="124015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0"/>
              <a:t>地图基本操作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494FF8-DB61-4646-11BC-719FAAE05E8E}"/>
              </a:ext>
            </a:extLst>
          </p:cNvPr>
          <p:cNvSpPr txBox="1"/>
          <p:nvPr/>
        </p:nvSpPr>
        <p:spPr>
          <a:xfrm>
            <a:off x="7509822" y="3454559"/>
            <a:ext cx="114681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/>
              <a:t>数据编辑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D6007F-7FCC-3AB5-21CE-FC0355E53AFC}"/>
              </a:ext>
            </a:extLst>
          </p:cNvPr>
          <p:cNvSpPr txBox="1"/>
          <p:nvPr/>
        </p:nvSpPr>
        <p:spPr>
          <a:xfrm>
            <a:off x="9270042" y="3454559"/>
            <a:ext cx="112903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80"/>
              <a:t> </a:t>
            </a:r>
            <a:r>
              <a:rPr lang="zh-CN" altLang="en-US" sz="1680"/>
              <a:t>数据查询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39807AE-FC5D-5899-5158-5F4E88F5FBF7}"/>
              </a:ext>
            </a:extLst>
          </p:cNvPr>
          <p:cNvSpPr txBox="1"/>
          <p:nvPr/>
        </p:nvSpPr>
        <p:spPr>
          <a:xfrm>
            <a:off x="5691260" y="4493191"/>
            <a:ext cx="10512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/>
              <a:t>统计分析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D914EF-82AB-D439-E6E8-E4EC9A532362}"/>
              </a:ext>
            </a:extLst>
          </p:cNvPr>
          <p:cNvSpPr txBox="1"/>
          <p:nvPr/>
        </p:nvSpPr>
        <p:spPr>
          <a:xfrm>
            <a:off x="7512045" y="4391789"/>
            <a:ext cx="110236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0"/>
              <a:t>三维模型数据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229C82-D207-AE24-54B7-D77C4AD7F221}"/>
              </a:ext>
            </a:extLst>
          </p:cNvPr>
          <p:cNvSpPr txBox="1"/>
          <p:nvPr/>
        </p:nvSpPr>
        <p:spPr>
          <a:xfrm>
            <a:off x="9306710" y="4493192"/>
            <a:ext cx="109347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/>
              <a:t>数据获取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86FDDA5-FDF1-031F-03C9-D8CCC1D70968}"/>
              </a:ext>
            </a:extLst>
          </p:cNvPr>
          <p:cNvCxnSpPr>
            <a:cxnSpLocks/>
          </p:cNvCxnSpPr>
          <p:nvPr/>
        </p:nvCxnSpPr>
        <p:spPr>
          <a:xfrm>
            <a:off x="5461790" y="5402846"/>
            <a:ext cx="5514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58DA53B7-4CA8-AA73-5574-29605AF06093}"/>
              </a:ext>
            </a:extLst>
          </p:cNvPr>
          <p:cNvSpPr/>
          <p:nvPr/>
        </p:nvSpPr>
        <p:spPr>
          <a:xfrm>
            <a:off x="7805549" y="5122213"/>
            <a:ext cx="444500" cy="61341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1F32B4B-853C-10DA-73F3-6BA52F7182CA}"/>
              </a:ext>
            </a:extLst>
          </p:cNvPr>
          <p:cNvSpPr/>
          <p:nvPr/>
        </p:nvSpPr>
        <p:spPr>
          <a:xfrm>
            <a:off x="8632828" y="5087883"/>
            <a:ext cx="1692438" cy="6011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90A5A6-5E9A-23AF-2659-456941BB1655}"/>
              </a:ext>
            </a:extLst>
          </p:cNvPr>
          <p:cNvSpPr txBox="1"/>
          <p:nvPr/>
        </p:nvSpPr>
        <p:spPr>
          <a:xfrm>
            <a:off x="8885739" y="5183620"/>
            <a:ext cx="160437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80"/>
              <a:t>Spring-boot</a:t>
            </a:r>
            <a:endParaRPr lang="zh-CN" altLang="en-US" sz="2223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2BC2F83-3308-052C-D8FF-BA854234B4C1}"/>
              </a:ext>
            </a:extLst>
          </p:cNvPr>
          <p:cNvSpPr/>
          <p:nvPr/>
        </p:nvSpPr>
        <p:spPr>
          <a:xfrm>
            <a:off x="7034342" y="6068398"/>
            <a:ext cx="1986917" cy="8768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04BC8E-F91D-E9F6-B09F-3E23DA393EFB}"/>
              </a:ext>
            </a:extLst>
          </p:cNvPr>
          <p:cNvSpPr txBox="1"/>
          <p:nvPr/>
        </p:nvSpPr>
        <p:spPr>
          <a:xfrm>
            <a:off x="7543289" y="6312937"/>
            <a:ext cx="1015688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浏览器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C106C2B-5E47-BA93-5852-975E764529A0}"/>
              </a:ext>
            </a:extLst>
          </p:cNvPr>
          <p:cNvSpPr/>
          <p:nvPr/>
        </p:nvSpPr>
        <p:spPr>
          <a:xfrm>
            <a:off x="9490219" y="5773643"/>
            <a:ext cx="926790" cy="398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43C0BEB-5ABF-E9B1-39CA-E2E05E23E39D}"/>
              </a:ext>
            </a:extLst>
          </p:cNvPr>
          <p:cNvSpPr txBox="1"/>
          <p:nvPr/>
        </p:nvSpPr>
        <p:spPr>
          <a:xfrm>
            <a:off x="9600258" y="5784817"/>
            <a:ext cx="92679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0"/>
              <a:t>echarts</a:t>
            </a:r>
            <a:endParaRPr lang="zh-CN" altLang="en-US" sz="147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7A657A-EAF1-BF3C-5E00-C33B70A43A3A}"/>
              </a:ext>
            </a:extLst>
          </p:cNvPr>
          <p:cNvSpPr/>
          <p:nvPr/>
        </p:nvSpPr>
        <p:spPr>
          <a:xfrm>
            <a:off x="7583611" y="7184592"/>
            <a:ext cx="926790" cy="386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4BE111-67E2-9990-4F18-F97AD0AFFC36}"/>
              </a:ext>
            </a:extLst>
          </p:cNvPr>
          <p:cNvSpPr/>
          <p:nvPr/>
        </p:nvSpPr>
        <p:spPr>
          <a:xfrm>
            <a:off x="5467459" y="6824166"/>
            <a:ext cx="926790" cy="398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1AD7199-ED86-1F8B-ED97-BB9A69F2E5AF}"/>
              </a:ext>
            </a:extLst>
          </p:cNvPr>
          <p:cNvSpPr/>
          <p:nvPr/>
        </p:nvSpPr>
        <p:spPr>
          <a:xfrm>
            <a:off x="5468006" y="5773642"/>
            <a:ext cx="926790" cy="398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6C9035-8B4A-4271-4BCF-7902BFB39650}"/>
              </a:ext>
            </a:extLst>
          </p:cNvPr>
          <p:cNvCxnSpPr>
            <a:endCxn id="33" idx="2"/>
          </p:cNvCxnSpPr>
          <p:nvPr/>
        </p:nvCxnSpPr>
        <p:spPr>
          <a:xfrm flipV="1">
            <a:off x="8856796" y="5972648"/>
            <a:ext cx="633423" cy="340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70D4292-8EFE-C555-885C-39197FA95447}"/>
              </a:ext>
            </a:extLst>
          </p:cNvPr>
          <p:cNvCxnSpPr>
            <a:cxnSpLocks/>
          </p:cNvCxnSpPr>
          <p:nvPr/>
        </p:nvCxnSpPr>
        <p:spPr>
          <a:xfrm>
            <a:off x="8885739" y="6822672"/>
            <a:ext cx="633423" cy="255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F494AC2-9724-F115-304A-311B18D18AE3}"/>
              </a:ext>
            </a:extLst>
          </p:cNvPr>
          <p:cNvCxnSpPr>
            <a:cxnSpLocks/>
            <a:endCxn id="37" idx="6"/>
          </p:cNvCxnSpPr>
          <p:nvPr/>
        </p:nvCxnSpPr>
        <p:spPr>
          <a:xfrm flipH="1" flipV="1">
            <a:off x="6394796" y="5972646"/>
            <a:ext cx="745110" cy="35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3010491-5831-D2C3-C523-750983362D0B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6394248" y="6628098"/>
            <a:ext cx="858444" cy="39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7F7A225-A560-ADEE-D417-17B51E398DC1}"/>
              </a:ext>
            </a:extLst>
          </p:cNvPr>
          <p:cNvSpPr txBox="1"/>
          <p:nvPr/>
        </p:nvSpPr>
        <p:spPr>
          <a:xfrm>
            <a:off x="9612526" y="6861587"/>
            <a:ext cx="816751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0"/>
              <a:t>leaflet</a:t>
            </a:r>
            <a:endParaRPr lang="zh-CN" altLang="en-US" sz="147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8D673E5-92F6-48B2-533D-4E48581A70DC}"/>
              </a:ext>
            </a:extLst>
          </p:cNvPr>
          <p:cNvSpPr txBox="1"/>
          <p:nvPr/>
        </p:nvSpPr>
        <p:spPr>
          <a:xfrm>
            <a:off x="5462176" y="5800973"/>
            <a:ext cx="110320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/>
              <a:t>Element-ui</a:t>
            </a:r>
            <a:endParaRPr lang="zh-CN" altLang="en-US" sz="147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966A5B-D8B8-A19C-DD39-47C3CEDBDBBC}"/>
              </a:ext>
            </a:extLst>
          </p:cNvPr>
          <p:cNvSpPr txBox="1"/>
          <p:nvPr/>
        </p:nvSpPr>
        <p:spPr>
          <a:xfrm>
            <a:off x="5654235" y="6852035"/>
            <a:ext cx="746148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0"/>
              <a:t>VUE</a:t>
            </a:r>
            <a:endParaRPr lang="zh-CN" altLang="en-US" sz="147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7D173F-D5DE-17CF-151D-353EA695D981}"/>
              </a:ext>
            </a:extLst>
          </p:cNvPr>
          <p:cNvSpPr txBox="1"/>
          <p:nvPr/>
        </p:nvSpPr>
        <p:spPr>
          <a:xfrm>
            <a:off x="3505996" y="3864272"/>
            <a:ext cx="1164590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服务器</a:t>
            </a:r>
            <a:endParaRPr lang="en-US" altLang="zh-CN" sz="2223"/>
          </a:p>
          <a:p>
            <a:r>
              <a:rPr lang="en-US" altLang="zh-CN" sz="2223"/>
              <a:t>Server</a:t>
            </a:r>
            <a:endParaRPr lang="zh-CN" altLang="en-US" sz="2223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42D516-D23D-5684-5731-413CED7C83B0}"/>
              </a:ext>
            </a:extLst>
          </p:cNvPr>
          <p:cNvSpPr txBox="1"/>
          <p:nvPr/>
        </p:nvSpPr>
        <p:spPr>
          <a:xfrm>
            <a:off x="3557672" y="6031447"/>
            <a:ext cx="1175115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浏览器</a:t>
            </a:r>
            <a:endParaRPr lang="en-US" altLang="zh-CN" sz="2223"/>
          </a:p>
          <a:p>
            <a:r>
              <a:rPr lang="en-US" altLang="zh-CN" sz="2223"/>
              <a:t>Brower</a:t>
            </a:r>
            <a:endParaRPr lang="zh-CN" altLang="en-US" sz="2223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655B7B-F452-608B-5260-07FBF21DEDBA}"/>
              </a:ext>
            </a:extLst>
          </p:cNvPr>
          <p:cNvSpPr/>
          <p:nvPr/>
        </p:nvSpPr>
        <p:spPr>
          <a:xfrm>
            <a:off x="3217389" y="1297110"/>
            <a:ext cx="9504202" cy="6597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12606E0-7BC4-E60C-D920-595B808F445F}"/>
              </a:ext>
            </a:extLst>
          </p:cNvPr>
          <p:cNvCxnSpPr>
            <a:cxnSpLocks/>
          </p:cNvCxnSpPr>
          <p:nvPr/>
        </p:nvCxnSpPr>
        <p:spPr>
          <a:xfrm>
            <a:off x="8027800" y="6912193"/>
            <a:ext cx="23334" cy="33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941601A-3F8C-8D16-63A6-5BB803AC73F3}"/>
              </a:ext>
            </a:extLst>
          </p:cNvPr>
          <p:cNvSpPr txBox="1"/>
          <p:nvPr/>
        </p:nvSpPr>
        <p:spPr>
          <a:xfrm>
            <a:off x="7776338" y="7184593"/>
            <a:ext cx="704851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0"/>
              <a:t>vtkjs</a:t>
            </a:r>
            <a:endParaRPr lang="zh-CN" altLang="en-US" sz="147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12FA557-25D2-2F82-13DB-58997D2D0A92}"/>
              </a:ext>
            </a:extLst>
          </p:cNvPr>
          <p:cNvSpPr/>
          <p:nvPr/>
        </p:nvSpPr>
        <p:spPr>
          <a:xfrm>
            <a:off x="9472283" y="6859932"/>
            <a:ext cx="926790" cy="398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</p:spTree>
    <p:extLst>
      <p:ext uri="{BB962C8B-B14F-4D97-AF65-F5344CB8AC3E}">
        <p14:creationId xmlns:p14="http://schemas.microsoft.com/office/powerpoint/2010/main" val="267844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8ECC7FC-6C2B-449D-8BFD-C73F96788395}"/>
              </a:ext>
            </a:extLst>
          </p:cNvPr>
          <p:cNvSpPr/>
          <p:nvPr/>
        </p:nvSpPr>
        <p:spPr>
          <a:xfrm>
            <a:off x="6391911" y="1609090"/>
            <a:ext cx="3067050" cy="66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获取</a:t>
            </a:r>
            <a:r>
              <a:rPr lang="en-US" altLang="zh-CN" sz="2223"/>
              <a:t>WebGL</a:t>
            </a:r>
            <a:r>
              <a:rPr lang="zh-CN" altLang="en-US" sz="2223"/>
              <a:t>绘图上下文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45D909-7F2C-405E-AEDE-2F68AB331814}"/>
              </a:ext>
            </a:extLst>
          </p:cNvPr>
          <p:cNvSpPr/>
          <p:nvPr/>
        </p:nvSpPr>
        <p:spPr>
          <a:xfrm>
            <a:off x="6391911" y="2640330"/>
            <a:ext cx="3067050" cy="66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初始化着色器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59B1A3-FEC6-48FD-B190-20CBDB25837F}"/>
              </a:ext>
            </a:extLst>
          </p:cNvPr>
          <p:cNvSpPr/>
          <p:nvPr/>
        </p:nvSpPr>
        <p:spPr>
          <a:xfrm>
            <a:off x="6378577" y="4716145"/>
            <a:ext cx="3067050" cy="66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设置</a:t>
            </a:r>
            <a:r>
              <a:rPr lang="en-US" altLang="zh-CN" sz="2223"/>
              <a:t>&lt;canvas&gt;</a:t>
            </a:r>
            <a:r>
              <a:rPr lang="zh-CN" altLang="en-US" sz="2223"/>
              <a:t>背景色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A06885-BC96-4566-97AC-D3936C68FF85}"/>
              </a:ext>
            </a:extLst>
          </p:cNvPr>
          <p:cNvSpPr/>
          <p:nvPr/>
        </p:nvSpPr>
        <p:spPr>
          <a:xfrm>
            <a:off x="6365243" y="5778500"/>
            <a:ext cx="3067050" cy="66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清除</a:t>
            </a:r>
            <a:r>
              <a:rPr lang="en-US" altLang="zh-CN" sz="2223"/>
              <a:t>&lt;canvas&gt;</a:t>
            </a:r>
            <a:endParaRPr lang="zh-CN" altLang="en-US" sz="2223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AC8477-EDBD-4CC0-AE19-C72D92B9D6CA}"/>
              </a:ext>
            </a:extLst>
          </p:cNvPr>
          <p:cNvSpPr/>
          <p:nvPr/>
        </p:nvSpPr>
        <p:spPr>
          <a:xfrm>
            <a:off x="6378577" y="6823075"/>
            <a:ext cx="3067050" cy="66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绘制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6F8CA2-85B2-4DD4-8CD2-0A4278A0EC47}"/>
              </a:ext>
            </a:extLst>
          </p:cNvPr>
          <p:cNvCxnSpPr/>
          <p:nvPr/>
        </p:nvCxnSpPr>
        <p:spPr>
          <a:xfrm>
            <a:off x="7912102" y="2275841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79A891-D325-4D2C-A620-BDF9C9D2FADA}"/>
              </a:ext>
            </a:extLst>
          </p:cNvPr>
          <p:cNvCxnSpPr/>
          <p:nvPr/>
        </p:nvCxnSpPr>
        <p:spPr>
          <a:xfrm>
            <a:off x="7912102" y="3307080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D5E3B2-863E-4C66-A9CA-3AC47ADD276E}"/>
              </a:ext>
            </a:extLst>
          </p:cNvPr>
          <p:cNvCxnSpPr/>
          <p:nvPr/>
        </p:nvCxnSpPr>
        <p:spPr>
          <a:xfrm>
            <a:off x="7898768" y="5382896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157E9A-F8E0-4DC1-97FD-55F1C8CA4B8D}"/>
              </a:ext>
            </a:extLst>
          </p:cNvPr>
          <p:cNvCxnSpPr/>
          <p:nvPr/>
        </p:nvCxnSpPr>
        <p:spPr>
          <a:xfrm>
            <a:off x="7912102" y="6458586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7E5B524-9B30-0C81-E630-D0C3E272565C}"/>
              </a:ext>
            </a:extLst>
          </p:cNvPr>
          <p:cNvSpPr/>
          <p:nvPr/>
        </p:nvSpPr>
        <p:spPr>
          <a:xfrm>
            <a:off x="6405245" y="3684906"/>
            <a:ext cx="3067050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设置点的坐标信息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E7B2017-1428-4A29-D911-2B1ED9FBFA21}"/>
              </a:ext>
            </a:extLst>
          </p:cNvPr>
          <p:cNvCxnSpPr/>
          <p:nvPr/>
        </p:nvCxnSpPr>
        <p:spPr>
          <a:xfrm>
            <a:off x="7912102" y="4351656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9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43CE86-A4EC-D8E1-A5A2-8A972112C4FA}"/>
              </a:ext>
            </a:extLst>
          </p:cNvPr>
          <p:cNvSpPr/>
          <p:nvPr/>
        </p:nvSpPr>
        <p:spPr>
          <a:xfrm>
            <a:off x="3124835" y="3190548"/>
            <a:ext cx="2489200" cy="253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7065BD-FDAA-4FBC-0BAB-AD0EF82D4E9B}"/>
              </a:ext>
            </a:extLst>
          </p:cNvPr>
          <p:cNvSpPr txBox="1"/>
          <p:nvPr/>
        </p:nvSpPr>
        <p:spPr>
          <a:xfrm>
            <a:off x="3040381" y="3329306"/>
            <a:ext cx="2538095" cy="282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23"/>
              <a:t>JavaScript</a:t>
            </a:r>
          </a:p>
          <a:p>
            <a:endParaRPr lang="en-US" altLang="zh-CN" sz="2223"/>
          </a:p>
          <a:p>
            <a:r>
              <a:rPr lang="en-US" altLang="zh-CN" sz="2223"/>
              <a:t>Function main(){</a:t>
            </a:r>
          </a:p>
          <a:p>
            <a:r>
              <a:rPr lang="en-US" altLang="zh-CN" sz="2223"/>
              <a:t>    var gl = getWebGL...</a:t>
            </a:r>
          </a:p>
          <a:p>
            <a:r>
              <a:rPr lang="en-US" altLang="zh-CN" sz="2223"/>
              <a:t>    ...</a:t>
            </a:r>
          </a:p>
          <a:p>
            <a:r>
              <a:rPr lang="en-US" altLang="zh-CN" sz="2223"/>
              <a:t>   gl.createBuffer(...);</a:t>
            </a:r>
          </a:p>
          <a:p>
            <a:r>
              <a:rPr lang="en-US" altLang="zh-CN" sz="2223"/>
              <a:t>}</a:t>
            </a:r>
            <a:endParaRPr lang="zh-CN" altLang="en-US" sz="2223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1673DF-4B9A-7286-76D3-AFF6C798DBA2}"/>
              </a:ext>
            </a:extLst>
          </p:cNvPr>
          <p:cNvSpPr/>
          <p:nvPr/>
        </p:nvSpPr>
        <p:spPr>
          <a:xfrm>
            <a:off x="6062982" y="3264853"/>
            <a:ext cx="6863079" cy="23025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3F283E-832B-BBD8-72F5-338F2B4CDC18}"/>
              </a:ext>
            </a:extLst>
          </p:cNvPr>
          <p:cNvSpPr/>
          <p:nvPr/>
        </p:nvSpPr>
        <p:spPr>
          <a:xfrm>
            <a:off x="6676390" y="3631865"/>
            <a:ext cx="355600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9F00F7-BED9-9D53-7E4E-4FFB1CB72D94}"/>
              </a:ext>
            </a:extLst>
          </p:cNvPr>
          <p:cNvSpPr/>
          <p:nvPr/>
        </p:nvSpPr>
        <p:spPr>
          <a:xfrm>
            <a:off x="8809991" y="3631865"/>
            <a:ext cx="355600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584E61-5147-FDA3-CCA8-78A1C0029FC5}"/>
              </a:ext>
            </a:extLst>
          </p:cNvPr>
          <p:cNvSpPr txBox="1"/>
          <p:nvPr/>
        </p:nvSpPr>
        <p:spPr>
          <a:xfrm>
            <a:off x="6258561" y="3325757"/>
            <a:ext cx="144907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/>
              <a:t>gl.ARRAY_BUFFER</a:t>
            </a:r>
            <a:endParaRPr lang="zh-CN" altLang="en-US" sz="126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D337B0-5C2E-EDB3-7837-17E39682DE11}"/>
              </a:ext>
            </a:extLst>
          </p:cNvPr>
          <p:cNvSpPr txBox="1"/>
          <p:nvPr/>
        </p:nvSpPr>
        <p:spPr>
          <a:xfrm>
            <a:off x="8049896" y="3336570"/>
            <a:ext cx="223139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/>
              <a:t>gl.ELEMENT_ARRAY_BUFFER</a:t>
            </a:r>
            <a:endParaRPr lang="zh-CN" altLang="en-US" sz="126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1D1B69-7EA0-F0E0-998C-431B3194420F}"/>
              </a:ext>
            </a:extLst>
          </p:cNvPr>
          <p:cNvSpPr/>
          <p:nvPr/>
        </p:nvSpPr>
        <p:spPr>
          <a:xfrm>
            <a:off x="6676389" y="4521826"/>
            <a:ext cx="1786890" cy="48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70"/>
              <a:t>缓冲区对象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EA31A-A6C3-5523-B3C1-CCCB2A2A4D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614037" y="4457373"/>
            <a:ext cx="4489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5804666-D61B-F29D-255A-C4EB519C5F2E}"/>
              </a:ext>
            </a:extLst>
          </p:cNvPr>
          <p:cNvSpPr/>
          <p:nvPr/>
        </p:nvSpPr>
        <p:spPr>
          <a:xfrm>
            <a:off x="10623549" y="3798551"/>
            <a:ext cx="2071370" cy="111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顶点着色器</a:t>
            </a:r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zh-CN" altLang="en-US" sz="2223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31CE6E-452D-567C-3FA7-9DF358261A08}"/>
              </a:ext>
            </a:extLst>
          </p:cNvPr>
          <p:cNvSpPr/>
          <p:nvPr/>
        </p:nvSpPr>
        <p:spPr>
          <a:xfrm>
            <a:off x="10623550" y="3119429"/>
            <a:ext cx="1635760" cy="2908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70"/>
              <a:t>attribute</a:t>
            </a:r>
            <a:r>
              <a:rPr lang="zh-CN" altLang="en-US" sz="1470"/>
              <a:t>变量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83728B-26D6-B8D4-220E-7AF2EE9F59D9}"/>
              </a:ext>
            </a:extLst>
          </p:cNvPr>
          <p:cNvCxnSpPr>
            <a:cxnSpLocks/>
          </p:cNvCxnSpPr>
          <p:nvPr/>
        </p:nvCxnSpPr>
        <p:spPr>
          <a:xfrm>
            <a:off x="11050270" y="3410277"/>
            <a:ext cx="0" cy="388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539219E-E281-2853-2868-2AE76320D126}"/>
              </a:ext>
            </a:extLst>
          </p:cNvPr>
          <p:cNvSpPr txBox="1"/>
          <p:nvPr/>
        </p:nvSpPr>
        <p:spPr>
          <a:xfrm>
            <a:off x="2729230" y="1239194"/>
            <a:ext cx="2969260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创建缓冲区对象</a:t>
            </a:r>
            <a:endParaRPr lang="en-US" altLang="zh-CN" sz="2223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A236E45B-5B3A-2CA6-4227-75F66CCE01D1}"/>
              </a:ext>
            </a:extLst>
          </p:cNvPr>
          <p:cNvSpPr/>
          <p:nvPr/>
        </p:nvSpPr>
        <p:spPr>
          <a:xfrm>
            <a:off x="6765289" y="3726652"/>
            <a:ext cx="177801" cy="1666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166417-51B3-1F9F-0426-F5E2F70148F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6854189" y="3893340"/>
            <a:ext cx="0" cy="628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7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74EC80-F76C-3483-D8EE-C9926B6BBFCA}"/>
              </a:ext>
            </a:extLst>
          </p:cNvPr>
          <p:cNvSpPr/>
          <p:nvPr/>
        </p:nvSpPr>
        <p:spPr>
          <a:xfrm>
            <a:off x="2626995" y="2935264"/>
            <a:ext cx="3947160" cy="3120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Javascript</a:t>
            </a:r>
          </a:p>
          <a:p>
            <a:r>
              <a:rPr lang="en-US" altLang="zh-CN" sz="2223"/>
              <a:t>function main(){</a:t>
            </a:r>
          </a:p>
          <a:p>
            <a:r>
              <a:rPr lang="en-US" altLang="zh-CN" sz="2223"/>
              <a:t>    var vertices = </a:t>
            </a:r>
          </a:p>
          <a:p>
            <a:r>
              <a:rPr lang="en-US" altLang="zh-CN" sz="2223"/>
              <a:t>	new Float32Array([</a:t>
            </a:r>
          </a:p>
          <a:p>
            <a:r>
              <a:rPr lang="en-US" altLang="zh-CN" sz="2223"/>
              <a:t>	  0.0 ,0.5,</a:t>
            </a:r>
          </a:p>
          <a:p>
            <a:r>
              <a:rPr lang="en-US" altLang="zh-CN" sz="2223"/>
              <a:t>	 -0.5, -0.5,</a:t>
            </a:r>
          </a:p>
          <a:p>
            <a:r>
              <a:rPr lang="en-US" altLang="zh-CN" sz="2223"/>
              <a:t>	  0.5,-0.5</a:t>
            </a:r>
          </a:p>
          <a:p>
            <a:r>
              <a:rPr lang="en-US" altLang="zh-CN" sz="2223"/>
              <a:t>    ]);</a:t>
            </a:r>
          </a:p>
          <a:p>
            <a:r>
              <a:rPr lang="en-US" altLang="zh-CN" sz="2223"/>
              <a:t>    gl.bufferData(...,vertices,);</a:t>
            </a:r>
          </a:p>
          <a:p>
            <a:r>
              <a:rPr lang="en-US" altLang="zh-CN" sz="2223"/>
              <a:t>  …</a:t>
            </a:r>
          </a:p>
          <a:p>
            <a:r>
              <a:rPr lang="en-US" altLang="zh-CN" sz="2223"/>
              <a:t>}</a:t>
            </a:r>
            <a:endParaRPr lang="zh-CN" altLang="en-US" sz="2223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934275-A1FB-A58E-F792-32B1E10AC23E}"/>
              </a:ext>
            </a:extLst>
          </p:cNvPr>
          <p:cNvSpPr/>
          <p:nvPr/>
        </p:nvSpPr>
        <p:spPr>
          <a:xfrm>
            <a:off x="6845299" y="2708116"/>
            <a:ext cx="6151880" cy="35782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BC7CA4-BC2C-727C-98D0-3B53DB99FBF9}"/>
              </a:ext>
            </a:extLst>
          </p:cNvPr>
          <p:cNvSpPr/>
          <p:nvPr/>
        </p:nvSpPr>
        <p:spPr>
          <a:xfrm>
            <a:off x="7236461" y="3722690"/>
            <a:ext cx="2169160" cy="1726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DC4C3D-A5CD-29EC-1D3F-0BF73191C074}"/>
              </a:ext>
            </a:extLst>
          </p:cNvPr>
          <p:cNvSpPr txBox="1"/>
          <p:nvPr/>
        </p:nvSpPr>
        <p:spPr>
          <a:xfrm>
            <a:off x="7529831" y="3884929"/>
            <a:ext cx="137795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70"/>
              <a:t>   缓冲区对象</a:t>
            </a:r>
            <a:endParaRPr lang="en-US" altLang="zh-CN" sz="1470"/>
          </a:p>
          <a:p>
            <a:endParaRPr lang="en-US" altLang="zh-CN" sz="1470"/>
          </a:p>
          <a:p>
            <a:pPr algn="ctr"/>
            <a:r>
              <a:rPr lang="en-US" altLang="zh-CN" sz="1470"/>
              <a:t>0.0</a:t>
            </a:r>
            <a:r>
              <a:rPr lang="zh-CN" altLang="en-US" sz="1470"/>
              <a:t>，</a:t>
            </a:r>
            <a:r>
              <a:rPr lang="en-US" altLang="zh-CN" sz="1470"/>
              <a:t>0.5</a:t>
            </a:r>
          </a:p>
          <a:p>
            <a:pPr algn="ctr"/>
            <a:r>
              <a:rPr lang="en-US" altLang="zh-CN" sz="1470"/>
              <a:t>-0.5</a:t>
            </a:r>
            <a:r>
              <a:rPr lang="zh-CN" altLang="en-US" sz="1470"/>
              <a:t>，</a:t>
            </a:r>
            <a:r>
              <a:rPr lang="en-US" altLang="zh-CN" sz="1470"/>
              <a:t>-0.5</a:t>
            </a:r>
          </a:p>
          <a:p>
            <a:pPr algn="ctr"/>
            <a:r>
              <a:rPr lang="en-US" altLang="zh-CN" sz="1470"/>
              <a:t>0.5</a:t>
            </a:r>
            <a:r>
              <a:rPr lang="zh-CN" altLang="en-US" sz="1470"/>
              <a:t>，</a:t>
            </a:r>
            <a:r>
              <a:rPr lang="en-US" altLang="zh-CN" sz="1470"/>
              <a:t>-0.5</a:t>
            </a:r>
            <a:endParaRPr lang="zh-CN" altLang="en-US" sz="147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348FCBC-59DE-ED6B-2012-195BC1BB0304}"/>
              </a:ext>
            </a:extLst>
          </p:cNvPr>
          <p:cNvSpPr/>
          <p:nvPr/>
        </p:nvSpPr>
        <p:spPr>
          <a:xfrm>
            <a:off x="7752080" y="4333876"/>
            <a:ext cx="1022350" cy="777874"/>
          </a:xfrm>
          <a:prstGeom prst="roundRect">
            <a:avLst/>
          </a:prstGeom>
          <a:noFill/>
          <a:ln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0" name="右中括号 9">
            <a:extLst>
              <a:ext uri="{FF2B5EF4-FFF2-40B4-BE49-F238E27FC236}">
                <a16:creationId xmlns:a16="http://schemas.microsoft.com/office/drawing/2014/main" id="{D7A7A16A-85A7-2530-A8ED-D32A529A2A63}"/>
              </a:ext>
            </a:extLst>
          </p:cNvPr>
          <p:cNvSpPr/>
          <p:nvPr/>
        </p:nvSpPr>
        <p:spPr>
          <a:xfrm>
            <a:off x="4782820" y="4176531"/>
            <a:ext cx="204469" cy="73787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3" name="箭头: 上弧形 12">
            <a:extLst>
              <a:ext uri="{FF2B5EF4-FFF2-40B4-BE49-F238E27FC236}">
                <a16:creationId xmlns:a16="http://schemas.microsoft.com/office/drawing/2014/main" id="{F9293230-D1C4-379A-45D4-EF7B0244E19F}"/>
              </a:ext>
            </a:extLst>
          </p:cNvPr>
          <p:cNvSpPr/>
          <p:nvPr/>
        </p:nvSpPr>
        <p:spPr>
          <a:xfrm>
            <a:off x="5169536" y="4119405"/>
            <a:ext cx="2680334" cy="556736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02688E6-ED3D-77AE-9D1D-1044956F6ED1}"/>
              </a:ext>
            </a:extLst>
          </p:cNvPr>
          <p:cNvSpPr/>
          <p:nvPr/>
        </p:nvSpPr>
        <p:spPr>
          <a:xfrm>
            <a:off x="9921238" y="2784080"/>
            <a:ext cx="1898020" cy="3236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80"/>
              <a:t>attribute</a:t>
            </a:r>
            <a:r>
              <a:rPr lang="zh-CN" altLang="en-US" sz="1680"/>
              <a:t>变量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CE888F-83A5-C0D0-D73C-1FAC7B82886C}"/>
              </a:ext>
            </a:extLst>
          </p:cNvPr>
          <p:cNvSpPr/>
          <p:nvPr/>
        </p:nvSpPr>
        <p:spPr>
          <a:xfrm>
            <a:off x="9916801" y="3575455"/>
            <a:ext cx="2240278" cy="1894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9EC98ED-65CE-4524-7EC9-7AEB71F87F36}"/>
              </a:ext>
            </a:extLst>
          </p:cNvPr>
          <p:cNvSpPr txBox="1"/>
          <p:nvPr/>
        </p:nvSpPr>
        <p:spPr>
          <a:xfrm>
            <a:off x="10143494" y="3762056"/>
            <a:ext cx="178689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0"/>
              <a:t>顶点着色器</a:t>
            </a:r>
            <a:endParaRPr lang="en-US" altLang="zh-CN" sz="1680"/>
          </a:p>
          <a:p>
            <a:pPr algn="ctr"/>
            <a:endParaRPr lang="en-US" altLang="zh-CN" sz="1680"/>
          </a:p>
          <a:p>
            <a:pPr algn="ctr"/>
            <a:endParaRPr lang="zh-CN" altLang="en-US" sz="168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E0D90FE-6842-06E6-E1AE-CB2B503B2117}"/>
              </a:ext>
            </a:extLst>
          </p:cNvPr>
          <p:cNvSpPr/>
          <p:nvPr/>
        </p:nvSpPr>
        <p:spPr>
          <a:xfrm>
            <a:off x="6594145" y="4391454"/>
            <a:ext cx="266706" cy="1866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DDFCCE80-D852-927A-A91E-398C5D9D4B3A}"/>
              </a:ext>
            </a:extLst>
          </p:cNvPr>
          <p:cNvSpPr/>
          <p:nvPr/>
        </p:nvSpPr>
        <p:spPr>
          <a:xfrm rot="5400000">
            <a:off x="10008617" y="3258342"/>
            <a:ext cx="451989" cy="1822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2337E2-FE6A-ED02-0FEC-23B03EBF27CB}"/>
              </a:ext>
            </a:extLst>
          </p:cNvPr>
          <p:cNvSpPr txBox="1"/>
          <p:nvPr/>
        </p:nvSpPr>
        <p:spPr>
          <a:xfrm>
            <a:off x="10870248" y="5667854"/>
            <a:ext cx="1573530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23"/>
              <a:t>WebGL</a:t>
            </a:r>
            <a:r>
              <a:rPr lang="zh-CN" altLang="en-US" sz="2223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31770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D13B06-113D-2D2B-8B54-73777D172581}"/>
              </a:ext>
            </a:extLst>
          </p:cNvPr>
          <p:cNvSpPr/>
          <p:nvPr/>
        </p:nvSpPr>
        <p:spPr>
          <a:xfrm>
            <a:off x="2258062" y="2435860"/>
            <a:ext cx="192024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渲染地质模型（</a:t>
            </a:r>
            <a:r>
              <a:rPr lang="en-US" altLang="zh-CN" sz="2223"/>
              <a:t>button</a:t>
            </a:r>
            <a:r>
              <a:rPr lang="zh-CN" altLang="en-US" sz="2223"/>
              <a:t>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B22C42E-C593-D3F9-2AB7-EE8447765A9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18182" y="2995931"/>
            <a:ext cx="17780" cy="65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A57FD3-B4B1-4774-BE41-331A1FCDA3C3}"/>
              </a:ext>
            </a:extLst>
          </p:cNvPr>
          <p:cNvSpPr/>
          <p:nvPr/>
        </p:nvSpPr>
        <p:spPr>
          <a:xfrm>
            <a:off x="2151381" y="3653790"/>
            <a:ext cx="2186940" cy="8534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渲染地质模型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1BA794-4B8C-D160-C347-FC4D3101D5EF}"/>
              </a:ext>
            </a:extLst>
          </p:cNvPr>
          <p:cNvSpPr/>
          <p:nvPr/>
        </p:nvSpPr>
        <p:spPr>
          <a:xfrm>
            <a:off x="7280909" y="2538096"/>
            <a:ext cx="192024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切换选项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16030FC-CF84-3716-5E66-9C4C8C39FC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241029" y="3098166"/>
            <a:ext cx="0" cy="65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8525B4-8A62-FCDE-633A-8A652256EF16}"/>
              </a:ext>
            </a:extLst>
          </p:cNvPr>
          <p:cNvSpPr/>
          <p:nvPr/>
        </p:nvSpPr>
        <p:spPr>
          <a:xfrm>
            <a:off x="7183120" y="3756025"/>
            <a:ext cx="2115819" cy="8534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可以选择需要渲染的模型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00C14E-A390-7F33-42DE-E351F72D0782}"/>
              </a:ext>
            </a:extLst>
          </p:cNvPr>
          <p:cNvCxnSpPr/>
          <p:nvPr/>
        </p:nvCxnSpPr>
        <p:spPr>
          <a:xfrm>
            <a:off x="9423400" y="2707008"/>
            <a:ext cx="30759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0BAF5D43-7A12-8146-2C73-459797C34622}"/>
              </a:ext>
            </a:extLst>
          </p:cNvPr>
          <p:cNvSpPr/>
          <p:nvPr/>
        </p:nvSpPr>
        <p:spPr>
          <a:xfrm>
            <a:off x="12339320" y="2604774"/>
            <a:ext cx="195579" cy="2044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8753172-7A2D-FEF9-74C6-A9B0EEDD1E3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925810" y="2707008"/>
            <a:ext cx="0" cy="9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791B8EB-3E57-9170-2159-8542A3AB16F7}"/>
              </a:ext>
            </a:extLst>
          </p:cNvPr>
          <p:cNvSpPr/>
          <p:nvPr/>
        </p:nvSpPr>
        <p:spPr>
          <a:xfrm>
            <a:off x="9867901" y="3644902"/>
            <a:ext cx="2115819" cy="8534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调节模型的透明度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A12D32-9C4E-2C1C-F486-6EAEC2B7427A}"/>
              </a:ext>
            </a:extLst>
          </p:cNvPr>
          <p:cNvSpPr/>
          <p:nvPr/>
        </p:nvSpPr>
        <p:spPr>
          <a:xfrm>
            <a:off x="12783820" y="2529205"/>
            <a:ext cx="1955797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渲染样式选项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DCD37E-A367-726F-A9D3-769B3EE760A4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13761719" y="3089276"/>
            <a:ext cx="1" cy="65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123F04-3433-392D-F947-9D791385A9AA}"/>
              </a:ext>
            </a:extLst>
          </p:cNvPr>
          <p:cNvSpPr/>
          <p:nvPr/>
        </p:nvSpPr>
        <p:spPr>
          <a:xfrm>
            <a:off x="12703811" y="3747134"/>
            <a:ext cx="2115816" cy="8534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提供不同的渲染效果选项，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F75E70-FD34-6BD9-9EE7-C58B61B89049}"/>
              </a:ext>
            </a:extLst>
          </p:cNvPr>
          <p:cNvSpPr/>
          <p:nvPr/>
        </p:nvSpPr>
        <p:spPr>
          <a:xfrm>
            <a:off x="4782819" y="2435860"/>
            <a:ext cx="192024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渲染圆柱（</a:t>
            </a:r>
            <a:r>
              <a:rPr lang="en-US" altLang="zh-CN" sz="2223"/>
              <a:t>button</a:t>
            </a:r>
            <a:r>
              <a:rPr lang="zh-CN" altLang="en-US" sz="2223"/>
              <a:t>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15AC1EB-DDD5-7A8C-36F0-E1E7431B2BC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742940" y="2995931"/>
            <a:ext cx="17780" cy="65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8EC0398-453A-AD27-E846-41F91B742CD5}"/>
              </a:ext>
            </a:extLst>
          </p:cNvPr>
          <p:cNvSpPr/>
          <p:nvPr/>
        </p:nvSpPr>
        <p:spPr>
          <a:xfrm>
            <a:off x="4676138" y="3653790"/>
            <a:ext cx="2186940" cy="8534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渲染柱体</a:t>
            </a:r>
          </a:p>
        </p:txBody>
      </p:sp>
    </p:spTree>
    <p:extLst>
      <p:ext uri="{BB962C8B-B14F-4D97-AF65-F5344CB8AC3E}">
        <p14:creationId xmlns:p14="http://schemas.microsoft.com/office/powerpoint/2010/main" val="8089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D3D23F-F14D-4E40-87B1-AE5B4C58FAF7}"/>
              </a:ext>
            </a:extLst>
          </p:cNvPr>
          <p:cNvSpPr/>
          <p:nvPr/>
        </p:nvSpPr>
        <p:spPr>
          <a:xfrm>
            <a:off x="6480811" y="1662430"/>
            <a:ext cx="3067050" cy="66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获取</a:t>
            </a:r>
            <a:r>
              <a:rPr lang="en-US" altLang="zh-CN" sz="2223"/>
              <a:t>&lt;canvas&gt;</a:t>
            </a:r>
            <a:r>
              <a:rPr lang="zh-CN" altLang="en-US" sz="2223"/>
              <a:t>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ECC7FC-6C2B-449D-8BFD-C73F96788395}"/>
              </a:ext>
            </a:extLst>
          </p:cNvPr>
          <p:cNvSpPr/>
          <p:nvPr/>
        </p:nvSpPr>
        <p:spPr>
          <a:xfrm>
            <a:off x="6480811" y="2693670"/>
            <a:ext cx="3067050" cy="66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获取</a:t>
            </a:r>
            <a:r>
              <a:rPr lang="en-US" altLang="zh-CN" sz="2223"/>
              <a:t>WebGL</a:t>
            </a:r>
            <a:r>
              <a:rPr lang="zh-CN" altLang="en-US" sz="2223"/>
              <a:t>绘图上下文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45D909-7F2C-405E-AEDE-2F68AB331814}"/>
              </a:ext>
            </a:extLst>
          </p:cNvPr>
          <p:cNvSpPr/>
          <p:nvPr/>
        </p:nvSpPr>
        <p:spPr>
          <a:xfrm>
            <a:off x="6480811" y="3724910"/>
            <a:ext cx="3067050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初始化着色器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59B1A3-FEC6-48FD-B190-20CBDB25837F}"/>
              </a:ext>
            </a:extLst>
          </p:cNvPr>
          <p:cNvSpPr/>
          <p:nvPr/>
        </p:nvSpPr>
        <p:spPr>
          <a:xfrm>
            <a:off x="6480811" y="4800600"/>
            <a:ext cx="3067050" cy="66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设置</a:t>
            </a:r>
            <a:r>
              <a:rPr lang="en-US" altLang="zh-CN" sz="2223"/>
              <a:t>&lt;canvas&gt;</a:t>
            </a:r>
            <a:r>
              <a:rPr lang="zh-CN" altLang="en-US" sz="2223"/>
              <a:t>背景色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A06885-BC96-4566-97AC-D3936C68FF85}"/>
              </a:ext>
            </a:extLst>
          </p:cNvPr>
          <p:cNvSpPr/>
          <p:nvPr/>
        </p:nvSpPr>
        <p:spPr>
          <a:xfrm>
            <a:off x="6467477" y="5862954"/>
            <a:ext cx="3067050" cy="666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清除</a:t>
            </a:r>
            <a:r>
              <a:rPr lang="en-US" altLang="zh-CN" sz="2223"/>
              <a:t>&lt;canvas&gt;</a:t>
            </a:r>
            <a:endParaRPr lang="zh-CN" altLang="en-US" sz="2223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AC8477-EDBD-4CC0-AE19-C72D92B9D6CA}"/>
              </a:ext>
            </a:extLst>
          </p:cNvPr>
          <p:cNvSpPr/>
          <p:nvPr/>
        </p:nvSpPr>
        <p:spPr>
          <a:xfrm>
            <a:off x="6480811" y="6907530"/>
            <a:ext cx="3067050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绘图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E9F889-DE37-45A3-82DD-F59CC5A298A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014336" y="2329181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6F8CA2-85B2-4DD4-8CD2-0A4278A0EC47}"/>
              </a:ext>
            </a:extLst>
          </p:cNvPr>
          <p:cNvCxnSpPr/>
          <p:nvPr/>
        </p:nvCxnSpPr>
        <p:spPr>
          <a:xfrm>
            <a:off x="8001002" y="3360420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79A891-D325-4D2C-A620-BDF9C9D2FADA}"/>
              </a:ext>
            </a:extLst>
          </p:cNvPr>
          <p:cNvCxnSpPr/>
          <p:nvPr/>
        </p:nvCxnSpPr>
        <p:spPr>
          <a:xfrm>
            <a:off x="8001002" y="4391660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D5E3B2-863E-4C66-A9CA-3AC47ADD276E}"/>
              </a:ext>
            </a:extLst>
          </p:cNvPr>
          <p:cNvCxnSpPr/>
          <p:nvPr/>
        </p:nvCxnSpPr>
        <p:spPr>
          <a:xfrm>
            <a:off x="8001002" y="5467350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157E9A-F8E0-4DC1-97FD-55F1C8CA4B8D}"/>
              </a:ext>
            </a:extLst>
          </p:cNvPr>
          <p:cNvCxnSpPr/>
          <p:nvPr/>
        </p:nvCxnSpPr>
        <p:spPr>
          <a:xfrm>
            <a:off x="8014336" y="6543041"/>
            <a:ext cx="0" cy="36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3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E9A40C-EF75-8610-D2D9-F5D0187F0A21}"/>
              </a:ext>
            </a:extLst>
          </p:cNvPr>
          <p:cNvSpPr/>
          <p:nvPr/>
        </p:nvSpPr>
        <p:spPr>
          <a:xfrm>
            <a:off x="2684256" y="3426311"/>
            <a:ext cx="11319062" cy="8989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7F3B9D-9B10-9C15-A623-219CC007A8B9}"/>
              </a:ext>
            </a:extLst>
          </p:cNvPr>
          <p:cNvSpPr/>
          <p:nvPr/>
        </p:nvSpPr>
        <p:spPr>
          <a:xfrm>
            <a:off x="2684256" y="3426311"/>
            <a:ext cx="1849644" cy="898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B174AB-A5C7-7A2E-AC0E-0ED0334B033C}"/>
              </a:ext>
            </a:extLst>
          </p:cNvPr>
          <p:cNvSpPr txBox="1"/>
          <p:nvPr/>
        </p:nvSpPr>
        <p:spPr>
          <a:xfrm>
            <a:off x="2896050" y="3659282"/>
            <a:ext cx="1223683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模型选择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21A143-9053-FB18-3ABF-51FA51D2C31E}"/>
              </a:ext>
            </a:extLst>
          </p:cNvPr>
          <p:cNvSpPr txBox="1"/>
          <p:nvPr/>
        </p:nvSpPr>
        <p:spPr>
          <a:xfrm>
            <a:off x="4891594" y="3659282"/>
            <a:ext cx="1637851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渲染颜色选择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DA2ACD-FBFB-7CDE-4692-3C6F197190BD}"/>
              </a:ext>
            </a:extLst>
          </p:cNvPr>
          <p:cNvSpPr/>
          <p:nvPr/>
        </p:nvSpPr>
        <p:spPr>
          <a:xfrm>
            <a:off x="6887137" y="3426311"/>
            <a:ext cx="1849644" cy="898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C235B3-FE87-66BC-389C-B7758174759C}"/>
              </a:ext>
            </a:extLst>
          </p:cNvPr>
          <p:cNvSpPr txBox="1"/>
          <p:nvPr/>
        </p:nvSpPr>
        <p:spPr>
          <a:xfrm>
            <a:off x="7028330" y="3659282"/>
            <a:ext cx="1783757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渲染属性选择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B674A1-C4F3-4624-EAD5-044C51345ACA}"/>
              </a:ext>
            </a:extLst>
          </p:cNvPr>
          <p:cNvSpPr txBox="1"/>
          <p:nvPr/>
        </p:nvSpPr>
        <p:spPr>
          <a:xfrm>
            <a:off x="9094475" y="3659282"/>
            <a:ext cx="2414415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23"/>
              <a:t>渲染</a:t>
            </a:r>
            <a:r>
              <a:rPr lang="en-US" altLang="zh-CN" sz="2223"/>
              <a:t>component</a:t>
            </a:r>
            <a:r>
              <a:rPr lang="zh-CN" altLang="en-US" sz="2223"/>
              <a:t>选择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512985-1A34-FCA5-69D3-D3BC1FC234A1}"/>
              </a:ext>
            </a:extLst>
          </p:cNvPr>
          <p:cNvSpPr/>
          <p:nvPr/>
        </p:nvSpPr>
        <p:spPr>
          <a:xfrm>
            <a:off x="11791276" y="3426311"/>
            <a:ext cx="2202629" cy="898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EC405F4-14DD-F3F1-A768-FF4E85550BE8}"/>
              </a:ext>
            </a:extLst>
          </p:cNvPr>
          <p:cNvCxnSpPr/>
          <p:nvPr/>
        </p:nvCxnSpPr>
        <p:spPr>
          <a:xfrm>
            <a:off x="12130145" y="3892251"/>
            <a:ext cx="14966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D2DE89A5-548E-4103-3F1C-9D2FF643440F}"/>
              </a:ext>
            </a:extLst>
          </p:cNvPr>
          <p:cNvSpPr/>
          <p:nvPr/>
        </p:nvSpPr>
        <p:spPr>
          <a:xfrm>
            <a:off x="13542085" y="3798124"/>
            <a:ext cx="216497" cy="220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</p:spTree>
    <p:extLst>
      <p:ext uri="{BB962C8B-B14F-4D97-AF65-F5344CB8AC3E}">
        <p14:creationId xmlns:p14="http://schemas.microsoft.com/office/powerpoint/2010/main" val="2105453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125B23-2652-3E73-328A-D93F3ECAD794}"/>
              </a:ext>
            </a:extLst>
          </p:cNvPr>
          <p:cNvSpPr/>
          <p:nvPr/>
        </p:nvSpPr>
        <p:spPr>
          <a:xfrm>
            <a:off x="7800339" y="1003300"/>
            <a:ext cx="3749358" cy="9563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长江经济带碳排放分析评价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F9AB3D-00DF-87F9-196E-E05368DE0AF1}"/>
              </a:ext>
            </a:extLst>
          </p:cNvPr>
          <p:cNvSpPr/>
          <p:nvPr/>
        </p:nvSpPr>
        <p:spPr>
          <a:xfrm>
            <a:off x="12456478" y="1003300"/>
            <a:ext cx="1812448" cy="9163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评价指标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94F2D7-8788-D7CD-E6A8-7D2C0459BB5E}"/>
              </a:ext>
            </a:extLst>
          </p:cNvPr>
          <p:cNvSpPr/>
          <p:nvPr/>
        </p:nvSpPr>
        <p:spPr>
          <a:xfrm>
            <a:off x="5071110" y="1092200"/>
            <a:ext cx="1621790" cy="8174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制图分析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0FC999-36DA-8774-FD76-0127AC383DA3}"/>
              </a:ext>
            </a:extLst>
          </p:cNvPr>
          <p:cNvSpPr/>
          <p:nvPr/>
        </p:nvSpPr>
        <p:spPr>
          <a:xfrm>
            <a:off x="12578080" y="3509486"/>
            <a:ext cx="1607819" cy="9163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低碳经济评价指标体系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211FAF-B8C6-5F36-785A-B0408B25D79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3362702" y="1919605"/>
            <a:ext cx="19288" cy="158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052A0C6-1625-52AB-2CCF-E1D59A70A07F}"/>
              </a:ext>
            </a:extLst>
          </p:cNvPr>
          <p:cNvSpPr/>
          <p:nvPr/>
        </p:nvSpPr>
        <p:spPr>
          <a:xfrm>
            <a:off x="13381989" y="2044700"/>
            <a:ext cx="499033" cy="13631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因子分析法</a:t>
            </a:r>
            <a:endParaRPr lang="zh-CN" altLang="en-US" sz="126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2E44B-64F5-8D91-65D3-82AEA4808176}"/>
              </a:ext>
            </a:extLst>
          </p:cNvPr>
          <p:cNvSpPr/>
          <p:nvPr/>
        </p:nvSpPr>
        <p:spPr>
          <a:xfrm>
            <a:off x="10261917" y="5045552"/>
            <a:ext cx="1515662" cy="660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数据标准化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31852F-4E7D-9321-CBBD-ECEB85090E35}"/>
              </a:ext>
            </a:extLst>
          </p:cNvPr>
          <p:cNvSpPr/>
          <p:nvPr/>
        </p:nvSpPr>
        <p:spPr>
          <a:xfrm>
            <a:off x="12033568" y="5045551"/>
            <a:ext cx="1515662" cy="660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适用性检验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2EA177-EFC4-A934-2E42-23A623427B68}"/>
              </a:ext>
            </a:extLst>
          </p:cNvPr>
          <p:cNvSpPr/>
          <p:nvPr/>
        </p:nvSpPr>
        <p:spPr>
          <a:xfrm>
            <a:off x="13659325" y="5045551"/>
            <a:ext cx="1446769" cy="660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提取公因子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AFE659-DF08-A653-2815-3461000F9583}"/>
              </a:ext>
            </a:extLst>
          </p:cNvPr>
          <p:cNvSpPr/>
          <p:nvPr/>
        </p:nvSpPr>
        <p:spPr>
          <a:xfrm>
            <a:off x="15216189" y="5045551"/>
            <a:ext cx="1422400" cy="660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旋转因子载荷矩阵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37265F3-E5B7-205E-FA04-9E8302AA299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11890989" y="3554550"/>
            <a:ext cx="619761" cy="2362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CEFD1D9-58C6-8DFD-5309-6200B157065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12776815" y="4440376"/>
            <a:ext cx="619760" cy="590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A05DD85-3F71-CA1C-57F1-14AB22FA21CC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13572470" y="4235311"/>
            <a:ext cx="619760" cy="1000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606F8DA-8C80-B042-B90A-D2F36CE60BC9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14344809" y="3462971"/>
            <a:ext cx="619760" cy="2545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D9F995-2426-FF4E-3346-1FC7D25B4CF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1549697" y="1461453"/>
            <a:ext cx="906781" cy="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C2B0160-4CC2-345A-8C37-3E3B8AE824AF}"/>
              </a:ext>
            </a:extLst>
          </p:cNvPr>
          <p:cNvSpPr/>
          <p:nvPr/>
        </p:nvSpPr>
        <p:spPr>
          <a:xfrm>
            <a:off x="12363052" y="6886098"/>
            <a:ext cx="2066371" cy="9201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长江经济带低碳发展水平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433196A-CC46-8340-1585-0199BCA42885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16200000" flipH="1">
            <a:off x="11617920" y="5107780"/>
            <a:ext cx="1180146" cy="2376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809EDA0-C724-C28A-B14C-D6317887BB58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 rot="16200000" flipH="1">
            <a:off x="12503745" y="5993605"/>
            <a:ext cx="1180146" cy="604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35B261-43CF-4820-4F6A-BFFFCE7A25A1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rot="5400000">
            <a:off x="13299401" y="5802789"/>
            <a:ext cx="1180146" cy="986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BC0866E9-1090-AB13-7D9B-2AC5D77640F0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14071741" y="5030450"/>
            <a:ext cx="1180146" cy="2531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25D33C4-512C-EFC0-3E8B-1F077D837D1D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 flipH="1">
            <a:off x="6692900" y="1481456"/>
            <a:ext cx="1107439" cy="1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D9B4D7D-EB5F-3F01-BB5A-784D0BA24696}"/>
              </a:ext>
            </a:extLst>
          </p:cNvPr>
          <p:cNvSpPr/>
          <p:nvPr/>
        </p:nvSpPr>
        <p:spPr>
          <a:xfrm>
            <a:off x="3076734" y="2794001"/>
            <a:ext cx="1689496" cy="7924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碳排放与碳汇时空分析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64B7E8-45B7-844C-CE4F-75B9B6E5E640}"/>
              </a:ext>
            </a:extLst>
          </p:cNvPr>
          <p:cNvSpPr/>
          <p:nvPr/>
        </p:nvSpPr>
        <p:spPr>
          <a:xfrm>
            <a:off x="7402178" y="2794001"/>
            <a:ext cx="1511379" cy="7924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碳排放自相关分析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61A1063-DABB-12AB-A306-9AD81AEF261D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rot="5400000">
            <a:off x="4459546" y="1371541"/>
            <a:ext cx="884397" cy="1960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A1D1CBA-FE3F-76E5-76FD-BF530520954E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 rot="16200000" flipH="1">
            <a:off x="6577738" y="1213870"/>
            <a:ext cx="884397" cy="2275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77B4BF5-918B-6D91-53AA-826F60587610}"/>
              </a:ext>
            </a:extLst>
          </p:cNvPr>
          <p:cNvSpPr/>
          <p:nvPr/>
        </p:nvSpPr>
        <p:spPr>
          <a:xfrm>
            <a:off x="6515242" y="4516832"/>
            <a:ext cx="1515741" cy="6265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全局自相关分析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C71E055-817E-32C6-20D4-15C5B84FAD6F}"/>
              </a:ext>
            </a:extLst>
          </p:cNvPr>
          <p:cNvSpPr/>
          <p:nvPr/>
        </p:nvSpPr>
        <p:spPr>
          <a:xfrm>
            <a:off x="8434245" y="4516832"/>
            <a:ext cx="1500033" cy="660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局部自相关分析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1E8807E9-9B4F-0AAC-3C86-114863F006FA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rot="5400000">
            <a:off x="7250315" y="3609279"/>
            <a:ext cx="930352" cy="884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2B9DDEFB-DD01-05CA-7F58-AFB330A35139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rot="16200000" flipH="1">
            <a:off x="8205889" y="3538459"/>
            <a:ext cx="930352" cy="1026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00F90A33-80F4-9444-BD5E-0C4BAB692020}"/>
              </a:ext>
            </a:extLst>
          </p:cNvPr>
          <p:cNvSpPr/>
          <p:nvPr/>
        </p:nvSpPr>
        <p:spPr>
          <a:xfrm>
            <a:off x="1924248" y="4444010"/>
            <a:ext cx="1641634" cy="713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碳排放时空分析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2EE6575-5200-A629-184D-4F9064AA519F}"/>
              </a:ext>
            </a:extLst>
          </p:cNvPr>
          <p:cNvSpPr/>
          <p:nvPr/>
        </p:nvSpPr>
        <p:spPr>
          <a:xfrm>
            <a:off x="4162408" y="4451668"/>
            <a:ext cx="1641634" cy="713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碳汇分析</a:t>
            </a:r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93CF233A-8CE5-36BD-5A6E-3070D37764B4}"/>
              </a:ext>
            </a:extLst>
          </p:cNvPr>
          <p:cNvCxnSpPr>
            <a:stCxn id="48" idx="2"/>
            <a:endCxn id="106" idx="0"/>
          </p:cNvCxnSpPr>
          <p:nvPr/>
        </p:nvCxnSpPr>
        <p:spPr>
          <a:xfrm rot="16200000" flipH="1">
            <a:off x="4019760" y="3488202"/>
            <a:ext cx="865187" cy="1061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710F02B0-9FE3-985D-B2BD-1EA9C0ABA437}"/>
              </a:ext>
            </a:extLst>
          </p:cNvPr>
          <p:cNvCxnSpPr>
            <a:stCxn id="48" idx="2"/>
            <a:endCxn id="101" idx="0"/>
          </p:cNvCxnSpPr>
          <p:nvPr/>
        </p:nvCxnSpPr>
        <p:spPr>
          <a:xfrm rot="5400000">
            <a:off x="2904510" y="3427037"/>
            <a:ext cx="857529" cy="1176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A7EB7D-8C94-406A-9244-90FE9C847F4D}"/>
              </a:ext>
            </a:extLst>
          </p:cNvPr>
          <p:cNvSpPr/>
          <p:nvPr/>
        </p:nvSpPr>
        <p:spPr>
          <a:xfrm>
            <a:off x="2993707" y="1973579"/>
            <a:ext cx="3138171" cy="5378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Javascript</a:t>
            </a:r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en-US" altLang="zh-CN" sz="2223"/>
          </a:p>
          <a:p>
            <a:pPr algn="ctr"/>
            <a:endParaRPr lang="zh-CN" altLang="en-US" sz="222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732F75-B361-447F-9C73-4DCB7B1C174F}"/>
              </a:ext>
            </a:extLst>
          </p:cNvPr>
          <p:cNvSpPr/>
          <p:nvPr/>
        </p:nvSpPr>
        <p:spPr>
          <a:xfrm>
            <a:off x="3364864" y="2498089"/>
            <a:ext cx="2395856" cy="10845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60"/>
              <a:t>void main(){</a:t>
            </a:r>
          </a:p>
          <a:p>
            <a:r>
              <a:rPr lang="en-US" altLang="zh-CN" sz="1260"/>
              <a:t>   </a:t>
            </a:r>
            <a:r>
              <a:rPr lang="en-US" altLang="zh-CN" sz="1260" err="1"/>
              <a:t>gl_Position</a:t>
            </a:r>
            <a:r>
              <a:rPr lang="en-US" altLang="zh-CN" sz="1260"/>
              <a:t> = vec4(...);</a:t>
            </a:r>
          </a:p>
          <a:p>
            <a:r>
              <a:rPr lang="en-US" altLang="zh-CN" sz="1260"/>
              <a:t>   gl_PointSize = 10.0;</a:t>
            </a:r>
          </a:p>
          <a:p>
            <a:r>
              <a:rPr lang="en-US" altLang="zh-CN" sz="1260"/>
              <a:t>}</a:t>
            </a:r>
            <a:endParaRPr lang="zh-CN" altLang="en-US" sz="126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445F1B-AEA7-45C7-BD88-2710913DC06A}"/>
              </a:ext>
            </a:extLst>
          </p:cNvPr>
          <p:cNvSpPr/>
          <p:nvPr/>
        </p:nvSpPr>
        <p:spPr>
          <a:xfrm>
            <a:off x="3364864" y="3840479"/>
            <a:ext cx="2395856" cy="10845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60"/>
              <a:t>void main(){</a:t>
            </a:r>
          </a:p>
          <a:p>
            <a:r>
              <a:rPr lang="en-US" altLang="zh-CN" sz="1260"/>
              <a:t>   gl_FragColor = vec4(...);</a:t>
            </a:r>
          </a:p>
          <a:p>
            <a:r>
              <a:rPr lang="en-US" altLang="zh-CN" sz="1260"/>
              <a:t>}</a:t>
            </a:r>
            <a:endParaRPr lang="zh-CN" altLang="en-US" sz="126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70CC6-5C65-4AAD-AE1F-0CEA37C98C10}"/>
              </a:ext>
            </a:extLst>
          </p:cNvPr>
          <p:cNvSpPr/>
          <p:nvPr/>
        </p:nvSpPr>
        <p:spPr>
          <a:xfrm>
            <a:off x="3364864" y="5307329"/>
            <a:ext cx="2395856" cy="10845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3"/>
              <a:t>function main(){</a:t>
            </a:r>
          </a:p>
          <a:p>
            <a:r>
              <a:rPr lang="en-US" altLang="zh-CN" sz="1103"/>
              <a:t>  var gl = getWebGLContext(canvas);</a:t>
            </a:r>
          </a:p>
          <a:p>
            <a:r>
              <a:rPr lang="en-US" altLang="zh-CN" sz="1103"/>
              <a:t>  ...</a:t>
            </a:r>
          </a:p>
          <a:p>
            <a:r>
              <a:rPr lang="en-US" altLang="zh-CN" sz="1103"/>
              <a:t>  initShaders(...);</a:t>
            </a:r>
          </a:p>
          <a:p>
            <a:r>
              <a:rPr lang="en-US" altLang="zh-CN" sz="1103"/>
              <a:t>}</a:t>
            </a:r>
            <a:endParaRPr lang="zh-CN" altLang="en-US" sz="1103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25D3CB2-5FA9-49CC-B501-849F98755287}"/>
              </a:ext>
            </a:extLst>
          </p:cNvPr>
          <p:cNvCxnSpPr>
            <a:stCxn id="5" idx="1"/>
            <a:endCxn id="7" idx="1"/>
          </p:cNvCxnSpPr>
          <p:nvPr/>
        </p:nvCxnSpPr>
        <p:spPr>
          <a:xfrm rot="10800000" flipV="1">
            <a:off x="3364865" y="3040380"/>
            <a:ext cx="13335" cy="28092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30601B3-DEED-44E7-A7AF-47651491028D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0800000" flipV="1">
            <a:off x="3364865" y="4382768"/>
            <a:ext cx="13335" cy="1466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14EED55-B507-44F8-8C3E-C0859F3B38E7}"/>
              </a:ext>
            </a:extLst>
          </p:cNvPr>
          <p:cNvSpPr/>
          <p:nvPr/>
        </p:nvSpPr>
        <p:spPr>
          <a:xfrm>
            <a:off x="6503035" y="1916967"/>
            <a:ext cx="6280787" cy="3467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EBAE1D-0994-4C9D-B16A-3864ACD4B499}"/>
              </a:ext>
            </a:extLst>
          </p:cNvPr>
          <p:cNvSpPr/>
          <p:nvPr/>
        </p:nvSpPr>
        <p:spPr>
          <a:xfrm>
            <a:off x="6800852" y="2551429"/>
            <a:ext cx="1955800" cy="1893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60"/>
              <a:t>顶点着色器</a:t>
            </a:r>
            <a:endParaRPr lang="en-US" altLang="zh-CN" sz="1260"/>
          </a:p>
          <a:p>
            <a:pPr algn="ctr"/>
            <a:endParaRPr lang="en-US" altLang="zh-CN" sz="2223"/>
          </a:p>
          <a:p>
            <a:r>
              <a:rPr lang="en-US" altLang="zh-CN" sz="1260"/>
              <a:t>void main(){</a:t>
            </a:r>
          </a:p>
          <a:p>
            <a:r>
              <a:rPr lang="en-US" altLang="zh-CN" sz="1260"/>
              <a:t>   gl_Position = vec4(...);</a:t>
            </a:r>
          </a:p>
          <a:p>
            <a:r>
              <a:rPr lang="en-US" altLang="zh-CN" sz="1260"/>
              <a:t>   gl_PointSize = 10.0;</a:t>
            </a:r>
          </a:p>
          <a:p>
            <a:r>
              <a:rPr lang="en-US" altLang="zh-CN" sz="1260"/>
              <a:t>}</a:t>
            </a:r>
            <a:endParaRPr lang="en-US" altLang="zh-CN" sz="2223"/>
          </a:p>
          <a:p>
            <a:pPr algn="ctr"/>
            <a:endParaRPr lang="en-US" altLang="zh-CN" sz="2223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AE8CC6-7938-45BB-BC33-99869590D7D5}"/>
              </a:ext>
            </a:extLst>
          </p:cNvPr>
          <p:cNvSpPr/>
          <p:nvPr/>
        </p:nvSpPr>
        <p:spPr>
          <a:xfrm>
            <a:off x="9765666" y="2551429"/>
            <a:ext cx="1955800" cy="1893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60"/>
              <a:t>片元着色器</a:t>
            </a:r>
            <a:endParaRPr lang="en-US" altLang="zh-CN" sz="1260"/>
          </a:p>
          <a:p>
            <a:pPr algn="ctr"/>
            <a:endParaRPr lang="en-US" altLang="zh-CN" sz="1260"/>
          </a:p>
          <a:p>
            <a:r>
              <a:rPr lang="en-US" altLang="zh-CN" sz="1103"/>
              <a:t>void main(){</a:t>
            </a:r>
          </a:p>
          <a:p>
            <a:r>
              <a:rPr lang="en-US" altLang="zh-CN" sz="1103"/>
              <a:t>   gl_FragColor = vec4(...);</a:t>
            </a:r>
          </a:p>
          <a:p>
            <a:r>
              <a:rPr lang="en-US" altLang="zh-CN" sz="1103"/>
              <a:t>}</a:t>
            </a:r>
            <a:endParaRPr lang="zh-CN" altLang="en-US" sz="1103"/>
          </a:p>
          <a:p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zh-CN" altLang="en-US" sz="126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5703FE5-BD00-459B-AF5A-EDEE3219FF8F}"/>
              </a:ext>
            </a:extLst>
          </p:cNvPr>
          <p:cNvCxnSpPr>
            <a:stCxn id="5" idx="3"/>
          </p:cNvCxnSpPr>
          <p:nvPr/>
        </p:nvCxnSpPr>
        <p:spPr>
          <a:xfrm>
            <a:off x="5760722" y="3040379"/>
            <a:ext cx="104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6C017F2-BFD2-479C-8E99-CA9D1601244A}"/>
              </a:ext>
            </a:extLst>
          </p:cNvPr>
          <p:cNvCxnSpPr>
            <a:stCxn id="6" idx="3"/>
            <a:endCxn id="17" idx="2"/>
          </p:cNvCxnSpPr>
          <p:nvPr/>
        </p:nvCxnSpPr>
        <p:spPr>
          <a:xfrm>
            <a:off x="5760720" y="4382769"/>
            <a:ext cx="4982846" cy="62230"/>
          </a:xfrm>
          <a:prstGeom prst="bentConnector4">
            <a:avLst>
              <a:gd name="adj1" fmla="val 40187"/>
              <a:gd name="adj2" fmla="val 4857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D5C002-71C8-438F-9897-296524D80ADF}"/>
              </a:ext>
            </a:extLst>
          </p:cNvPr>
          <p:cNvCxnSpPr/>
          <p:nvPr/>
        </p:nvCxnSpPr>
        <p:spPr>
          <a:xfrm>
            <a:off x="8756652" y="3040379"/>
            <a:ext cx="1009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9C01FBD-79AF-4322-958D-C5D5A63035CC}"/>
              </a:ext>
            </a:extLst>
          </p:cNvPr>
          <p:cNvSpPr txBox="1"/>
          <p:nvPr/>
        </p:nvSpPr>
        <p:spPr>
          <a:xfrm>
            <a:off x="8854441" y="2684780"/>
            <a:ext cx="813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gl_Position</a:t>
            </a:r>
            <a:endParaRPr lang="zh-CN" altLang="en-US" sz="735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B8606B4-5F49-47CB-91F8-18225D01668B}"/>
              </a:ext>
            </a:extLst>
          </p:cNvPr>
          <p:cNvSpPr/>
          <p:nvPr/>
        </p:nvSpPr>
        <p:spPr>
          <a:xfrm>
            <a:off x="8925560" y="2684781"/>
            <a:ext cx="644528" cy="2585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F802353-FF1E-4CDA-BF10-B3D21F9C9171}"/>
              </a:ext>
            </a:extLst>
          </p:cNvPr>
          <p:cNvCxnSpPr/>
          <p:nvPr/>
        </p:nvCxnSpPr>
        <p:spPr>
          <a:xfrm>
            <a:off x="8756652" y="3840478"/>
            <a:ext cx="1009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03F46B8-5E50-4667-B6D5-3AAEDB957B81}"/>
              </a:ext>
            </a:extLst>
          </p:cNvPr>
          <p:cNvSpPr/>
          <p:nvPr/>
        </p:nvSpPr>
        <p:spPr>
          <a:xfrm>
            <a:off x="8887775" y="3529331"/>
            <a:ext cx="644528" cy="2585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051BAF-6A34-45F2-8DAE-16AF69E9E6DD}"/>
              </a:ext>
            </a:extLst>
          </p:cNvPr>
          <p:cNvSpPr txBox="1"/>
          <p:nvPr/>
        </p:nvSpPr>
        <p:spPr>
          <a:xfrm>
            <a:off x="8812213" y="3529332"/>
            <a:ext cx="897890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/>
              <a:t>gl_PointSize</a:t>
            </a:r>
            <a:endParaRPr lang="zh-CN" altLang="en-US" sz="945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200B3E7-50E9-4A90-B462-AC8D63111BD5}"/>
              </a:ext>
            </a:extLst>
          </p:cNvPr>
          <p:cNvSpPr txBox="1"/>
          <p:nvPr/>
        </p:nvSpPr>
        <p:spPr>
          <a:xfrm>
            <a:off x="8812212" y="4919529"/>
            <a:ext cx="2000250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23"/>
              <a:t>WebGL</a:t>
            </a:r>
            <a:r>
              <a:rPr lang="zh-CN" altLang="en-US" sz="2223"/>
              <a:t>系统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994C22C-DDE1-4968-A1E6-76DEDA58368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721467" y="3498214"/>
            <a:ext cx="233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A1A9A4-D1FD-4ED0-879F-3CF0EFBFF2FC}"/>
              </a:ext>
            </a:extLst>
          </p:cNvPr>
          <p:cNvSpPr/>
          <p:nvPr/>
        </p:nvSpPr>
        <p:spPr>
          <a:xfrm>
            <a:off x="11954829" y="3040380"/>
            <a:ext cx="435610" cy="112903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D44083-29C9-4BC9-8765-8166E7F96C12}"/>
              </a:ext>
            </a:extLst>
          </p:cNvPr>
          <p:cNvSpPr txBox="1"/>
          <p:nvPr/>
        </p:nvSpPr>
        <p:spPr>
          <a:xfrm>
            <a:off x="11999620" y="2987038"/>
            <a:ext cx="410882" cy="1280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70"/>
              <a:t> gl_FragColor</a:t>
            </a:r>
            <a:endParaRPr lang="zh-CN" altLang="en-US" sz="147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249030C-90C7-4939-B4B6-6EB058AEACE3}"/>
              </a:ext>
            </a:extLst>
          </p:cNvPr>
          <p:cNvCxnSpPr/>
          <p:nvPr/>
        </p:nvCxnSpPr>
        <p:spPr>
          <a:xfrm>
            <a:off x="12410502" y="3529330"/>
            <a:ext cx="951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038A300-A371-4057-B613-FAAAED9BFF38}"/>
              </a:ext>
            </a:extLst>
          </p:cNvPr>
          <p:cNvSpPr/>
          <p:nvPr/>
        </p:nvSpPr>
        <p:spPr>
          <a:xfrm>
            <a:off x="13361671" y="3182620"/>
            <a:ext cx="1102360" cy="7734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颜色缓冲区</a:t>
            </a:r>
          </a:p>
        </p:txBody>
      </p:sp>
    </p:spTree>
    <p:extLst>
      <p:ext uri="{BB962C8B-B14F-4D97-AF65-F5344CB8AC3E}">
        <p14:creationId xmlns:p14="http://schemas.microsoft.com/office/powerpoint/2010/main" val="392595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6F686-9316-41ED-A129-874ECCB6ACDF}"/>
              </a:ext>
            </a:extLst>
          </p:cNvPr>
          <p:cNvSpPr/>
          <p:nvPr/>
        </p:nvSpPr>
        <p:spPr>
          <a:xfrm>
            <a:off x="2546988" y="1831339"/>
            <a:ext cx="2471419" cy="5414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23"/>
              <a:t>Javascript</a:t>
            </a:r>
            <a:r>
              <a:rPr lang="zh-CN" altLang="en-US" sz="2223"/>
              <a:t>程序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747837-7EBD-4B36-A17E-07A1CF85C618}"/>
              </a:ext>
            </a:extLst>
          </p:cNvPr>
          <p:cNvSpPr/>
          <p:nvPr/>
        </p:nvSpPr>
        <p:spPr>
          <a:xfrm>
            <a:off x="5334001" y="2595880"/>
            <a:ext cx="6578601" cy="38849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73289B-7A39-4B38-B41C-B805CA0AE89B}"/>
              </a:ext>
            </a:extLst>
          </p:cNvPr>
          <p:cNvSpPr/>
          <p:nvPr/>
        </p:nvSpPr>
        <p:spPr>
          <a:xfrm>
            <a:off x="5965191" y="3622674"/>
            <a:ext cx="2044701" cy="18313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70"/>
              <a:t>顶点着色器</a:t>
            </a:r>
            <a:endParaRPr lang="en-US" altLang="zh-CN" sz="1470"/>
          </a:p>
          <a:p>
            <a:pPr algn="ctr"/>
            <a:endParaRPr lang="en-US" altLang="zh-CN" sz="1470"/>
          </a:p>
          <a:p>
            <a:pPr algn="ctr"/>
            <a:endParaRPr lang="en-US" altLang="zh-CN" sz="1470"/>
          </a:p>
          <a:p>
            <a:pPr algn="ctr"/>
            <a:endParaRPr lang="en-US" altLang="zh-CN" sz="1470"/>
          </a:p>
          <a:p>
            <a:pPr algn="ctr"/>
            <a:endParaRPr lang="en-US" altLang="zh-CN" sz="1470"/>
          </a:p>
          <a:p>
            <a:pPr algn="ctr"/>
            <a:endParaRPr lang="zh-CN" altLang="en-US" sz="222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2999E8-C1EA-4614-8BF2-3EB37DE9A633}"/>
              </a:ext>
            </a:extLst>
          </p:cNvPr>
          <p:cNvSpPr/>
          <p:nvPr/>
        </p:nvSpPr>
        <p:spPr>
          <a:xfrm>
            <a:off x="9058912" y="3622674"/>
            <a:ext cx="2044701" cy="18313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70"/>
              <a:t>片元着色器</a:t>
            </a:r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en-US" altLang="zh-CN" sz="1260"/>
          </a:p>
          <a:p>
            <a:pPr algn="ctr"/>
            <a:endParaRPr lang="zh-CN" altLang="en-US" sz="2223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35EEA0-B79B-4C05-847B-826455D7EE1F}"/>
              </a:ext>
            </a:extLst>
          </p:cNvPr>
          <p:cNvCxnSpPr/>
          <p:nvPr/>
        </p:nvCxnSpPr>
        <p:spPr>
          <a:xfrm>
            <a:off x="8009891" y="4196080"/>
            <a:ext cx="104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606A3-29EE-4007-B519-DB887388F23F}"/>
              </a:ext>
            </a:extLst>
          </p:cNvPr>
          <p:cNvCxnSpPr/>
          <p:nvPr/>
        </p:nvCxnSpPr>
        <p:spPr>
          <a:xfrm>
            <a:off x="8009889" y="4895082"/>
            <a:ext cx="104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E338682-E439-42ED-A83F-B501402F2529}"/>
              </a:ext>
            </a:extLst>
          </p:cNvPr>
          <p:cNvSpPr txBox="1"/>
          <p:nvPr/>
        </p:nvSpPr>
        <p:spPr>
          <a:xfrm>
            <a:off x="8094346" y="3903068"/>
            <a:ext cx="88011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5"/>
              <a:t>gl_Position</a:t>
            </a:r>
            <a:endParaRPr lang="zh-CN" altLang="en-US" sz="1155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E9C45C-2734-4096-858A-826322F74FA8}"/>
              </a:ext>
            </a:extLst>
          </p:cNvPr>
          <p:cNvSpPr txBox="1"/>
          <p:nvPr/>
        </p:nvSpPr>
        <p:spPr>
          <a:xfrm>
            <a:off x="8045451" y="4628472"/>
            <a:ext cx="1049020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3"/>
              <a:t>gl_PointSize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412C7E0-F82B-4D38-B818-1D2ACC7E8A23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1103613" y="4628470"/>
            <a:ext cx="1075688" cy="2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8B07808-AC17-408C-9A18-692327F61412}"/>
              </a:ext>
            </a:extLst>
          </p:cNvPr>
          <p:cNvSpPr txBox="1"/>
          <p:nvPr/>
        </p:nvSpPr>
        <p:spPr>
          <a:xfrm>
            <a:off x="11005822" y="4263654"/>
            <a:ext cx="1004571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5"/>
              <a:t>gl_FragColor</a:t>
            </a:r>
            <a:endParaRPr lang="zh-CN" altLang="en-US" sz="1155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33CAAA-F5B2-4B7A-AA1C-25879CC4F4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018406" y="4538344"/>
            <a:ext cx="911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EA5E074-6929-404E-B74C-4857E8980477}"/>
              </a:ext>
            </a:extLst>
          </p:cNvPr>
          <p:cNvCxnSpPr/>
          <p:nvPr/>
        </p:nvCxnSpPr>
        <p:spPr>
          <a:xfrm>
            <a:off x="5018406" y="2524760"/>
            <a:ext cx="1462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5AAE4E4-F9F4-42AB-A1B9-06233C577A29}"/>
              </a:ext>
            </a:extLst>
          </p:cNvPr>
          <p:cNvCxnSpPr/>
          <p:nvPr/>
        </p:nvCxnSpPr>
        <p:spPr>
          <a:xfrm>
            <a:off x="6480810" y="2524761"/>
            <a:ext cx="0" cy="111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4353C5-28C8-4AA2-8775-B7082C53A52C}"/>
              </a:ext>
            </a:extLst>
          </p:cNvPr>
          <p:cNvCxnSpPr/>
          <p:nvPr/>
        </p:nvCxnSpPr>
        <p:spPr>
          <a:xfrm>
            <a:off x="5018407" y="2106930"/>
            <a:ext cx="245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ECFEC51-8283-4285-89D2-F75C38B60B3B}"/>
              </a:ext>
            </a:extLst>
          </p:cNvPr>
          <p:cNvCxnSpPr/>
          <p:nvPr/>
        </p:nvCxnSpPr>
        <p:spPr>
          <a:xfrm>
            <a:off x="7476490" y="2106932"/>
            <a:ext cx="0" cy="15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60C2ED6-AB2E-4399-80F8-06B0DD71EBD6}"/>
              </a:ext>
            </a:extLst>
          </p:cNvPr>
          <p:cNvSpPr txBox="1"/>
          <p:nvPr/>
        </p:nvSpPr>
        <p:spPr>
          <a:xfrm>
            <a:off x="5111755" y="2936372"/>
            <a:ext cx="1395720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5"/>
              <a:t>attribute variable</a:t>
            </a:r>
            <a:endParaRPr lang="zh-CN" altLang="en-US" sz="1155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4CDBE8-8224-42C1-95DE-8E553347B7FE}"/>
              </a:ext>
            </a:extLst>
          </p:cNvPr>
          <p:cNvSpPr txBox="1"/>
          <p:nvPr/>
        </p:nvSpPr>
        <p:spPr>
          <a:xfrm>
            <a:off x="7405372" y="2923934"/>
            <a:ext cx="1280159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5"/>
              <a:t>uniform variable</a:t>
            </a:r>
            <a:endParaRPr lang="zh-CN" altLang="en-US" sz="1155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8D7D4BD-D5D0-43B1-A13E-A659401048CD}"/>
              </a:ext>
            </a:extLst>
          </p:cNvPr>
          <p:cNvSpPr txBox="1"/>
          <p:nvPr/>
        </p:nvSpPr>
        <p:spPr>
          <a:xfrm>
            <a:off x="9583426" y="2855940"/>
            <a:ext cx="1689100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23"/>
              <a:t>WebGL</a:t>
            </a:r>
            <a:r>
              <a:rPr lang="zh-CN" altLang="en-US" sz="2223"/>
              <a:t>系统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0795BC-A386-466E-8247-DD8454209688}"/>
              </a:ext>
            </a:extLst>
          </p:cNvPr>
          <p:cNvSpPr/>
          <p:nvPr/>
        </p:nvSpPr>
        <p:spPr>
          <a:xfrm>
            <a:off x="12179301" y="4097246"/>
            <a:ext cx="1493520" cy="106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23"/>
              <a:t>颜色缓冲区</a:t>
            </a:r>
          </a:p>
        </p:txBody>
      </p:sp>
    </p:spTree>
    <p:extLst>
      <p:ext uri="{BB962C8B-B14F-4D97-AF65-F5344CB8AC3E}">
        <p14:creationId xmlns:p14="http://schemas.microsoft.com/office/powerpoint/2010/main" val="362194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C550BD-ADB1-446E-A481-927E3D9DC21A}"/>
              </a:ext>
            </a:extLst>
          </p:cNvPr>
          <p:cNvSpPr txBox="1"/>
          <p:nvPr/>
        </p:nvSpPr>
        <p:spPr>
          <a:xfrm>
            <a:off x="3131372" y="3092150"/>
            <a:ext cx="4113978" cy="214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altLang="zh-CN" sz="2223">
                <a:latin typeface="+mj-ea"/>
                <a:ea typeface="+mj-ea"/>
              </a:rPr>
              <a:t>ConeSource </a:t>
            </a:r>
            <a:r>
              <a:rPr lang="zh-CN" altLang="en-US" sz="2223">
                <a:latin typeface="+mj-ea"/>
                <a:ea typeface="+mj-ea"/>
              </a:rPr>
              <a:t>提供数据</a:t>
            </a:r>
            <a:endParaRPr lang="en-US" altLang="zh-CN" sz="2223">
              <a:latin typeface="+mj-ea"/>
              <a:ea typeface="+mj-ea"/>
            </a:endParaRP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zh-CN" altLang="en-US" sz="2223">
                <a:latin typeface="+mj-ea"/>
                <a:ea typeface="+mj-ea"/>
              </a:rPr>
              <a:t>数据通过</a:t>
            </a:r>
            <a:r>
              <a:rPr lang="en-US" altLang="zh-CN" sz="2223">
                <a:latin typeface="+mj-ea"/>
                <a:ea typeface="+mj-ea"/>
              </a:rPr>
              <a:t>Mapper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altLang="zh-CN" sz="2223">
                <a:latin typeface="+mj-ea"/>
                <a:ea typeface="+mj-ea"/>
              </a:rPr>
              <a:t>Mapper</a:t>
            </a:r>
            <a:r>
              <a:rPr lang="zh-CN" altLang="en-US" sz="2223">
                <a:latin typeface="+mj-ea"/>
                <a:ea typeface="+mj-ea"/>
              </a:rPr>
              <a:t>被附加到</a:t>
            </a:r>
            <a:r>
              <a:rPr lang="en-US" altLang="zh-CN" sz="2223">
                <a:latin typeface="+mj-ea"/>
                <a:ea typeface="+mj-ea"/>
              </a:rPr>
              <a:t>Actor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altLang="zh-CN" sz="2223">
                <a:latin typeface="+mj-ea"/>
                <a:ea typeface="+mj-ea"/>
              </a:rPr>
              <a:t>Renderer</a:t>
            </a:r>
            <a:r>
              <a:rPr lang="zh-CN" altLang="en-US" sz="2223">
                <a:latin typeface="+mj-ea"/>
                <a:ea typeface="+mj-ea"/>
              </a:rPr>
              <a:t>有很多</a:t>
            </a:r>
            <a:r>
              <a:rPr lang="en-US" altLang="zh-CN" sz="2223">
                <a:latin typeface="+mj-ea"/>
                <a:ea typeface="+mj-ea"/>
              </a:rPr>
              <a:t>Actor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altLang="zh-CN" sz="2223">
                <a:latin typeface="+mj-ea"/>
                <a:ea typeface="+mj-ea"/>
              </a:rPr>
              <a:t>RenderWindow</a:t>
            </a:r>
            <a:r>
              <a:rPr lang="zh-CN" altLang="en-US" sz="2223">
                <a:latin typeface="+mj-ea"/>
                <a:ea typeface="+mj-ea"/>
              </a:rPr>
              <a:t>有很多</a:t>
            </a:r>
            <a:r>
              <a:rPr lang="en-US" altLang="zh-CN" sz="2223">
                <a:latin typeface="+mj-ea"/>
                <a:ea typeface="+mj-ea"/>
              </a:rPr>
              <a:t>Renderers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243C7-2D57-4890-8DF3-1CACD08F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80" y="2717765"/>
            <a:ext cx="6180000" cy="34600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673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881759-53D5-4CBC-B58F-03118404E474}"/>
              </a:ext>
            </a:extLst>
          </p:cNvPr>
          <p:cNvSpPr txBox="1"/>
          <p:nvPr/>
        </p:nvSpPr>
        <p:spPr>
          <a:xfrm>
            <a:off x="3591560" y="2835910"/>
            <a:ext cx="4240530" cy="1460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Wingdings" panose="05000000000000000000" pitchFamily="2" charset="2"/>
              <a:buChar char="l"/>
            </a:pPr>
            <a:r>
              <a:rPr lang="en-US" altLang="zh-CN" sz="2223"/>
              <a:t>vtkConeSource </a:t>
            </a:r>
            <a:r>
              <a:rPr lang="zh-CN" altLang="en-US" sz="2223"/>
              <a:t>是一个</a:t>
            </a:r>
            <a:r>
              <a:rPr lang="en-US" altLang="zh-CN" sz="2223"/>
              <a:t>vtk filter</a:t>
            </a:r>
          </a:p>
          <a:p>
            <a:pPr marL="300038" indent="-300038">
              <a:buFont typeface="Wingdings" panose="05000000000000000000" pitchFamily="2" charset="2"/>
              <a:buChar char="l"/>
            </a:pPr>
            <a:r>
              <a:rPr lang="zh-CN" altLang="en-US" sz="2223"/>
              <a:t>输出</a:t>
            </a:r>
            <a:r>
              <a:rPr lang="en-US" altLang="zh-CN" sz="2223"/>
              <a:t>vtkPolyData</a:t>
            </a:r>
            <a:r>
              <a:rPr lang="zh-CN" altLang="en-US" sz="2223"/>
              <a:t>的算法</a:t>
            </a:r>
            <a:endParaRPr lang="en-US" altLang="zh-CN" sz="2223"/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zh-CN" altLang="en-US" sz="2223"/>
              <a:t>顶点，线，和面的集合</a:t>
            </a:r>
            <a:endParaRPr lang="en-US" altLang="zh-CN" sz="2223"/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altLang="zh-CN" sz="2223"/>
              <a:t>vtk.js</a:t>
            </a:r>
            <a:r>
              <a:rPr lang="zh-CN" altLang="en-US" sz="2223"/>
              <a:t>的一个基本数据类型</a:t>
            </a:r>
            <a:endParaRPr lang="en-US" altLang="zh-CN" sz="2223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38D165-F476-444D-86E6-1A39CF10B5CE}"/>
              </a:ext>
            </a:extLst>
          </p:cNvPr>
          <p:cNvSpPr txBox="1"/>
          <p:nvPr/>
        </p:nvSpPr>
        <p:spPr>
          <a:xfrm>
            <a:off x="3591560" y="4096257"/>
            <a:ext cx="4240530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Wingdings" panose="05000000000000000000" pitchFamily="2" charset="2"/>
              <a:buChar char="l"/>
            </a:pPr>
            <a:r>
              <a:rPr lang="en-US" altLang="zh-CN" sz="2223"/>
              <a:t>ConeSource</a:t>
            </a:r>
            <a:r>
              <a:rPr lang="zh-CN" altLang="en-US" sz="2223"/>
              <a:t>算法：</a:t>
            </a:r>
            <a:r>
              <a:rPr lang="en-US" altLang="zh-CN" sz="2223"/>
              <a:t>0</a:t>
            </a:r>
            <a:r>
              <a:rPr lang="zh-CN" altLang="en-US" sz="2223"/>
              <a:t>个输入，一个输出</a:t>
            </a:r>
            <a:endParaRPr lang="en-US" altLang="zh-CN" sz="222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6CFA42-3EFF-4292-9B69-F00B4566F51B}"/>
              </a:ext>
            </a:extLst>
          </p:cNvPr>
          <p:cNvSpPr/>
          <p:nvPr/>
        </p:nvSpPr>
        <p:spPr>
          <a:xfrm>
            <a:off x="3289302" y="2711451"/>
            <a:ext cx="4542789" cy="2391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420ABE-E814-4E38-8244-9E26F4FA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3134904"/>
            <a:ext cx="6160000" cy="16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18B428-5FF9-4D56-B74A-8A193ABE844D}"/>
              </a:ext>
            </a:extLst>
          </p:cNvPr>
          <p:cNvSpPr/>
          <p:nvPr/>
        </p:nvSpPr>
        <p:spPr>
          <a:xfrm>
            <a:off x="2871470" y="2311400"/>
            <a:ext cx="11654790" cy="355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</p:spTree>
    <p:extLst>
      <p:ext uri="{BB962C8B-B14F-4D97-AF65-F5344CB8AC3E}">
        <p14:creationId xmlns:p14="http://schemas.microsoft.com/office/powerpoint/2010/main" val="240301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7A9D84-918A-4D46-B2E4-4E50549ED587}"/>
              </a:ext>
            </a:extLst>
          </p:cNvPr>
          <p:cNvSpPr txBox="1"/>
          <p:nvPr/>
        </p:nvSpPr>
        <p:spPr>
          <a:xfrm>
            <a:off x="3310218" y="1943773"/>
            <a:ext cx="60336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40">
                <a:solidFill>
                  <a:srgbClr val="002060"/>
                </a:solidFill>
              </a:rPr>
              <a:t>体积渲染：透明度和颜色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E430-FEDF-42E1-9C01-97512AD89529}"/>
              </a:ext>
            </a:extLst>
          </p:cNvPr>
          <p:cNvSpPr txBox="1"/>
          <p:nvPr/>
        </p:nvSpPr>
        <p:spPr>
          <a:xfrm>
            <a:off x="3234915" y="2809764"/>
            <a:ext cx="6749079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Font typeface="Wingdings" panose="05000000000000000000" pitchFamily="2" charset="2"/>
              <a:buChar char="l"/>
            </a:pPr>
            <a:r>
              <a:rPr lang="en-US" altLang="zh-CN" sz="2223">
                <a:latin typeface="+mj-ea"/>
                <a:ea typeface="+mj-ea"/>
              </a:rPr>
              <a:t>Opacity  function :</a:t>
            </a:r>
            <a:r>
              <a:rPr lang="zh-CN" altLang="en-US" sz="2223">
                <a:latin typeface="+mj-ea"/>
                <a:ea typeface="+mj-ea"/>
              </a:rPr>
              <a:t>决定哪些体元是透明的</a:t>
            </a:r>
            <a:endParaRPr lang="en-US" altLang="zh-CN" sz="2223">
              <a:latin typeface="+mj-ea"/>
              <a:ea typeface="+mj-ea"/>
            </a:endParaRPr>
          </a:p>
          <a:p>
            <a:pPr marL="360045" indent="-360045">
              <a:buFont typeface="Wingdings" panose="05000000000000000000" pitchFamily="2" charset="2"/>
              <a:buChar char="l"/>
            </a:pPr>
            <a:r>
              <a:rPr lang="en-US" altLang="zh-CN" sz="2223">
                <a:latin typeface="+mj-ea"/>
                <a:ea typeface="+mj-ea"/>
              </a:rPr>
              <a:t>Color transfer function: </a:t>
            </a:r>
            <a:r>
              <a:rPr lang="zh-CN" altLang="en-US" sz="2223">
                <a:latin typeface="+mj-ea"/>
                <a:ea typeface="+mj-ea"/>
              </a:rPr>
              <a:t>决定哪些体元映射什么颜色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1D8C78-4672-40E1-818F-47DB3FBC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16" y="3673241"/>
            <a:ext cx="8066891" cy="3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6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25E23B-5A13-400F-B5B8-06F01E075E6E}"/>
              </a:ext>
            </a:extLst>
          </p:cNvPr>
          <p:cNvSpPr txBox="1"/>
          <p:nvPr/>
        </p:nvSpPr>
        <p:spPr>
          <a:xfrm>
            <a:off x="3602022" y="1906121"/>
            <a:ext cx="500768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40">
                <a:solidFill>
                  <a:srgbClr val="002060"/>
                </a:solidFill>
              </a:rPr>
              <a:t>体积渲染：透明度（</a:t>
            </a:r>
            <a:r>
              <a:rPr lang="en-US" altLang="zh-CN" sz="2940">
                <a:solidFill>
                  <a:srgbClr val="002060"/>
                </a:solidFill>
              </a:rPr>
              <a:t>Opacity</a:t>
            </a:r>
            <a:r>
              <a:rPr lang="zh-CN" altLang="en-US" sz="2940">
                <a:solidFill>
                  <a:srgbClr val="002060"/>
                </a:solidFill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23B263-A46F-472E-9453-EF2AAB98D458}"/>
              </a:ext>
            </a:extLst>
          </p:cNvPr>
          <p:cNvSpPr txBox="1"/>
          <p:nvPr/>
        </p:nvSpPr>
        <p:spPr>
          <a:xfrm>
            <a:off x="3602022" y="3054499"/>
            <a:ext cx="6890271" cy="11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panose="020B0604020202020204" pitchFamily="34" charset="0"/>
              <a:buChar char="•"/>
            </a:pPr>
            <a:r>
              <a:rPr lang="zh-CN" altLang="en-US" sz="2223"/>
              <a:t>创建一个 </a:t>
            </a:r>
            <a:r>
              <a:rPr lang="en-US" altLang="zh-CN" sz="2223"/>
              <a:t>vtkPiecewiseFunction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zh-CN" altLang="en-US" sz="2223"/>
              <a:t>线性不透明度函数映射从</a:t>
            </a:r>
            <a:r>
              <a:rPr lang="en-US" altLang="zh-CN" sz="2223"/>
              <a:t>[0, 256 ] </a:t>
            </a:r>
            <a:r>
              <a:rPr lang="zh-CN" altLang="en-US" sz="2223"/>
              <a:t>到</a:t>
            </a:r>
            <a:r>
              <a:rPr lang="en-US" altLang="zh-CN" sz="2223"/>
              <a:t>[0 , 1 ]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en-US" altLang="zh-CN" sz="2223"/>
              <a:t>Actor</a:t>
            </a:r>
            <a:r>
              <a:rPr lang="zh-CN" altLang="en-US" sz="2223"/>
              <a:t>的属性：</a:t>
            </a:r>
            <a:r>
              <a:rPr lang="en-US" altLang="zh-CN" sz="2223"/>
              <a:t>Opacity</a:t>
            </a:r>
            <a:r>
              <a:rPr lang="zh-CN" altLang="en-US" sz="2223"/>
              <a:t>，</a:t>
            </a:r>
            <a:r>
              <a:rPr lang="en-US" altLang="zh-CN" sz="2223"/>
              <a:t>color</a:t>
            </a:r>
            <a:r>
              <a:rPr lang="zh-CN" altLang="en-US" sz="2223"/>
              <a:t>，</a:t>
            </a:r>
            <a:r>
              <a:rPr lang="en-US" altLang="zh-CN" sz="2223"/>
              <a:t>lighting</a:t>
            </a:r>
            <a:r>
              <a:rPr lang="zh-CN" altLang="en-US" sz="2223"/>
              <a:t>，</a:t>
            </a:r>
            <a:r>
              <a:rPr lang="en-US" altLang="zh-CN" sz="2223"/>
              <a:t>etc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B5102-A59F-4724-9DED-2D8E7735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21" y="4196814"/>
            <a:ext cx="6570000" cy="1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9214F7-1786-440D-BCE2-2B6DFBD021B9}"/>
              </a:ext>
            </a:extLst>
          </p:cNvPr>
          <p:cNvSpPr txBox="1"/>
          <p:nvPr/>
        </p:nvSpPr>
        <p:spPr>
          <a:xfrm>
            <a:off x="3743214" y="1859059"/>
            <a:ext cx="642903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40">
                <a:solidFill>
                  <a:srgbClr val="002060"/>
                </a:solidFill>
                <a:latin typeface="+mj-ea"/>
                <a:ea typeface="+mj-ea"/>
              </a:rPr>
              <a:t>体积渲染：</a:t>
            </a:r>
            <a:r>
              <a:rPr lang="en-US" altLang="zh-CN" sz="2940">
                <a:solidFill>
                  <a:srgbClr val="002060"/>
                </a:solidFill>
                <a:latin typeface="+mj-ea"/>
                <a:ea typeface="+mj-ea"/>
              </a:rPr>
              <a:t>Color Transfer Function</a:t>
            </a:r>
            <a:endParaRPr lang="zh-CN" altLang="en-US" sz="294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1C2071-9A45-4686-BFB6-6E068FD4D999}"/>
              </a:ext>
            </a:extLst>
          </p:cNvPr>
          <p:cNvSpPr txBox="1"/>
          <p:nvPr/>
        </p:nvSpPr>
        <p:spPr>
          <a:xfrm>
            <a:off x="4063254" y="3120391"/>
            <a:ext cx="5948979" cy="1460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panose="020B0604020202020204" pitchFamily="34" charset="0"/>
              <a:buChar char="•"/>
            </a:pPr>
            <a:r>
              <a:rPr lang="zh-CN" altLang="en-US" sz="2223">
                <a:latin typeface="+mj-ea"/>
                <a:ea typeface="+mj-ea"/>
              </a:rPr>
              <a:t>创建一个 </a:t>
            </a:r>
            <a:r>
              <a:rPr lang="en-US" altLang="zh-CN" sz="2223">
                <a:latin typeface="+mj-ea"/>
                <a:ea typeface="+mj-ea"/>
              </a:rPr>
              <a:t>vtkColorTransferFunction</a:t>
            </a:r>
          </a:p>
          <a:p>
            <a:pPr marL="300038" indent="-300038">
              <a:buFont typeface="Arial" panose="020B0604020202020204" pitchFamily="34" charset="0"/>
              <a:buChar char="•"/>
            </a:pPr>
            <a:r>
              <a:rPr lang="zh-CN" altLang="en-US" sz="2223">
                <a:latin typeface="+mj-ea"/>
                <a:ea typeface="+mj-ea"/>
              </a:rPr>
              <a:t>应用</a:t>
            </a:r>
            <a:r>
              <a:rPr lang="en-US" altLang="zh-CN" sz="2223">
                <a:latin typeface="+mj-ea"/>
                <a:ea typeface="+mj-ea"/>
              </a:rPr>
              <a:t>colormap </a:t>
            </a:r>
            <a:r>
              <a:rPr lang="zh-CN" altLang="en-US" sz="2223">
                <a:latin typeface="+mj-ea"/>
                <a:ea typeface="+mj-ea"/>
              </a:rPr>
              <a:t>或手动设置点</a:t>
            </a:r>
            <a:endParaRPr lang="en-US" altLang="zh-CN" sz="2223">
              <a:latin typeface="+mj-ea"/>
              <a:ea typeface="+mj-ea"/>
            </a:endParaRPr>
          </a:p>
          <a:p>
            <a:pPr marL="780098" lvl="1" indent="-300038">
              <a:buFont typeface="Arial" panose="020B0604020202020204" pitchFamily="34" charset="0"/>
              <a:buChar char="•"/>
            </a:pPr>
            <a:r>
              <a:rPr lang="en-US" altLang="zh-CN" sz="2223">
                <a:latin typeface="+mj-ea"/>
                <a:ea typeface="+mj-ea"/>
              </a:rPr>
              <a:t>Cool to Warm</a:t>
            </a:r>
            <a:r>
              <a:rPr lang="zh-CN" altLang="en-US" sz="2223">
                <a:latin typeface="+mj-ea"/>
                <a:ea typeface="+mj-ea"/>
              </a:rPr>
              <a:t>，</a:t>
            </a:r>
            <a:r>
              <a:rPr lang="en-US" altLang="zh-CN" sz="2223">
                <a:latin typeface="+mj-ea"/>
                <a:ea typeface="+mj-ea"/>
              </a:rPr>
              <a:t>Matlab colors, ERDC colors,ect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568757-191F-45F3-B800-779D1727A8C4}"/>
              </a:ext>
            </a:extLst>
          </p:cNvPr>
          <p:cNvSpPr txBox="1"/>
          <p:nvPr/>
        </p:nvSpPr>
        <p:spPr>
          <a:xfrm>
            <a:off x="4063253" y="4089887"/>
            <a:ext cx="4235824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panose="020B0604020202020204" pitchFamily="34" charset="0"/>
              <a:buChar char="•"/>
            </a:pPr>
            <a:r>
              <a:rPr lang="zh-CN" altLang="en-US" sz="2223">
                <a:latin typeface="+mj-ea"/>
                <a:ea typeface="+mj-ea"/>
              </a:rPr>
              <a:t>设置映射范围为体积数据范围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4DE820-2393-407F-A2D6-5D4CE474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35" y="4800600"/>
            <a:ext cx="6830000" cy="2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3247</TotalTime>
  <Words>878</Words>
  <Application>Microsoft Office PowerPoint</Application>
  <PresentationFormat>自定义</PresentationFormat>
  <Paragraphs>257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思晗</dc:creator>
  <cp:lastModifiedBy>黄 思晗</cp:lastModifiedBy>
  <cp:revision>11</cp:revision>
  <dcterms:created xsi:type="dcterms:W3CDTF">2022-04-25T05:58:09Z</dcterms:created>
  <dcterms:modified xsi:type="dcterms:W3CDTF">2022-08-11T19:42:04Z</dcterms:modified>
</cp:coreProperties>
</file>