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E76E9-4F47-4DF6-AFD5-065A098F36E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7474F-A7BF-44EE-B351-301DE816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0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7474F-A7BF-44EE-B351-301DE81663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4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A6BFE3-CAED-4B5F-BBC3-A54E5DE76E9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E3FAF8-62C3-479E-9040-AF9501B33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FE3-CAED-4B5F-BBC3-A54E5DE76E9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AF8-62C3-479E-9040-AF9501B33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FE3-CAED-4B5F-BBC3-A54E5DE76E9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AF8-62C3-479E-9040-AF9501B33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FE3-CAED-4B5F-BBC3-A54E5DE76E9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AF8-62C3-479E-9040-AF9501B337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FE3-CAED-4B5F-BBC3-A54E5DE76E9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AF8-62C3-479E-9040-AF9501B337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FE3-CAED-4B5F-BBC3-A54E5DE76E9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AF8-62C3-479E-9040-AF9501B337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FE3-CAED-4B5F-BBC3-A54E5DE76E9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AF8-62C3-479E-9040-AF9501B33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FE3-CAED-4B5F-BBC3-A54E5DE76E9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AF8-62C3-479E-9040-AF9501B337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FE3-CAED-4B5F-BBC3-A54E5DE76E9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AF8-62C3-479E-9040-AF9501B33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0A6BFE3-CAED-4B5F-BBC3-A54E5DE76E9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FAF8-62C3-479E-9040-AF9501B33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A6BFE3-CAED-4B5F-BBC3-A54E5DE76E9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E3FAF8-62C3-479E-9040-AF9501B337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0A6BFE3-CAED-4B5F-BBC3-A54E5DE76E9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EE3FAF8-62C3-479E-9040-AF9501B33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142999"/>
          </a:xfrm>
        </p:spPr>
        <p:txBody>
          <a:bodyPr/>
          <a:lstStyle/>
          <a:p>
            <a:r>
              <a:rPr lang="en-US" dirty="0"/>
              <a:t>Academic and technical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715000"/>
            <a:ext cx="7772400" cy="838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7" name="Picture 3" descr="C:\Users\Maria.MC\Downloads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743200"/>
            <a:ext cx="2209800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dirty="0"/>
          </a:p>
          <a:p>
            <a:pPr algn="ctr">
              <a:buNone/>
            </a:pPr>
            <a:r>
              <a:rPr lang="en-US" sz="5400" dirty="0"/>
              <a:t>Goals/ purpose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and technical writing</a:t>
            </a:r>
          </a:p>
        </p:txBody>
      </p:sp>
      <p:pic>
        <p:nvPicPr>
          <p:cNvPr id="2051" name="Picture 3" descr="C:\Users\Maria.MC\Downloads\question-mark-red-3d-gloss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429000"/>
            <a:ext cx="16002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en-US" dirty="0"/>
              <a:t>Verbal and non-verbal communication</a:t>
            </a:r>
          </a:p>
          <a:p>
            <a:pPr lvl="1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Academic writing skills</a:t>
            </a:r>
          </a:p>
          <a:p>
            <a:pPr marL="914400" lvl="1">
              <a:buFont typeface="Courier New" pitchFamily="49" charset="0"/>
              <a:buChar char="o"/>
            </a:pPr>
            <a:r>
              <a:rPr lang="en-US" sz="1800" dirty="0"/>
              <a:t>Documenting</a:t>
            </a:r>
          </a:p>
          <a:p>
            <a:pPr marL="914400" lvl="1">
              <a:buFont typeface="Courier New" pitchFamily="49" charset="0"/>
              <a:buChar char="o"/>
            </a:pPr>
            <a:r>
              <a:rPr lang="en-US" sz="1800" dirty="0"/>
              <a:t>Collecting information</a:t>
            </a:r>
          </a:p>
          <a:p>
            <a:pPr marL="914400" lvl="1">
              <a:buFont typeface="Courier New" pitchFamily="49" charset="0"/>
              <a:buChar char="o"/>
            </a:pPr>
            <a:r>
              <a:rPr lang="en-US" sz="1800" dirty="0"/>
              <a:t>Selection of data</a:t>
            </a:r>
          </a:p>
          <a:p>
            <a:pPr marL="914400" lvl="1">
              <a:buFont typeface="Courier New" pitchFamily="49" charset="0"/>
              <a:buChar char="o"/>
            </a:pPr>
            <a:r>
              <a:rPr lang="en-US" sz="1800" dirty="0"/>
              <a:t>Drafting</a:t>
            </a:r>
          </a:p>
          <a:p>
            <a:pPr marL="914400" lvl="1">
              <a:buFont typeface="Courier New" pitchFamily="49" charset="0"/>
              <a:buChar char="o"/>
            </a:pPr>
            <a:r>
              <a:rPr lang="en-US" sz="1800" dirty="0"/>
              <a:t>Writing</a:t>
            </a:r>
          </a:p>
          <a:p>
            <a:pPr marL="914400" lvl="1">
              <a:buFont typeface="Courier New" pitchFamily="49" charset="0"/>
              <a:buChar char="o"/>
            </a:pPr>
            <a:r>
              <a:rPr lang="en-US" sz="1800" dirty="0"/>
              <a:t>Editing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Rules and conventions for academic and technical writing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Competences and skills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your communication skills in an engineering professional context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Improve your writing skills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Know the technical writing conventions (English language)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962400"/>
            <a:ext cx="3133725" cy="762000"/>
          </a:xfrm>
          <a:prstGeom prst="rect">
            <a:avLst/>
          </a:prstGeom>
        </p:spPr>
      </p:pic>
      <p:pic>
        <p:nvPicPr>
          <p:cNvPr id="10" name="Picture 9" descr="Effective-communication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2057400"/>
            <a:ext cx="21336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r>
              <a:rPr lang="en-US" sz="2000" dirty="0"/>
              <a:t>Importance of professional/academic communication</a:t>
            </a:r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r>
              <a:rPr lang="en-US" sz="2000" dirty="0"/>
              <a:t>The writing process of a technical document</a:t>
            </a:r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r>
              <a:rPr lang="en-US" sz="2000" dirty="0"/>
              <a:t>Drafting. Editing. Grammar rules and punctuation</a:t>
            </a:r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r>
              <a:rPr lang="en-US" sz="2000" dirty="0"/>
              <a:t>The sentence and the paragraph</a:t>
            </a:r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r>
              <a:rPr lang="en-US" sz="2000" dirty="0"/>
              <a:t>Language functions: definitions, exemplifications, contrast and comparison, cause and effect, description,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000" dirty="0"/>
              <a:t>Document writing conventions. Legal and ethical aspects regarding academic writing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000" dirty="0"/>
              <a:t>Avoiding plagiarism. Paraphrase. Reference sources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000" dirty="0"/>
              <a:t>Editing and improving documents. Text reduction techniques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000" dirty="0"/>
              <a:t>Synthesis, summary, report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000" dirty="0"/>
              <a:t>Types of technical documents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Resources: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err="1"/>
              <a:t>Granescu</a:t>
            </a:r>
            <a:r>
              <a:rPr lang="en-US" sz="1900" dirty="0"/>
              <a:t> M., Adam E, </a:t>
            </a:r>
            <a:r>
              <a:rPr lang="en-US" sz="1900" i="1" dirty="0"/>
              <a:t>Effective Academic and Technical Writing</a:t>
            </a:r>
            <a:r>
              <a:rPr lang="en-US" sz="1900" dirty="0"/>
              <a:t>, </a:t>
            </a:r>
            <a:r>
              <a:rPr lang="en-US" sz="1900" dirty="0" err="1"/>
              <a:t>UTPress</a:t>
            </a:r>
            <a:r>
              <a:rPr lang="en-US" sz="1900" dirty="0"/>
              <a:t>, Cluj-Napoca, 2009</a:t>
            </a:r>
          </a:p>
          <a:p>
            <a:pPr>
              <a:buFont typeface="Wingdings" pitchFamily="2" charset="2"/>
              <a:buChar char="Ø"/>
            </a:pPr>
            <a:endParaRPr lang="en-US" sz="1900" dirty="0"/>
          </a:p>
          <a:p>
            <a:pPr>
              <a:buFont typeface="Wingdings" pitchFamily="2" charset="2"/>
              <a:buChar char="Ø"/>
            </a:pPr>
            <a:r>
              <a:rPr lang="en-US" sz="1900" dirty="0" err="1"/>
              <a:t>Munteanu</a:t>
            </a:r>
            <a:r>
              <a:rPr lang="en-US" sz="1900" dirty="0"/>
              <a:t> S., </a:t>
            </a:r>
            <a:r>
              <a:rPr lang="en-US" sz="1900" i="1" dirty="0"/>
              <a:t>Academic Writing for Engineering Students</a:t>
            </a:r>
            <a:r>
              <a:rPr lang="en-US" sz="1900" dirty="0"/>
              <a:t>, Ed. </a:t>
            </a:r>
            <a:r>
              <a:rPr lang="en-US" sz="1900" dirty="0" err="1"/>
              <a:t>GenesisTipo</a:t>
            </a:r>
            <a:r>
              <a:rPr lang="en-US" sz="1900" dirty="0"/>
              <a:t>, </a:t>
            </a:r>
            <a:r>
              <a:rPr lang="en-US" sz="1900" dirty="0" err="1"/>
              <a:t>Clj-Napoca</a:t>
            </a:r>
            <a:r>
              <a:rPr lang="en-US" sz="1900" dirty="0"/>
              <a:t>, 2002</a:t>
            </a:r>
          </a:p>
          <a:p>
            <a:pPr>
              <a:buFont typeface="Wingdings" pitchFamily="2" charset="2"/>
              <a:buChar char="Ø"/>
            </a:pPr>
            <a:endParaRPr lang="en-US" sz="1900" dirty="0"/>
          </a:p>
          <a:p>
            <a:pPr>
              <a:buFont typeface="Wingdings" pitchFamily="2" charset="2"/>
              <a:buChar char="Ø"/>
            </a:pPr>
            <a:r>
              <a:rPr lang="en-US" sz="1900" dirty="0"/>
              <a:t>Rubens P. (2001) </a:t>
            </a:r>
            <a:r>
              <a:rPr lang="en-US" sz="1900" i="1" dirty="0"/>
              <a:t>Science and technical writing : a manual of style</a:t>
            </a:r>
            <a:r>
              <a:rPr lang="en-US" sz="1900" dirty="0"/>
              <a:t>, </a:t>
            </a:r>
            <a:r>
              <a:rPr lang="en-US" sz="1900" dirty="0" err="1"/>
              <a:t>Routledge</a:t>
            </a:r>
            <a:endParaRPr lang="en-US" sz="1900" dirty="0"/>
          </a:p>
          <a:p>
            <a:pPr>
              <a:buFont typeface="Wingdings" pitchFamily="2" charset="2"/>
              <a:buChar char="Ø"/>
            </a:pPr>
            <a:endParaRPr lang="en-US" sz="1900" dirty="0"/>
          </a:p>
          <a:p>
            <a:pPr>
              <a:buFont typeface="Wingdings" pitchFamily="2" charset="2"/>
              <a:buChar char="Ø"/>
            </a:pPr>
            <a:r>
              <a:rPr lang="en-US" sz="1900" dirty="0" err="1"/>
              <a:t>Thody</a:t>
            </a:r>
            <a:r>
              <a:rPr lang="en-US" sz="1900" dirty="0"/>
              <a:t> A.(2006) </a:t>
            </a:r>
            <a:r>
              <a:rPr lang="en-US" sz="1900" i="1" dirty="0"/>
              <a:t>Writing and Presenting Research</a:t>
            </a:r>
            <a:r>
              <a:rPr lang="en-US" sz="1900" dirty="0"/>
              <a:t>, Sage Publications</a:t>
            </a:r>
          </a:p>
          <a:p>
            <a:pPr>
              <a:buFont typeface="Wingdings" pitchFamily="2" charset="2"/>
              <a:buChar char="Ø"/>
            </a:pPr>
            <a:endParaRPr lang="en-US" sz="1900" dirty="0"/>
          </a:p>
          <a:p>
            <a:pPr>
              <a:buFont typeface="Wingdings" pitchFamily="2" charset="2"/>
              <a:buChar char="Ø"/>
            </a:pPr>
            <a:r>
              <a:rPr lang="en-US" sz="1900" dirty="0"/>
              <a:t>Online resources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and technical writing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f36049-6de0-421b-beb0-a89e727c50b6" xsi:nil="true"/>
    <lcf76f155ced4ddcb4097134ff3c332f xmlns="52d05286-142b-49d1-923d-9d3cb603798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36FDFED8A43448917BC6512A5CF21B" ma:contentTypeVersion="12" ma:contentTypeDescription="Create a new document." ma:contentTypeScope="" ma:versionID="0043de1f3a995d5441115df4bfb5ef82">
  <xsd:schema xmlns:xsd="http://www.w3.org/2001/XMLSchema" xmlns:xs="http://www.w3.org/2001/XMLSchema" xmlns:p="http://schemas.microsoft.com/office/2006/metadata/properties" xmlns:ns2="52d05286-142b-49d1-923d-9d3cb6037983" xmlns:ns3="c8f36049-6de0-421b-beb0-a89e727c50b6" targetNamespace="http://schemas.microsoft.com/office/2006/metadata/properties" ma:root="true" ma:fieldsID="4c3c9e94bf54ea9821d9a85f6fcced90" ns2:_="" ns3:_="">
    <xsd:import namespace="52d05286-142b-49d1-923d-9d3cb6037983"/>
    <xsd:import namespace="c8f36049-6de0-421b-beb0-a89e727c50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05286-142b-49d1-923d-9d3cb60379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a520e9-238f-4391-a566-21dd424747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36049-6de0-421b-beb0-a89e727c50b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280e15-4a22-4dd5-9523-bbea5e47dc21}" ma:internalName="TaxCatchAll" ma:showField="CatchAllData" ma:web="c8f36049-6de0-421b-beb0-a89e727c50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A5B591-37EF-4605-A444-E3C0D7FA41CB}">
  <ds:schemaRefs>
    <ds:schemaRef ds:uri="http://schemas.microsoft.com/office/2006/metadata/properties"/>
    <ds:schemaRef ds:uri="http://schemas.microsoft.com/office/infopath/2007/PartnerControls"/>
    <ds:schemaRef ds:uri="c8f36049-6de0-421b-beb0-a89e727c50b6"/>
    <ds:schemaRef ds:uri="52d05286-142b-49d1-923d-9d3cb6037983"/>
  </ds:schemaRefs>
</ds:datastoreItem>
</file>

<file path=customXml/itemProps2.xml><?xml version="1.0" encoding="utf-8"?>
<ds:datastoreItem xmlns:ds="http://schemas.openxmlformats.org/officeDocument/2006/customXml" ds:itemID="{95BAF8E4-D13B-4FAA-BFAE-D8B378B9EC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13758B-43FF-4593-AC54-A36541C51E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d05286-142b-49d1-923d-9d3cb6037983"/>
    <ds:schemaRef ds:uri="c8f36049-6de0-421b-beb0-a89e727c50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</TotalTime>
  <Words>210</Words>
  <Application>Microsoft Office PowerPoint</Application>
  <PresentationFormat>Expunere pe ecran (4:3)</PresentationFormat>
  <Paragraphs>54</Paragraphs>
  <Slides>7</Slides>
  <Notes>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8" baseType="lpstr">
      <vt:lpstr>Concourse</vt:lpstr>
      <vt:lpstr>Academic and technical </vt:lpstr>
      <vt:lpstr>Academic and technical writing</vt:lpstr>
      <vt:lpstr>Competences and skills </vt:lpstr>
      <vt:lpstr>Goals</vt:lpstr>
      <vt:lpstr>Contents </vt:lpstr>
      <vt:lpstr>Contents</vt:lpstr>
      <vt:lpstr>Academic and technical writing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writing</dc:title>
  <dc:creator>Maria.Cristina</dc:creator>
  <cp:lastModifiedBy>Windows User</cp:lastModifiedBy>
  <cp:revision>29</cp:revision>
  <dcterms:created xsi:type="dcterms:W3CDTF">2015-09-24T08:03:24Z</dcterms:created>
  <dcterms:modified xsi:type="dcterms:W3CDTF">2025-01-10T10:29:12Z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0x0101004936FDFED8A43448917BC6512A5CF21B</vt:lpwstr>
  </property>
  <property fmtid="{D5CDD505-2E9C-101B-9397-08002B2CF9AE}" pid="3" name="MediaServiceImageTags">
    <vt:lpwstr/>
  </property>
</Properties>
</file>