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3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10" autoAdjust="0"/>
  </p:normalViewPr>
  <p:slideViewPr>
    <p:cSldViewPr>
      <p:cViewPr varScale="1">
        <p:scale>
          <a:sx n="60" d="100"/>
          <a:sy n="60" d="100"/>
        </p:scale>
        <p:origin x="16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nca Risco" userId="S::risco.ov.bianca@student.utcluj.ro::93dcd321-8a2d-4a0f-b8f6-cc9b50c32613" providerId="AD" clId="Web-{7491C9A1-D061-02D8-DB0B-4D74224F6D26}"/>
    <pc:docChg chg="modSld">
      <pc:chgData name="Bianca Risco" userId="S::risco.ov.bianca@student.utcluj.ro::93dcd321-8a2d-4a0f-b8f6-cc9b50c32613" providerId="AD" clId="Web-{7491C9A1-D061-02D8-DB0B-4D74224F6D26}" dt="2025-01-05T13:09:17.710" v="4" actId="20577"/>
      <pc:docMkLst>
        <pc:docMk/>
      </pc:docMkLst>
      <pc:sldChg chg="modSp">
        <pc:chgData name="Bianca Risco" userId="S::risco.ov.bianca@student.utcluj.ro::93dcd321-8a2d-4a0f-b8f6-cc9b50c32613" providerId="AD" clId="Web-{7491C9A1-D061-02D8-DB0B-4D74224F6D26}" dt="2025-01-05T13:09:17.710" v="4" actId="20577"/>
        <pc:sldMkLst>
          <pc:docMk/>
          <pc:sldMk cId="0" sldId="265"/>
        </pc:sldMkLst>
        <pc:spChg chg="mod">
          <ac:chgData name="Bianca Risco" userId="S::risco.ov.bianca@student.utcluj.ro::93dcd321-8a2d-4a0f-b8f6-cc9b50c32613" providerId="AD" clId="Web-{7491C9A1-D061-02D8-DB0B-4D74224F6D26}" dt="2025-01-05T13:09:17.710" v="4" actId="20577"/>
          <ac:spMkLst>
            <pc:docMk/>
            <pc:sldMk cId="0" sldId="26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1875D-2351-4E6D-B660-E34B4FA4E3D0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DEE69-F8ED-4184-94C8-CDAAE063E3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EE69-F8ED-4184-94C8-CDAAE063E34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8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DEE69-F8ED-4184-94C8-CDAAE063E34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BD1190-3593-44FC-B6CB-E5D1BFF0BC55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B782A52-791F-4B8A-A295-48734B02F3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writing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92500"/>
          </a:bodyPr>
          <a:lstStyle/>
          <a:p>
            <a:pPr indent="-255905">
              <a:buFont typeface="Wingdings" pitchFamily="2" charset="2"/>
              <a:buChar char="Ø"/>
            </a:pPr>
            <a:r>
              <a:rPr lang="en-US" dirty="0"/>
              <a:t>Non-specialists</a:t>
            </a:r>
            <a:endParaRPr lang="en-US"/>
          </a:p>
          <a:p>
            <a:pPr marL="621665" lvl="1">
              <a:lnSpc>
                <a:spcPct val="150000"/>
              </a:lnSpc>
            </a:pPr>
            <a:r>
              <a:rPr lang="en-US" dirty="0"/>
              <a:t>Often the most difficult audience </a:t>
            </a:r>
            <a:endParaRPr lang="en-US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dirty="0"/>
              <a:t>Refer to common knowledge</a:t>
            </a:r>
            <a:endParaRPr lang="en-US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dirty="0"/>
              <a:t>Use standard frameworks (proposal, operation manual, etc)</a:t>
            </a:r>
            <a:endParaRPr lang="en-US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dirty="0"/>
              <a:t>Provide an overview  at the beginning of the document/ background information</a:t>
            </a:r>
            <a:endParaRPr lang="en-US" dirty="0">
              <a:cs typeface="Lucida Sans Unicode"/>
            </a:endParaRPr>
          </a:p>
          <a:p>
            <a:pPr marL="621665" lvl="1">
              <a:lnSpc>
                <a:spcPct val="150000"/>
              </a:lnSpc>
            </a:pPr>
            <a:r>
              <a:rPr lang="en-US" dirty="0"/>
              <a:t>Use explanations, definitions, examples, illustrations (graphs, drawings, photos)</a:t>
            </a:r>
            <a:endParaRPr lang="en-US" dirty="0">
              <a:cs typeface="Lucida Sans Unicode"/>
            </a:endParaRPr>
          </a:p>
          <a:p>
            <a:pPr marL="621665" lvl="1"/>
            <a:endParaRPr lang="en-US" dirty="0">
              <a:cs typeface="Lucida Sans Unicod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Features of the writing process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Peers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standard technical terms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conventional format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standard forms of reasoning and argumentation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Use a good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Be concise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 not overstate your claims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Features of the writing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audience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Conferences/ corporations – working language: English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Avoid long, complicated sentences/ paragraphs (sometimes specific for the native language)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No culture specific examples, analogies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Features of the writing process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Mixed audiences</a:t>
            </a:r>
          </a:p>
          <a:p>
            <a:pPr lvl="1"/>
            <a:r>
              <a:rPr lang="en-US" dirty="0"/>
              <a:t>The most difficult and common</a:t>
            </a:r>
          </a:p>
          <a:p>
            <a:pPr lvl="1"/>
            <a:r>
              <a:rPr lang="en-US" dirty="0"/>
              <a:t>Native and non-native speakers of English</a:t>
            </a:r>
          </a:p>
          <a:p>
            <a:pPr lvl="1"/>
            <a:r>
              <a:rPr lang="en-US" dirty="0"/>
              <a:t>Experts and non-specialists</a:t>
            </a:r>
          </a:p>
          <a:p>
            <a:pPr lvl="1"/>
            <a:r>
              <a:rPr lang="en-US" dirty="0"/>
              <a:t>Managers and peers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 proposals for research funding</a:t>
            </a:r>
          </a:p>
          <a:p>
            <a:pPr lvl="1"/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Layered approach: a document is written to respond to the needs of all audience levels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Features of the writing process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Features of the writing process:</a:t>
            </a:r>
          </a:p>
          <a:p>
            <a:endParaRPr lang="en-US" sz="2800" dirty="0"/>
          </a:p>
          <a:p>
            <a:r>
              <a:rPr lang="en-US" sz="2800" dirty="0"/>
              <a:t>PURPOSE</a:t>
            </a:r>
          </a:p>
          <a:p>
            <a:r>
              <a:rPr lang="en-US" sz="2800" dirty="0"/>
              <a:t>TOPIC</a:t>
            </a:r>
          </a:p>
          <a:p>
            <a:r>
              <a:rPr lang="en-US" sz="2800" dirty="0"/>
              <a:t>CONTEXT</a:t>
            </a:r>
          </a:p>
          <a:p>
            <a:r>
              <a:rPr lang="en-US" sz="2800" dirty="0"/>
              <a:t>AUDIENCE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Quiz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AUDIENCE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Activity</a:t>
            </a:r>
            <a:r>
              <a:rPr lang="en-US" dirty="0"/>
              <a:t>: be able to identify the purpose and audience of a report </a:t>
            </a:r>
          </a:p>
          <a:p>
            <a:pPr lvl="1"/>
            <a:r>
              <a:rPr lang="en-US" dirty="0"/>
              <a:t>(a report is intended to inform an audience about a set of actions and outcomes)</a:t>
            </a:r>
          </a:p>
          <a:p>
            <a:endParaRPr lang="en-US" dirty="0"/>
          </a:p>
          <a:p>
            <a:r>
              <a:rPr lang="en-US" dirty="0"/>
              <a:t>You should identify:</a:t>
            </a:r>
          </a:p>
          <a:p>
            <a:pPr lvl="1"/>
            <a:r>
              <a:rPr lang="en-US" b="1" dirty="0"/>
              <a:t>The audience</a:t>
            </a:r>
          </a:p>
          <a:p>
            <a:pPr lvl="1"/>
            <a:r>
              <a:rPr lang="en-US" b="1" dirty="0"/>
              <a:t>Why the report is needed</a:t>
            </a:r>
          </a:p>
          <a:p>
            <a:pPr lvl="1"/>
            <a:r>
              <a:rPr lang="en-US" b="1" dirty="0"/>
              <a:t>What the audience wants to find 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Features of the writing process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1. Report for the charity "Greenpeace" on the use of </a:t>
            </a:r>
            <a:r>
              <a:rPr lang="en-US" dirty="0" err="1"/>
              <a:t>Facebook</a:t>
            </a:r>
            <a:r>
              <a:rPr lang="en-US" dirty="0"/>
              <a:t> amongst 18-25 year olds as a means of social action and protest.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2. Investigate the use of </a:t>
            </a:r>
            <a:r>
              <a:rPr lang="en-US" dirty="0" err="1"/>
              <a:t>Facebook</a:t>
            </a:r>
            <a:r>
              <a:rPr lang="en-US" dirty="0"/>
              <a:t> as a means of social action and protest by 18 -25 year olds. This report has been commissioned by the Metropolitan police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Identify: audience/ why the report is need?/ what the audience wants to find out?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Audience</a:t>
            </a:r>
            <a:r>
              <a:rPr lang="en-US" dirty="0"/>
              <a:t>: Greenpeace -e.g.</a:t>
            </a:r>
          </a:p>
          <a:p>
            <a:pPr>
              <a:buNone/>
            </a:pPr>
            <a:r>
              <a:rPr lang="en-US" dirty="0"/>
              <a:t>campaign officers, fundraisers.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Why the report is needed</a:t>
            </a:r>
            <a:r>
              <a:rPr lang="en-US" dirty="0"/>
              <a:t>: More young people are using social networking sites as a way to organize campaigns and social action.</a:t>
            </a:r>
          </a:p>
          <a:p>
            <a:endParaRPr lang="en-US" dirty="0"/>
          </a:p>
          <a:p>
            <a:r>
              <a:rPr lang="en-US" b="1" dirty="0"/>
              <a:t>What they want to find out</a:t>
            </a:r>
            <a:r>
              <a:rPr lang="en-US" dirty="0"/>
              <a:t>: Can Greenpeace use </a:t>
            </a:r>
            <a:r>
              <a:rPr lang="en-US" dirty="0" err="1"/>
              <a:t>Facebook</a:t>
            </a:r>
            <a:r>
              <a:rPr lang="en-US" dirty="0"/>
              <a:t> as a tool to reach young people and involve them in the charity?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answers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Audience</a:t>
            </a:r>
            <a:r>
              <a:rPr lang="en-US" dirty="0"/>
              <a:t>: Metropolitan Police - especially managerial staff concerned with public order, technology staff.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Why the report is needed</a:t>
            </a:r>
            <a:r>
              <a:rPr lang="en-US" dirty="0"/>
              <a:t>: More young people are using social networking sites as a way of organizing protests and demonstrations.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What they want to find out</a:t>
            </a:r>
            <a:r>
              <a:rPr lang="en-US" dirty="0"/>
              <a:t>: How changes in technology result in changes in the way protest groups organize themselves. Can the police anticipate protests by monitoring sites like </a:t>
            </a:r>
            <a:r>
              <a:rPr lang="en-US" dirty="0" err="1"/>
              <a:t>Facebook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The blank sheet of paper &amp; the writer’s cramp</a:t>
            </a:r>
          </a:p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b="1" dirty="0"/>
              <a:t>features</a:t>
            </a:r>
            <a:r>
              <a:rPr lang="en-US" dirty="0"/>
              <a:t> of the writing process</a:t>
            </a:r>
          </a:p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b="1" dirty="0"/>
              <a:t>stages</a:t>
            </a:r>
            <a:r>
              <a:rPr lang="en-US" dirty="0"/>
              <a:t> of the writing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writing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fear of writing and fear of failure</a:t>
            </a:r>
          </a:p>
          <a:p>
            <a:pPr lvl="1"/>
            <a:r>
              <a:rPr lang="en-US" dirty="0"/>
              <a:t>Students/ engineers, scientists</a:t>
            </a:r>
          </a:p>
          <a:p>
            <a:endParaRPr lang="en-US" dirty="0"/>
          </a:p>
          <a:p>
            <a:r>
              <a:rPr lang="en-US" dirty="0"/>
              <a:t>Difficulty:</a:t>
            </a:r>
          </a:p>
          <a:p>
            <a:pPr lvl="1"/>
            <a:r>
              <a:rPr lang="en-US" dirty="0"/>
              <a:t>Complexity of the subject matter</a:t>
            </a:r>
          </a:p>
          <a:p>
            <a:pPr lvl="1"/>
            <a:r>
              <a:rPr lang="en-US" dirty="0"/>
              <a:t>Turning data, information, structures, frameworks into words</a:t>
            </a:r>
          </a:p>
          <a:p>
            <a:pPr lvl="1"/>
            <a:r>
              <a:rPr lang="en-US" sz="2400" dirty="0"/>
              <a:t>Poor grammar/vocabulary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The blank sheet of paper &amp; the writer’ s cramp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Writing is a difficult, complex process that might not come easily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Approach:</a:t>
            </a:r>
          </a:p>
          <a:p>
            <a:r>
              <a:rPr lang="en-US" dirty="0"/>
              <a:t>Writing – a conversation between yourself and an audience</a:t>
            </a:r>
          </a:p>
          <a:p>
            <a:r>
              <a:rPr lang="en-US" dirty="0"/>
              <a:t>Writing- a </a:t>
            </a:r>
            <a:r>
              <a:rPr lang="en-US" b="1" dirty="0"/>
              <a:t>process</a:t>
            </a:r>
            <a:r>
              <a:rPr lang="en-US" dirty="0"/>
              <a:t> rather than a product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dirty="0"/>
              <a:t>The blank sheet of paper &amp; the writer’ s cramp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PURPOSE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Clearly defining the purpose: </a:t>
            </a:r>
          </a:p>
          <a:p>
            <a:endParaRPr lang="en-US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helps you organize your thinking coherently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helps you present it clearly to your audience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helps the audience understand the message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helps you focus on important sides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guides the reader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sz="3600" dirty="0"/>
              <a:t>Features of the writing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/>
              <a:t>TOPIC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160000"/>
              </a:lnSpc>
            </a:pPr>
            <a:r>
              <a:rPr lang="en-US" dirty="0"/>
              <a:t>Short/ long</a:t>
            </a:r>
          </a:p>
          <a:p>
            <a:pPr>
              <a:lnSpc>
                <a:spcPct val="160000"/>
              </a:lnSpc>
            </a:pPr>
            <a:r>
              <a:rPr lang="en-US" dirty="0"/>
              <a:t>Simple/complex</a:t>
            </a:r>
          </a:p>
          <a:p>
            <a:pPr>
              <a:lnSpc>
                <a:spcPct val="160000"/>
              </a:lnSpc>
            </a:pPr>
            <a:r>
              <a:rPr lang="en-US" dirty="0"/>
              <a:t>Selected</a:t>
            </a:r>
          </a:p>
          <a:p>
            <a:pPr>
              <a:lnSpc>
                <a:spcPct val="160000"/>
              </a:lnSpc>
            </a:pPr>
            <a:r>
              <a:rPr lang="en-US" dirty="0"/>
              <a:t>Imposed</a:t>
            </a:r>
          </a:p>
          <a:p>
            <a:pPr>
              <a:lnSpc>
                <a:spcPct val="160000"/>
              </a:lnSpc>
            </a:pPr>
            <a:r>
              <a:rPr lang="en-US" dirty="0"/>
              <a:t>Self-determined</a:t>
            </a:r>
          </a:p>
          <a:p>
            <a:pPr>
              <a:lnSpc>
                <a:spcPct val="160000"/>
              </a:lnSpc>
            </a:pPr>
            <a:r>
              <a:rPr lang="en-US" dirty="0"/>
              <a:t>Dependent on the concerns of the writer</a:t>
            </a:r>
          </a:p>
          <a:p>
            <a:pPr>
              <a:lnSpc>
                <a:spcPct val="160000"/>
              </a:lnSpc>
            </a:pPr>
            <a:r>
              <a:rPr lang="en-US" dirty="0"/>
              <a:t>Coming as a response of the demands of a specific audience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Features of the writing process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CONTEXT</a:t>
            </a:r>
          </a:p>
          <a:p>
            <a:endParaRPr lang="en-US" dirty="0"/>
          </a:p>
          <a:p>
            <a:r>
              <a:rPr lang="en-US" dirty="0"/>
              <a:t>The situation that generates the need for writing</a:t>
            </a:r>
          </a:p>
          <a:p>
            <a:endParaRPr lang="en-US" dirty="0"/>
          </a:p>
          <a:p>
            <a:r>
              <a:rPr lang="en-US" dirty="0"/>
              <a:t>Understand the specific context:</a:t>
            </a:r>
          </a:p>
          <a:p>
            <a:pPr lvl="1"/>
            <a:r>
              <a:rPr lang="en-US" dirty="0"/>
              <a:t>Who is my reader?</a:t>
            </a:r>
          </a:p>
          <a:p>
            <a:pPr lvl="1"/>
            <a:r>
              <a:rPr lang="en-US" dirty="0"/>
              <a:t>What purpose do I hope to achieve?</a:t>
            </a:r>
          </a:p>
          <a:p>
            <a:pPr lvl="1"/>
            <a:r>
              <a:rPr lang="en-US" dirty="0"/>
              <a:t>What should I say to achieve my purpose?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Features of the writing process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AUDIENCE</a:t>
            </a:r>
          </a:p>
          <a:p>
            <a:r>
              <a:rPr lang="en-US" dirty="0"/>
              <a:t>Until now you usually wrote to:</a:t>
            </a:r>
          </a:p>
          <a:p>
            <a:pPr lvl="1"/>
            <a:r>
              <a:rPr lang="en-US" dirty="0"/>
              <a:t>A friend/ teacher (e-mails, homework, etc)</a:t>
            </a:r>
          </a:p>
          <a:p>
            <a:pPr lvl="1"/>
            <a:r>
              <a:rPr lang="en-US" dirty="0"/>
              <a:t>People you knew</a:t>
            </a:r>
          </a:p>
          <a:p>
            <a:endParaRPr lang="en-US" dirty="0"/>
          </a:p>
          <a:p>
            <a:r>
              <a:rPr lang="en-US" dirty="0"/>
              <a:t>But, audiences are more complex</a:t>
            </a:r>
          </a:p>
          <a:p>
            <a:pPr lvl="1"/>
            <a:r>
              <a:rPr lang="en-US" dirty="0"/>
              <a:t>Different needs, purposes, comprehension levels, reading strategies (whole document/ only part of it)</a:t>
            </a:r>
          </a:p>
          <a:p>
            <a:endParaRPr lang="en-US" dirty="0"/>
          </a:p>
          <a:p>
            <a:r>
              <a:rPr lang="en-US" dirty="0"/>
              <a:t>Technical writers may write for:</a:t>
            </a:r>
          </a:p>
          <a:p>
            <a:pPr lvl="1"/>
            <a:r>
              <a:rPr lang="en-US" dirty="0"/>
              <a:t>Managerial/ non-specialist/ peer/ international/ mixed audiences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Features of the writing process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Audience types:</a:t>
            </a:r>
          </a:p>
          <a:p>
            <a:endParaRPr lang="en-US" dirty="0"/>
          </a:p>
          <a:p>
            <a:r>
              <a:rPr lang="en-US" dirty="0"/>
              <a:t>Managers </a:t>
            </a:r>
          </a:p>
          <a:p>
            <a:pPr lvl="1"/>
            <a:r>
              <a:rPr lang="en-US" dirty="0"/>
              <a:t>Key information clearly stated in abstract, summary, introduction and conclusion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Surveys show that only 15% of managers read the body of a report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Features of the writing process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FDFED8A43448917BC6512A5CF21B" ma:contentTypeVersion="12" ma:contentTypeDescription="Create a new document." ma:contentTypeScope="" ma:versionID="0043de1f3a995d5441115df4bfb5ef82">
  <xsd:schema xmlns:xsd="http://www.w3.org/2001/XMLSchema" xmlns:xs="http://www.w3.org/2001/XMLSchema" xmlns:p="http://schemas.microsoft.com/office/2006/metadata/properties" xmlns:ns2="52d05286-142b-49d1-923d-9d3cb6037983" xmlns:ns3="c8f36049-6de0-421b-beb0-a89e727c50b6" targetNamespace="http://schemas.microsoft.com/office/2006/metadata/properties" ma:root="true" ma:fieldsID="4c3c9e94bf54ea9821d9a85f6fcced90" ns2:_="" ns3:_="">
    <xsd:import namespace="52d05286-142b-49d1-923d-9d3cb6037983"/>
    <xsd:import namespace="c8f36049-6de0-421b-beb0-a89e727c5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05286-142b-49d1-923d-9d3cb6037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6049-6de0-421b-beb0-a89e727c50b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280e15-4a22-4dd5-9523-bbea5e47dc21}" ma:internalName="TaxCatchAll" ma:showField="CatchAllData" ma:web="c8f36049-6de0-421b-beb0-a89e727c50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f36049-6de0-421b-beb0-a89e727c50b6" xsi:nil="true"/>
    <lcf76f155ced4ddcb4097134ff3c332f xmlns="52d05286-142b-49d1-923d-9d3cb603798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1196F3-9A70-40C3-AF63-3259E7C18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d05286-142b-49d1-923d-9d3cb6037983"/>
    <ds:schemaRef ds:uri="c8f36049-6de0-421b-beb0-a89e727c50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B3B19-9A40-4CB7-A356-93EF270626A9}">
  <ds:schemaRefs>
    <ds:schemaRef ds:uri="http://schemas.microsoft.com/office/2006/metadata/properties"/>
    <ds:schemaRef ds:uri="http://schemas.microsoft.com/office/infopath/2007/PartnerControls"/>
    <ds:schemaRef ds:uri="c8f36049-6de0-421b-beb0-a89e727c50b6"/>
    <ds:schemaRef ds:uri="52d05286-142b-49d1-923d-9d3cb6037983"/>
  </ds:schemaRefs>
</ds:datastoreItem>
</file>

<file path=customXml/itemProps3.xml><?xml version="1.0" encoding="utf-8"?>
<ds:datastoreItem xmlns:ds="http://schemas.openxmlformats.org/officeDocument/2006/customXml" ds:itemID="{B0C02BA5-79CB-4B1B-8EF3-CEAF61C21B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305</TotalTime>
  <Words>772</Words>
  <Application>Microsoft Office PowerPoint</Application>
  <PresentationFormat>Expunere pe ecran (4:3)</PresentationFormat>
  <Paragraphs>137</Paragraphs>
  <Slides>18</Slides>
  <Notes>2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19" baseType="lpstr">
      <vt:lpstr>Concourse</vt:lpstr>
      <vt:lpstr>The writing process</vt:lpstr>
      <vt:lpstr>The writing process</vt:lpstr>
      <vt:lpstr>The blank sheet of paper &amp; the writer’ s cramp</vt:lpstr>
      <vt:lpstr>The blank sheet of paper &amp; the writer’ s cramp</vt:lpstr>
      <vt:lpstr> Features of the writing process</vt:lpstr>
      <vt:lpstr>Features of the writing process</vt:lpstr>
      <vt:lpstr>Features of the writing process</vt:lpstr>
      <vt:lpstr>Features of the writing process</vt:lpstr>
      <vt:lpstr>Features of the writing process</vt:lpstr>
      <vt:lpstr>Features of the writing process</vt:lpstr>
      <vt:lpstr>Features of the writing process</vt:lpstr>
      <vt:lpstr>Features of the writing process</vt:lpstr>
      <vt:lpstr>Features of the writing process</vt:lpstr>
      <vt:lpstr>Quiz</vt:lpstr>
      <vt:lpstr>Features of the writing process</vt:lpstr>
      <vt:lpstr>Identify: audience/ why the report is need?/ what the audience wants to find out?</vt:lpstr>
      <vt:lpstr>Possible answers</vt:lpstr>
      <vt:lpstr>Possible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writing process</dc:title>
  <dc:creator>Maria.Cristina</dc:creator>
  <cp:lastModifiedBy>Windows User</cp:lastModifiedBy>
  <cp:revision>43</cp:revision>
  <dcterms:created xsi:type="dcterms:W3CDTF">2015-10-08T09:00:14Z</dcterms:created>
  <dcterms:modified xsi:type="dcterms:W3CDTF">2025-01-10T10:56:56Z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0x0101004936FDFED8A43448917BC6512A5CF21B</vt:lpwstr>
  </property>
  <property fmtid="{D5CDD505-2E9C-101B-9397-08002B2CF9AE}" pid="3" name="MediaServiceImageTags">
    <vt:lpwstr/>
  </property>
</Properties>
</file>