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89BA1-F96C-44D7-BBA8-ACC66B3F2B28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078E9-6063-4A0D-91FB-737E970A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078E9-6063-4A0D-91FB-737E970AA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1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31EA65-CF8F-47F8-826C-63FED7C6C113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BE90B0-3345-46CA-94B2-E9B859D45F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MD" dirty="0"/>
              <a:t>The writing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Generating/collecting ideas</a:t>
            </a:r>
          </a:p>
          <a:p>
            <a:endParaRPr lang="en-US" dirty="0"/>
          </a:p>
          <a:p>
            <a:r>
              <a:rPr lang="en-US" dirty="0"/>
              <a:t>Note taking</a:t>
            </a:r>
          </a:p>
          <a:p>
            <a:pPr lvl="1"/>
            <a:r>
              <a:rPr lang="en-US" dirty="0"/>
              <a:t>Lectures, conferences, meetings, instructions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Active attitude- select the essential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Well-ordered, logical string of information flow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Very personal method of taking notes (abbreviations, symbols, numbering, underlining, personal comments, questions, etc.)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Generating/collecting ideas</a:t>
            </a:r>
          </a:p>
          <a:p>
            <a:endParaRPr lang="en-US" dirty="0"/>
          </a:p>
          <a:p>
            <a:r>
              <a:rPr lang="en-US" dirty="0"/>
              <a:t>Note taking covers:</a:t>
            </a:r>
          </a:p>
          <a:p>
            <a:pPr lvl="1"/>
            <a:r>
              <a:rPr lang="en-US" dirty="0"/>
              <a:t>Distributive attention (what is heard/read)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Capacity to comprehend (analyze, make a synthesis, language command)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Making decisions in a limited time interval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Handling techniques (summarizing, paraphrasing, citation, association with previous knowledge)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Generating/collecting ideas</a:t>
            </a:r>
          </a:p>
          <a:p>
            <a:r>
              <a:rPr lang="en-US" sz="2400" dirty="0"/>
              <a:t>System of codes/abbreviations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4612" y="2571744"/>
          <a:ext cx="6096000" cy="4023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99">
                <a:tc>
                  <a:txBody>
                    <a:bodyPr/>
                    <a:lstStyle/>
                    <a:p>
                      <a:r>
                        <a:rPr lang="en-US" b="1" dirty="0"/>
                        <a:t>Code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Signifies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99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don not understand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99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in mind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99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299"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299"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299">
                <a:tc>
                  <a:txBody>
                    <a:bodyPr/>
                    <a:lstStyle/>
                    <a:p>
                      <a:r>
                        <a:rPr lang="en-US" dirty="0"/>
                        <a:t>Clas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299">
                <a:tc>
                  <a:txBody>
                    <a:bodyPr/>
                    <a:lstStyle/>
                    <a:p>
                      <a:r>
                        <a:rPr lang="en-US" dirty="0"/>
                        <a:t>Comp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299"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agree with it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299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Interesting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299">
                <a:tc>
                  <a:txBody>
                    <a:bodyPr/>
                    <a:lstStyle/>
                    <a:p>
                      <a:r>
                        <a:rPr lang="en-US" dirty="0"/>
                        <a:t>!!!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</a:t>
                      </a:r>
                      <a:r>
                        <a:rPr lang="en-US" baseline="0" dirty="0"/>
                        <a:t> important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Generating/collecting ideas</a:t>
            </a:r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Systematically and briefly write the ideas, data, information from a material</a:t>
            </a:r>
          </a:p>
          <a:p>
            <a:pPr lvl="1"/>
            <a:r>
              <a:rPr lang="en-US" dirty="0"/>
              <a:t>Message not altered by the reader’s opinion</a:t>
            </a:r>
          </a:p>
          <a:p>
            <a:endParaRPr lang="en-US" dirty="0"/>
          </a:p>
          <a:p>
            <a:r>
              <a:rPr lang="en-US" dirty="0"/>
              <a:t>Analytical method/ questions</a:t>
            </a:r>
          </a:p>
          <a:p>
            <a:pPr lvl="1"/>
            <a:r>
              <a:rPr lang="en-US" dirty="0"/>
              <a:t>Who? What? Where? When? How? Why?</a:t>
            </a:r>
          </a:p>
          <a:p>
            <a:pPr lvl="1"/>
            <a:r>
              <a:rPr lang="en-US" dirty="0"/>
              <a:t>Answer and give details</a:t>
            </a:r>
          </a:p>
          <a:p>
            <a:endParaRPr lang="en-US" dirty="0"/>
          </a:p>
          <a:p>
            <a:r>
              <a:rPr lang="en-US" dirty="0"/>
              <a:t>Analytical method/ focus</a:t>
            </a:r>
          </a:p>
          <a:p>
            <a:pPr lvl="1"/>
            <a:r>
              <a:rPr lang="en-US" dirty="0"/>
              <a:t>Define the general topic, separate it in specific aspects, divide each aspect in smaller units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Generating/ collecting ideas</a:t>
            </a:r>
          </a:p>
          <a:p>
            <a:r>
              <a:rPr lang="en-US" dirty="0"/>
              <a:t>Synthesis method</a:t>
            </a:r>
          </a:p>
          <a:p>
            <a:pPr lvl="1"/>
            <a:r>
              <a:rPr lang="en-US" dirty="0"/>
              <a:t>Identifying/collecting ideas from various sources</a:t>
            </a:r>
          </a:p>
          <a:p>
            <a:pPr lvl="1"/>
            <a:r>
              <a:rPr lang="en-US" dirty="0"/>
              <a:t>Adapting them to generate new information</a:t>
            </a:r>
          </a:p>
          <a:p>
            <a:pPr lvl="1"/>
            <a:r>
              <a:rPr lang="en-US" dirty="0"/>
              <a:t>Usually done by reading</a:t>
            </a:r>
          </a:p>
          <a:p>
            <a:endParaRPr lang="en-US" dirty="0"/>
          </a:p>
          <a:p>
            <a:r>
              <a:rPr lang="en-US" dirty="0"/>
              <a:t>Intuitive method (Brainstorming/free writing)</a:t>
            </a:r>
          </a:p>
          <a:p>
            <a:pPr lvl="1"/>
            <a:r>
              <a:rPr lang="en-US" dirty="0"/>
              <a:t>Set a time limit (5-10 min)</a:t>
            </a:r>
          </a:p>
          <a:p>
            <a:pPr lvl="1"/>
            <a:r>
              <a:rPr lang="en-US" dirty="0"/>
              <a:t>Purpose: get out all the ideas that you can about a topic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stage: don’t evaluate/criticize ideas, just generate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stage: review, sort, group, eliminate, make corrections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Generating/collecting ideas</a:t>
            </a:r>
          </a:p>
          <a:p>
            <a:r>
              <a:rPr lang="en-US" dirty="0"/>
              <a:t>Brainstorming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</a:t>
            </a:r>
            <a:r>
              <a:rPr lang="en-US" dirty="0" err="1"/>
              <a:t>proces</a:t>
            </a:r>
            <a:endParaRPr lang="en-US" dirty="0"/>
          </a:p>
        </p:txBody>
      </p:sp>
      <p:pic>
        <p:nvPicPr>
          <p:cNvPr id="5" name="Picture 4" descr="brainstorm-template-fwoou3b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2571744"/>
            <a:ext cx="3652818" cy="3500463"/>
          </a:xfrm>
          <a:prstGeom prst="rect">
            <a:avLst/>
          </a:prstGeom>
        </p:spPr>
      </p:pic>
      <p:pic>
        <p:nvPicPr>
          <p:cNvPr id="6" name="Picture 5" descr="exp_known_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214686"/>
            <a:ext cx="4420217" cy="21720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Sorting out/ organizing ideas</a:t>
            </a:r>
          </a:p>
          <a:p>
            <a:endParaRPr lang="en-US" dirty="0"/>
          </a:p>
          <a:p>
            <a:r>
              <a:rPr lang="en-US" dirty="0"/>
              <a:t>Grouping ideas according to a logical/hierarchical order ( level of importance, type of argument, etc.)</a:t>
            </a:r>
          </a:p>
          <a:p>
            <a:endParaRPr lang="en-US" dirty="0"/>
          </a:p>
          <a:p>
            <a:r>
              <a:rPr lang="en-US" dirty="0"/>
              <a:t>Designing the headings of the sections, numbering sections, arranging sections in a given order, etc.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Drafting</a:t>
            </a:r>
          </a:p>
          <a:p>
            <a:pPr>
              <a:lnSpc>
                <a:spcPct val="160000"/>
              </a:lnSpc>
            </a:pPr>
            <a:r>
              <a:rPr lang="en-US" i="1" dirty="0"/>
              <a:t>Putting words on paper</a:t>
            </a:r>
          </a:p>
          <a:p>
            <a:pPr>
              <a:lnSpc>
                <a:spcPct val="160000"/>
              </a:lnSpc>
            </a:pPr>
            <a:r>
              <a:rPr lang="en-US" dirty="0"/>
              <a:t>Draft- the fi</a:t>
            </a:r>
            <a:r>
              <a:rPr lang="ro-RO" dirty="0"/>
              <a:t>r</a:t>
            </a:r>
            <a:r>
              <a:rPr lang="en-US" dirty="0" err="1"/>
              <a:t>st</a:t>
            </a:r>
            <a:r>
              <a:rPr lang="en-US" dirty="0"/>
              <a:t> version of a piece of writing</a:t>
            </a:r>
          </a:p>
          <a:p>
            <a:pPr>
              <a:lnSpc>
                <a:spcPct val="160000"/>
              </a:lnSpc>
            </a:pPr>
            <a:r>
              <a:rPr lang="en-US" dirty="0"/>
              <a:t>Based on the information collected previously</a:t>
            </a:r>
          </a:p>
          <a:p>
            <a:pPr>
              <a:lnSpc>
                <a:spcPct val="160000"/>
              </a:lnSpc>
            </a:pPr>
            <a:r>
              <a:rPr lang="en-US" dirty="0"/>
              <a:t>Turn your prewriting ideas into sentences</a:t>
            </a:r>
          </a:p>
          <a:p>
            <a:pPr>
              <a:lnSpc>
                <a:spcPct val="160000"/>
              </a:lnSpc>
            </a:pPr>
            <a:r>
              <a:rPr lang="en-US" dirty="0"/>
              <a:t>Should be written quickly, without editing/revising </a:t>
            </a:r>
          </a:p>
          <a:p>
            <a:pPr>
              <a:lnSpc>
                <a:spcPct val="160000"/>
              </a:lnSpc>
            </a:pPr>
            <a:r>
              <a:rPr lang="en-US" dirty="0"/>
              <a:t>Don’t stop the flow of ideas</a:t>
            </a:r>
          </a:p>
          <a:p>
            <a:pPr>
              <a:lnSpc>
                <a:spcPct val="160000"/>
              </a:lnSpc>
            </a:pPr>
            <a:r>
              <a:rPr lang="en-US" dirty="0"/>
              <a:t>Start with the body draft, continue with conclusions and introduction</a:t>
            </a:r>
          </a:p>
          <a:p>
            <a:pPr>
              <a:lnSpc>
                <a:spcPct val="160000"/>
              </a:lnSpc>
            </a:pPr>
            <a:r>
              <a:rPr lang="en-US" dirty="0"/>
              <a:t>Be creative!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Revising</a:t>
            </a:r>
          </a:p>
          <a:p>
            <a:r>
              <a:rPr lang="en-US" dirty="0"/>
              <a:t>Check:</a:t>
            </a:r>
          </a:p>
          <a:p>
            <a:pPr lvl="1"/>
            <a:r>
              <a:rPr lang="en-US" dirty="0"/>
              <a:t>Audience and purpose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Coherence</a:t>
            </a:r>
          </a:p>
          <a:p>
            <a:pPr lvl="1"/>
            <a:r>
              <a:rPr lang="en-US" dirty="0"/>
              <a:t>Logic and unity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Transitions</a:t>
            </a:r>
          </a:p>
          <a:p>
            <a:pPr lvl="1"/>
            <a:r>
              <a:rPr lang="en-US" dirty="0"/>
              <a:t>Introduction and 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Revision</a:t>
            </a:r>
          </a:p>
          <a:p>
            <a:endParaRPr lang="en-US" dirty="0"/>
          </a:p>
          <a:p>
            <a:r>
              <a:rPr lang="en-US" dirty="0"/>
              <a:t>Mark the portions where you should return and polish the text</a:t>
            </a:r>
          </a:p>
          <a:p>
            <a:endParaRPr lang="en-US" dirty="0"/>
          </a:p>
          <a:p>
            <a:r>
              <a:rPr lang="en-US" dirty="0"/>
              <a:t>Insert/eliminate passages or details</a:t>
            </a:r>
          </a:p>
          <a:p>
            <a:endParaRPr lang="en-US" dirty="0"/>
          </a:p>
          <a:p>
            <a:r>
              <a:rPr lang="en-US" dirty="0"/>
              <a:t>Let the material stay away for some time and repeat revision</a:t>
            </a:r>
          </a:p>
          <a:p>
            <a:endParaRPr lang="en-US" dirty="0"/>
          </a:p>
          <a:p>
            <a:r>
              <a:rPr lang="en-US" dirty="0"/>
              <a:t>Last revision: check formats (headings, subheadings, chapters, paragraphs)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Almost all human beings grow up speaking their first language (sometimes also the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Spoken language (child) acquired naturally, being exposed to it</a:t>
            </a:r>
          </a:p>
          <a:p>
            <a:endParaRPr lang="en-US" dirty="0"/>
          </a:p>
          <a:p>
            <a:r>
              <a:rPr lang="en-US" dirty="0"/>
              <a:t>The ability to write has to be consciously learned </a:t>
            </a:r>
          </a:p>
          <a:p>
            <a:endParaRPr lang="en-US" dirty="0"/>
          </a:p>
          <a:p>
            <a:r>
              <a:rPr lang="en-US" dirty="0"/>
              <a:t>Educational context- relies on the student’s writing proficiency in order to measure his/her knowledge </a:t>
            </a:r>
          </a:p>
          <a:p>
            <a:pPr>
              <a:buNone/>
            </a:pPr>
            <a:endParaRPr lang="en-US" baseline="30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to write?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Editing</a:t>
            </a:r>
          </a:p>
          <a:p>
            <a:r>
              <a:rPr lang="en-US" dirty="0"/>
              <a:t>Check:</a:t>
            </a:r>
          </a:p>
          <a:p>
            <a:pPr lvl="1"/>
            <a:r>
              <a:rPr lang="en-US" dirty="0"/>
              <a:t>Grammar</a:t>
            </a:r>
          </a:p>
          <a:p>
            <a:pPr lvl="1"/>
            <a:r>
              <a:rPr lang="en-US" dirty="0"/>
              <a:t>Spelling</a:t>
            </a:r>
          </a:p>
          <a:p>
            <a:pPr lvl="1"/>
            <a:r>
              <a:rPr lang="en-US" dirty="0"/>
              <a:t>Punctuation</a:t>
            </a:r>
          </a:p>
          <a:p>
            <a:pPr lvl="1"/>
            <a:r>
              <a:rPr lang="en-US" dirty="0"/>
              <a:t>Capitalization</a:t>
            </a:r>
          </a:p>
          <a:p>
            <a:pPr lvl="1"/>
            <a:r>
              <a:rPr lang="en-US" dirty="0"/>
              <a:t>Format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Now you have your final draft. </a:t>
            </a:r>
          </a:p>
          <a:p>
            <a:r>
              <a:rPr lang="en-US" dirty="0"/>
              <a:t>Submit/ publish it!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writing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blank sheet of paper &amp; the writer’s cramp</a:t>
            </a:r>
          </a:p>
          <a:p>
            <a:endParaRPr lang="en-US" dirty="0"/>
          </a:p>
          <a:p>
            <a:r>
              <a:rPr lang="en-US" dirty="0"/>
              <a:t>The features of the writing process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Topic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Audience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Stages of the writing process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The writing process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Process</a:t>
            </a:r>
            <a:r>
              <a:rPr lang="en-US" dirty="0"/>
              <a:t> – the stages a writer goes through in order to produce something in its final written form</a:t>
            </a:r>
          </a:p>
          <a:p>
            <a:endParaRPr lang="en-US" dirty="0"/>
          </a:p>
          <a:p>
            <a:r>
              <a:rPr lang="en-US" dirty="0"/>
              <a:t>The stages:                                </a:t>
            </a:r>
          </a:p>
          <a:p>
            <a:pPr lvl="1"/>
            <a:r>
              <a:rPr lang="en-US" b="1" dirty="0"/>
              <a:t>Prewriting</a:t>
            </a:r>
          </a:p>
          <a:p>
            <a:pPr lvl="2"/>
            <a:r>
              <a:rPr lang="en-US" dirty="0"/>
              <a:t>Planning</a:t>
            </a:r>
          </a:p>
          <a:p>
            <a:pPr lvl="2"/>
            <a:r>
              <a:rPr lang="en-US" dirty="0"/>
              <a:t>Defining the task/problem</a:t>
            </a:r>
          </a:p>
          <a:p>
            <a:pPr lvl="2"/>
            <a:r>
              <a:rPr lang="en-US" dirty="0"/>
              <a:t>Collecting ideas, sorting out ideas</a:t>
            </a:r>
          </a:p>
          <a:p>
            <a:pPr lvl="1"/>
            <a:r>
              <a:rPr lang="en-US" b="1" dirty="0"/>
              <a:t>Drafting</a:t>
            </a:r>
          </a:p>
          <a:p>
            <a:pPr lvl="1"/>
            <a:r>
              <a:rPr lang="en-US" b="1" dirty="0"/>
              <a:t>Revising</a:t>
            </a:r>
          </a:p>
          <a:p>
            <a:pPr lvl="1"/>
            <a:r>
              <a:rPr lang="en-US" b="1" dirty="0"/>
              <a:t>Proofreading and editing</a:t>
            </a:r>
          </a:p>
          <a:p>
            <a:pPr lvl="1"/>
            <a:r>
              <a:rPr lang="en-US" b="1" dirty="0"/>
              <a:t>Submitting/ publishing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Stages of the writing process</a:t>
            </a:r>
          </a:p>
        </p:txBody>
      </p:sp>
      <p:pic>
        <p:nvPicPr>
          <p:cNvPr id="4" name="Picture 3" descr="jesawej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2500306"/>
            <a:ext cx="2714644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Planning</a:t>
            </a:r>
          </a:p>
          <a:p>
            <a:r>
              <a:rPr lang="en-US" dirty="0"/>
              <a:t>Define the topic</a:t>
            </a:r>
          </a:p>
          <a:p>
            <a:pPr lvl="1"/>
            <a:r>
              <a:rPr lang="en-US" dirty="0"/>
              <a:t>What is the topic of the paper/article/proposal?</a:t>
            </a:r>
          </a:p>
          <a:p>
            <a:pPr lvl="1"/>
            <a:r>
              <a:rPr lang="en-US" dirty="0"/>
              <a:t>Imposed (by teacher/employer)?</a:t>
            </a:r>
          </a:p>
          <a:p>
            <a:endParaRPr lang="en-US" dirty="0"/>
          </a:p>
          <a:p>
            <a:r>
              <a:rPr lang="en-US" dirty="0"/>
              <a:t>Define the purpose</a:t>
            </a:r>
          </a:p>
          <a:p>
            <a:pPr lvl="1"/>
            <a:r>
              <a:rPr lang="en-US" dirty="0"/>
              <a:t>Why am I writing it?	</a:t>
            </a:r>
          </a:p>
          <a:p>
            <a:pPr lvl="1"/>
            <a:r>
              <a:rPr lang="en-US" dirty="0"/>
              <a:t>Influences the language used/ information provided</a:t>
            </a:r>
          </a:p>
          <a:p>
            <a:endParaRPr lang="en-US" dirty="0"/>
          </a:p>
          <a:p>
            <a:r>
              <a:rPr lang="en-US" dirty="0"/>
              <a:t>Define the audience</a:t>
            </a:r>
          </a:p>
          <a:p>
            <a:pPr lvl="1"/>
            <a:r>
              <a:rPr lang="en-US" dirty="0"/>
              <a:t>Influences shape/language/information</a:t>
            </a:r>
          </a:p>
          <a:p>
            <a:endParaRPr lang="en-US" dirty="0"/>
          </a:p>
          <a:p>
            <a:r>
              <a:rPr lang="en-US" dirty="0"/>
              <a:t>Define the context</a:t>
            </a:r>
          </a:p>
          <a:p>
            <a:pPr lvl="1"/>
            <a:r>
              <a:rPr lang="en-US" dirty="0"/>
              <a:t>How long/ due date/ submission form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Defining the problem/ task</a:t>
            </a:r>
          </a:p>
          <a:p>
            <a:endParaRPr lang="en-US" dirty="0"/>
          </a:p>
          <a:p>
            <a:r>
              <a:rPr lang="en-US" dirty="0"/>
              <a:t>Usually, when faced with a problem technical communicators:</a:t>
            </a:r>
          </a:p>
          <a:p>
            <a:pPr lvl="1"/>
            <a:r>
              <a:rPr lang="en-US" dirty="0"/>
              <a:t>Conduct an investigation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Reach some conclusions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recommendations (based on goals/criteria/constraints)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Present solutions/recommendations to decision-makers (who induce change or actions of problem-solving)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Defining the problem/task</a:t>
            </a:r>
          </a:p>
          <a:p>
            <a:endParaRPr lang="en-US" dirty="0"/>
          </a:p>
          <a:p>
            <a:r>
              <a:rPr lang="en-US" dirty="0"/>
              <a:t>Different types of problems:</a:t>
            </a:r>
          </a:p>
          <a:p>
            <a:pPr lvl="1"/>
            <a:r>
              <a:rPr lang="en-US" i="1" dirty="0"/>
              <a:t>Well-defined </a:t>
            </a:r>
            <a:r>
              <a:rPr lang="en-US" dirty="0"/>
              <a:t>(one solution, e.g. technical calculations)</a:t>
            </a:r>
          </a:p>
          <a:p>
            <a:pPr lvl="1"/>
            <a:r>
              <a:rPr lang="en-US" i="1" dirty="0"/>
              <a:t>Ill-defined</a:t>
            </a:r>
            <a:r>
              <a:rPr lang="en-US" dirty="0"/>
              <a:t> (more time-consuming, more solutions, e.g. improve the performance of a device)</a:t>
            </a:r>
          </a:p>
          <a:p>
            <a:endParaRPr lang="en-US" dirty="0"/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Identify the problem</a:t>
            </a:r>
          </a:p>
          <a:p>
            <a:pPr lvl="1"/>
            <a:r>
              <a:rPr lang="en-US" dirty="0"/>
              <a:t>Determine how you should address it</a:t>
            </a:r>
          </a:p>
          <a:p>
            <a:endParaRPr lang="en-US" dirty="0"/>
          </a:p>
          <a:p>
            <a:r>
              <a:rPr lang="en-US" dirty="0"/>
              <a:t> If there are more problems</a:t>
            </a:r>
          </a:p>
          <a:p>
            <a:pPr lvl="1"/>
            <a:r>
              <a:rPr lang="en-US" dirty="0"/>
              <a:t>Identify the most important one</a:t>
            </a:r>
          </a:p>
          <a:p>
            <a:pPr lvl="1"/>
            <a:r>
              <a:rPr lang="en-US" dirty="0"/>
              <a:t>Organize problems in a hierarchy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Defining the task</a:t>
            </a:r>
          </a:p>
          <a:p>
            <a:endParaRPr lang="en-US" dirty="0"/>
          </a:p>
          <a:p>
            <a:r>
              <a:rPr lang="en-US" dirty="0"/>
              <a:t>What are you suppose</a:t>
            </a:r>
            <a:r>
              <a:rPr lang="ro-MD" dirty="0"/>
              <a:t>d</a:t>
            </a:r>
            <a:r>
              <a:rPr lang="en-US" dirty="0"/>
              <a:t> to do?</a:t>
            </a:r>
          </a:p>
          <a:p>
            <a:pPr lvl="1"/>
            <a:r>
              <a:rPr lang="en-US" dirty="0"/>
              <a:t>Describe it</a:t>
            </a:r>
          </a:p>
          <a:p>
            <a:pPr lvl="1"/>
            <a:r>
              <a:rPr lang="en-US" dirty="0"/>
              <a:t>Recommend a solution</a:t>
            </a:r>
          </a:p>
          <a:p>
            <a:pPr lvl="1"/>
            <a:r>
              <a:rPr lang="en-US" dirty="0"/>
              <a:t>Deal with the whole range of the problem/ only part of it</a:t>
            </a:r>
          </a:p>
          <a:p>
            <a:endParaRPr lang="en-US" dirty="0"/>
          </a:p>
          <a:p>
            <a:r>
              <a:rPr lang="en-US" dirty="0"/>
              <a:t>Also ask yourself:</a:t>
            </a:r>
          </a:p>
          <a:p>
            <a:pPr lvl="1"/>
            <a:r>
              <a:rPr lang="en-US" dirty="0"/>
              <a:t>Are you an insider/ outsider?</a:t>
            </a:r>
          </a:p>
          <a:p>
            <a:pPr lvl="1"/>
            <a:r>
              <a:rPr lang="en-US" dirty="0"/>
              <a:t>Are you a specialist?</a:t>
            </a:r>
          </a:p>
          <a:p>
            <a:pPr lvl="1"/>
            <a:r>
              <a:rPr lang="en-US" dirty="0"/>
              <a:t>Do you have the power to make/ influence decisions?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Generating/collecting ideas</a:t>
            </a:r>
          </a:p>
          <a:p>
            <a:endParaRPr lang="en-US" dirty="0"/>
          </a:p>
          <a:p>
            <a:r>
              <a:rPr lang="en-US" dirty="0"/>
              <a:t>Various sources:</a:t>
            </a:r>
          </a:p>
          <a:p>
            <a:pPr lvl="1"/>
            <a:r>
              <a:rPr lang="en-US" dirty="0"/>
              <a:t>Books, journals, encyclopedias, case studies, tables, graphs, surveys, etc.</a:t>
            </a:r>
          </a:p>
          <a:p>
            <a:endParaRPr lang="en-US" dirty="0"/>
          </a:p>
          <a:p>
            <a:r>
              <a:rPr lang="en-US" dirty="0"/>
              <a:t>Working methods</a:t>
            </a:r>
          </a:p>
          <a:p>
            <a:pPr lvl="1"/>
            <a:r>
              <a:rPr lang="en-US" dirty="0"/>
              <a:t>Note taking</a:t>
            </a:r>
          </a:p>
          <a:p>
            <a:pPr lvl="1"/>
            <a:r>
              <a:rPr lang="en-US" dirty="0"/>
              <a:t>Making lists</a:t>
            </a:r>
          </a:p>
          <a:p>
            <a:pPr lvl="1"/>
            <a:r>
              <a:rPr lang="en-US" dirty="0"/>
              <a:t>Summary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Intuitive- brainstorming, free writing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writing process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6FDFED8A43448917BC6512A5CF21B" ma:contentTypeVersion="12" ma:contentTypeDescription="Create a new document." ma:contentTypeScope="" ma:versionID="0043de1f3a995d5441115df4bfb5ef82">
  <xsd:schema xmlns:xsd="http://www.w3.org/2001/XMLSchema" xmlns:xs="http://www.w3.org/2001/XMLSchema" xmlns:p="http://schemas.microsoft.com/office/2006/metadata/properties" xmlns:ns2="52d05286-142b-49d1-923d-9d3cb6037983" xmlns:ns3="c8f36049-6de0-421b-beb0-a89e727c50b6" targetNamespace="http://schemas.microsoft.com/office/2006/metadata/properties" ma:root="true" ma:fieldsID="4c3c9e94bf54ea9821d9a85f6fcced90" ns2:_="" ns3:_="">
    <xsd:import namespace="52d05286-142b-49d1-923d-9d3cb6037983"/>
    <xsd:import namespace="c8f36049-6de0-421b-beb0-a89e727c50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05286-142b-49d1-923d-9d3cb6037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6049-6de0-421b-beb0-a89e727c50b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280e15-4a22-4dd5-9523-bbea5e47dc21}" ma:internalName="TaxCatchAll" ma:showField="CatchAllData" ma:web="c8f36049-6de0-421b-beb0-a89e727c50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f36049-6de0-421b-beb0-a89e727c50b6" xsi:nil="true"/>
    <lcf76f155ced4ddcb4097134ff3c332f xmlns="52d05286-142b-49d1-923d-9d3cb603798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9AEA14A-514F-4C0B-AE43-E79673D83D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d05286-142b-49d1-923d-9d3cb6037983"/>
    <ds:schemaRef ds:uri="c8f36049-6de0-421b-beb0-a89e727c50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FE83A8-377E-42A3-8D56-0D23BF7A6F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0E1-7A1D-4279-90AF-C2A92BCC1FCF}">
  <ds:schemaRefs>
    <ds:schemaRef ds:uri="http://schemas.microsoft.com/office/2006/metadata/properties"/>
    <ds:schemaRef ds:uri="http://schemas.microsoft.com/office/infopath/2007/PartnerControls"/>
    <ds:schemaRef ds:uri="c8f36049-6de0-421b-beb0-a89e727c50b6"/>
    <ds:schemaRef ds:uri="52d05286-142b-49d1-923d-9d3cb60379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432</TotalTime>
  <Words>874</Words>
  <Application>Microsoft Office PowerPoint</Application>
  <PresentationFormat>On-screen Show (4:3)</PresentationFormat>
  <Paragraphs>218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The writing process</vt:lpstr>
      <vt:lpstr>Why learn to write?</vt:lpstr>
      <vt:lpstr>The writing process</vt:lpstr>
      <vt:lpstr>Stages of the writing process</vt:lpstr>
      <vt:lpstr>Stages of the writing process</vt:lpstr>
      <vt:lpstr>Stages of the writing process</vt:lpstr>
      <vt:lpstr>Stages of the writing process</vt:lpstr>
      <vt:lpstr>Stages of the writing process</vt:lpstr>
      <vt:lpstr>Stages of the writing process</vt:lpstr>
      <vt:lpstr>Stages of the writing process</vt:lpstr>
      <vt:lpstr>Stages of the writing process</vt:lpstr>
      <vt:lpstr>Stages of the writing process</vt:lpstr>
      <vt:lpstr>Stages of the writing process</vt:lpstr>
      <vt:lpstr>Stages of the writing process</vt:lpstr>
      <vt:lpstr>Stages of the writing proces</vt:lpstr>
      <vt:lpstr>Stages of the writing process</vt:lpstr>
      <vt:lpstr>Stages of the writing process</vt:lpstr>
      <vt:lpstr>Stages of the writing process</vt:lpstr>
      <vt:lpstr>Stages of the writing process</vt:lpstr>
      <vt:lpstr>Steps of the writing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writing process</dc:title>
  <dc:creator>Maria.Cristina</dc:creator>
  <cp:lastModifiedBy>Windows User</cp:lastModifiedBy>
  <cp:revision>63</cp:revision>
  <dcterms:created xsi:type="dcterms:W3CDTF">2015-10-14T12:58:54Z</dcterms:created>
  <dcterms:modified xsi:type="dcterms:W3CDTF">2025-01-09T19:39:42Z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0x0101004936FDFED8A43448917BC6512A5CF21B</vt:lpwstr>
  </property>
  <property fmtid="{D5CDD505-2E9C-101B-9397-08002B2CF9AE}" pid="3" name="MediaServiceImageTags">
    <vt:lpwstr/>
  </property>
</Properties>
</file>