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75" r:id="rId18"/>
    <p:sldId id="269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2" r:id="rId28"/>
    <p:sldId id="270" r:id="rId29"/>
    <p:sldId id="271" r:id="rId30"/>
    <p:sldId id="272" r:id="rId31"/>
    <p:sldId id="273" r:id="rId32"/>
    <p:sldId id="27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BDAF7-4016-4D20-8169-808D850EE4A4}" v="20" dt="2025-01-09T18:30:24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an Teodor Morosanu" userId="S::morosanu.va.ioan@student.utcluj.ro::33f52d8d-c95e-4948-a81c-d3fbbf6a242e" providerId="AD" clId="Web-{566BDAF7-4016-4D20-8169-808D850EE4A4}"/>
    <pc:docChg chg="modSld">
      <pc:chgData name="Ioan Teodor Morosanu" userId="S::morosanu.va.ioan@student.utcluj.ro::33f52d8d-c95e-4948-a81c-d3fbbf6a242e" providerId="AD" clId="Web-{566BDAF7-4016-4D20-8169-808D850EE4A4}" dt="2025-01-09T18:30:24.056" v="21" actId="20577"/>
      <pc:docMkLst>
        <pc:docMk/>
      </pc:docMkLst>
      <pc:sldChg chg="modSp">
        <pc:chgData name="Ioan Teodor Morosanu" userId="S::morosanu.va.ioan@student.utcluj.ro::33f52d8d-c95e-4948-a81c-d3fbbf6a242e" providerId="AD" clId="Web-{566BDAF7-4016-4D20-8169-808D850EE4A4}" dt="2025-01-09T18:30:24.056" v="21" actId="20577"/>
        <pc:sldMkLst>
          <pc:docMk/>
          <pc:sldMk cId="0" sldId="272"/>
        </pc:sldMkLst>
        <pc:spChg chg="mod">
          <ac:chgData name="Ioan Teodor Morosanu" userId="S::morosanu.va.ioan@student.utcluj.ro::33f52d8d-c95e-4948-a81c-d3fbbf6a242e" providerId="AD" clId="Web-{566BDAF7-4016-4D20-8169-808D850EE4A4}" dt="2025-01-09T18:30:24.056" v="21" actId="20577"/>
          <ac:spMkLst>
            <pc:docMk/>
            <pc:sldMk cId="0" sldId="272"/>
            <ac:spMk id="2" creationId="{00000000-0000-0000-0000-000000000000}"/>
          </ac:spMkLst>
        </pc:spChg>
      </pc:sldChg>
      <pc:sldChg chg="modSp">
        <pc:chgData name="Ioan Teodor Morosanu" userId="S::morosanu.va.ioan@student.utcluj.ro::33f52d8d-c95e-4948-a81c-d3fbbf6a242e" providerId="AD" clId="Web-{566BDAF7-4016-4D20-8169-808D850EE4A4}" dt="2025-01-09T18:27:07.299" v="0" actId="1076"/>
        <pc:sldMkLst>
          <pc:docMk/>
          <pc:sldMk cId="1501904516" sldId="279"/>
        </pc:sldMkLst>
        <pc:spChg chg="mod">
          <ac:chgData name="Ioan Teodor Morosanu" userId="S::morosanu.va.ioan@student.utcluj.ro::33f52d8d-c95e-4948-a81c-d3fbbf6a242e" providerId="AD" clId="Web-{566BDAF7-4016-4D20-8169-808D850EE4A4}" dt="2025-01-09T18:27:07.299" v="0" actId="1076"/>
          <ac:spMkLst>
            <pc:docMk/>
            <pc:sldMk cId="1501904516" sldId="279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AB1C5-DA3B-4326-B362-92B3C5476DB8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05B3A-0091-404E-BA8D-4FC5609284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85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05B3A-0091-404E-BA8D-4FC5609284C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5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Keep sentences short and</a:t>
            </a:r>
            <a:r>
              <a:rPr lang="en-US" baseline="0"/>
              <a:t> simple, appropriate for your subject matter and audience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05B3A-0091-404E-BA8D-4FC5609284C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35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Semantic = of or relating to meaning or arising from distinctions between the meanings of different words or symbols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05B3A-0091-404E-BA8D-4FC5609284C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7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software application manual should have easy-to-find-and-follow instructions; an executive summary should have easy-to-find key information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05B3A-0091-404E-BA8D-4FC5609284C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10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High-frequency words are the most commonly used words in printed 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05B3A-0091-404E-BA8D-4FC5609284C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78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97F5C0A-E84C-426A-98B8-2A6A5319CBDC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5994E9F-CC69-4325-9463-73E437C62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5C0A-E84C-426A-98B8-2A6A5319CBDC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4E9F-CC69-4325-9463-73E437C62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5C0A-E84C-426A-98B8-2A6A5319CBDC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4E9F-CC69-4325-9463-73E437C62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5C0A-E84C-426A-98B8-2A6A5319CBDC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4E9F-CC69-4325-9463-73E437C62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5C0A-E84C-426A-98B8-2A6A5319CBDC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4E9F-CC69-4325-9463-73E437C62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5C0A-E84C-426A-98B8-2A6A5319CBDC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4E9F-CC69-4325-9463-73E437C62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5C0A-E84C-426A-98B8-2A6A5319CBDC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4E9F-CC69-4325-9463-73E437C62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5C0A-E84C-426A-98B8-2A6A5319CBDC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4E9F-CC69-4325-9463-73E437C62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F5C0A-E84C-426A-98B8-2A6A5319CBDC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4E9F-CC69-4325-9463-73E437C62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97F5C0A-E84C-426A-98B8-2A6A5319CBDC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4E9F-CC69-4325-9463-73E437C62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97F5C0A-E84C-426A-98B8-2A6A5319CBDC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5994E9F-CC69-4325-9463-73E437C62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97F5C0A-E84C-426A-98B8-2A6A5319CBDC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5994E9F-CC69-4325-9463-73E437C62D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Readability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/>
              <a:t>Communication: </a:t>
            </a:r>
          </a:p>
          <a:p>
            <a:pPr>
              <a:buFont typeface="Wingdings" pitchFamily="2" charset="2"/>
              <a:buChar char="q"/>
            </a:pPr>
            <a:r>
              <a:rPr lang="en-US"/>
              <a:t>Emitter and Receiver posses different amounts of data and information</a:t>
            </a:r>
          </a:p>
          <a:p>
            <a:endParaRPr lang="en-US"/>
          </a:p>
          <a:p>
            <a:r>
              <a:rPr lang="en-US"/>
              <a:t> If the</a:t>
            </a:r>
            <a:r>
              <a:rPr lang="en-US" b="1"/>
              <a:t> E </a:t>
            </a:r>
            <a:r>
              <a:rPr lang="en-US"/>
              <a:t>sends out old info, already known by the</a:t>
            </a:r>
            <a:r>
              <a:rPr lang="en-US" b="1"/>
              <a:t> R →</a:t>
            </a:r>
            <a:r>
              <a:rPr lang="en-US"/>
              <a:t> the message is non-informative, the</a:t>
            </a:r>
            <a:r>
              <a:rPr lang="en-US" b="1"/>
              <a:t> R </a:t>
            </a:r>
            <a:r>
              <a:rPr lang="en-US"/>
              <a:t>loses interest</a:t>
            </a:r>
          </a:p>
          <a:p>
            <a:pPr>
              <a:buNone/>
            </a:pPr>
            <a:endParaRPr lang="en-US"/>
          </a:p>
          <a:p>
            <a:pPr>
              <a:buFont typeface="Wingdings" pitchFamily="2" charset="2"/>
              <a:buChar char="Ø"/>
            </a:pPr>
            <a:r>
              <a:rPr lang="en-US"/>
              <a:t>New information- necessary for meaningful conversation</a:t>
            </a:r>
          </a:p>
          <a:p>
            <a:endParaRPr lang="en-US"/>
          </a:p>
          <a:p>
            <a:r>
              <a:rPr lang="en-US"/>
              <a:t>Insert new information into a framework already known by the reader</a:t>
            </a:r>
          </a:p>
          <a:p>
            <a:endParaRPr lang="en-US"/>
          </a:p>
          <a:p>
            <a:r>
              <a:rPr lang="en-US"/>
              <a:t>Connections with previous knowledge helps us understand new information</a:t>
            </a:r>
          </a:p>
          <a:p>
            <a:pPr lvl="1"/>
            <a:r>
              <a:rPr lang="en-US"/>
              <a:t>words must be familiar, concise, loaded with imagery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Improving readability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Use </a:t>
            </a:r>
            <a:r>
              <a:rPr lang="en-US" b="1"/>
              <a:t>prominent positions </a:t>
            </a:r>
            <a:r>
              <a:rPr lang="en-US"/>
              <a:t>in the text to activate the right king of information in the reader’s mind</a:t>
            </a:r>
          </a:p>
          <a:p>
            <a:pPr lvl="1"/>
            <a:r>
              <a:rPr lang="en-US"/>
              <a:t>beginning of the sentence/ paragraph</a:t>
            </a:r>
          </a:p>
          <a:p>
            <a:pPr lvl="1"/>
            <a:r>
              <a:rPr lang="en-US"/>
              <a:t>titles, headings, paragraph topic sentence</a:t>
            </a:r>
          </a:p>
          <a:p>
            <a:endParaRPr lang="en-US"/>
          </a:p>
          <a:p>
            <a:r>
              <a:rPr lang="en-US"/>
              <a:t>Clearly explain the </a:t>
            </a:r>
            <a:r>
              <a:rPr lang="en-US" b="1"/>
              <a:t>topic</a:t>
            </a:r>
            <a:r>
              <a:rPr lang="en-US"/>
              <a:t> and </a:t>
            </a:r>
            <a:r>
              <a:rPr lang="en-US" b="1"/>
              <a:t>purpose</a:t>
            </a:r>
            <a:r>
              <a:rPr lang="en-US"/>
              <a:t> of your document</a:t>
            </a:r>
          </a:p>
          <a:p>
            <a:r>
              <a:rPr lang="en-US" i="1"/>
              <a:t>In technical/scientific documents </a:t>
            </a:r>
          </a:p>
          <a:p>
            <a:pPr lvl="1"/>
            <a:r>
              <a:rPr lang="en-US"/>
              <a:t>they are usually expressed in titles, abstracts, forewords, summaries, overviews (use key words)</a:t>
            </a:r>
          </a:p>
          <a:p>
            <a:pPr lvl="1"/>
            <a:r>
              <a:rPr lang="en-US"/>
              <a:t>state the problem to be solved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Improving readability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Use </a:t>
            </a:r>
            <a:r>
              <a:rPr lang="en-US" b="1"/>
              <a:t>key words </a:t>
            </a:r>
            <a:r>
              <a:rPr lang="en-US"/>
              <a:t>in prominent positions</a:t>
            </a:r>
          </a:p>
          <a:p>
            <a:pPr lvl="1"/>
            <a:r>
              <a:rPr lang="en-US"/>
              <a:t>Headings, subheadings, topic statements, sentence subjects</a:t>
            </a:r>
          </a:p>
          <a:p>
            <a:endParaRPr lang="en-US"/>
          </a:p>
          <a:p>
            <a:r>
              <a:rPr lang="en-US"/>
              <a:t>Establish a hierarchy of topics/subtopics for text units</a:t>
            </a:r>
          </a:p>
          <a:p>
            <a:endParaRPr lang="en-US"/>
          </a:p>
          <a:p>
            <a:r>
              <a:rPr lang="en-US"/>
              <a:t>Move from general to specific items</a:t>
            </a:r>
          </a:p>
          <a:p>
            <a:pPr lvl="1"/>
            <a:r>
              <a:rPr lang="en-US"/>
              <a:t>While writing, specific items become general and generate even more specific items</a:t>
            </a:r>
          </a:p>
          <a:p>
            <a:endParaRPr lang="en-US"/>
          </a:p>
          <a:p>
            <a:r>
              <a:rPr lang="en-US"/>
              <a:t>Key words help selective reading</a:t>
            </a:r>
          </a:p>
          <a:p>
            <a:endParaRPr lang="en-US"/>
          </a:p>
          <a:p>
            <a:r>
              <a:rPr lang="en-US"/>
              <a:t>Most readers prefer texts organized hierarchically → see main ideas, how they are linked, details that support the ideas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 Improving readability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/>
              <a:t>Terminology for specialist/ non-specialist/ mixed audience</a:t>
            </a:r>
          </a:p>
          <a:p>
            <a:r>
              <a:rPr lang="en-US"/>
              <a:t>Specialists</a:t>
            </a:r>
          </a:p>
          <a:p>
            <a:pPr lvl="1"/>
            <a:r>
              <a:rPr lang="en-US"/>
              <a:t>Use standard technical terminology</a:t>
            </a:r>
          </a:p>
          <a:p>
            <a:pPr lvl="1"/>
            <a:r>
              <a:rPr lang="en-US"/>
              <a:t>Do not define, paraphrase, explain → too much information can misbalance the text</a:t>
            </a:r>
          </a:p>
          <a:p>
            <a:endParaRPr lang="en-US"/>
          </a:p>
          <a:p>
            <a:r>
              <a:rPr lang="en-US"/>
              <a:t>Non-specialists</a:t>
            </a:r>
          </a:p>
          <a:p>
            <a:pPr lvl="1"/>
            <a:r>
              <a:rPr lang="en-US"/>
              <a:t>Need clarifications</a:t>
            </a:r>
          </a:p>
          <a:p>
            <a:pPr lvl="1"/>
            <a:r>
              <a:rPr lang="en-US"/>
              <a:t>Methods: examples, analogies, visual aids, definitions, illustrations</a:t>
            </a:r>
          </a:p>
          <a:p>
            <a:endParaRPr lang="en-US"/>
          </a:p>
          <a:p>
            <a:r>
              <a:rPr lang="en-US"/>
              <a:t>Mixed audience</a:t>
            </a:r>
          </a:p>
          <a:p>
            <a:pPr lvl="1"/>
            <a:r>
              <a:rPr lang="en-US"/>
              <a:t>Two types of documents, one with clarifications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Improving readability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/>
              <a:t>Say what you mean</a:t>
            </a:r>
          </a:p>
          <a:p>
            <a:pPr lvl="1"/>
            <a:r>
              <a:rPr lang="en-US"/>
              <a:t>Don’t expect readers to understand what you “meant” instead of what you “wrote”</a:t>
            </a:r>
          </a:p>
          <a:p>
            <a:endParaRPr lang="en-US"/>
          </a:p>
          <a:p>
            <a:r>
              <a:rPr lang="en-US"/>
              <a:t>This report compares the salaries of different departments for employees who have the same education level. </a:t>
            </a:r>
          </a:p>
          <a:p>
            <a:endParaRPr lang="en-US"/>
          </a:p>
          <a:p>
            <a:r>
              <a:rPr lang="en-US"/>
              <a:t>This report compares the salaries of employees  who have the same education level, grouped by department. 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Improving readability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/>
              <a:t>Write </a:t>
            </a:r>
            <a:r>
              <a:rPr lang="en-US" b="1"/>
              <a:t>well-designed paragraphs</a:t>
            </a:r>
          </a:p>
          <a:p>
            <a:endParaRPr lang="en-US"/>
          </a:p>
          <a:p>
            <a:pPr>
              <a:buNone/>
            </a:pPr>
            <a:r>
              <a:rPr lang="en-US"/>
              <a:t>Paragraph  </a:t>
            </a:r>
          </a:p>
          <a:p>
            <a:r>
              <a:rPr lang="en-US"/>
              <a:t>basic functional unit of discourse</a:t>
            </a:r>
          </a:p>
          <a:p>
            <a:r>
              <a:rPr lang="en-US"/>
              <a:t>should contain:</a:t>
            </a:r>
          </a:p>
          <a:p>
            <a:pPr lvl="1"/>
            <a:r>
              <a:rPr lang="en-US"/>
              <a:t>topic statement  </a:t>
            </a:r>
          </a:p>
          <a:p>
            <a:pPr lvl="1"/>
            <a:r>
              <a:rPr lang="en-US"/>
              <a:t>clear pattern of organization</a:t>
            </a:r>
          </a:p>
          <a:p>
            <a:pPr lvl="1"/>
            <a:r>
              <a:rPr lang="en-US"/>
              <a:t>one main idea, usually included in the first two sentences</a:t>
            </a:r>
          </a:p>
          <a:p>
            <a:endParaRPr lang="en-US"/>
          </a:p>
          <a:p>
            <a:r>
              <a:rPr lang="en-US"/>
              <a:t>Try to make ideas within a paragraph (document) flow together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Improving readability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Examining components</a:t>
            </a:r>
          </a:p>
          <a:p>
            <a:endParaRPr lang="en-US"/>
          </a:p>
          <a:p>
            <a:r>
              <a:rPr lang="en-US"/>
              <a:t>Examining basic grammar</a:t>
            </a:r>
          </a:p>
          <a:p>
            <a:endParaRPr lang="en-US"/>
          </a:p>
          <a:p>
            <a:r>
              <a:rPr lang="en-US"/>
              <a:t>Examining sentence faults</a:t>
            </a:r>
          </a:p>
          <a:p>
            <a:endParaRPr lang="en-US"/>
          </a:p>
          <a:p>
            <a:r>
              <a:rPr lang="en-US"/>
              <a:t>Examining consistency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Revision Strategy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>
                <a:solidFill>
                  <a:prstClr val="black"/>
                </a:solidFill>
              </a:rPr>
              <a:t>Examining components</a:t>
            </a:r>
          </a:p>
          <a:p>
            <a:r>
              <a:rPr lang="en-US">
                <a:solidFill>
                  <a:prstClr val="black"/>
                </a:solidFill>
              </a:rPr>
              <a:t>Audience </a:t>
            </a:r>
          </a:p>
          <a:p>
            <a:pPr lvl="1"/>
            <a:r>
              <a:rPr lang="en-US">
                <a:solidFill>
                  <a:prstClr val="black"/>
                </a:solidFill>
              </a:rPr>
              <a:t>experts, technicians, laypersons, executives</a:t>
            </a:r>
          </a:p>
          <a:p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Purpose</a:t>
            </a:r>
          </a:p>
          <a:p>
            <a:pPr lvl="1"/>
            <a:r>
              <a:rPr lang="en-US"/>
              <a:t>What goals should the document accomplish? (teach, explain, persuade, or entertain?</a:t>
            </a:r>
            <a:endParaRPr lang="en-US">
              <a:solidFill>
                <a:prstClr val="black"/>
              </a:solidFill>
            </a:endParaRPr>
          </a:p>
          <a:p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Use</a:t>
            </a:r>
          </a:p>
          <a:p>
            <a:pPr lvl="1"/>
            <a:r>
              <a:rPr lang="en-US">
                <a:solidFill>
                  <a:prstClr val="black"/>
                </a:solidFill>
              </a:rPr>
              <a:t>What should readers know or be able to do during or after reading the document?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09728" lvl="0" algn="ctr">
              <a:spcBef>
                <a:spcPts val="400"/>
              </a:spcBef>
              <a:buClr>
                <a:srgbClr val="2DA2BF"/>
              </a:buClr>
              <a:buSzPct val="68000"/>
            </a:pPr>
            <a:br>
              <a:rPr lang="en-US"/>
            </a:br>
            <a:r>
              <a:rPr lang="en-US"/>
              <a:t>Revision Strategy</a:t>
            </a:r>
            <a:br>
              <a:rPr lang="en-US" sz="2700" b="0">
                <a:solidFill>
                  <a:prstClr val="black"/>
                </a:solidFill>
                <a:effectLst/>
                <a:ea typeface="+mn-ea"/>
                <a:cs typeface="+mn-cs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63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07705"/>
            <a:ext cx="8229600" cy="4525963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>
                <a:solidFill>
                  <a:prstClr val="black"/>
                </a:solidFill>
              </a:rPr>
              <a:t>Examining components</a:t>
            </a:r>
          </a:p>
          <a:p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Organization</a:t>
            </a:r>
          </a:p>
          <a:p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Layout</a:t>
            </a:r>
          </a:p>
          <a:p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Graphics, illustrations</a:t>
            </a:r>
          </a:p>
          <a:p>
            <a:endParaRPr lang="en-US">
              <a:solidFill>
                <a:prstClr val="black"/>
              </a:solidFill>
            </a:endParaRPr>
          </a:p>
          <a:p>
            <a:r>
              <a:rPr lang="en-US">
                <a:solidFill>
                  <a:prstClr val="black"/>
                </a:solidFill>
              </a:rPr>
              <a:t>Legal issues</a:t>
            </a:r>
          </a:p>
          <a:p>
            <a:pPr lvl="1"/>
            <a:r>
              <a:rPr lang="en-US"/>
              <a:t>copyright, trademarks, safety notice</a:t>
            </a:r>
            <a:endParaRPr lang="en-US">
              <a:solidFill>
                <a:prstClr val="black"/>
              </a:solidFill>
            </a:endParaRP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Revision Strategy</a:t>
            </a:r>
          </a:p>
        </p:txBody>
      </p:sp>
    </p:spTree>
    <p:extLst>
      <p:ext uri="{BB962C8B-B14F-4D97-AF65-F5344CB8AC3E}">
        <p14:creationId xmlns:p14="http://schemas.microsoft.com/office/powerpoint/2010/main" val="150190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/>
              <a:t>Examining sentence faults</a:t>
            </a:r>
          </a:p>
          <a:p>
            <a:endParaRPr lang="en-US"/>
          </a:p>
          <a:p>
            <a:r>
              <a:rPr lang="en-US"/>
              <a:t>Fragments (incomplete sentences)</a:t>
            </a:r>
          </a:p>
          <a:p>
            <a:endParaRPr lang="en-US"/>
          </a:p>
          <a:p>
            <a:r>
              <a:rPr lang="en-US"/>
              <a:t>Run-on sentences (improperly joined clauses in a sentence)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Revision Strategy</a:t>
            </a:r>
          </a:p>
        </p:txBody>
      </p:sp>
    </p:spTree>
    <p:extLst>
      <p:ext uri="{BB962C8B-B14F-4D97-AF65-F5344CB8AC3E}">
        <p14:creationId xmlns:p14="http://schemas.microsoft.com/office/powerpoint/2010/main" val="3643050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Characteristics and formulae</a:t>
            </a:r>
          </a:p>
          <a:p>
            <a:endParaRPr lang="en-US"/>
          </a:p>
          <a:p>
            <a:r>
              <a:rPr lang="en-US"/>
              <a:t>Improving readability</a:t>
            </a:r>
          </a:p>
          <a:p>
            <a:pPr>
              <a:buNone/>
            </a:pPr>
            <a:endParaRPr lang="en-US"/>
          </a:p>
          <a:p>
            <a:r>
              <a:rPr lang="en-US"/>
              <a:t>WEB page readability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Readability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/>
              <a:t>Examining consistency</a:t>
            </a:r>
          </a:p>
          <a:p>
            <a:pPr marL="109728" indent="0">
              <a:buNone/>
            </a:pPr>
            <a:r>
              <a:rPr lang="en-US"/>
              <a:t>1. Establishing logical transitions from sentence to sentence and from paragraph to paragraph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transition words</a:t>
            </a:r>
          </a:p>
          <a:p>
            <a:pPr marL="624078" indent="-514350">
              <a:buFont typeface="+mj-lt"/>
              <a:buAutoNum type="arabicPeriod"/>
            </a:pPr>
            <a:endParaRPr lang="en-US"/>
          </a:p>
          <a:p>
            <a:pPr marL="109728" indent="0">
              <a:buNone/>
            </a:pPr>
            <a:r>
              <a:rPr lang="en-US"/>
              <a:t>2. Deleting unexpected topical shifts that may distract or confuse readers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No shifts in verb tense, mood, voice, person and number, tone and point of view</a:t>
            </a:r>
          </a:p>
          <a:p>
            <a:pPr marL="624078" indent="-514350">
              <a:buFont typeface="+mj-lt"/>
              <a:buAutoNum type="arabicPeriod"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Revision Strategy</a:t>
            </a:r>
          </a:p>
        </p:txBody>
      </p:sp>
    </p:spTree>
    <p:extLst>
      <p:ext uri="{BB962C8B-B14F-4D97-AF65-F5344CB8AC3E}">
        <p14:creationId xmlns:p14="http://schemas.microsoft.com/office/powerpoint/2010/main" val="3240016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/>
              <a:t>Verb tense</a:t>
            </a:r>
          </a:p>
          <a:p>
            <a:pPr marL="109728" indent="0">
              <a:buNone/>
            </a:pPr>
            <a:r>
              <a:rPr lang="en-US"/>
              <a:t>Avoid changing verb tense unnecessarily:</a:t>
            </a:r>
          </a:p>
          <a:p>
            <a:endParaRPr lang="en-US"/>
          </a:p>
          <a:p>
            <a:r>
              <a:rPr lang="en-US"/>
              <a:t>When the technicians </a:t>
            </a:r>
            <a:r>
              <a:rPr lang="en-US" i="1"/>
              <a:t>removed </a:t>
            </a:r>
            <a:r>
              <a:rPr lang="en-US"/>
              <a:t>the air intake valves from the combustion chamber, two testing methods </a:t>
            </a:r>
            <a:r>
              <a:rPr lang="en-US" i="1"/>
              <a:t>are repeatedly attempted.</a:t>
            </a:r>
          </a:p>
          <a:p>
            <a:endParaRPr lang="en-US"/>
          </a:p>
          <a:p>
            <a:r>
              <a:rPr lang="en-US"/>
              <a:t>After removing the air intake valves from the combustion chamber, the technicians used two methods to test them.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Revision Strategy</a:t>
            </a:r>
          </a:p>
        </p:txBody>
      </p:sp>
    </p:spTree>
    <p:extLst>
      <p:ext uri="{BB962C8B-B14F-4D97-AF65-F5344CB8AC3E}">
        <p14:creationId xmlns:p14="http://schemas.microsoft.com/office/powerpoint/2010/main" val="240943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/>
              <a:t>Mood</a:t>
            </a:r>
          </a:p>
          <a:p>
            <a:pPr marL="109728" indent="0">
              <a:buNone/>
            </a:pPr>
            <a:r>
              <a:rPr lang="en-US" sz="2200"/>
              <a:t>Sentence moods include the </a:t>
            </a:r>
            <a:r>
              <a:rPr lang="en-US" sz="2200" b="1"/>
              <a:t>indicative</a:t>
            </a:r>
            <a:r>
              <a:rPr lang="en-US" sz="2200"/>
              <a:t> (statement of fact or opinion); the </a:t>
            </a:r>
            <a:r>
              <a:rPr lang="en-US" sz="2200" b="1"/>
              <a:t>imperative</a:t>
            </a:r>
            <a:r>
              <a:rPr lang="en-US" sz="2200"/>
              <a:t> (a command or direction); and </a:t>
            </a:r>
            <a:r>
              <a:rPr lang="en-US" sz="2200" b="1"/>
              <a:t>subjunctive</a:t>
            </a:r>
            <a:r>
              <a:rPr lang="en-US" sz="2200" u="sng"/>
              <a:t> </a:t>
            </a:r>
            <a:r>
              <a:rPr lang="fr-FR" sz="2200"/>
              <a:t>(states a condition, suggestion, etc.)</a:t>
            </a:r>
          </a:p>
          <a:p>
            <a:endParaRPr lang="en-US"/>
          </a:p>
          <a:p>
            <a:r>
              <a:rPr lang="en-US"/>
              <a:t>Press the Command key, and then you should press Enter.</a:t>
            </a:r>
          </a:p>
          <a:p>
            <a:pPr marL="109728" indent="0">
              <a:buNone/>
            </a:pPr>
            <a:endParaRPr lang="en-US"/>
          </a:p>
          <a:p>
            <a:pPr marL="109728" indent="0">
              <a:buNone/>
            </a:pPr>
            <a:r>
              <a:rPr lang="en-US"/>
              <a:t>This sentence mixes the imperative and the subjunctive moods</a:t>
            </a:r>
          </a:p>
          <a:p>
            <a:endParaRPr lang="en-US"/>
          </a:p>
          <a:p>
            <a:r>
              <a:rPr lang="en-US"/>
              <a:t>Press the Command key, and then the Enter key.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Revision Strategy</a:t>
            </a:r>
          </a:p>
        </p:txBody>
      </p:sp>
    </p:spTree>
    <p:extLst>
      <p:ext uri="{BB962C8B-B14F-4D97-AF65-F5344CB8AC3E}">
        <p14:creationId xmlns:p14="http://schemas.microsoft.com/office/powerpoint/2010/main" val="126591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b="1"/>
              <a:t>Voice</a:t>
            </a:r>
          </a:p>
          <a:p>
            <a:pPr marL="109728" indent="0">
              <a:buNone/>
            </a:pPr>
            <a:r>
              <a:rPr lang="en-US"/>
              <a:t>Sentences can be in </a:t>
            </a:r>
            <a:r>
              <a:rPr lang="en-US" b="1"/>
              <a:t>active voice </a:t>
            </a:r>
            <a:r>
              <a:rPr lang="en-US"/>
              <a:t>or </a:t>
            </a:r>
            <a:r>
              <a:rPr lang="en-US" b="1"/>
              <a:t>passive voice </a:t>
            </a:r>
          </a:p>
          <a:p>
            <a:r>
              <a:rPr lang="en-US" sz="2400" b="1"/>
              <a:t>Active voice - </a:t>
            </a:r>
            <a:r>
              <a:rPr lang="en-US" sz="2400"/>
              <a:t>generally preferred, particularly in instructional documents</a:t>
            </a:r>
          </a:p>
          <a:p>
            <a:r>
              <a:rPr lang="en-US" sz="2400" b="1"/>
              <a:t>Passive voice </a:t>
            </a:r>
            <a:r>
              <a:rPr lang="en-US" sz="2400"/>
              <a:t>- useful in scientific writing (more emphasis on the objects than on the researchers)</a:t>
            </a:r>
          </a:p>
          <a:p>
            <a:endParaRPr lang="en-US"/>
          </a:p>
          <a:p>
            <a:r>
              <a:rPr lang="en-US"/>
              <a:t>Generally avoid voice shifts</a:t>
            </a:r>
          </a:p>
          <a:p>
            <a:endParaRPr lang="en-US"/>
          </a:p>
          <a:p>
            <a:r>
              <a:rPr lang="en-US"/>
              <a:t>From the File menu, </a:t>
            </a:r>
            <a:r>
              <a:rPr lang="en-US" i="1"/>
              <a:t>choose </a:t>
            </a:r>
            <a:r>
              <a:rPr lang="en-US"/>
              <a:t>the Save command and your work </a:t>
            </a:r>
            <a:r>
              <a:rPr lang="en-US" i="1"/>
              <a:t>is saved </a:t>
            </a:r>
            <a:r>
              <a:rPr lang="en-US"/>
              <a:t>to disk.</a:t>
            </a:r>
          </a:p>
          <a:p>
            <a:endParaRPr lang="en-US"/>
          </a:p>
          <a:p>
            <a:r>
              <a:rPr lang="en-US"/>
              <a:t>To </a:t>
            </a:r>
            <a:r>
              <a:rPr lang="en-US" i="1"/>
              <a:t>save </a:t>
            </a:r>
            <a:r>
              <a:rPr lang="en-US"/>
              <a:t>your work, </a:t>
            </a:r>
            <a:r>
              <a:rPr lang="en-US" i="1"/>
              <a:t>choose </a:t>
            </a:r>
            <a:r>
              <a:rPr lang="en-US"/>
              <a:t>the Save command from the File menu.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Revision Strategy</a:t>
            </a:r>
          </a:p>
        </p:txBody>
      </p:sp>
    </p:spTree>
    <p:extLst>
      <p:ext uri="{BB962C8B-B14F-4D97-AF65-F5344CB8AC3E}">
        <p14:creationId xmlns:p14="http://schemas.microsoft.com/office/powerpoint/2010/main" val="24656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b="1"/>
              <a:t>Examining consistency</a:t>
            </a:r>
          </a:p>
          <a:p>
            <a:pPr marL="109728" lvl="0" indent="0">
              <a:buClr>
                <a:srgbClr val="2DA2BF"/>
              </a:buClr>
              <a:buNone/>
            </a:pPr>
            <a:r>
              <a:rPr lang="en-US" sz="2500">
                <a:solidFill>
                  <a:prstClr val="black"/>
                </a:solidFill>
              </a:rPr>
              <a:t>3. </a:t>
            </a:r>
            <a:r>
              <a:rPr lang="en-US" sz="2500" b="1">
                <a:solidFill>
                  <a:prstClr val="black"/>
                </a:solidFill>
              </a:rPr>
              <a:t>Creating parallelism </a:t>
            </a:r>
            <a:r>
              <a:rPr lang="en-US" sz="2500">
                <a:solidFill>
                  <a:prstClr val="black"/>
                </a:solidFill>
              </a:rPr>
              <a:t>within sentences and paragraphs to ensure readability and cohesion</a:t>
            </a:r>
          </a:p>
          <a:p>
            <a:endParaRPr lang="en-US"/>
          </a:p>
          <a:p>
            <a:r>
              <a:rPr lang="en-US"/>
              <a:t>He repaired a valve, replaced a hose, cleaned the spark plugs, and a tire.</a:t>
            </a:r>
          </a:p>
          <a:p>
            <a:pPr lvl="1"/>
            <a:r>
              <a:rPr lang="en-US" sz="1900"/>
              <a:t>sentence lacks parallelism because it is unclear if the tire, which lacks a verb, was repaired, replaced, or cleaned</a:t>
            </a:r>
          </a:p>
          <a:p>
            <a:endParaRPr lang="en-US" sz="2000"/>
          </a:p>
          <a:p>
            <a:r>
              <a:rPr lang="en-US" sz="2000"/>
              <a:t>In a long sentence, repeat a key word that introduces parallel elements to help the reader understand the relationship between the elements:</a:t>
            </a:r>
          </a:p>
          <a:p>
            <a:endParaRPr lang="en-US" sz="2600"/>
          </a:p>
          <a:p>
            <a:r>
              <a:rPr lang="en-US" sz="2600"/>
              <a:t>The processor </a:t>
            </a:r>
            <a:r>
              <a:rPr lang="en-US" sz="2600" i="1"/>
              <a:t>cannot </a:t>
            </a:r>
            <a:r>
              <a:rPr lang="en-US" sz="2600"/>
              <a:t>work automatically and </a:t>
            </a:r>
            <a:r>
              <a:rPr lang="en-US" sz="2600" i="1"/>
              <a:t>cannot </a:t>
            </a:r>
            <a:r>
              <a:rPr lang="en-US" sz="2600"/>
              <a:t>achieve good performance without some programmer involvement.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Revision Strategy</a:t>
            </a:r>
          </a:p>
        </p:txBody>
      </p:sp>
    </p:spTree>
    <p:extLst>
      <p:ext uri="{BB962C8B-B14F-4D97-AF65-F5344CB8AC3E}">
        <p14:creationId xmlns:p14="http://schemas.microsoft.com/office/powerpoint/2010/main" val="334890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After finishing the first draft test it on intended users</a:t>
            </a:r>
          </a:p>
          <a:p>
            <a:endParaRPr lang="en-US"/>
          </a:p>
          <a:p>
            <a:r>
              <a:rPr lang="en-US"/>
              <a:t>In case of instructions- ask someone to act according to the instructions written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Improving readability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/>
              <a:t>Golden rules</a:t>
            </a:r>
          </a:p>
          <a:p>
            <a:pPr marL="624078" indent="-514350">
              <a:buFont typeface="+mj-lt"/>
              <a:buAutoNum type="arabicPeriod"/>
            </a:pPr>
            <a:r>
              <a:rPr lang="en-US"/>
              <a:t>Use simple, familiar words, high frequency words</a:t>
            </a:r>
          </a:p>
          <a:p>
            <a:pPr marL="624078" indent="-514350">
              <a:buFont typeface="+mj-lt"/>
              <a:buAutoNum type="arabicPeriod"/>
            </a:pPr>
            <a:endParaRPr lang="en-US"/>
          </a:p>
          <a:p>
            <a:pPr marL="624078" indent="-514350">
              <a:buFont typeface="+mj-lt"/>
              <a:buAutoNum type="arabicPeriod"/>
            </a:pPr>
            <a:r>
              <a:rPr lang="en-US"/>
              <a:t>Avoid jargon, culture and gender-based language</a:t>
            </a:r>
          </a:p>
          <a:p>
            <a:pPr marL="624078" indent="-514350">
              <a:buFont typeface="+mj-lt"/>
              <a:buAutoNum type="arabicPeriod"/>
            </a:pPr>
            <a:endParaRPr lang="en-US"/>
          </a:p>
          <a:p>
            <a:pPr marL="624078" indent="-514350">
              <a:buFont typeface="+mj-lt"/>
              <a:buAutoNum type="arabicPeriod"/>
            </a:pPr>
            <a:r>
              <a:rPr lang="en-US"/>
              <a:t>Use correct grammar, punctuation, spelling. Present tense and active voice should be dominant</a:t>
            </a:r>
          </a:p>
          <a:p>
            <a:pPr marL="624078" indent="-514350">
              <a:buFont typeface="+mj-lt"/>
              <a:buAutoNum type="arabicPeriod"/>
            </a:pPr>
            <a:endParaRPr lang="en-US"/>
          </a:p>
          <a:p>
            <a:pPr marL="624078" indent="-514350">
              <a:buFont typeface="+mj-lt"/>
              <a:buAutoNum type="arabicPeriod"/>
            </a:pPr>
            <a:r>
              <a:rPr lang="en-US"/>
              <a:t>Keep sentences short (below 15 words)</a:t>
            </a:r>
          </a:p>
          <a:p>
            <a:pPr marL="624078" indent="-514350">
              <a:buFont typeface="+mj-lt"/>
              <a:buAutoNum type="arabicPeriod"/>
            </a:pPr>
            <a:endParaRPr lang="en-US"/>
          </a:p>
          <a:p>
            <a:pPr marL="624078" indent="-514350">
              <a:buFont typeface="+mj-lt"/>
              <a:buAutoNum type="arabicPeriod"/>
            </a:pPr>
            <a:r>
              <a:rPr lang="en-US"/>
              <a:t>Line-up, indent, keep paragraph average length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Improving readability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 fontScale="77500" lnSpcReduction="20000"/>
          </a:bodyPr>
          <a:lstStyle/>
          <a:p>
            <a:pPr indent="-255905"/>
            <a:r>
              <a:rPr lang="en-US" sz="3100" b="1"/>
              <a:t>Golden rules</a:t>
            </a:r>
            <a:endParaRPr lang="en-US"/>
          </a:p>
          <a:p>
            <a:pPr marL="623570" indent="-514350">
              <a:buFont typeface="+mj-lt"/>
              <a:buAutoNum type="arabicPeriod" startAt="6"/>
            </a:pPr>
            <a:r>
              <a:rPr lang="en-US"/>
              <a:t>Improve organization (topic, purpose, summaries, headings, key words)</a:t>
            </a:r>
            <a:endParaRPr lang="en-US">
              <a:cs typeface="Lucida Sans Unicode"/>
            </a:endParaRPr>
          </a:p>
          <a:p>
            <a:pPr marL="623570" indent="-514350">
              <a:buFont typeface="+mj-lt"/>
              <a:buAutoNum type="arabicPeriod" startAt="7"/>
            </a:pPr>
            <a:endParaRPr lang="en-US">
              <a:cs typeface="Lucida Sans Unicode"/>
            </a:endParaRPr>
          </a:p>
          <a:p>
            <a:pPr marL="623570" indent="-514350">
              <a:buFont typeface="+mj-lt"/>
              <a:buAutoNum type="arabicPeriod" startAt="7"/>
            </a:pPr>
            <a:r>
              <a:rPr lang="en-US">
                <a:cs typeface="Lucida Sans Unicode"/>
              </a:rPr>
              <a:t>Improve cohesion                                                      (links between sentences and paragraphs, avoid using too many ideas in the same paragraph)</a:t>
            </a:r>
          </a:p>
          <a:p>
            <a:pPr marL="623570" indent="-514350">
              <a:buFont typeface="+mj-lt"/>
              <a:buAutoNum type="arabicPeriod" startAt="7"/>
            </a:pPr>
            <a:endParaRPr lang="en-US">
              <a:cs typeface="Lucida Sans Unicode"/>
            </a:endParaRPr>
          </a:p>
          <a:p>
            <a:pPr marL="623570" indent="-514350">
              <a:buFont typeface="+mj-lt"/>
              <a:buAutoNum type="arabicPeriod" startAt="7"/>
            </a:pPr>
            <a:r>
              <a:rPr lang="en-US"/>
              <a:t>Address your writing to the reader</a:t>
            </a:r>
            <a:endParaRPr lang="en-US">
              <a:cs typeface="Lucida Sans Unicode"/>
            </a:endParaRPr>
          </a:p>
          <a:p>
            <a:pPr marL="623570" indent="-514350">
              <a:buFont typeface="+mj-lt"/>
              <a:buAutoNum type="arabicPeriod" startAt="7"/>
            </a:pPr>
            <a:endParaRPr lang="en-US">
              <a:cs typeface="Lucida Sans Unicode"/>
            </a:endParaRPr>
          </a:p>
          <a:p>
            <a:pPr marL="623570" indent="-514350">
              <a:buFont typeface="+mj-lt"/>
              <a:buAutoNum type="arabicPeriod" startAt="7"/>
            </a:pPr>
            <a:r>
              <a:rPr lang="en-US"/>
              <a:t>Avoid using too many referents in front of a noun</a:t>
            </a:r>
            <a:endParaRPr lang="en-US">
              <a:cs typeface="Lucida Sans Unicode"/>
            </a:endParaRPr>
          </a:p>
          <a:p>
            <a:pPr marL="623570" indent="-514350">
              <a:buFont typeface="+mj-lt"/>
              <a:buAutoNum type="arabicPeriod" startAt="7"/>
            </a:pPr>
            <a:endParaRPr lang="en-US">
              <a:cs typeface="Lucida Sans Unicode"/>
            </a:endParaRPr>
          </a:p>
          <a:p>
            <a:pPr marL="623570" indent="-514350">
              <a:buFont typeface="+mj-lt"/>
              <a:buAutoNum type="arabicPeriod" startAt="7"/>
            </a:pPr>
            <a:r>
              <a:rPr lang="en-US"/>
              <a:t>Improve layout</a:t>
            </a:r>
            <a:endParaRPr lang="en-US">
              <a:cs typeface="Lucida Sans Unicode"/>
            </a:endParaRPr>
          </a:p>
          <a:p>
            <a:pPr marL="623570" indent="-514350">
              <a:buNone/>
            </a:pPr>
            <a:r>
              <a:rPr lang="en-US"/>
              <a:t>	 Recommended type 10-12 points, ideal space 1.5, headings and subheadings must stand out</a:t>
            </a:r>
            <a:endParaRPr lang="en-US">
              <a:cs typeface="Lucida Sans Unicode"/>
            </a:endParaRPr>
          </a:p>
          <a:p>
            <a:pPr marL="623570" indent="-514350">
              <a:buFont typeface="+mj-lt"/>
              <a:buAutoNum type="arabicPeriod" startAt="7"/>
            </a:pPr>
            <a:endParaRPr lang="en-US">
              <a:cs typeface="Lucida Sans Unicode"/>
            </a:endParaRPr>
          </a:p>
          <a:p>
            <a:pPr indent="-255905">
              <a:buNone/>
            </a:pPr>
            <a:endParaRPr lang="en-US">
              <a:cs typeface="Lucida Sans Unicode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Improving readability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b="1"/>
              <a:t>?</a:t>
            </a:r>
          </a:p>
          <a:p>
            <a:r>
              <a:rPr lang="en-US"/>
              <a:t>Pages should be: easy to read, usable, provide only useful information</a:t>
            </a:r>
          </a:p>
          <a:p>
            <a:endParaRPr lang="en-US"/>
          </a:p>
          <a:p>
            <a:r>
              <a:rPr lang="en-US"/>
              <a:t>Guidelines:</a:t>
            </a:r>
          </a:p>
          <a:p>
            <a:pPr lvl="1"/>
            <a:r>
              <a:rPr lang="en-US"/>
              <a:t>Use contrasting colors ( ! low/ high contrast)</a:t>
            </a:r>
          </a:p>
          <a:p>
            <a:pPr lvl="1"/>
            <a:endParaRPr lang="en-US"/>
          </a:p>
          <a:p>
            <a:pPr lvl="1"/>
            <a:r>
              <a:rPr lang="en-US"/>
              <a:t>Text of any color on black background – uncomfortable for the eye, hard to read for people with astigmatism (white background is less hurting for the eye)</a:t>
            </a:r>
          </a:p>
          <a:p>
            <a:pPr lvl="1"/>
            <a:endParaRPr lang="en-US"/>
          </a:p>
          <a:p>
            <a:pPr lvl="1"/>
            <a:r>
              <a:rPr lang="en-US"/>
              <a:t>Break up blocks of texts</a:t>
            </a:r>
          </a:p>
          <a:p>
            <a:pPr lvl="1"/>
            <a:endParaRPr lang="en-US"/>
          </a:p>
          <a:p>
            <a:pPr lvl="1"/>
            <a:r>
              <a:rPr lang="en-US"/>
              <a:t>Use short paragraphs</a:t>
            </a:r>
          </a:p>
          <a:p>
            <a:pPr lvl="1"/>
            <a:endParaRPr lang="en-US"/>
          </a:p>
          <a:p>
            <a:pPr lvl="1"/>
            <a:r>
              <a:rPr lang="en-US"/>
              <a:t>Grammar, spelling, paragraph organization -  the same as for any type of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WEB page readability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 algn="ctr">
              <a:buNone/>
            </a:pPr>
            <a:r>
              <a:rPr lang="en-US" sz="3200"/>
              <a:t>“</a:t>
            </a:r>
            <a:r>
              <a:rPr lang="en-US" sz="3200" i="1"/>
              <a:t>It is easy to make things difficult, but difficult to make things easy”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Readability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  <a:p>
            <a:r>
              <a:rPr lang="en-US"/>
              <a:t>Writings vs. oral speeches</a:t>
            </a:r>
          </a:p>
          <a:p>
            <a:pPr lvl="1"/>
            <a:r>
              <a:rPr lang="en-US"/>
              <a:t>More complex</a:t>
            </a:r>
          </a:p>
          <a:p>
            <a:pPr lvl="1"/>
            <a:r>
              <a:rPr lang="en-US"/>
              <a:t>More sophisticated and longer words</a:t>
            </a:r>
          </a:p>
          <a:p>
            <a:pPr lvl="1"/>
            <a:r>
              <a:rPr lang="en-US"/>
              <a:t>Varied lexical units</a:t>
            </a:r>
          </a:p>
          <a:p>
            <a:pPr lvl="1"/>
            <a:r>
              <a:rPr lang="en-US"/>
              <a:t>Specific stylistic features</a:t>
            </a:r>
          </a:p>
          <a:p>
            <a:pPr lvl="1"/>
            <a:r>
              <a:rPr lang="en-US"/>
              <a:t>More nominal structures</a:t>
            </a:r>
          </a:p>
          <a:p>
            <a:pPr lvl="1"/>
            <a:r>
              <a:rPr lang="en-US"/>
              <a:t>Passive and gerundial constructions</a:t>
            </a:r>
          </a:p>
          <a:p>
            <a:pPr lvl="1"/>
            <a:r>
              <a:rPr lang="en-US"/>
              <a:t>No rapid feedback</a:t>
            </a:r>
          </a:p>
          <a:p>
            <a:endParaRPr lang="en-US"/>
          </a:p>
          <a:p>
            <a:r>
              <a:rPr lang="en-US"/>
              <a:t>Readability – key element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/>
              <a:t>Readability  characteristics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/>
              <a:t>READABILITY</a:t>
            </a:r>
          </a:p>
          <a:p>
            <a:r>
              <a:rPr lang="en-US"/>
              <a:t>Reading ease which result from the writing style</a:t>
            </a:r>
          </a:p>
          <a:p>
            <a:endParaRPr lang="en-US"/>
          </a:p>
          <a:p>
            <a:r>
              <a:rPr lang="en-US"/>
              <a:t>Based on a set of grammar rules and conventions</a:t>
            </a:r>
          </a:p>
          <a:p>
            <a:endParaRPr lang="en-US"/>
          </a:p>
          <a:p>
            <a:r>
              <a:rPr lang="en-US"/>
              <a:t>Depends on the manner in which the reader interacts with the text</a:t>
            </a:r>
          </a:p>
          <a:p>
            <a:pPr lvl="1"/>
            <a:r>
              <a:rPr lang="en-US"/>
              <a:t>Knowledge/ reading skills/ interest, motivation</a:t>
            </a:r>
          </a:p>
          <a:p>
            <a:pPr lvl="1"/>
            <a:r>
              <a:rPr lang="en-US"/>
              <a:t>Content/ style/ design/ structure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/>
              <a:t>Readability  characteristics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READABILITY depends upon</a:t>
            </a:r>
          </a:p>
          <a:p>
            <a:endParaRPr lang="en-US"/>
          </a:p>
          <a:p>
            <a:r>
              <a:rPr lang="en-US"/>
              <a:t>length of the sentence</a:t>
            </a:r>
          </a:p>
          <a:p>
            <a:r>
              <a:rPr lang="en-US"/>
              <a:t>audience’s intellectual level</a:t>
            </a:r>
          </a:p>
          <a:p>
            <a:pPr>
              <a:buNone/>
            </a:pPr>
            <a:endParaRPr lang="en-US"/>
          </a:p>
          <a:p>
            <a:pPr lvl="1"/>
            <a:r>
              <a:rPr lang="en-US"/>
              <a:t>Readable sentence: 16-18 words</a:t>
            </a:r>
          </a:p>
          <a:p>
            <a:pPr lvl="1"/>
            <a:r>
              <a:rPr lang="en-US"/>
              <a:t>Cartoons: 8 words</a:t>
            </a:r>
          </a:p>
          <a:p>
            <a:pPr lvl="1"/>
            <a:r>
              <a:rPr lang="en-US"/>
              <a:t>Newspapers: 21 words</a:t>
            </a:r>
          </a:p>
          <a:p>
            <a:pPr lvl="1"/>
            <a:r>
              <a:rPr lang="en-US"/>
              <a:t>Specialized books (experts): 28-30 words</a:t>
            </a:r>
          </a:p>
          <a:p>
            <a:pPr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/>
              <a:t>Readability characteristics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READABILITY depends upon</a:t>
            </a:r>
          </a:p>
          <a:p>
            <a:endParaRPr lang="en-US"/>
          </a:p>
          <a:p>
            <a:r>
              <a:rPr lang="en-US"/>
              <a:t>Our memory span (ability to retain what is written)</a:t>
            </a:r>
          </a:p>
          <a:p>
            <a:pPr lvl="1"/>
            <a:r>
              <a:rPr lang="en-US"/>
              <a:t>12 words at first sight</a:t>
            </a:r>
          </a:p>
          <a:p>
            <a:endParaRPr lang="en-US"/>
          </a:p>
          <a:p>
            <a:r>
              <a:rPr lang="en-US"/>
              <a:t>Position of the words in the sentence</a:t>
            </a:r>
          </a:p>
          <a:p>
            <a:pPr lvl="1"/>
            <a:r>
              <a:rPr lang="en-US"/>
              <a:t>Generally we remember what is put at the beginning of the sentence</a:t>
            </a:r>
          </a:p>
          <a:p>
            <a:endParaRPr lang="en-US"/>
          </a:p>
          <a:p>
            <a:r>
              <a:rPr lang="en-US"/>
              <a:t>Motivation of the reader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/>
              <a:t>Readability  characteristics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Different types of </a:t>
            </a:r>
            <a:r>
              <a:rPr lang="en-US" b="1"/>
              <a:t>readers</a:t>
            </a:r>
          </a:p>
          <a:p>
            <a:pPr>
              <a:buNone/>
            </a:pPr>
            <a:endParaRPr lang="en-US"/>
          </a:p>
          <a:p>
            <a:r>
              <a:rPr lang="en-US"/>
              <a:t>managers, supervisors, executives, decision makers:</a:t>
            </a:r>
          </a:p>
          <a:p>
            <a:pPr lvl="1"/>
            <a:r>
              <a:rPr lang="en-US"/>
              <a:t>not much time- read selectively, skim read for main points/ideas</a:t>
            </a:r>
          </a:p>
          <a:p>
            <a:endParaRPr lang="en-US"/>
          </a:p>
          <a:p>
            <a:r>
              <a:rPr lang="en-US"/>
              <a:t>worker, technician, consumer:</a:t>
            </a:r>
          </a:p>
          <a:p>
            <a:pPr lvl="1"/>
            <a:r>
              <a:rPr lang="en-US"/>
              <a:t>read more closely and slowly for thorough understanding</a:t>
            </a:r>
          </a:p>
          <a:p>
            <a:endParaRPr lang="en-US"/>
          </a:p>
          <a:p>
            <a:r>
              <a:rPr lang="en-US"/>
              <a:t>Document = readable IF </a:t>
            </a:r>
          </a:p>
          <a:p>
            <a:pPr lvl="1"/>
            <a:r>
              <a:rPr lang="en-US"/>
              <a:t>offers the data looked for</a:t>
            </a:r>
          </a:p>
          <a:p>
            <a:pPr lvl="1"/>
            <a:r>
              <a:rPr lang="en-US"/>
              <a:t>in a familiar format or easy to perceive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/>
              <a:t>Readability characteristics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To asses the readability of a text</a:t>
            </a:r>
          </a:p>
          <a:p>
            <a:endParaRPr lang="en-US"/>
          </a:p>
          <a:p>
            <a:r>
              <a:rPr lang="en-US"/>
              <a:t>Measure by mathematical calculations:</a:t>
            </a:r>
          </a:p>
          <a:p>
            <a:pPr lvl="1"/>
            <a:r>
              <a:rPr lang="en-US"/>
              <a:t>number of words</a:t>
            </a:r>
          </a:p>
          <a:p>
            <a:pPr lvl="1"/>
            <a:r>
              <a:rPr lang="en-US"/>
              <a:t>number of syllables per word</a:t>
            </a:r>
          </a:p>
          <a:p>
            <a:pPr lvl="1"/>
            <a:r>
              <a:rPr lang="en-US"/>
              <a:t>semantic loading of a word </a:t>
            </a:r>
          </a:p>
          <a:p>
            <a:pPr lvl="1"/>
            <a:r>
              <a:rPr lang="en-US"/>
              <a:t>semantic factor related to the difficulty of a sentence</a:t>
            </a:r>
          </a:p>
          <a:p>
            <a:endParaRPr lang="en-US"/>
          </a:p>
          <a:p>
            <a:r>
              <a:rPr lang="en-US"/>
              <a:t>They only work for a specific language</a:t>
            </a:r>
          </a:p>
          <a:p>
            <a:r>
              <a:rPr lang="en-US"/>
              <a:t>They are not exact scientific instruments BUT</a:t>
            </a:r>
          </a:p>
          <a:p>
            <a:pPr>
              <a:buNone/>
            </a:pPr>
            <a:endParaRPr lang="en-US"/>
          </a:p>
          <a:p>
            <a:r>
              <a:rPr lang="en-US"/>
              <a:t>They highlight that the use of:</a:t>
            </a:r>
          </a:p>
          <a:p>
            <a:pPr lvl="1"/>
            <a:r>
              <a:rPr lang="en-US"/>
              <a:t>shorter words, average length sentences, </a:t>
            </a:r>
          </a:p>
          <a:p>
            <a:pPr lvl="1">
              <a:buNone/>
            </a:pPr>
            <a:r>
              <a:rPr lang="en-US"/>
              <a:t>fewer many-lettered words → ease reading/ improve its speed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/>
              <a:t>Readability formulae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/>
              <a:t>SMOG</a:t>
            </a:r>
          </a:p>
          <a:p>
            <a:pPr lvl="1"/>
            <a:r>
              <a:rPr lang="en-US"/>
              <a:t>Estimates the years of education one needs to understand a text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POWERS-SUMMERS-KEAL</a:t>
            </a:r>
          </a:p>
          <a:p>
            <a:pPr lvl="1"/>
            <a:r>
              <a:rPr lang="en-US"/>
              <a:t>For children, based on sentence length, number of syllables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FORCAST</a:t>
            </a:r>
          </a:p>
          <a:p>
            <a:pPr lvl="1"/>
            <a:r>
              <a:rPr lang="en-US"/>
              <a:t>Functional literacy, questionnaires, forms, text that is not in narrative form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SPEECH</a:t>
            </a:r>
          </a:p>
          <a:p>
            <a:pPr lvl="1"/>
            <a:r>
              <a:rPr lang="en-US"/>
              <a:t>Unfamiliar words, sentence length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DALE-CHALL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Sentence length, number of “hard” words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FLESCH Reading Ease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number of words used per sentence, number of syllables per word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FRY Graph </a:t>
            </a:r>
          </a:p>
          <a:p>
            <a:pPr lvl="1">
              <a:buFont typeface="Wingdings" pitchFamily="2" charset="2"/>
              <a:buChar char="Ø"/>
            </a:pPr>
            <a:r>
              <a:rPr lang="en-US"/>
              <a:t>average number of sentences (y-axis) and syllables (x-axis) per hundred words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/>
              <a:t>Readability formulae (English)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36FDFED8A43448917BC6512A5CF21B" ma:contentTypeVersion="12" ma:contentTypeDescription="Create a new document." ma:contentTypeScope="" ma:versionID="0043de1f3a995d5441115df4bfb5ef82">
  <xsd:schema xmlns:xsd="http://www.w3.org/2001/XMLSchema" xmlns:xs="http://www.w3.org/2001/XMLSchema" xmlns:p="http://schemas.microsoft.com/office/2006/metadata/properties" xmlns:ns2="52d05286-142b-49d1-923d-9d3cb6037983" xmlns:ns3="c8f36049-6de0-421b-beb0-a89e727c50b6" targetNamespace="http://schemas.microsoft.com/office/2006/metadata/properties" ma:root="true" ma:fieldsID="4c3c9e94bf54ea9821d9a85f6fcced90" ns2:_="" ns3:_="">
    <xsd:import namespace="52d05286-142b-49d1-923d-9d3cb6037983"/>
    <xsd:import namespace="c8f36049-6de0-421b-beb0-a89e727c50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05286-142b-49d1-923d-9d3cb60379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a520e9-238f-4391-a566-21dd424747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36049-6de0-421b-beb0-a89e727c50b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280e15-4a22-4dd5-9523-bbea5e47dc21}" ma:internalName="TaxCatchAll" ma:showField="CatchAllData" ma:web="c8f36049-6de0-421b-beb0-a89e727c50b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f36049-6de0-421b-beb0-a89e727c50b6" xsi:nil="true"/>
    <lcf76f155ced4ddcb4097134ff3c332f xmlns="52d05286-142b-49d1-923d-9d3cb603798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D1EF05A-5510-4D3B-BF8C-1C6C7D81197F}">
  <ds:schemaRefs>
    <ds:schemaRef ds:uri="52d05286-142b-49d1-923d-9d3cb6037983"/>
    <ds:schemaRef ds:uri="c8f36049-6de0-421b-beb0-a89e727c50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1654494-0DB2-4E32-9915-6189A67A8C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153920-AB10-4117-B12C-440D8257B603}">
  <ds:schemaRefs>
    <ds:schemaRef ds:uri="52d05286-142b-49d1-923d-9d3cb6037983"/>
    <ds:schemaRef ds:uri="c8f36049-6de0-421b-beb0-a89e727c50b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Application>Microsoft Office PowerPoint</Application>
  <PresentationFormat>On-screen Show (4:3)</PresentationFormat>
  <Slides>29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Readability </vt:lpstr>
      <vt:lpstr>Readability</vt:lpstr>
      <vt:lpstr>Readability  characteristics</vt:lpstr>
      <vt:lpstr>Readability  characteristics</vt:lpstr>
      <vt:lpstr>Readability characteristics</vt:lpstr>
      <vt:lpstr>Readability  characteristics</vt:lpstr>
      <vt:lpstr>Readability characteristics</vt:lpstr>
      <vt:lpstr>Readability formulae</vt:lpstr>
      <vt:lpstr>Readability formulae (English)</vt:lpstr>
      <vt:lpstr>Improving readability</vt:lpstr>
      <vt:lpstr>Improving readability</vt:lpstr>
      <vt:lpstr> Improving readability</vt:lpstr>
      <vt:lpstr>Improving readability</vt:lpstr>
      <vt:lpstr>Improving readability</vt:lpstr>
      <vt:lpstr>Improving readability</vt:lpstr>
      <vt:lpstr>Revision Strategy</vt:lpstr>
      <vt:lpstr> Revision Strategy </vt:lpstr>
      <vt:lpstr>Revision Strategy</vt:lpstr>
      <vt:lpstr>Revision Strategy</vt:lpstr>
      <vt:lpstr>Revision Strategy</vt:lpstr>
      <vt:lpstr>Revision Strategy</vt:lpstr>
      <vt:lpstr>Revision Strategy</vt:lpstr>
      <vt:lpstr>Revision Strategy</vt:lpstr>
      <vt:lpstr>Revision Strategy</vt:lpstr>
      <vt:lpstr>Improving readability</vt:lpstr>
      <vt:lpstr>Improving readability</vt:lpstr>
      <vt:lpstr>Improving readability</vt:lpstr>
      <vt:lpstr>WEB page readability</vt:lpstr>
      <vt:lpstr>Readability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Readability </dc:title>
  <dc:creator>Maria.Cristina</dc:creator>
  <cp:revision>2</cp:revision>
  <dcterms:created xsi:type="dcterms:W3CDTF">2015-10-31T09:59:34Z</dcterms:created>
  <dcterms:modified xsi:type="dcterms:W3CDTF">2025-01-10T09:47:34Z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0x0101004936FDFED8A43448917BC6512A5CF21B</vt:lpwstr>
  </property>
  <property fmtid="{D5CDD505-2E9C-101B-9397-08002B2CF9AE}" pid="3" name="MediaServiceImageTags">
    <vt:lpwstr/>
  </property>
</Properties>
</file>