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1" r:id="rId45"/>
    <p:sldId id="304" r:id="rId46"/>
    <p:sldId id="305" r:id="rId47"/>
    <p:sldId id="307" r:id="rId48"/>
    <p:sldId id="308" r:id="rId49"/>
    <p:sldId id="306" r:id="rId50"/>
    <p:sldId id="309" r:id="rId51"/>
    <p:sldId id="310" r:id="rId52"/>
    <p:sldId id="311" r:id="rId53"/>
    <p:sldId id="312" r:id="rId54"/>
    <p:sldId id="313" r:id="rId55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4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7B09-2A09-D64F-9B18-48C20E3BE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807F3-4516-C748-B5A2-6119783B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2ECC-8769-CB4E-AC2D-B0622261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10/15/2020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ACFA-EE7C-7748-A780-895315F4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31D7-EB71-184A-B599-CC425E8B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158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D1A5-63D1-9C49-9D9A-82C55C9E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00B53-4FAC-1C4E-AF66-2D0B2C10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F036-5183-8245-B3C0-D2628DDC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10/15/2020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4C75-3AF3-E244-A852-6A554CF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C1778-7631-B647-8FFE-8950B327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0244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93BF5-716E-7043-8529-753162625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E3763-F9CC-DB47-B4B7-BD41CE66E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F669-2B7F-314D-9202-8F6DD22B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10/15/2020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9FA2-84B3-3144-BDD1-7C9577CC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0A30-EFFA-F64E-9F57-7B707251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74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9E06-2C05-2A40-B886-ED6FD566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DDD3-9829-B74F-B412-FD480311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7F78C-0ED5-FA4B-ADE6-9E2B9A76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10/15/2020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0CFD-273F-4249-BE08-AAE46704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A93A-D919-734D-B4FA-353CC1E3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7104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D19E-E967-E143-A0EF-070DF945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42324-B75F-D145-8425-CE3A9091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B869F-D75A-504A-9FB2-8D4A282A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10/15/2020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7872-AE9B-5C4F-B85F-A9B1C66C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D402-53E9-E346-B92B-E3D67BC0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0408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2AA3-5B0F-B147-8CEC-E154DFAC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1CF7-DCF8-F84D-9E9B-E810E31A9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2D254-D149-0947-90D8-7AA321D54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B5752-1A40-AB4D-A632-3F3F2E70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10/15/2020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AC6A-A766-9A49-9657-27412DBD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1D3AC-E134-6943-975F-2C981BA8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2105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9049-C0FD-C34A-8D73-7D9847F7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B6ED-AB73-0C45-93B8-8E198357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B69FF-FFED-6D49-A84E-E5D901E4C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5A506-8B62-2C46-972D-58C86C43F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3A1E9-1AAD-5047-9A2B-D27BA21A1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BF997-1036-A14D-B200-3A76FD9F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10/15/2020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8AB75-2B0A-A94E-8E18-BFEF860C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FECCE-E13E-0D46-AF83-9EC10DC7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6092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AD0E-5823-7D44-8F00-5F40DAA8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9B755-ECA2-E54D-91BD-28A0E251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10/15/2020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664F7-3D7C-5747-9944-847DFBCC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9A48F-0703-654B-A891-1AEED8D6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3205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9EB24-EF01-1446-8634-8D9956D7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10/15/2020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F8294-DC2C-3542-BB9D-995253F5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E8D3-D077-854B-B8D2-507A4582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7460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80DD-EE1C-5047-BFC4-C4457B67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157F-B5AF-6749-9726-5FD332AC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9D13D-7446-3B4B-BDBA-C4091C3A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9E32D-494B-FA48-B2F6-D4A1A64B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10/15/2020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C55B5-8620-A143-9657-5FF17D39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56976-F209-8947-8037-424C22BE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442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00CF-69B1-4D48-8598-443AF355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6470C-BCE2-5A45-A5F6-7128B4AC4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9CC51-E179-8945-B02D-9FD85EF25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A3FF6-5287-C840-9DB2-B85947BA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10/15/2020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CC79-DD39-F842-98F6-4E5EFD4F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DA928-CC0A-C043-90FA-77D3ED13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6956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18BDD-6A89-DC4A-9358-049C3458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5640-13A3-C243-ACD0-93B7CD12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B5BF-5B47-2349-A960-99969FB5C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FA1F-9956-924A-82B7-4765A466C775}" type="datetimeFigureOut">
              <a:rPr lang="en-RO" smtClean="0"/>
              <a:t>10/15/2020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2365-0A5D-2244-BEE9-2C8166153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DA1E-939E-E441-BB70-A2E885F0C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545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D6C6-9CCF-0646-8CD3-291F632B9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CURS 1</a:t>
            </a:r>
            <a:endParaRPr lang="en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68132-E2C6-2E4C-85E8-F3642970A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0336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98EE-1C96-6746-B83E-D335BD7A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RO" sz="3600" dirty="0"/>
              <a:t>Principiul unui sistem (lanț) de măsurare utilizând conversia informației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0C60D-4DF8-7548-A957-1D3F199F4CFB}"/>
              </a:ext>
            </a:extLst>
          </p:cNvPr>
          <p:cNvSpPr txBox="1"/>
          <p:nvPr/>
        </p:nvSpPr>
        <p:spPr>
          <a:xfrm>
            <a:off x="192508" y="3429000"/>
            <a:ext cx="10226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Mărime fizică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82888-639C-6B43-A2F4-10F83AA7A7A7}"/>
              </a:ext>
            </a:extLst>
          </p:cNvPr>
          <p:cNvSpPr txBox="1"/>
          <p:nvPr/>
        </p:nvSpPr>
        <p:spPr>
          <a:xfrm>
            <a:off x="1596193" y="3429000"/>
            <a:ext cx="115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Traductor</a:t>
            </a:r>
          </a:p>
          <a:p>
            <a:pPr algn="ctr"/>
            <a:r>
              <a:rPr lang="en-RO" dirty="0"/>
              <a:t>senzor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04BF9-CD28-6842-AE9D-E54443EECD52}"/>
              </a:ext>
            </a:extLst>
          </p:cNvPr>
          <p:cNvSpPr txBox="1"/>
          <p:nvPr/>
        </p:nvSpPr>
        <p:spPr>
          <a:xfrm>
            <a:off x="3096132" y="3437016"/>
            <a:ext cx="200525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Convertor analog-numeric (CAN)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AED17-DD7C-F34B-A67D-AFA02B39FA8E}"/>
              </a:ext>
            </a:extLst>
          </p:cNvPr>
          <p:cNvSpPr txBox="1"/>
          <p:nvPr/>
        </p:nvSpPr>
        <p:spPr>
          <a:xfrm>
            <a:off x="5514482" y="3445037"/>
            <a:ext cx="24744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Procesarea informației de măsurare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31B1D-A90D-304E-885A-283F2047488A}"/>
              </a:ext>
            </a:extLst>
          </p:cNvPr>
          <p:cNvSpPr txBox="1"/>
          <p:nvPr/>
        </p:nvSpPr>
        <p:spPr>
          <a:xfrm>
            <a:off x="8365962" y="2232667"/>
            <a:ext cx="159618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Aplicații numerice</a:t>
            </a:r>
          </a:p>
          <a:p>
            <a:pPr algn="ctr"/>
            <a:endParaRPr lang="en-R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E4D36-3C0B-3143-BCF3-4767F22E1F87}"/>
              </a:ext>
            </a:extLst>
          </p:cNvPr>
          <p:cNvSpPr txBox="1"/>
          <p:nvPr/>
        </p:nvSpPr>
        <p:spPr>
          <a:xfrm>
            <a:off x="8229600" y="4719193"/>
            <a:ext cx="22017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Conversie numerică analogică (CAN)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AFDDD-690E-AA4B-B6D8-D71AD54B6DE9}"/>
              </a:ext>
            </a:extLst>
          </p:cNvPr>
          <p:cNvSpPr txBox="1"/>
          <p:nvPr/>
        </p:nvSpPr>
        <p:spPr>
          <a:xfrm>
            <a:off x="10720135" y="4719193"/>
            <a:ext cx="132347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Aplicații analogice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52478-7DE3-AA4D-A6CF-967857DB1B4A}"/>
              </a:ext>
            </a:extLst>
          </p:cNvPr>
          <p:cNvSpPr txBox="1"/>
          <p:nvPr/>
        </p:nvSpPr>
        <p:spPr>
          <a:xfrm>
            <a:off x="10262941" y="2232666"/>
            <a:ext cx="186489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RO" dirty="0"/>
              <a:t>Exemple: relee, afișaj, sisteme pas cu pas, etc.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09A1139-B2EA-D247-AAEB-8FD699F5E800}"/>
              </a:ext>
            </a:extLst>
          </p:cNvPr>
          <p:cNvSpPr/>
          <p:nvPr/>
        </p:nvSpPr>
        <p:spPr>
          <a:xfrm>
            <a:off x="1215193" y="3741821"/>
            <a:ext cx="340900" cy="132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33837B4-3A7D-8E41-BBD1-DB8A410D7CA4}"/>
              </a:ext>
            </a:extLst>
          </p:cNvPr>
          <p:cNvSpPr/>
          <p:nvPr/>
        </p:nvSpPr>
        <p:spPr>
          <a:xfrm>
            <a:off x="2753230" y="3741820"/>
            <a:ext cx="306807" cy="132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1FACE71-2472-A44B-854A-E02E928F3B26}"/>
              </a:ext>
            </a:extLst>
          </p:cNvPr>
          <p:cNvSpPr/>
          <p:nvPr/>
        </p:nvSpPr>
        <p:spPr>
          <a:xfrm>
            <a:off x="5135487" y="3741819"/>
            <a:ext cx="340900" cy="132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D5B07AB-DE47-7C4B-96DF-B697737FC1C8}"/>
              </a:ext>
            </a:extLst>
          </p:cNvPr>
          <p:cNvSpPr/>
          <p:nvPr/>
        </p:nvSpPr>
        <p:spPr>
          <a:xfrm>
            <a:off x="10431379" y="5042358"/>
            <a:ext cx="256684" cy="131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3A6DB6F-E7A4-0247-B09C-99174C509EA1}"/>
              </a:ext>
            </a:extLst>
          </p:cNvPr>
          <p:cNvSpPr/>
          <p:nvPr/>
        </p:nvSpPr>
        <p:spPr>
          <a:xfrm>
            <a:off x="9962147" y="2628720"/>
            <a:ext cx="256684" cy="131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3635BE-0B1F-DC49-9847-7B6756B1673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988972" y="3768203"/>
            <a:ext cx="1175082" cy="86395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F6E376-81AC-D34F-AEB3-F2AD73087E89}"/>
              </a:ext>
            </a:extLst>
          </p:cNvPr>
          <p:cNvCxnSpPr>
            <a:cxnSpLocks/>
          </p:cNvCxnSpPr>
          <p:nvPr/>
        </p:nvCxnSpPr>
        <p:spPr>
          <a:xfrm flipV="1">
            <a:off x="8027067" y="3277948"/>
            <a:ext cx="1136987" cy="48793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39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B1B8-89FD-7444-8525-552A791D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Metode de măsurare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8164-01D1-E04A-A016-097515B2C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RO" dirty="0"/>
              <a:t>Metodele de măsurare se mai pot clasifica după</a:t>
            </a:r>
          </a:p>
          <a:p>
            <a:r>
              <a:rPr lang="en-RO" dirty="0"/>
              <a:t>precizie:</a:t>
            </a:r>
          </a:p>
          <a:p>
            <a:pPr lvl="1"/>
            <a:r>
              <a:rPr lang="en-GB" dirty="0"/>
              <a:t>L</a:t>
            </a:r>
            <a:r>
              <a:rPr lang="en-RO" dirty="0"/>
              <a:t>aborator</a:t>
            </a:r>
          </a:p>
          <a:p>
            <a:pPr lvl="1"/>
            <a:r>
              <a:rPr lang="en-GB" dirty="0"/>
              <a:t>I</a:t>
            </a:r>
            <a:r>
              <a:rPr lang="en-RO" dirty="0"/>
              <a:t>ndustriale</a:t>
            </a:r>
          </a:p>
          <a:p>
            <a:r>
              <a:rPr lang="en-GB" dirty="0"/>
              <a:t>M</a:t>
            </a:r>
            <a:r>
              <a:rPr lang="en-RO" dirty="0"/>
              <a:t>odul de obținere a rezultatului:</a:t>
            </a:r>
          </a:p>
          <a:p>
            <a:pPr lvl="1"/>
            <a:r>
              <a:rPr lang="en-GB" dirty="0"/>
              <a:t>D</a:t>
            </a:r>
            <a:r>
              <a:rPr lang="en-RO" dirty="0"/>
              <a:t>irecte</a:t>
            </a:r>
          </a:p>
          <a:p>
            <a:pPr lvl="2"/>
            <a:r>
              <a:rPr lang="en-GB" dirty="0"/>
              <a:t>C</a:t>
            </a:r>
            <a:r>
              <a:rPr lang="en-RO" dirty="0"/>
              <a:t>omp. simultaneității</a:t>
            </a:r>
          </a:p>
          <a:p>
            <a:pPr lvl="2"/>
            <a:r>
              <a:rPr lang="en-GB" dirty="0"/>
              <a:t>C</a:t>
            </a:r>
            <a:r>
              <a:rPr lang="en-RO" dirty="0"/>
              <a:t>omp succesivă</a:t>
            </a:r>
          </a:p>
          <a:p>
            <a:pPr lvl="1"/>
            <a:r>
              <a:rPr lang="en-GB" dirty="0"/>
              <a:t>I</a:t>
            </a:r>
            <a:r>
              <a:rPr lang="en-RO" dirty="0"/>
              <a:t>ndirecte</a:t>
            </a:r>
          </a:p>
          <a:p>
            <a:pPr lvl="2"/>
            <a:r>
              <a:rPr lang="en-GB" dirty="0"/>
              <a:t>E</a:t>
            </a:r>
            <a:r>
              <a:rPr lang="en-RO" dirty="0"/>
              <a:t>xplicite</a:t>
            </a:r>
          </a:p>
          <a:p>
            <a:pPr lvl="2"/>
            <a:r>
              <a:rPr lang="en-GB" dirty="0"/>
              <a:t>I</a:t>
            </a:r>
            <a:r>
              <a:rPr lang="en-RO" dirty="0"/>
              <a:t>mplicite</a:t>
            </a:r>
          </a:p>
        </p:txBody>
      </p:sp>
    </p:spTree>
    <p:extLst>
      <p:ext uri="{BB962C8B-B14F-4D97-AF65-F5344CB8AC3E}">
        <p14:creationId xmlns:p14="http://schemas.microsoft.com/office/powerpoint/2010/main" val="128594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DA9E-0CF2-8D46-9365-F3C90943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Metoda de laborator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4D3A7-672F-7B4E-AFDD-D291A4646573}"/>
              </a:ext>
            </a:extLst>
          </p:cNvPr>
          <p:cNvSpPr txBox="1"/>
          <p:nvPr/>
        </p:nvSpPr>
        <p:spPr>
          <a:xfrm>
            <a:off x="1648326" y="2352501"/>
            <a:ext cx="12873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RO" b="1" dirty="0"/>
              <a:t>Obiectul</a:t>
            </a:r>
          </a:p>
          <a:p>
            <a:r>
              <a:rPr lang="en-RO" b="1" dirty="0"/>
              <a:t>măsurării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B70BD-828E-FC44-BFF2-B4EDA1485BC4}"/>
              </a:ext>
            </a:extLst>
          </p:cNvPr>
          <p:cNvSpPr txBox="1"/>
          <p:nvPr/>
        </p:nvSpPr>
        <p:spPr>
          <a:xfrm>
            <a:off x="1644313" y="3623838"/>
            <a:ext cx="12873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RO" b="1" dirty="0"/>
              <a:t>Etalon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13A91-3D24-2B41-81A8-7CE817DF4A35}"/>
              </a:ext>
            </a:extLst>
          </p:cNvPr>
          <p:cNvSpPr txBox="1"/>
          <p:nvPr/>
        </p:nvSpPr>
        <p:spPr>
          <a:xfrm>
            <a:off x="4146885" y="2334097"/>
            <a:ext cx="144779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RO" b="1" dirty="0"/>
          </a:p>
          <a:p>
            <a:pPr algn="ctr"/>
            <a:r>
              <a:rPr lang="en-RO" b="1" dirty="0"/>
              <a:t>Aparat </a:t>
            </a:r>
          </a:p>
          <a:p>
            <a:pPr algn="ctr"/>
            <a:r>
              <a:rPr lang="en-RO" b="1" dirty="0"/>
              <a:t>de comparație</a:t>
            </a:r>
          </a:p>
          <a:p>
            <a:endParaRPr lang="en-RO" b="1" dirty="0"/>
          </a:p>
          <a:p>
            <a:endParaRPr lang="en-RO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D6444-89E1-CC4E-B038-89FE1FC000EC}"/>
              </a:ext>
            </a:extLst>
          </p:cNvPr>
          <p:cNvSpPr txBox="1"/>
          <p:nvPr/>
        </p:nvSpPr>
        <p:spPr>
          <a:xfrm>
            <a:off x="6645446" y="2673324"/>
            <a:ext cx="14477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O" b="1" dirty="0"/>
              <a:t>Indicator de nul sau diferență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B452F-5025-E047-94FC-2AF323F5FF53}"/>
              </a:ext>
            </a:extLst>
          </p:cNvPr>
          <p:cNvSpPr txBox="1"/>
          <p:nvPr/>
        </p:nvSpPr>
        <p:spPr>
          <a:xfrm>
            <a:off x="8831181" y="2938289"/>
            <a:ext cx="12873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RO" b="1" dirty="0"/>
              <a:t>Operator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EF990EA-2F25-244F-8DB4-F39A28F067BD}"/>
              </a:ext>
            </a:extLst>
          </p:cNvPr>
          <p:cNvSpPr/>
          <p:nvPr/>
        </p:nvSpPr>
        <p:spPr>
          <a:xfrm>
            <a:off x="2931690" y="2625195"/>
            <a:ext cx="1179099" cy="142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6E28CC8-0F62-9F49-B3E9-2B814563C71E}"/>
              </a:ext>
            </a:extLst>
          </p:cNvPr>
          <p:cNvSpPr/>
          <p:nvPr/>
        </p:nvSpPr>
        <p:spPr>
          <a:xfrm>
            <a:off x="2951738" y="3740122"/>
            <a:ext cx="1179099" cy="142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9681B-50D7-FE4A-B3B2-2E2044AF7926}"/>
              </a:ext>
            </a:extLst>
          </p:cNvPr>
          <p:cNvSpPr txBox="1"/>
          <p:nvPr/>
        </p:nvSpPr>
        <p:spPr>
          <a:xfrm>
            <a:off x="3252511" y="2240403"/>
            <a:ext cx="441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RO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6CCD2-A895-6C49-A093-07A12846F028}"/>
              </a:ext>
            </a:extLst>
          </p:cNvPr>
          <p:cNvSpPr txBox="1"/>
          <p:nvPr/>
        </p:nvSpPr>
        <p:spPr>
          <a:xfrm>
            <a:off x="3260529" y="3451577"/>
            <a:ext cx="441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RO" dirty="0"/>
              <a:t>X</a:t>
            </a:r>
            <a:r>
              <a:rPr lang="en-RO" baseline="-25000" dirty="0"/>
              <a:t>0</a:t>
            </a:r>
            <a:endParaRPr lang="en-RO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C3FE79D-FBCF-7D44-B172-E180B447B5E7}"/>
              </a:ext>
            </a:extLst>
          </p:cNvPr>
          <p:cNvSpPr/>
          <p:nvPr/>
        </p:nvSpPr>
        <p:spPr>
          <a:xfrm>
            <a:off x="5594683" y="3086859"/>
            <a:ext cx="990604" cy="89478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ACC28-FB17-584D-A560-1994A5F6DFFC}"/>
              </a:ext>
            </a:extLst>
          </p:cNvPr>
          <p:cNvSpPr txBox="1"/>
          <p:nvPr/>
        </p:nvSpPr>
        <p:spPr>
          <a:xfrm>
            <a:off x="5690911" y="2765785"/>
            <a:ext cx="8943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RO" dirty="0"/>
              <a:t>X – X</a:t>
            </a:r>
            <a:r>
              <a:rPr lang="en-RO" baseline="-25000" dirty="0"/>
              <a:t>0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BAE0400-D24E-1640-8A52-3AD7207C7745}"/>
              </a:ext>
            </a:extLst>
          </p:cNvPr>
          <p:cNvSpPr/>
          <p:nvPr/>
        </p:nvSpPr>
        <p:spPr>
          <a:xfrm>
            <a:off x="8153401" y="3096654"/>
            <a:ext cx="617619" cy="79683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625E6EF-66C1-974E-98DC-09296B1C2774}"/>
              </a:ext>
            </a:extLst>
          </p:cNvPr>
          <p:cNvSpPr/>
          <p:nvPr/>
        </p:nvSpPr>
        <p:spPr>
          <a:xfrm>
            <a:off x="9216197" y="3325670"/>
            <a:ext cx="192506" cy="1163424"/>
          </a:xfrm>
          <a:prstGeom prst="down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966CA3DF-F3B1-2B41-B93D-08D7A19E9D31}"/>
              </a:ext>
            </a:extLst>
          </p:cNvPr>
          <p:cNvSpPr/>
          <p:nvPr/>
        </p:nvSpPr>
        <p:spPr>
          <a:xfrm>
            <a:off x="9589169" y="3307621"/>
            <a:ext cx="192506" cy="2223839"/>
          </a:xfrm>
          <a:prstGeom prst="down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FBDD78B-1114-8A4C-A5A4-E56DD395C5BD}"/>
              </a:ext>
            </a:extLst>
          </p:cNvPr>
          <p:cNvSpPr/>
          <p:nvPr/>
        </p:nvSpPr>
        <p:spPr>
          <a:xfrm>
            <a:off x="5811252" y="5031820"/>
            <a:ext cx="3573389" cy="162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437B4DAE-72BD-2443-B8A3-E6BB3B9B966B}"/>
              </a:ext>
            </a:extLst>
          </p:cNvPr>
          <p:cNvSpPr/>
          <p:nvPr/>
        </p:nvSpPr>
        <p:spPr>
          <a:xfrm>
            <a:off x="3890200" y="6045866"/>
            <a:ext cx="5807250" cy="1621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4DD6FC32-9F69-524D-A7B5-55EF9DD1FEE5}"/>
              </a:ext>
            </a:extLst>
          </p:cNvPr>
          <p:cNvSpPr/>
          <p:nvPr/>
        </p:nvSpPr>
        <p:spPr>
          <a:xfrm>
            <a:off x="2310093" y="3977943"/>
            <a:ext cx="212512" cy="21077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A27B75C8-2271-8744-BCC6-B42EB9D83A35}"/>
              </a:ext>
            </a:extLst>
          </p:cNvPr>
          <p:cNvSpPr/>
          <p:nvPr/>
        </p:nvSpPr>
        <p:spPr>
          <a:xfrm>
            <a:off x="4788568" y="4106470"/>
            <a:ext cx="132348" cy="9887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A7D991-73D1-7843-AB77-8FC2587ADCB9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>
            <a:off x="4854742" y="5095242"/>
            <a:ext cx="956510" cy="17638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77774F-FB2D-7A4D-8124-D0E8F07BA890}"/>
              </a:ext>
            </a:extLst>
          </p:cNvPr>
          <p:cNvCxnSpPr>
            <a:cxnSpLocks/>
          </p:cNvCxnSpPr>
          <p:nvPr/>
        </p:nvCxnSpPr>
        <p:spPr>
          <a:xfrm>
            <a:off x="9312450" y="4489094"/>
            <a:ext cx="0" cy="542726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9FE9A2-CA8E-0A47-AEBC-BF4C376BDFD1}"/>
              </a:ext>
            </a:extLst>
          </p:cNvPr>
          <p:cNvCxnSpPr>
            <a:cxnSpLocks/>
          </p:cNvCxnSpPr>
          <p:nvPr/>
        </p:nvCxnSpPr>
        <p:spPr>
          <a:xfrm>
            <a:off x="9669394" y="5531832"/>
            <a:ext cx="0" cy="542726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81F7B0-9CCA-D54D-ACDA-38B653DE92FC}"/>
              </a:ext>
            </a:extLst>
          </p:cNvPr>
          <p:cNvCxnSpPr>
            <a:cxnSpLocks/>
          </p:cNvCxnSpPr>
          <p:nvPr/>
        </p:nvCxnSpPr>
        <p:spPr>
          <a:xfrm>
            <a:off x="2372222" y="6121754"/>
            <a:ext cx="1517978" cy="0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0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DA9E-0CF2-8D46-9365-F3C90943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    Etapa 1 – Calibrare (metoda industrială)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B70BD-828E-FC44-BFF2-B4EDA1485BC4}"/>
              </a:ext>
            </a:extLst>
          </p:cNvPr>
          <p:cNvSpPr txBox="1"/>
          <p:nvPr/>
        </p:nvSpPr>
        <p:spPr>
          <a:xfrm>
            <a:off x="1640974" y="2808289"/>
            <a:ext cx="12873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O" b="1" dirty="0"/>
              <a:t>Etalon</a:t>
            </a:r>
          </a:p>
          <a:p>
            <a:endParaRPr lang="en-RO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13A91-3D24-2B41-81A8-7CE817DF4A35}"/>
              </a:ext>
            </a:extLst>
          </p:cNvPr>
          <p:cNvSpPr txBox="1"/>
          <p:nvPr/>
        </p:nvSpPr>
        <p:spPr>
          <a:xfrm>
            <a:off x="4146885" y="2454417"/>
            <a:ext cx="144779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RO" b="1" dirty="0"/>
          </a:p>
          <a:p>
            <a:pPr algn="ctr"/>
            <a:r>
              <a:rPr lang="en-RO" b="1" dirty="0"/>
              <a:t>Aparat </a:t>
            </a:r>
          </a:p>
          <a:p>
            <a:pPr algn="ctr"/>
            <a:r>
              <a:rPr lang="en-RO" b="1" dirty="0"/>
              <a:t>de măsurat</a:t>
            </a:r>
          </a:p>
          <a:p>
            <a:endParaRPr lang="en-RO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B452F-5025-E047-94FC-2AF323F5FF53}"/>
              </a:ext>
            </a:extLst>
          </p:cNvPr>
          <p:cNvSpPr txBox="1"/>
          <p:nvPr/>
        </p:nvSpPr>
        <p:spPr>
          <a:xfrm>
            <a:off x="6713618" y="2765785"/>
            <a:ext cx="14477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O" b="1" dirty="0"/>
              <a:t>Operator</a:t>
            </a:r>
          </a:p>
          <a:p>
            <a:endParaRPr lang="en-RO" b="1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EF990EA-2F25-244F-8DB4-F39A28F067BD}"/>
              </a:ext>
            </a:extLst>
          </p:cNvPr>
          <p:cNvSpPr/>
          <p:nvPr/>
        </p:nvSpPr>
        <p:spPr>
          <a:xfrm>
            <a:off x="2931690" y="3060423"/>
            <a:ext cx="1179099" cy="142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9681B-50D7-FE4A-B3B2-2E2044AF7926}"/>
              </a:ext>
            </a:extLst>
          </p:cNvPr>
          <p:cNvSpPr txBox="1"/>
          <p:nvPr/>
        </p:nvSpPr>
        <p:spPr>
          <a:xfrm>
            <a:off x="3366825" y="2769473"/>
            <a:ext cx="441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RO" dirty="0"/>
              <a:t>X</a:t>
            </a:r>
            <a:r>
              <a:rPr lang="en-RO" baseline="-25000" dirty="0"/>
              <a:t>0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C3FE79D-FBCF-7D44-B172-E180B447B5E7}"/>
              </a:ext>
            </a:extLst>
          </p:cNvPr>
          <p:cNvSpPr/>
          <p:nvPr/>
        </p:nvSpPr>
        <p:spPr>
          <a:xfrm>
            <a:off x="5594683" y="3086859"/>
            <a:ext cx="990604" cy="89478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ACC28-FB17-584D-A560-1994A5F6DFFC}"/>
              </a:ext>
            </a:extLst>
          </p:cNvPr>
          <p:cNvSpPr txBox="1"/>
          <p:nvPr/>
        </p:nvSpPr>
        <p:spPr>
          <a:xfrm>
            <a:off x="5811253" y="2765785"/>
            <a:ext cx="7740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RO" dirty="0"/>
              <a:t> Y</a:t>
            </a:r>
            <a:r>
              <a:rPr lang="en-RO" baseline="-25000" dirty="0"/>
              <a:t>0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625E6EF-66C1-974E-98DC-09296B1C2774}"/>
              </a:ext>
            </a:extLst>
          </p:cNvPr>
          <p:cNvSpPr/>
          <p:nvPr/>
        </p:nvSpPr>
        <p:spPr>
          <a:xfrm>
            <a:off x="7454193" y="3415655"/>
            <a:ext cx="90960" cy="1163424"/>
          </a:xfrm>
          <a:prstGeom prst="downArrow">
            <a:avLst/>
          </a:prstGeom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966CA3DF-F3B1-2B41-B93D-08D7A19E9D31}"/>
              </a:ext>
            </a:extLst>
          </p:cNvPr>
          <p:cNvSpPr/>
          <p:nvPr/>
        </p:nvSpPr>
        <p:spPr>
          <a:xfrm>
            <a:off x="7652068" y="3412116"/>
            <a:ext cx="192506" cy="2223839"/>
          </a:xfrm>
          <a:prstGeom prst="down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FBDD78B-1114-8A4C-A5A4-E56DD395C5BD}"/>
              </a:ext>
            </a:extLst>
          </p:cNvPr>
          <p:cNvSpPr/>
          <p:nvPr/>
        </p:nvSpPr>
        <p:spPr>
          <a:xfrm>
            <a:off x="5811253" y="5031820"/>
            <a:ext cx="1688420" cy="1621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437B4DAE-72BD-2443-B8A3-E6BB3B9B966B}"/>
              </a:ext>
            </a:extLst>
          </p:cNvPr>
          <p:cNvSpPr/>
          <p:nvPr/>
        </p:nvSpPr>
        <p:spPr>
          <a:xfrm>
            <a:off x="3793946" y="5600692"/>
            <a:ext cx="3942354" cy="1621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4DD6FC32-9F69-524D-A7B5-55EF9DD1FEE5}"/>
              </a:ext>
            </a:extLst>
          </p:cNvPr>
          <p:cNvSpPr/>
          <p:nvPr/>
        </p:nvSpPr>
        <p:spPr>
          <a:xfrm>
            <a:off x="2213839" y="3532769"/>
            <a:ext cx="212512" cy="21077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A27B75C8-2271-8744-BCC6-B42EB9D83A35}"/>
              </a:ext>
            </a:extLst>
          </p:cNvPr>
          <p:cNvSpPr/>
          <p:nvPr/>
        </p:nvSpPr>
        <p:spPr>
          <a:xfrm>
            <a:off x="4737808" y="3723978"/>
            <a:ext cx="183108" cy="13712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A7D991-73D1-7843-AB77-8FC2587ADCB9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>
            <a:off x="4829362" y="5095242"/>
            <a:ext cx="981891" cy="1763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77774F-FB2D-7A4D-8124-D0E8F07BA890}"/>
              </a:ext>
            </a:extLst>
          </p:cNvPr>
          <p:cNvCxnSpPr>
            <a:cxnSpLocks/>
          </p:cNvCxnSpPr>
          <p:nvPr/>
        </p:nvCxnSpPr>
        <p:spPr>
          <a:xfrm>
            <a:off x="7499673" y="4570153"/>
            <a:ext cx="0" cy="542726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81F7B0-9CCA-D54D-ACDA-38B653DE92FC}"/>
              </a:ext>
            </a:extLst>
          </p:cNvPr>
          <p:cNvCxnSpPr>
            <a:cxnSpLocks/>
          </p:cNvCxnSpPr>
          <p:nvPr/>
        </p:nvCxnSpPr>
        <p:spPr>
          <a:xfrm>
            <a:off x="2275968" y="5676580"/>
            <a:ext cx="1517978" cy="0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99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DA9E-0CF2-8D46-9365-F3C90943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    Etapa 2 – Măsurare (Metoda industrială)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B70BD-828E-FC44-BFF2-B4EDA1485BC4}"/>
              </a:ext>
            </a:extLst>
          </p:cNvPr>
          <p:cNvSpPr txBox="1"/>
          <p:nvPr/>
        </p:nvSpPr>
        <p:spPr>
          <a:xfrm>
            <a:off x="1640974" y="2808289"/>
            <a:ext cx="12873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O" b="1" dirty="0"/>
              <a:t>Obiectul</a:t>
            </a:r>
          </a:p>
          <a:p>
            <a:pPr algn="ctr"/>
            <a:r>
              <a:rPr lang="en-RO" b="1" dirty="0"/>
              <a:t>măsurării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13A91-3D24-2B41-81A8-7CE817DF4A35}"/>
              </a:ext>
            </a:extLst>
          </p:cNvPr>
          <p:cNvSpPr txBox="1"/>
          <p:nvPr/>
        </p:nvSpPr>
        <p:spPr>
          <a:xfrm>
            <a:off x="4146885" y="2454417"/>
            <a:ext cx="144779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RO" b="1" dirty="0"/>
          </a:p>
          <a:p>
            <a:pPr algn="ctr"/>
            <a:r>
              <a:rPr lang="en-RO" b="1" dirty="0"/>
              <a:t>Aparat </a:t>
            </a:r>
          </a:p>
          <a:p>
            <a:pPr algn="ctr"/>
            <a:r>
              <a:rPr lang="en-RO" b="1" dirty="0"/>
              <a:t>de măsurat</a:t>
            </a:r>
          </a:p>
          <a:p>
            <a:endParaRPr lang="en-RO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B452F-5025-E047-94FC-2AF323F5FF53}"/>
              </a:ext>
            </a:extLst>
          </p:cNvPr>
          <p:cNvSpPr txBox="1"/>
          <p:nvPr/>
        </p:nvSpPr>
        <p:spPr>
          <a:xfrm>
            <a:off x="6713618" y="2765785"/>
            <a:ext cx="14477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RO" b="1" dirty="0"/>
              <a:t>Operator</a:t>
            </a:r>
          </a:p>
          <a:p>
            <a:endParaRPr lang="en-RO" b="1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EF990EA-2F25-244F-8DB4-F39A28F067BD}"/>
              </a:ext>
            </a:extLst>
          </p:cNvPr>
          <p:cNvSpPr/>
          <p:nvPr/>
        </p:nvSpPr>
        <p:spPr>
          <a:xfrm>
            <a:off x="2931690" y="3060423"/>
            <a:ext cx="1179099" cy="142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9681B-50D7-FE4A-B3B2-2E2044AF7926}"/>
              </a:ext>
            </a:extLst>
          </p:cNvPr>
          <p:cNvSpPr txBox="1"/>
          <p:nvPr/>
        </p:nvSpPr>
        <p:spPr>
          <a:xfrm>
            <a:off x="3366825" y="2769473"/>
            <a:ext cx="441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RO" dirty="0"/>
              <a:t>X</a:t>
            </a:r>
            <a:endParaRPr lang="en-RO" baseline="-25000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C3FE79D-FBCF-7D44-B172-E180B447B5E7}"/>
              </a:ext>
            </a:extLst>
          </p:cNvPr>
          <p:cNvSpPr/>
          <p:nvPr/>
        </p:nvSpPr>
        <p:spPr>
          <a:xfrm>
            <a:off x="5594683" y="3086859"/>
            <a:ext cx="990604" cy="89478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ACC28-FB17-584D-A560-1994A5F6DFFC}"/>
              </a:ext>
            </a:extLst>
          </p:cNvPr>
          <p:cNvSpPr txBox="1"/>
          <p:nvPr/>
        </p:nvSpPr>
        <p:spPr>
          <a:xfrm>
            <a:off x="5811253" y="2765785"/>
            <a:ext cx="7740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RO" dirty="0"/>
              <a:t> Y</a:t>
            </a:r>
            <a:endParaRPr lang="en-RO" baseline="-25000" dirty="0"/>
          </a:p>
        </p:txBody>
      </p:sp>
    </p:spTree>
    <p:extLst>
      <p:ext uri="{BB962C8B-B14F-4D97-AF65-F5344CB8AC3E}">
        <p14:creationId xmlns:p14="http://schemas.microsoft.com/office/powerpoint/2010/main" val="58088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E045-96EC-A043-9893-9BF9E1A6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Metoda de măsurare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0DFC-BAC1-CA4D-9629-068D0467D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21" y="1825625"/>
            <a:ext cx="11321716" cy="4351338"/>
          </a:xfrm>
        </p:spPr>
        <p:txBody>
          <a:bodyPr/>
          <a:lstStyle/>
          <a:p>
            <a:pPr marL="0" indent="0">
              <a:buNone/>
            </a:pPr>
            <a:r>
              <a:rPr lang="en-RO" dirty="0"/>
              <a:t>După modul de obținere a rezultatului, metodele de măsurare pot fi directe sau indirecte</a:t>
            </a:r>
          </a:p>
          <a:p>
            <a:r>
              <a:rPr lang="en-GB" dirty="0"/>
              <a:t>M</a:t>
            </a:r>
            <a:r>
              <a:rPr lang="en-RO" dirty="0"/>
              <a:t>etodele directe pot fi dedicate unui singur măsur</a:t>
            </a:r>
            <a:r>
              <a:rPr lang="ro-RO" dirty="0"/>
              <a:t>a</a:t>
            </a:r>
            <a:r>
              <a:rPr lang="en-RO" dirty="0"/>
              <a:t>nd</a:t>
            </a:r>
          </a:p>
          <a:p>
            <a:r>
              <a:rPr lang="en-RO" dirty="0"/>
              <a:t>Metodele indirecte presupun măsurători intermediare și utilizarea unei relații de calcul</a:t>
            </a:r>
          </a:p>
          <a:p>
            <a:pPr lvl="1"/>
            <a:r>
              <a:rPr lang="en-RO" dirty="0"/>
              <a:t>Notând cu X mărimea necunoscută (de măsurat) și cu X</a:t>
            </a:r>
            <a:r>
              <a:rPr lang="en-RO" baseline="-25000" dirty="0"/>
              <a:t>1</a:t>
            </a:r>
            <a:r>
              <a:rPr lang="en-RO" dirty="0"/>
              <a:t>; X</a:t>
            </a:r>
            <a:r>
              <a:rPr lang="en-RO" baseline="-25000" dirty="0"/>
              <a:t>s</a:t>
            </a:r>
            <a:r>
              <a:rPr lang="en-RO" dirty="0"/>
              <a:t>; X</a:t>
            </a:r>
            <a:r>
              <a:rPr lang="en-RO" baseline="-25000" dirty="0"/>
              <a:t>3</a:t>
            </a:r>
            <a:r>
              <a:rPr lang="en-RO" dirty="0"/>
              <a:t>; … X</a:t>
            </a:r>
            <a:r>
              <a:rPr lang="en-RO" baseline="-25000" dirty="0"/>
              <a:t>n </a:t>
            </a:r>
            <a:r>
              <a:rPr lang="en-RO" dirty="0"/>
              <a:t>mărimile direct măsurabile, se definește ecuația:</a:t>
            </a:r>
          </a:p>
          <a:p>
            <a:pPr marL="457200" lvl="1" indent="0">
              <a:buNone/>
            </a:pPr>
            <a:r>
              <a:rPr lang="en-RO" dirty="0"/>
              <a:t>   X=f(X</a:t>
            </a:r>
            <a:r>
              <a:rPr lang="en-RO" baseline="-25000" dirty="0"/>
              <a:t>1</a:t>
            </a:r>
            <a:r>
              <a:rPr lang="en-RO" dirty="0"/>
              <a:t>; X</a:t>
            </a:r>
            <a:r>
              <a:rPr lang="en-RO" baseline="-25000" dirty="0"/>
              <a:t>s</a:t>
            </a:r>
            <a:r>
              <a:rPr lang="en-RO" dirty="0"/>
              <a:t>; X</a:t>
            </a:r>
            <a:r>
              <a:rPr lang="en-RO" baseline="-25000" dirty="0"/>
              <a:t>3</a:t>
            </a:r>
            <a:r>
              <a:rPr lang="en-RO" dirty="0"/>
              <a:t>; … X</a:t>
            </a:r>
            <a:r>
              <a:rPr lang="en-RO" baseline="-25000" dirty="0"/>
              <a:t>n</a:t>
            </a:r>
            <a:r>
              <a:rPr lang="en-RO" dirty="0"/>
              <a:t>) pe baza unei relații funcționale cunoscute explicite sau implicite</a:t>
            </a:r>
          </a:p>
        </p:txBody>
      </p:sp>
    </p:spTree>
    <p:extLst>
      <p:ext uri="{BB962C8B-B14F-4D97-AF65-F5344CB8AC3E}">
        <p14:creationId xmlns:p14="http://schemas.microsoft.com/office/powerpoint/2010/main" val="202300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743D-B3B4-AC4B-B363-28B6C353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Metoda de măsurare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9492B-81DA-5040-B650-B3F7A58EF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5" y="1825625"/>
                <a:ext cx="1158641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RO" sz="2400" dirty="0"/>
                  <a:t>Un exemplu de </a:t>
                </a:r>
                <a:r>
                  <a:rPr lang="en-RO" sz="2400" u="sng" dirty="0"/>
                  <a:t>măsurare pe baza unei relații explicite </a:t>
                </a:r>
                <a:r>
                  <a:rPr lang="en-RO" sz="2400" dirty="0"/>
                  <a:t>o constituie măsurarea rezistenței cu ajutorul unui ampermetru și voltmetru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ro-RO" sz="2400" b="0" dirty="0"/>
              </a:p>
              <a:p>
                <a:pPr marL="0" indent="0">
                  <a:buNone/>
                </a:pPr>
                <a:endParaRPr lang="ro-RO" sz="2400" dirty="0"/>
              </a:p>
              <a:p>
                <a:pPr marL="0" indent="0">
                  <a:buNone/>
                </a:pPr>
                <a:r>
                  <a:rPr lang="ro-RO" sz="2400" b="0" dirty="0"/>
                  <a:t>Un exemplu de </a:t>
                </a:r>
                <a:r>
                  <a:rPr lang="ro-RO" sz="2400" b="0" u="sng" dirty="0"/>
                  <a:t>metodă indirectă implicită</a:t>
                </a:r>
                <a:r>
                  <a:rPr lang="ro-RO" sz="2400" b="0" dirty="0"/>
                  <a:t> se referă la determinarea coeficienților ⍺, β și </a:t>
                </a:r>
                <a:r>
                  <a:rPr lang="ro-RO" sz="2400" b="0" dirty="0" err="1"/>
                  <a:t>ɣ</a:t>
                </a:r>
                <a:r>
                  <a:rPr lang="ro-RO" sz="2400" b="0" dirty="0"/>
                  <a:t> care permit definirea variației rezistenței unui conductor în funcție de temperatură, în conformitate cu relația clasică: </a:t>
                </a:r>
              </a:p>
              <a:p>
                <a:pPr marL="0" indent="0">
                  <a:buNone/>
                </a:pPr>
                <a:r>
                  <a:rPr lang="ro-RO" sz="2400" b="0" dirty="0"/>
                  <a:t>R(</a:t>
                </a:r>
                <a:r>
                  <a:rPr lang="ro-RO" sz="2400" b="0" dirty="0" err="1"/>
                  <a:t>θ</a:t>
                </a:r>
                <a:r>
                  <a:rPr lang="ro-RO" sz="2400" b="0" dirty="0"/>
                  <a:t>)=R(</a:t>
                </a:r>
                <a:r>
                  <a:rPr lang="ro-RO" sz="2400" b="0" dirty="0" err="1"/>
                  <a:t>θ</a:t>
                </a:r>
                <a:r>
                  <a:rPr lang="ro-RO" sz="2400" b="0" dirty="0"/>
                  <a:t>)[1+⍺(</a:t>
                </a:r>
                <a:r>
                  <a:rPr lang="ro-RO" sz="2400" b="0" dirty="0" err="1"/>
                  <a:t>θ</a:t>
                </a:r>
                <a:r>
                  <a:rPr lang="ro-RO" sz="2400" b="0" dirty="0"/>
                  <a:t>- θ</a:t>
                </a:r>
                <a:r>
                  <a:rPr lang="ro-RO" sz="2400" b="0" baseline="-25000" dirty="0"/>
                  <a:t>0</a:t>
                </a:r>
                <a:r>
                  <a:rPr lang="ro-RO" sz="2400" b="0" dirty="0"/>
                  <a:t>)+β(</a:t>
                </a:r>
                <a:r>
                  <a:rPr lang="ro-RO" sz="2400" b="0" dirty="0" err="1"/>
                  <a:t>θ</a:t>
                </a:r>
                <a:r>
                  <a:rPr lang="ro-RO" sz="2400" b="0" dirty="0"/>
                  <a:t>- θ</a:t>
                </a:r>
                <a:r>
                  <a:rPr lang="ro-RO" sz="2400" b="0" baseline="-25000" dirty="0"/>
                  <a:t>0</a:t>
                </a:r>
                <a:r>
                  <a:rPr lang="ro-RO" sz="2400" b="0" dirty="0"/>
                  <a:t>)</a:t>
                </a:r>
                <a:r>
                  <a:rPr lang="ro-RO" sz="2400" b="0" baseline="30000" dirty="0"/>
                  <a:t>2</a:t>
                </a:r>
                <a:r>
                  <a:rPr lang="ro-RO" sz="2400" b="0" dirty="0"/>
                  <a:t>+ɣ(</a:t>
                </a:r>
                <a:r>
                  <a:rPr lang="ro-RO" sz="2400" b="0" dirty="0" err="1"/>
                  <a:t>θ</a:t>
                </a:r>
                <a:r>
                  <a:rPr lang="ro-RO" sz="2400" b="0" dirty="0"/>
                  <a:t>- θ</a:t>
                </a:r>
                <a:r>
                  <a:rPr lang="ro-RO" sz="2400" b="0" baseline="-25000" dirty="0"/>
                  <a:t>0</a:t>
                </a:r>
                <a:r>
                  <a:rPr lang="ro-RO" sz="2400" b="0" dirty="0"/>
                  <a:t>)</a:t>
                </a:r>
                <a:r>
                  <a:rPr lang="ro-RO" sz="2400" b="0" baseline="30000" dirty="0"/>
                  <a:t>3</a:t>
                </a:r>
                <a:r>
                  <a:rPr lang="ro-RO" sz="2400" b="0" dirty="0"/>
                  <a:t>]</a:t>
                </a:r>
              </a:p>
              <a:p>
                <a:pPr marL="0" indent="0">
                  <a:buNone/>
                </a:pPr>
                <a:r>
                  <a:rPr lang="en-GB" sz="2400" dirty="0"/>
                  <a:t>A</a:t>
                </a:r>
                <a:r>
                  <a:rPr lang="en-RO" sz="2400" dirty="0"/>
                  <a:t>ceastă metodă presupune măsurarea valorii rezistenței la trei temperaturi diferite, fapt ce conduce la un sistem de 3 ecuații cu 3 necunoscute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9492B-81DA-5040-B650-B3F7A58EF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5" y="1825625"/>
                <a:ext cx="11586410" cy="4351338"/>
              </a:xfrm>
              <a:blipFill>
                <a:blip r:embed="rId2"/>
                <a:stretch>
                  <a:fillRect l="-767" t="-1744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669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4CBE-B659-334A-8B13-2EACCF4B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RO" dirty="0"/>
              <a:t>Metoda de măsurare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D612-B218-1E4D-A76E-C89FD53D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21" y="1825625"/>
            <a:ext cx="108123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RO" u="sng" dirty="0"/>
              <a:t>Metodele de măsurare prin comparație </a:t>
            </a:r>
          </a:p>
          <a:p>
            <a:r>
              <a:rPr lang="en-RO" dirty="0"/>
              <a:t>presupun reglajul (manual sau automat) al mărimii de comparație până la egalarea măsur</a:t>
            </a:r>
            <a:r>
              <a:rPr lang="ro-RO" dirty="0"/>
              <a:t>a</a:t>
            </a:r>
            <a:r>
              <a:rPr lang="en-RO" dirty="0"/>
              <a:t>ndului.</a:t>
            </a:r>
          </a:p>
          <a:p>
            <a:r>
              <a:rPr lang="en-RO" dirty="0"/>
              <a:t>rezultatul se exprimă în funcție de mărimea de comparație.</a:t>
            </a:r>
          </a:p>
          <a:p>
            <a:endParaRPr lang="en-RO" dirty="0"/>
          </a:p>
          <a:p>
            <a:pPr marL="0" indent="0">
              <a:buNone/>
            </a:pPr>
            <a:r>
              <a:rPr lang="en-RO" u="sng" dirty="0"/>
              <a:t>Metodele de măsurare diferențiale</a:t>
            </a:r>
          </a:p>
          <a:p>
            <a:r>
              <a:rPr lang="en-GB" dirty="0"/>
              <a:t>X</a:t>
            </a:r>
            <a:r>
              <a:rPr lang="en-RO" dirty="0"/>
              <a:t> = mărimea de măsurat</a:t>
            </a:r>
          </a:p>
          <a:p>
            <a:r>
              <a:rPr lang="en-RO" dirty="0"/>
              <a:t>Y = mărimea de comparație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RO" dirty="0"/>
              <a:t>e determină diferența Δ=X-Y, iar apoi cunoscând Δ, rezultă X= Δ+Y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8399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4CBE-B659-334A-8B13-2EACCF4B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1" y="365125"/>
            <a:ext cx="10812379" cy="1325563"/>
          </a:xfrm>
        </p:spPr>
        <p:txBody>
          <a:bodyPr/>
          <a:lstStyle/>
          <a:p>
            <a:r>
              <a:rPr lang="en-RO" dirty="0"/>
              <a:t>Metoda de măsurare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D612-B218-1E4D-A76E-C89FD53D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21" y="1825625"/>
            <a:ext cx="10812379" cy="4351338"/>
          </a:xfrm>
        </p:spPr>
        <p:txBody>
          <a:bodyPr/>
          <a:lstStyle/>
          <a:p>
            <a:pPr marL="0" indent="0">
              <a:buNone/>
            </a:pPr>
            <a:r>
              <a:rPr lang="en-RO" u="sng" dirty="0"/>
              <a:t>Metode de măsurare pe baza fenomenului de rezonanță</a:t>
            </a:r>
          </a:p>
          <a:p>
            <a:r>
              <a:rPr lang="en-GB" dirty="0"/>
              <a:t>V</a:t>
            </a:r>
            <a:r>
              <a:rPr lang="en-RO" dirty="0"/>
              <a:t>aloarea măsur</a:t>
            </a:r>
            <a:r>
              <a:rPr lang="ro-RO" dirty="0"/>
              <a:t>a</a:t>
            </a:r>
            <a:r>
              <a:rPr lang="en-RO" dirty="0"/>
              <a:t>ndului se obține din condiția de rezonanță a unui circuit oscilant</a:t>
            </a:r>
          </a:p>
          <a:p>
            <a:endParaRPr lang="en-RO" dirty="0"/>
          </a:p>
          <a:p>
            <a:pPr marL="0" indent="0">
              <a:buNone/>
            </a:pPr>
            <a:r>
              <a:rPr lang="en-RO" dirty="0"/>
              <a:t>Dacă ne referim la criteriul de variație a măsur</a:t>
            </a:r>
            <a:r>
              <a:rPr lang="ro-RO" dirty="0"/>
              <a:t>a</a:t>
            </a:r>
            <a:r>
              <a:rPr lang="en-RO" dirty="0"/>
              <a:t>ndului în timp, se definesc metode de măsurare:</a:t>
            </a:r>
          </a:p>
          <a:p>
            <a:r>
              <a:rPr lang="en-GB" dirty="0"/>
              <a:t>S</a:t>
            </a:r>
            <a:r>
              <a:rPr lang="en-RO" dirty="0"/>
              <a:t>tatice</a:t>
            </a:r>
          </a:p>
          <a:p>
            <a:r>
              <a:rPr lang="en-GB" dirty="0"/>
              <a:t>D</a:t>
            </a:r>
            <a:r>
              <a:rPr lang="en-RO" dirty="0"/>
              <a:t>inamice</a:t>
            </a:r>
          </a:p>
          <a:p>
            <a:r>
              <a:rPr lang="en-GB" dirty="0"/>
              <a:t>S</a:t>
            </a:r>
            <a:r>
              <a:rPr lang="en-RO" dirty="0"/>
              <a:t>tatistice </a:t>
            </a:r>
          </a:p>
        </p:txBody>
      </p:sp>
    </p:spTree>
    <p:extLst>
      <p:ext uri="{BB962C8B-B14F-4D97-AF65-F5344CB8AC3E}">
        <p14:creationId xmlns:p14="http://schemas.microsoft.com/office/powerpoint/2010/main" val="13168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9B37-773E-A540-B416-C9EB64F8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 sz="3600" b="1" dirty="0"/>
              <a:t>Modelarea matematică a operației de măsurare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9AC1-215E-CD49-A2AC-9A0ABF42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1825625"/>
            <a:ext cx="11646568" cy="4900028"/>
          </a:xfrm>
        </p:spPr>
        <p:txBody>
          <a:bodyPr/>
          <a:lstStyle/>
          <a:p>
            <a:pPr marL="0" indent="0">
              <a:buNone/>
            </a:pPr>
            <a:r>
              <a:rPr lang="en-RO" sz="2400" dirty="0"/>
              <a:t>Relația X=f(X</a:t>
            </a:r>
            <a:r>
              <a:rPr lang="en-RO" sz="2400" baseline="-25000" dirty="0"/>
              <a:t>1</a:t>
            </a:r>
            <a:r>
              <a:rPr lang="en-RO" sz="2400" dirty="0"/>
              <a:t>; X</a:t>
            </a:r>
            <a:r>
              <a:rPr lang="en-RO" sz="2400" baseline="-25000" dirty="0"/>
              <a:t>s</a:t>
            </a:r>
            <a:r>
              <a:rPr lang="en-RO" sz="2400" dirty="0"/>
              <a:t>; X</a:t>
            </a:r>
            <a:r>
              <a:rPr lang="en-RO" sz="2400" baseline="-25000" dirty="0"/>
              <a:t>3</a:t>
            </a:r>
            <a:r>
              <a:rPr lang="en-RO" sz="2400" dirty="0"/>
              <a:t>; … X</a:t>
            </a:r>
            <a:r>
              <a:rPr lang="en-RO" sz="2400" baseline="-25000" dirty="0"/>
              <a:t>n</a:t>
            </a:r>
            <a:r>
              <a:rPr lang="en-RO" sz="2400" dirty="0"/>
              <a:t>)  = ecuația fundamentală a măsurării</a:t>
            </a:r>
          </a:p>
          <a:p>
            <a:r>
              <a:rPr lang="en-GB" sz="2400" dirty="0"/>
              <a:t>V</a:t>
            </a:r>
            <a:r>
              <a:rPr lang="en-RO" sz="2400" dirty="0"/>
              <a:t>aloarea unui măsur</a:t>
            </a:r>
            <a:r>
              <a:rPr lang="ro-RO" sz="2400" dirty="0"/>
              <a:t>a</a:t>
            </a:r>
            <a:r>
              <a:rPr lang="en-RO" sz="2400" dirty="0"/>
              <a:t>nd este unică</a:t>
            </a:r>
          </a:p>
          <a:p>
            <a:endParaRPr lang="en-RO" sz="2400" dirty="0"/>
          </a:p>
          <a:p>
            <a:pPr marL="0" indent="0">
              <a:buNone/>
            </a:pPr>
            <a:r>
              <a:rPr lang="en-RO" sz="2400" dirty="0"/>
              <a:t>Să presupunem că un măsur</a:t>
            </a:r>
            <a:r>
              <a:rPr lang="ro-RO" sz="2400" dirty="0"/>
              <a:t>a</a:t>
            </a:r>
            <a:r>
              <a:rPr lang="en-RO" sz="2400" dirty="0"/>
              <a:t>nd M=X poate lua în evoluția unui experiment valorile: X={x</a:t>
            </a:r>
            <a:r>
              <a:rPr lang="en-RO" sz="2400" baseline="-25000" dirty="0"/>
              <a:t>1</a:t>
            </a:r>
            <a:r>
              <a:rPr lang="en-RO" sz="2400" dirty="0"/>
              <a:t>;</a:t>
            </a:r>
            <a:r>
              <a:rPr lang="en-RO" sz="2400" baseline="-25000" dirty="0"/>
              <a:t> </a:t>
            </a:r>
            <a:r>
              <a:rPr lang="en-RO" sz="2400" dirty="0"/>
              <a:t>x</a:t>
            </a:r>
            <a:r>
              <a:rPr lang="en-RO" sz="2400" baseline="-25000" dirty="0"/>
              <a:t>2</a:t>
            </a:r>
            <a:r>
              <a:rPr lang="en-RO" sz="2400" dirty="0"/>
              <a:t>;… x</a:t>
            </a:r>
            <a:r>
              <a:rPr lang="en-RO" sz="2400" baseline="-25000" dirty="0"/>
              <a:t>n</a:t>
            </a:r>
            <a:r>
              <a:rPr lang="en-RO" sz="2400" dirty="0"/>
              <a:t>}</a:t>
            </a:r>
          </a:p>
          <a:p>
            <a:pPr marL="0" indent="0">
              <a:buNone/>
            </a:pPr>
            <a:endParaRPr lang="en-RO" sz="2400" baseline="-25000" dirty="0"/>
          </a:p>
          <a:p>
            <a:pPr marL="0" indent="0">
              <a:buNone/>
            </a:pPr>
            <a:r>
              <a:rPr lang="en-RO" sz="2400" dirty="0"/>
              <a:t>Generalizând, măsurândul X definește o mulțime K având elementele n</a:t>
            </a:r>
            <a:r>
              <a:rPr lang="en-RO" sz="2400" baseline="-25000" dirty="0"/>
              <a:t>i</a:t>
            </a:r>
            <a:r>
              <a:rPr lang="en-RO" sz="2400" dirty="0"/>
              <a:t>∈K, conform relației X={x</a:t>
            </a:r>
            <a:r>
              <a:rPr lang="en-RO" sz="2400" baseline="-25000" dirty="0"/>
              <a:t>1</a:t>
            </a:r>
            <a:r>
              <a:rPr lang="en-RO" sz="2400" dirty="0"/>
              <a:t>;</a:t>
            </a:r>
            <a:r>
              <a:rPr lang="en-RO" sz="2400" baseline="-25000" dirty="0"/>
              <a:t> </a:t>
            </a:r>
            <a:r>
              <a:rPr lang="en-RO" sz="2400" dirty="0"/>
              <a:t>x</a:t>
            </a:r>
            <a:r>
              <a:rPr lang="en-RO" sz="2400" baseline="-25000" dirty="0"/>
              <a:t>2</a:t>
            </a:r>
            <a:r>
              <a:rPr lang="en-RO" sz="2400" dirty="0"/>
              <a:t>;… x</a:t>
            </a:r>
            <a:r>
              <a:rPr lang="en-RO" sz="2400" baseline="-25000" dirty="0"/>
              <a:t>n</a:t>
            </a:r>
            <a:r>
              <a:rPr lang="en-RO" sz="2400" dirty="0"/>
              <a:t>}. </a:t>
            </a:r>
          </a:p>
          <a:p>
            <a:pPr lvl="1"/>
            <a:r>
              <a:rPr lang="en-RO" sz="2000" dirty="0"/>
              <a:t>în aceste condiții se apelează la o mulțime de numere reale de forma V∈R, iar printr-o metodă de măsurare se precizează funcția de scalare (notată cu ”f”) pentru care unui element X</a:t>
            </a:r>
            <a:r>
              <a:rPr lang="en-RO" sz="2000" baseline="-25000" dirty="0"/>
              <a:t>i</a:t>
            </a:r>
            <a:r>
              <a:rPr lang="en-RO" sz="2000" dirty="0"/>
              <a:t>∈K î</a:t>
            </a:r>
            <a:r>
              <a:rPr lang="ro-RO" sz="2000" dirty="0"/>
              <a:t>i</a:t>
            </a:r>
            <a:r>
              <a:rPr lang="en-RO" sz="2000" dirty="0"/>
              <a:t> corespunde un element n</a:t>
            </a:r>
            <a:r>
              <a:rPr lang="en-RO" sz="2000" baseline="-25000" dirty="0"/>
              <a:t>i</a:t>
            </a:r>
            <a:r>
              <a:rPr lang="en-RO" sz="2000" dirty="0"/>
              <a:t>∈V</a:t>
            </a:r>
          </a:p>
          <a:p>
            <a:pPr lvl="1"/>
            <a:r>
              <a:rPr lang="en-GB" sz="2000" dirty="0"/>
              <a:t>F</a:t>
            </a:r>
            <a:r>
              <a:rPr lang="en-RO" sz="2000" dirty="0"/>
              <a:t>uncția f se definește pe K luând valori in V</a:t>
            </a:r>
          </a:p>
          <a:p>
            <a:pPr lvl="1"/>
            <a:r>
              <a:rPr lang="en-GB" sz="2000" dirty="0"/>
              <a:t>f : K → V</a:t>
            </a:r>
            <a:endParaRPr lang="en-RO" sz="2000" dirty="0"/>
          </a:p>
          <a:p>
            <a:pPr marL="0" indent="0">
              <a:buNone/>
            </a:pPr>
            <a:endParaRPr lang="en-RO" sz="2400" dirty="0"/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6064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DDEE-3ADC-4F41-8847-4D08B9B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Conceptul de măsurare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7093-33F8-704A-994D-A97A90BBC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Măsurare = metodă de cunoaștere cantitativă a unor proprietăți caracteristice obiectelor și fenomenelor care definesc care definesc mărimile fizice.</a:t>
            </a:r>
          </a:p>
          <a:p>
            <a:endParaRPr lang="en-RO" dirty="0"/>
          </a:p>
          <a:p>
            <a:r>
              <a:rPr lang="en-RO" dirty="0"/>
              <a:t>Măsurarea unei mărimi = comparație directă sau indirectă a acesteia cu o altă mărime de aceiași natură fizică, numită prin convenție unitate de măsură</a:t>
            </a:r>
          </a:p>
          <a:p>
            <a:pPr marL="0" indent="0">
              <a:buNone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07099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3113-A049-CF43-AA47-8FBFD2C6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RO" sz="3600" dirty="0"/>
              <a:t>Figură explicativă privind modelul matematic al procesului de măsurare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86700-BC3A-AA43-8901-6941B3BD019F}"/>
              </a:ext>
            </a:extLst>
          </p:cNvPr>
          <p:cNvSpPr txBox="1"/>
          <p:nvPr/>
        </p:nvSpPr>
        <p:spPr>
          <a:xfrm>
            <a:off x="1152223" y="1690688"/>
            <a:ext cx="5201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RO" baseline="-25000" dirty="0"/>
              <a:t>1</a:t>
            </a:r>
          </a:p>
          <a:p>
            <a:r>
              <a:rPr lang="en-GB" dirty="0"/>
              <a:t>X</a:t>
            </a:r>
            <a:r>
              <a:rPr lang="en-RO" baseline="-25000" dirty="0"/>
              <a:t>2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GB" dirty="0"/>
              <a:t>X</a:t>
            </a:r>
            <a:r>
              <a:rPr lang="en-RO" baseline="-25000" dirty="0"/>
              <a:t>k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X</a:t>
            </a:r>
            <a:r>
              <a:rPr lang="en-RO" baseline="-25000" dirty="0"/>
              <a:t>i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X</a:t>
            </a:r>
            <a:r>
              <a:rPr lang="en-RO" baseline="-25000" dirty="0"/>
              <a:t>n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X</a:t>
            </a:r>
            <a:r>
              <a:rPr lang="en-RO" baseline="-25000" dirty="0"/>
              <a:t>3</a:t>
            </a:r>
          </a:p>
          <a:p>
            <a:endParaRPr lang="en-R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A097D-6B90-194E-8847-C6FA391AE120}"/>
              </a:ext>
            </a:extLst>
          </p:cNvPr>
          <p:cNvSpPr txBox="1"/>
          <p:nvPr/>
        </p:nvSpPr>
        <p:spPr>
          <a:xfrm>
            <a:off x="3374054" y="1687513"/>
            <a:ext cx="5201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RO" baseline="-25000" dirty="0"/>
              <a:t>1</a:t>
            </a:r>
          </a:p>
          <a:p>
            <a:r>
              <a:rPr lang="en-GB" dirty="0"/>
              <a:t>n</a:t>
            </a:r>
            <a:r>
              <a:rPr lang="en-RO" baseline="-25000" dirty="0"/>
              <a:t>2</a:t>
            </a:r>
          </a:p>
          <a:p>
            <a:r>
              <a:rPr lang="en-GB" dirty="0"/>
              <a:t>n</a:t>
            </a:r>
            <a:r>
              <a:rPr lang="en-RO" baseline="-25000" dirty="0"/>
              <a:t>3</a:t>
            </a:r>
            <a:endParaRPr lang="en-RO" dirty="0"/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GB" dirty="0"/>
              <a:t>n</a:t>
            </a:r>
            <a:r>
              <a:rPr lang="en-RO" baseline="-25000" dirty="0"/>
              <a:t>i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n</a:t>
            </a:r>
            <a:r>
              <a:rPr lang="en-RO" baseline="-25000" dirty="0"/>
              <a:t>k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  <a:endParaRPr lang="en-RO" baseline="-25000" dirty="0"/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baseline="-25000" dirty="0"/>
              <a:t>.</a:t>
            </a:r>
          </a:p>
          <a:p>
            <a:r>
              <a:rPr lang="en-RO" dirty="0"/>
              <a:t>n</a:t>
            </a:r>
            <a:r>
              <a:rPr lang="en-RO" baseline="-25000" dirty="0"/>
              <a:t>n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2452784-3D50-6A44-9DAB-CD17D50E940B}"/>
              </a:ext>
            </a:extLst>
          </p:cNvPr>
          <p:cNvSpPr/>
          <p:nvPr/>
        </p:nvSpPr>
        <p:spPr>
          <a:xfrm>
            <a:off x="902376" y="1825625"/>
            <a:ext cx="300789" cy="46632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2AC4902-DC40-644A-9483-0092BBD72E3E}"/>
              </a:ext>
            </a:extLst>
          </p:cNvPr>
          <p:cNvSpPr/>
          <p:nvPr/>
        </p:nvSpPr>
        <p:spPr>
          <a:xfrm>
            <a:off x="3112168" y="1821609"/>
            <a:ext cx="300789" cy="46632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156A8B4-E656-D34F-B7BD-DAC12CBEC7A7}"/>
              </a:ext>
            </a:extLst>
          </p:cNvPr>
          <p:cNvSpPr/>
          <p:nvPr/>
        </p:nvSpPr>
        <p:spPr>
          <a:xfrm>
            <a:off x="1552068" y="1817593"/>
            <a:ext cx="180475" cy="46672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F6CFA73-B228-F347-8909-8D1EAF6D4517}"/>
              </a:ext>
            </a:extLst>
          </p:cNvPr>
          <p:cNvSpPr/>
          <p:nvPr/>
        </p:nvSpPr>
        <p:spPr>
          <a:xfrm>
            <a:off x="3846093" y="1813577"/>
            <a:ext cx="180475" cy="46672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48E2A-44E1-A943-91DF-0FD31DEABD60}"/>
              </a:ext>
            </a:extLst>
          </p:cNvPr>
          <p:cNvSpPr txBox="1"/>
          <p:nvPr/>
        </p:nvSpPr>
        <p:spPr>
          <a:xfrm>
            <a:off x="2189747" y="265897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f:k</a:t>
            </a:r>
            <a:r>
              <a:rPr lang="en-GB" dirty="0"/>
              <a:t> → V</a:t>
            </a:r>
            <a:endParaRPr lang="en-RO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F5C593D-C603-C14F-A072-F6993770FA05}"/>
              </a:ext>
            </a:extLst>
          </p:cNvPr>
          <p:cNvSpPr/>
          <p:nvPr/>
        </p:nvSpPr>
        <p:spPr>
          <a:xfrm>
            <a:off x="1528011" y="1888957"/>
            <a:ext cx="188494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A80BD7D-B380-7544-ACE1-9AD8F2873E23}"/>
              </a:ext>
            </a:extLst>
          </p:cNvPr>
          <p:cNvSpPr/>
          <p:nvPr/>
        </p:nvSpPr>
        <p:spPr>
          <a:xfrm>
            <a:off x="1528011" y="2158213"/>
            <a:ext cx="188494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907E13-F62D-DE4C-BACF-8CF9AC038FBE}"/>
              </a:ext>
            </a:extLst>
          </p:cNvPr>
          <p:cNvCxnSpPr>
            <a:cxnSpLocks/>
          </p:cNvCxnSpPr>
          <p:nvPr/>
        </p:nvCxnSpPr>
        <p:spPr>
          <a:xfrm>
            <a:off x="1504549" y="3325144"/>
            <a:ext cx="1998645" cy="9047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7CEA9A-4861-0A4D-93A7-89517BA61911}"/>
              </a:ext>
            </a:extLst>
          </p:cNvPr>
          <p:cNvCxnSpPr>
            <a:cxnSpLocks/>
          </p:cNvCxnSpPr>
          <p:nvPr/>
        </p:nvCxnSpPr>
        <p:spPr>
          <a:xfrm flipV="1">
            <a:off x="1504548" y="3321128"/>
            <a:ext cx="1869506" cy="103562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9418FE-4F05-6747-A3DE-486FB27316D6}"/>
              </a:ext>
            </a:extLst>
          </p:cNvPr>
          <p:cNvCxnSpPr>
            <a:cxnSpLocks/>
          </p:cNvCxnSpPr>
          <p:nvPr/>
        </p:nvCxnSpPr>
        <p:spPr>
          <a:xfrm flipV="1">
            <a:off x="1485125" y="2427469"/>
            <a:ext cx="1927832" cy="385655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9ACADA-24BE-F842-82E5-7937F0599CBF}"/>
              </a:ext>
            </a:extLst>
          </p:cNvPr>
          <p:cNvCxnSpPr>
            <a:cxnSpLocks/>
          </p:cNvCxnSpPr>
          <p:nvPr/>
        </p:nvCxnSpPr>
        <p:spPr>
          <a:xfrm>
            <a:off x="1467150" y="5413959"/>
            <a:ext cx="1906904" cy="76059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A30C07-8F13-1345-B7A8-D59E4F0BDC66}"/>
              </a:ext>
            </a:extLst>
          </p:cNvPr>
          <p:cNvSpPr txBox="1"/>
          <p:nvPr/>
        </p:nvSpPr>
        <p:spPr>
          <a:xfrm>
            <a:off x="7645275" y="1746836"/>
            <a:ext cx="5201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r>
              <a:rPr lang="en-RO" baseline="-25000" dirty="0"/>
              <a:t>1</a:t>
            </a:r>
          </a:p>
          <a:p>
            <a:r>
              <a:rPr lang="en-GB" dirty="0"/>
              <a:t>X</a:t>
            </a:r>
            <a:r>
              <a:rPr lang="en-RO" baseline="-25000" dirty="0"/>
              <a:t>2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GB" dirty="0"/>
              <a:t>X</a:t>
            </a:r>
            <a:r>
              <a:rPr lang="en-RO" baseline="-25000" dirty="0"/>
              <a:t>k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X</a:t>
            </a:r>
            <a:r>
              <a:rPr lang="en-RO" baseline="-25000" dirty="0"/>
              <a:t>i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X</a:t>
            </a:r>
            <a:r>
              <a:rPr lang="en-RO" baseline="-25000" dirty="0"/>
              <a:t>n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X</a:t>
            </a:r>
            <a:r>
              <a:rPr lang="en-RO" baseline="-25000" dirty="0"/>
              <a:t>3</a:t>
            </a:r>
          </a:p>
          <a:p>
            <a:endParaRPr lang="en-RO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990AA-48A4-4847-BF23-F60FB17E4BAE}"/>
              </a:ext>
            </a:extLst>
          </p:cNvPr>
          <p:cNvSpPr txBox="1"/>
          <p:nvPr/>
        </p:nvSpPr>
        <p:spPr>
          <a:xfrm>
            <a:off x="1973687" y="6061252"/>
            <a:ext cx="96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Model</a:t>
            </a:r>
          </a:p>
          <a:p>
            <a:pPr algn="ctr"/>
            <a:r>
              <a:rPr lang="en-GB" dirty="0"/>
              <a:t> </a:t>
            </a:r>
            <a:r>
              <a:rPr lang="en-GB" dirty="0" err="1"/>
              <a:t>teoretic</a:t>
            </a:r>
            <a:endParaRPr lang="en-RO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CF1AD2-7EBD-724A-9B58-A05A149AD1F0}"/>
              </a:ext>
            </a:extLst>
          </p:cNvPr>
          <p:cNvSpPr txBox="1"/>
          <p:nvPr/>
        </p:nvSpPr>
        <p:spPr>
          <a:xfrm>
            <a:off x="8240781" y="6049658"/>
            <a:ext cx="817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Model</a:t>
            </a:r>
          </a:p>
          <a:p>
            <a:pPr algn="ctr"/>
            <a:r>
              <a:rPr lang="en-GB" dirty="0"/>
              <a:t> real</a:t>
            </a:r>
            <a:endParaRPr lang="en-RO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7305E0-21AF-7242-A67F-73F4DBE62EAD}"/>
              </a:ext>
            </a:extLst>
          </p:cNvPr>
          <p:cNvSpPr txBox="1"/>
          <p:nvPr/>
        </p:nvSpPr>
        <p:spPr>
          <a:xfrm>
            <a:off x="9458038" y="1706724"/>
            <a:ext cx="5201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RO" baseline="-25000" dirty="0"/>
              <a:t>1</a:t>
            </a:r>
          </a:p>
          <a:p>
            <a:r>
              <a:rPr lang="en-GB" dirty="0"/>
              <a:t>n</a:t>
            </a:r>
            <a:r>
              <a:rPr lang="en-RO" baseline="-25000" dirty="0"/>
              <a:t>2</a:t>
            </a:r>
          </a:p>
          <a:p>
            <a:r>
              <a:rPr lang="en-GB" dirty="0"/>
              <a:t>n</a:t>
            </a:r>
            <a:r>
              <a:rPr lang="en-RO" baseline="-25000" dirty="0"/>
              <a:t>3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  <a:endParaRPr lang="en-RO" baseline="-25000" dirty="0"/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n</a:t>
            </a:r>
            <a:r>
              <a:rPr lang="en-RO" baseline="-25000" dirty="0"/>
              <a:t>i-1</a:t>
            </a:r>
          </a:p>
          <a:p>
            <a:r>
              <a:rPr lang="en-GB" dirty="0"/>
              <a:t>n</a:t>
            </a:r>
            <a:r>
              <a:rPr lang="en-RO" baseline="-25000" dirty="0"/>
              <a:t>i</a:t>
            </a:r>
          </a:p>
          <a:p>
            <a:r>
              <a:rPr lang="en-GB" dirty="0"/>
              <a:t>n</a:t>
            </a:r>
            <a:r>
              <a:rPr lang="en-RO" baseline="-25000" dirty="0"/>
              <a:t>i+1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n</a:t>
            </a:r>
            <a:r>
              <a:rPr lang="en-RO" baseline="-25000" dirty="0"/>
              <a:t>n</a:t>
            </a:r>
          </a:p>
          <a:p>
            <a:endParaRPr lang="en-RO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47E7F7-790C-AB46-A103-CC8FEC1C60F6}"/>
              </a:ext>
            </a:extLst>
          </p:cNvPr>
          <p:cNvSpPr txBox="1"/>
          <p:nvPr/>
        </p:nvSpPr>
        <p:spPr>
          <a:xfrm>
            <a:off x="8345917" y="265496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f:K</a:t>
            </a:r>
            <a:r>
              <a:rPr lang="en-GB" dirty="0"/>
              <a:t> → V</a:t>
            </a:r>
            <a:endParaRPr lang="en-RO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8C7E8A-D932-D245-9498-99D51F0F7B21}"/>
              </a:ext>
            </a:extLst>
          </p:cNvPr>
          <p:cNvSpPr txBox="1"/>
          <p:nvPr/>
        </p:nvSpPr>
        <p:spPr>
          <a:xfrm>
            <a:off x="4048715" y="3024294"/>
            <a:ext cx="3144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 – </a:t>
            </a:r>
            <a:r>
              <a:rPr lang="en-GB" dirty="0" err="1"/>
              <a:t>mulțimea</a:t>
            </a:r>
            <a:r>
              <a:rPr lang="en-GB" dirty="0"/>
              <a:t> </a:t>
            </a:r>
            <a:r>
              <a:rPr lang="en-GB" dirty="0" err="1"/>
              <a:t>valorilor</a:t>
            </a:r>
            <a:r>
              <a:rPr lang="en-GB" dirty="0"/>
              <a:t> </a:t>
            </a:r>
            <a:r>
              <a:rPr lang="en-GB" dirty="0" err="1"/>
              <a:t>reale</a:t>
            </a:r>
            <a:endParaRPr lang="en-GB" dirty="0"/>
          </a:p>
          <a:p>
            <a:r>
              <a:rPr lang="en-GB" dirty="0"/>
              <a:t>K - </a:t>
            </a:r>
            <a:r>
              <a:rPr lang="en-GB" dirty="0" err="1"/>
              <a:t>mulțimea</a:t>
            </a:r>
            <a:r>
              <a:rPr lang="en-GB" dirty="0"/>
              <a:t> de </a:t>
            </a:r>
            <a:r>
              <a:rPr lang="en-GB" dirty="0" err="1"/>
              <a:t>definiție</a:t>
            </a:r>
            <a:r>
              <a:rPr lang="en-GB" dirty="0"/>
              <a:t> a </a:t>
            </a:r>
          </a:p>
          <a:p>
            <a:r>
              <a:rPr lang="en-GB" dirty="0" err="1"/>
              <a:t>Măsur</a:t>
            </a:r>
            <a:r>
              <a:rPr lang="ro-RO" dirty="0"/>
              <a:t>a</a:t>
            </a:r>
            <a:r>
              <a:rPr lang="en-GB" dirty="0" err="1"/>
              <a:t>ndului</a:t>
            </a:r>
            <a:endParaRPr lang="en-GB" dirty="0"/>
          </a:p>
          <a:p>
            <a:r>
              <a:rPr lang="en-GB" dirty="0"/>
              <a:t>F – </a:t>
            </a:r>
            <a:r>
              <a:rPr lang="en-GB" dirty="0" err="1"/>
              <a:t>funcția</a:t>
            </a:r>
            <a:r>
              <a:rPr lang="en-GB" dirty="0"/>
              <a:t> de </a:t>
            </a:r>
            <a:r>
              <a:rPr lang="en-GB" dirty="0" err="1"/>
              <a:t>măsurare</a:t>
            </a:r>
            <a:r>
              <a:rPr lang="en-GB" dirty="0"/>
              <a:t> </a:t>
            </a:r>
            <a:r>
              <a:rPr lang="en-GB" dirty="0" err="1"/>
              <a:t>f:K</a:t>
            </a:r>
            <a:r>
              <a:rPr lang="en-GB" dirty="0"/>
              <a:t> → V</a:t>
            </a:r>
            <a:endParaRPr lang="en-RO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4B9E14B-28A5-8748-A600-046F3D0524CE}"/>
              </a:ext>
            </a:extLst>
          </p:cNvPr>
          <p:cNvSpPr/>
          <p:nvPr/>
        </p:nvSpPr>
        <p:spPr>
          <a:xfrm>
            <a:off x="8126537" y="1831744"/>
            <a:ext cx="146177" cy="43609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27ED6FE6-A995-CC45-8A81-98638B59360D}"/>
              </a:ext>
            </a:extLst>
          </p:cNvPr>
          <p:cNvSpPr/>
          <p:nvPr/>
        </p:nvSpPr>
        <p:spPr>
          <a:xfrm>
            <a:off x="7435516" y="1813577"/>
            <a:ext cx="209759" cy="43609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BBB09088-5C05-A845-8DC4-FFB1ED70EDF3}"/>
              </a:ext>
            </a:extLst>
          </p:cNvPr>
          <p:cNvSpPr/>
          <p:nvPr/>
        </p:nvSpPr>
        <p:spPr>
          <a:xfrm>
            <a:off x="9260307" y="1797533"/>
            <a:ext cx="209759" cy="43609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9DECCAF-2365-1E42-B477-76E14BA23C09}"/>
              </a:ext>
            </a:extLst>
          </p:cNvPr>
          <p:cNvSpPr/>
          <p:nvPr/>
        </p:nvSpPr>
        <p:spPr>
          <a:xfrm>
            <a:off x="9843044" y="1839760"/>
            <a:ext cx="146177" cy="43609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45401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68AAF0-1FB3-C345-A048-88171E7B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10980821" cy="1325563"/>
          </a:xfrm>
        </p:spPr>
        <p:txBody>
          <a:bodyPr>
            <a:normAutofit/>
          </a:bodyPr>
          <a:lstStyle/>
          <a:p>
            <a:r>
              <a:rPr lang="en-GB" sz="4000" dirty="0"/>
              <a:t>N</a:t>
            </a:r>
            <a:r>
              <a:rPr lang="en-RO" sz="4000" dirty="0"/>
              <a:t>oțiuni privind mărimile măsurabile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86FFB-B170-3042-A378-D63CB2D6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1479884"/>
            <a:ext cx="10980821" cy="5269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E</a:t>
            </a:r>
            <a:r>
              <a:rPr lang="en-RO" sz="2000" dirty="0"/>
              <a:t>xistă o mare diversitate de mărimi măsurabile, din domenii de activitate extrem de variate</a:t>
            </a:r>
          </a:p>
          <a:p>
            <a:pPr marL="0" indent="0">
              <a:buNone/>
            </a:pPr>
            <a:r>
              <a:rPr lang="en-RO" sz="2000" dirty="0"/>
              <a:t>Principii de clasificare:</a:t>
            </a:r>
          </a:p>
          <a:p>
            <a:pPr marL="514350" indent="-514350">
              <a:buAutoNum type="alphaLcPeriod"/>
            </a:pPr>
            <a:r>
              <a:rPr lang="en-GB" sz="2000" dirty="0"/>
              <a:t>M</a:t>
            </a:r>
            <a:r>
              <a:rPr lang="en-RO" sz="2000" dirty="0"/>
              <a:t>odul de obținere a energiei de măsurare</a:t>
            </a:r>
          </a:p>
          <a:p>
            <a:pPr marL="971550" lvl="1" indent="-514350">
              <a:buAutoNum type="alphaLcPeriod"/>
            </a:pPr>
            <a:r>
              <a:rPr lang="en-GB" sz="2000" dirty="0"/>
              <a:t>M</a:t>
            </a:r>
            <a:r>
              <a:rPr lang="en-RO" sz="2000" dirty="0"/>
              <a:t>ărimi active</a:t>
            </a:r>
          </a:p>
          <a:p>
            <a:pPr marL="971550" lvl="1" indent="-514350">
              <a:buAutoNum type="alphaLcPeriod"/>
            </a:pPr>
            <a:r>
              <a:rPr lang="en-GB" sz="2000" dirty="0"/>
              <a:t>M</a:t>
            </a:r>
            <a:r>
              <a:rPr lang="en-RO" sz="2000" dirty="0"/>
              <a:t>ărimi pasive</a:t>
            </a:r>
          </a:p>
          <a:p>
            <a:pPr marL="514350" indent="-514350">
              <a:buAutoNum type="alphaLcPeriod"/>
            </a:pPr>
            <a:r>
              <a:rPr lang="en-GB" sz="2000" dirty="0"/>
              <a:t>L</a:t>
            </a:r>
            <a:r>
              <a:rPr lang="en-RO" sz="2000" dirty="0"/>
              <a:t>egile electromagnetismului</a:t>
            </a:r>
          </a:p>
          <a:p>
            <a:pPr marL="971550" lvl="1" indent="-514350">
              <a:buAutoNum type="alphaLcPeriod"/>
            </a:pPr>
            <a:r>
              <a:rPr lang="en-GB" sz="2000" dirty="0"/>
              <a:t>M</a:t>
            </a:r>
            <a:r>
              <a:rPr lang="en-RO" sz="2000" dirty="0"/>
              <a:t>ărimi de grad 1</a:t>
            </a:r>
          </a:p>
          <a:p>
            <a:pPr marL="971550" lvl="1" indent="-514350">
              <a:buAutoNum type="alphaLcPeriod"/>
            </a:pPr>
            <a:r>
              <a:rPr lang="en-GB" sz="2000" dirty="0"/>
              <a:t>M</a:t>
            </a:r>
            <a:r>
              <a:rPr lang="en-RO" sz="2000" dirty="0"/>
              <a:t>ărimi de grad 2</a:t>
            </a:r>
          </a:p>
          <a:p>
            <a:pPr marL="971550" lvl="1" indent="-514350">
              <a:buAutoNum type="alphaLcPeriod"/>
            </a:pPr>
            <a:r>
              <a:rPr lang="en-GB" sz="2000" dirty="0"/>
              <a:t>M</a:t>
            </a:r>
            <a:r>
              <a:rPr lang="en-RO" sz="2000" dirty="0"/>
              <a:t>ărimi de grad 0</a:t>
            </a:r>
          </a:p>
          <a:p>
            <a:pPr marL="514350" indent="-514350">
              <a:buAutoNum type="alphaLcPeriod"/>
            </a:pPr>
            <a:r>
              <a:rPr lang="en-GB" sz="2400" dirty="0"/>
              <a:t>V</a:t>
            </a:r>
            <a:r>
              <a:rPr lang="en-RO" sz="2400" dirty="0"/>
              <a:t>ariația în timp</a:t>
            </a:r>
          </a:p>
          <a:p>
            <a:pPr marL="971550" lvl="1" indent="-514350">
              <a:buAutoNum type="alphaLcPeriod"/>
            </a:pPr>
            <a:r>
              <a:rPr lang="en-GB" sz="2000" dirty="0"/>
              <a:t>M</a:t>
            </a:r>
            <a:r>
              <a:rPr lang="en-RO" sz="2000" dirty="0"/>
              <a:t>ărimi constante</a:t>
            </a:r>
          </a:p>
          <a:p>
            <a:pPr marL="971550" lvl="1" indent="-514350">
              <a:buAutoNum type="alphaLcPeriod"/>
            </a:pPr>
            <a:r>
              <a:rPr lang="en-GB" sz="2000" dirty="0"/>
              <a:t>M</a:t>
            </a:r>
            <a:r>
              <a:rPr lang="en-RO" sz="2000" dirty="0"/>
              <a:t>ărimi variabile </a:t>
            </a:r>
          </a:p>
          <a:p>
            <a:pPr marL="1428750" lvl="2" indent="-514350">
              <a:buAutoNum type="alphaLcPeriod"/>
            </a:pPr>
            <a:r>
              <a:rPr lang="en-GB" sz="1600" dirty="0"/>
              <a:t>S</a:t>
            </a:r>
            <a:r>
              <a:rPr lang="en-RO" sz="1600" dirty="0"/>
              <a:t>taționare</a:t>
            </a:r>
          </a:p>
          <a:p>
            <a:pPr marL="1428750" lvl="2" indent="-514350">
              <a:buAutoNum type="alphaLcPeriod"/>
            </a:pPr>
            <a:r>
              <a:rPr lang="en-GB" sz="1600" dirty="0"/>
              <a:t>N</a:t>
            </a:r>
            <a:r>
              <a:rPr lang="en-RO" sz="1600" dirty="0"/>
              <a:t>estaționare (tranzitorii)</a:t>
            </a:r>
          </a:p>
        </p:txBody>
      </p:sp>
    </p:spTree>
    <p:extLst>
      <p:ext uri="{BB962C8B-B14F-4D97-AF65-F5344CB8AC3E}">
        <p14:creationId xmlns:p14="http://schemas.microsoft.com/office/powerpoint/2010/main" val="112601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F38-483B-9143-9C4A-70D6C1E1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N</a:t>
            </a:r>
            <a:r>
              <a:rPr lang="en-RO" sz="4000" dirty="0"/>
              <a:t>oțiuni privind mărimile măsurabile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AAAA-FF92-7848-9850-FA269B2E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Mărimile active permit asigurarea directă a energiei de măsurare exemplificând acest lucru prin măsuranzi activi ca tensiunea, temperatura, etc.</a:t>
            </a:r>
          </a:p>
          <a:p>
            <a:r>
              <a:rPr lang="en-GB" dirty="0"/>
              <a:t>M</a:t>
            </a:r>
            <a:r>
              <a:rPr lang="en-RO" dirty="0"/>
              <a:t>ăsuranzii pasivi presupun surse auxiliare de energie pentru asigurarea procesului de măsurare</a:t>
            </a:r>
          </a:p>
          <a:p>
            <a:pPr lvl="1"/>
            <a:r>
              <a:rPr lang="en-RO" dirty="0"/>
              <a:t>exemple: rezistența (R), inductanța (L), capacitatea (C)</a:t>
            </a:r>
          </a:p>
        </p:txBody>
      </p:sp>
    </p:spTree>
    <p:extLst>
      <p:ext uri="{BB962C8B-B14F-4D97-AF65-F5344CB8AC3E}">
        <p14:creationId xmlns:p14="http://schemas.microsoft.com/office/powerpoint/2010/main" val="3674471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8044-D402-734B-91AA-39724F4E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 sz="4000" dirty="0"/>
              <a:t>Noțiuni privind mărimile măsurabile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54317-30DB-A843-BBC0-64EAF327E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RO" dirty="0"/>
                  <a:t>Prin convenție mărimile ce se regăsesc în legile electromagnetismului ca termeni de gradul 1 (exemplu E, D, H, I, U, ψ, 𝚽, etc) sunt considerate ca mărimi de gradul 1 sau mărimi de tip intensitate.</a:t>
                </a:r>
              </a:p>
              <a:p>
                <a:r>
                  <a:rPr lang="en-RO" dirty="0"/>
                  <a:t>Mărimile de gradul 0 reprezintă cele definite printr-un raport între mărimile de gradul 1 sau 2.</a:t>
                </a:r>
              </a:p>
              <a:p>
                <a:r>
                  <a:rPr lang="en-RO" dirty="0"/>
                  <a:t>Mărimile ce se definesc ca produse sau sume a două mărimi de gradul 1 se numesc mărimi de gradul 2 say mărimi de tip putere/energie</a:t>
                </a:r>
              </a:p>
              <a:p>
                <a:pPr lvl="1"/>
                <a:r>
                  <a:rPr lang="en-GB" dirty="0"/>
                  <a:t>E</a:t>
                </a:r>
                <a:r>
                  <a:rPr lang="en-RO" dirty="0"/>
                  <a:t>xemplu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en-RO" dirty="0" smtClean="0"/>
                      <m:t>𝚽</m:t>
                    </m:r>
                    <m:r>
                      <a:rPr lang="ro-RO" b="0" i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a:rPr lang="ro-RO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</a:rPr>
                      <m:t>UI</m:t>
                    </m:r>
                    <m:r>
                      <a:rPr lang="ro-RO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</a:rPr>
                      <m:t>etc</m:t>
                    </m:r>
                  </m:oMath>
                </a14:m>
                <a:endParaRPr lang="ro-RO" b="0" dirty="0"/>
              </a:p>
              <a:p>
                <a:pPr lvl="1"/>
                <a:endParaRPr lang="ro-RO" b="0" dirty="0"/>
              </a:p>
              <a:p>
                <a:pPr lvl="1"/>
                <a:endParaRPr lang="en-RO" dirty="0"/>
              </a:p>
              <a:p>
                <a:endParaRPr lang="en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54317-30DB-A843-BBC0-64EAF327E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93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983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F045-710D-1949-AE10-88A797D4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 sz="4000" dirty="0"/>
              <a:t>Tipul de mărimi ale electromagnetismului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60C3-1CE3-DA46-B096-1F165126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Mărimi de gradul 1 (de tip intensitate)</a:t>
            </a:r>
          </a:p>
          <a:p>
            <a:pPr lvl="1"/>
            <a:r>
              <a:rPr lang="en-RO" dirty="0"/>
              <a:t>Intensitatea curentului electric (I)</a:t>
            </a:r>
          </a:p>
          <a:p>
            <a:pPr lvl="1"/>
            <a:r>
              <a:rPr lang="en-RO" dirty="0"/>
              <a:t>Tensiunea electrică (U)</a:t>
            </a:r>
          </a:p>
          <a:p>
            <a:pPr lvl="1"/>
            <a:r>
              <a:rPr lang="en-RO" dirty="0"/>
              <a:t>Sarcina electrică (Q)</a:t>
            </a:r>
          </a:p>
          <a:p>
            <a:pPr lvl="1"/>
            <a:r>
              <a:rPr lang="en-RO" dirty="0"/>
              <a:t>Flux magnetic (𝚽)</a:t>
            </a:r>
          </a:p>
          <a:p>
            <a:pPr lvl="1"/>
            <a:r>
              <a:rPr lang="en-RO" dirty="0"/>
              <a:t>Intensitatea câmpului electric (E)</a:t>
            </a:r>
          </a:p>
          <a:p>
            <a:pPr lvl="1"/>
            <a:r>
              <a:rPr lang="en-RO" dirty="0"/>
              <a:t>Inducția magnetică (B)</a:t>
            </a:r>
          </a:p>
          <a:p>
            <a:r>
              <a:rPr lang="en-RO" dirty="0"/>
              <a:t>Obs: au polaritate, adică pot fi pozitive sau negative</a:t>
            </a:r>
          </a:p>
        </p:txBody>
      </p:sp>
    </p:spTree>
    <p:extLst>
      <p:ext uri="{BB962C8B-B14F-4D97-AF65-F5344CB8AC3E}">
        <p14:creationId xmlns:p14="http://schemas.microsoft.com/office/powerpoint/2010/main" val="1410762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F045-710D-1949-AE10-88A797D4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 sz="4000" dirty="0"/>
              <a:t>Tipul de mărimi ale electromagnetismului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60C3-1CE3-DA46-B096-1F165126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Mărimi de gradul 2 (mărimi de tip putere sau energie)</a:t>
            </a:r>
          </a:p>
          <a:p>
            <a:r>
              <a:rPr lang="en-RO" dirty="0"/>
              <a:t>Puterea activă (P)</a:t>
            </a:r>
          </a:p>
          <a:p>
            <a:r>
              <a:rPr lang="en-RO" dirty="0"/>
              <a:t>Puterea reactivă (Q)</a:t>
            </a:r>
          </a:p>
          <a:p>
            <a:r>
              <a:rPr lang="en-RO" dirty="0"/>
              <a:t>Puterea aparentă (S)</a:t>
            </a:r>
          </a:p>
          <a:p>
            <a:r>
              <a:rPr lang="en-RO" dirty="0"/>
              <a:t>Energia activă (W)</a:t>
            </a:r>
          </a:p>
          <a:p>
            <a:r>
              <a:rPr lang="en-RO" dirty="0"/>
              <a:t>Energia reactivă (W</a:t>
            </a:r>
            <a:r>
              <a:rPr lang="en-RO" baseline="-25000" dirty="0"/>
              <a:t>reactiv</a:t>
            </a:r>
            <a:r>
              <a:rPr lang="en-RO" dirty="0"/>
              <a:t> sau W</a:t>
            </a:r>
            <a:r>
              <a:rPr lang="en-RO" baseline="-25000" dirty="0"/>
              <a:t>r</a:t>
            </a:r>
            <a:r>
              <a:rPr lang="en-R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023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F045-710D-1949-AE10-88A797D4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 sz="4000" dirty="0"/>
              <a:t>Tipul de mărimi ale electromagnetismului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60C3-1CE3-DA46-B096-1F165126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O" dirty="0"/>
              <a:t>Mărimi de gradul 0 (mărimi parametrice) – majoritatea sunt pozitive</a:t>
            </a:r>
          </a:p>
          <a:p>
            <a:pPr lvl="1"/>
            <a:r>
              <a:rPr lang="en-GB" dirty="0"/>
              <a:t>R</a:t>
            </a:r>
            <a:r>
              <a:rPr lang="en-RO" dirty="0"/>
              <a:t>ezistență (R)</a:t>
            </a:r>
          </a:p>
          <a:p>
            <a:pPr lvl="1"/>
            <a:r>
              <a:rPr lang="en-RO" dirty="0"/>
              <a:t>Reactanță (X)</a:t>
            </a:r>
          </a:p>
          <a:p>
            <a:pPr lvl="1"/>
            <a:r>
              <a:rPr lang="en-GB" dirty="0"/>
              <a:t>A</a:t>
            </a:r>
            <a:r>
              <a:rPr lang="en-RO" dirty="0"/>
              <a:t>dmitanță (Y)</a:t>
            </a:r>
          </a:p>
          <a:p>
            <a:pPr lvl="1"/>
            <a:r>
              <a:rPr lang="en-RO" dirty="0"/>
              <a:t>Susceptanță (B)</a:t>
            </a:r>
          </a:p>
          <a:p>
            <a:pPr lvl="1"/>
            <a:r>
              <a:rPr lang="en-RO" dirty="0"/>
              <a:t>Conductanță (G)</a:t>
            </a:r>
          </a:p>
          <a:p>
            <a:pPr lvl="1"/>
            <a:r>
              <a:rPr lang="en-RO" dirty="0"/>
              <a:t>Inductanță (L)</a:t>
            </a:r>
          </a:p>
          <a:p>
            <a:pPr lvl="1"/>
            <a:r>
              <a:rPr lang="en-GB" dirty="0"/>
              <a:t>C</a:t>
            </a:r>
            <a:r>
              <a:rPr lang="en-RO" dirty="0"/>
              <a:t>apacitate (C)</a:t>
            </a:r>
          </a:p>
          <a:p>
            <a:pPr lvl="1"/>
            <a:r>
              <a:rPr lang="en-GB" dirty="0"/>
              <a:t>F</a:t>
            </a:r>
            <a:r>
              <a:rPr lang="en-RO" dirty="0"/>
              <a:t>actor de calitate (Qb,c)</a:t>
            </a:r>
          </a:p>
          <a:p>
            <a:pPr lvl="1"/>
            <a:r>
              <a:rPr lang="en-RO" dirty="0"/>
              <a:t>Factori de pierderi în dielectric (tg 𝜹)</a:t>
            </a:r>
          </a:p>
          <a:p>
            <a:pPr lvl="1"/>
            <a:r>
              <a:rPr lang="en-RO" dirty="0"/>
              <a:t>Permitivitate relativă (ϵ</a:t>
            </a:r>
            <a:r>
              <a:rPr lang="en-RO" baseline="-25000" dirty="0"/>
              <a:t>r</a:t>
            </a:r>
            <a:r>
              <a:rPr lang="en-RO" dirty="0"/>
              <a:t>)</a:t>
            </a:r>
          </a:p>
          <a:p>
            <a:pPr lvl="1"/>
            <a:r>
              <a:rPr lang="en-RO" dirty="0"/>
              <a:t>Permeabilitate relativă (µ</a:t>
            </a:r>
            <a:r>
              <a:rPr lang="en-RO" baseline="-25000" dirty="0"/>
              <a:t>r</a:t>
            </a:r>
            <a:r>
              <a:rPr lang="en-R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5960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84B4-E13D-3E45-844E-46F5D63B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Observații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94685-97C9-B74E-9F2C-A71D26DFF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1405890"/>
                <a:ext cx="11498580" cy="530352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AutoNum type="alphaLcParenR"/>
                </a:pPr>
                <a:r>
                  <a:rPr lang="en-RO" dirty="0"/>
                  <a:t>Mărimile staționare sunt caracteristice pentru regimul permanent, context în care sunt măsurabile valorile instantanee precum și valoarea medie, efectivă și de vârf, definite prin relațiile: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nary>
                            <m:nary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</m:func>
                    </m:oMath>
                  </m:oMathPara>
                </a14:m>
                <a:endParaRPr lang="en-RO" dirty="0"/>
              </a:p>
              <a:p>
                <a:r>
                  <a:rPr lang="en-RO" dirty="0"/>
                  <a:t>Mărimile variabile staționare pot evolua periodic sau neperiodic. Mărimile periodice pot fi sinusoidale sau nesinusoidale (cu particularități specifice de măsurare)</a:t>
                </a:r>
              </a:p>
              <a:p>
                <a:pPr marL="0" indent="0">
                  <a:buNone/>
                </a:pPr>
                <a:r>
                  <a:rPr lang="en-RO" dirty="0"/>
                  <a:t>b) </a:t>
                </a:r>
                <a:r>
                  <a:rPr lang="en-GB" dirty="0"/>
                  <a:t>M</a:t>
                </a:r>
                <a:r>
                  <a:rPr lang="en-RO" dirty="0"/>
                  <a:t>ărimile nestaționare sunt caracteristice pentru regimurile tranzitorii.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94685-97C9-B74E-9F2C-A71D26DFF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405890"/>
                <a:ext cx="11498580" cy="5303520"/>
              </a:xfrm>
              <a:blipFill>
                <a:blip r:embed="rId2"/>
                <a:stretch>
                  <a:fillRect l="-1104" t="-14558" r="-1214" b="-5489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91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680D-CEF6-304B-B3DE-D5AB800F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11658600" cy="1325563"/>
          </a:xfrm>
        </p:spPr>
        <p:txBody>
          <a:bodyPr>
            <a:normAutofit/>
          </a:bodyPr>
          <a:lstStyle/>
          <a:p>
            <a:pPr algn="ctr"/>
            <a:r>
              <a:rPr lang="en-RO" sz="3600" dirty="0"/>
              <a:t>Sistemul internațional (S.I) pentru unități de măsură (1960)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D7B7-A6B9-0541-96EA-D2F3D6FB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RO" dirty="0"/>
              <a:t>Unități fundamentale</a:t>
            </a:r>
          </a:p>
          <a:p>
            <a:endParaRPr lang="en-R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C98CFA-ABCA-4445-AEF3-7978275A1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00103"/>
              </p:ext>
            </p:extLst>
          </p:nvPr>
        </p:nvGraphicFramePr>
        <p:xfrm>
          <a:off x="985253" y="2514600"/>
          <a:ext cx="10368546" cy="2978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8505">
                  <a:extLst>
                    <a:ext uri="{9D8B030D-6E8A-4147-A177-3AD203B41FA5}">
                      <a16:colId xmlns:a16="http://schemas.microsoft.com/office/drawing/2014/main" val="1880104144"/>
                    </a:ext>
                  </a:extLst>
                </a:gridCol>
                <a:gridCol w="3344779">
                  <a:extLst>
                    <a:ext uri="{9D8B030D-6E8A-4147-A177-3AD203B41FA5}">
                      <a16:colId xmlns:a16="http://schemas.microsoft.com/office/drawing/2014/main" val="760411618"/>
                    </a:ext>
                  </a:extLst>
                </a:gridCol>
                <a:gridCol w="2005262">
                  <a:extLst>
                    <a:ext uri="{9D8B030D-6E8A-4147-A177-3AD203B41FA5}">
                      <a16:colId xmlns:a16="http://schemas.microsoft.com/office/drawing/2014/main" val="3677250129"/>
                    </a:ext>
                  </a:extLst>
                </a:gridCol>
              </a:tblGrid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Mărime fizică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</a:t>
                      </a:r>
                      <a:r>
                        <a:rPr lang="en-RO" dirty="0"/>
                        <a:t>nitate de măsură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Simbol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26397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Lungime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metru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96064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Masă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kilogram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618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Timp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secundă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86690"/>
                  </a:ext>
                </a:extLst>
              </a:tr>
              <a:tr h="380007">
                <a:tc>
                  <a:txBody>
                    <a:bodyPr/>
                    <a:lstStyle/>
                    <a:p>
                      <a:r>
                        <a:rPr lang="en-RO" dirty="0"/>
                        <a:t>Intensitatea curentului electric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amper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05458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Temperatura termodinamică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</a:t>
                      </a:r>
                      <a:r>
                        <a:rPr lang="en-RO" dirty="0"/>
                        <a:t>elvin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75178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Cantitatea de substanță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mol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77833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Intensitatea luminoasă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candelă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45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1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680D-CEF6-304B-B3DE-D5AB800F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11658600" cy="1325563"/>
          </a:xfrm>
        </p:spPr>
        <p:txBody>
          <a:bodyPr>
            <a:normAutofit/>
          </a:bodyPr>
          <a:lstStyle/>
          <a:p>
            <a:pPr algn="ctr"/>
            <a:r>
              <a:rPr lang="en-RO" sz="3600" dirty="0"/>
              <a:t>Sistemul internațional (S.I) pentru unități de măsură (1960)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D7B7-A6B9-0541-96EA-D2F3D6FB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RO" dirty="0"/>
              <a:t>Unități suplimentare</a:t>
            </a:r>
          </a:p>
          <a:p>
            <a:endParaRPr lang="en-R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C98CFA-ABCA-4445-AEF3-7978275A1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94818"/>
              </p:ext>
            </p:extLst>
          </p:nvPr>
        </p:nvGraphicFramePr>
        <p:xfrm>
          <a:off x="985253" y="2514600"/>
          <a:ext cx="10368546" cy="1113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8505">
                  <a:extLst>
                    <a:ext uri="{9D8B030D-6E8A-4147-A177-3AD203B41FA5}">
                      <a16:colId xmlns:a16="http://schemas.microsoft.com/office/drawing/2014/main" val="1880104144"/>
                    </a:ext>
                  </a:extLst>
                </a:gridCol>
                <a:gridCol w="3344779">
                  <a:extLst>
                    <a:ext uri="{9D8B030D-6E8A-4147-A177-3AD203B41FA5}">
                      <a16:colId xmlns:a16="http://schemas.microsoft.com/office/drawing/2014/main" val="760411618"/>
                    </a:ext>
                  </a:extLst>
                </a:gridCol>
                <a:gridCol w="2005262">
                  <a:extLst>
                    <a:ext uri="{9D8B030D-6E8A-4147-A177-3AD203B41FA5}">
                      <a16:colId xmlns:a16="http://schemas.microsoft.com/office/drawing/2014/main" val="3677250129"/>
                    </a:ext>
                  </a:extLst>
                </a:gridCol>
              </a:tblGrid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Mărime fizică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</a:t>
                      </a:r>
                      <a:r>
                        <a:rPr lang="en-RO" dirty="0"/>
                        <a:t>nitate de măsură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Simbol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26397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Unghiul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radian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96064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Unghiul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steradian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7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DDEE-3ADC-4F41-8847-4D08B9B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Conceptul de măsurare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87093-33F8-704A-994D-A97A90BBC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M </a:t>
                </a:r>
                <a:r>
                  <a:rPr lang="en-RO" dirty="0"/>
                  <a:t>= denumirea de măsur</a:t>
                </a:r>
                <a:r>
                  <a:rPr lang="ro-RO" dirty="0"/>
                  <a:t>a</a:t>
                </a:r>
                <a:r>
                  <a:rPr lang="en-RO" dirty="0"/>
                  <a:t>nd pentru mărimea studiată</a:t>
                </a:r>
              </a:p>
              <a:p>
                <a:r>
                  <a:rPr lang="en-GB" dirty="0"/>
                  <a:t>m = </a:t>
                </a:r>
                <a:r>
                  <a:rPr lang="en-GB" dirty="0" err="1"/>
                  <a:t>unitatea</a:t>
                </a:r>
                <a:r>
                  <a:rPr lang="en-GB" dirty="0"/>
                  <a:t> de </a:t>
                </a:r>
                <a:r>
                  <a:rPr lang="en-GB" dirty="0" err="1"/>
                  <a:t>măsură</a:t>
                </a:r>
                <a:r>
                  <a:rPr lang="en-GB" dirty="0"/>
                  <a:t> de ace</a:t>
                </a:r>
                <a:r>
                  <a:rPr lang="ro-RO" dirty="0"/>
                  <a:t>e</a:t>
                </a:r>
                <a:r>
                  <a:rPr lang="en-GB" dirty="0" err="1"/>
                  <a:t>ași</a:t>
                </a:r>
                <a:r>
                  <a:rPr lang="en-GB" dirty="0"/>
                  <a:t> </a:t>
                </a:r>
                <a:r>
                  <a:rPr lang="en-GB" dirty="0" err="1"/>
                  <a:t>unitate</a:t>
                </a:r>
                <a:r>
                  <a:rPr lang="en-GB" dirty="0"/>
                  <a:t> </a:t>
                </a:r>
                <a:r>
                  <a:rPr lang="en-GB" dirty="0" err="1"/>
                  <a:t>fizică</a:t>
                </a:r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𝑟𝑎𝑝𝑜𝑟𝑡𝑢𝑙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⍶=</m:t>
                    </m:r>
                    <m:f>
                      <m:f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o-RO" b="0" dirty="0"/>
                  <a:t>  reprezintă valoarea mărimii măsurate</a:t>
                </a:r>
              </a:p>
              <a:p>
                <a:endParaRPr lang="ro-RO" dirty="0"/>
              </a:p>
              <a:p>
                <a:pPr lvl="1"/>
                <a:r>
                  <a:rPr lang="ro-RO" b="0" dirty="0"/>
                  <a:t>Conținutul cantitativ al proprietății corespunzând noțiunii de mărime fizică definește valoarea mărimii respective</a:t>
                </a:r>
              </a:p>
              <a:p>
                <a:pPr lvl="1"/>
                <a:endParaRPr lang="ro-RO" dirty="0"/>
              </a:p>
              <a:p>
                <a:pPr lvl="1"/>
                <a:r>
                  <a:rPr lang="ro-RO" b="0" dirty="0"/>
                  <a:t>Valoarea este adimensională și variază invers proporțional cu unitatea de măsură adoptată</a:t>
                </a:r>
              </a:p>
              <a:p>
                <a:endParaRPr lang="ro-RO" b="0" dirty="0"/>
              </a:p>
              <a:p>
                <a:endParaRPr lang="en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87093-33F8-704A-994D-A97A90BBC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2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680D-CEF6-304B-B3DE-D5AB800F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-7855"/>
            <a:ext cx="11658600" cy="1325563"/>
          </a:xfrm>
        </p:spPr>
        <p:txBody>
          <a:bodyPr>
            <a:normAutofit/>
          </a:bodyPr>
          <a:lstStyle/>
          <a:p>
            <a:pPr algn="ctr"/>
            <a:r>
              <a:rPr lang="en-RO" sz="3600" dirty="0"/>
              <a:t>Sistemul internațional (S.I) pentru unități de măsură (1960)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D7B7-A6B9-0541-96EA-D2F3D6FB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430"/>
            <a:ext cx="10515600" cy="4757237"/>
          </a:xfrm>
        </p:spPr>
        <p:txBody>
          <a:bodyPr/>
          <a:lstStyle/>
          <a:p>
            <a:pPr marL="0" indent="0" algn="ctr">
              <a:buNone/>
            </a:pPr>
            <a:r>
              <a:rPr lang="en-RO" dirty="0"/>
              <a:t>Unități derivate</a:t>
            </a:r>
          </a:p>
          <a:p>
            <a:endParaRPr lang="en-R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C98CFA-ABCA-4445-AEF3-7978275A1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84001"/>
              </p:ext>
            </p:extLst>
          </p:nvPr>
        </p:nvGraphicFramePr>
        <p:xfrm>
          <a:off x="911727" y="1383633"/>
          <a:ext cx="10770936" cy="5205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817">
                  <a:extLst>
                    <a:ext uri="{9D8B030D-6E8A-4147-A177-3AD203B41FA5}">
                      <a16:colId xmlns:a16="http://schemas.microsoft.com/office/drawing/2014/main" val="1880104144"/>
                    </a:ext>
                  </a:extLst>
                </a:gridCol>
                <a:gridCol w="2399714">
                  <a:extLst>
                    <a:ext uri="{9D8B030D-6E8A-4147-A177-3AD203B41FA5}">
                      <a16:colId xmlns:a16="http://schemas.microsoft.com/office/drawing/2014/main" val="760411618"/>
                    </a:ext>
                  </a:extLst>
                </a:gridCol>
                <a:gridCol w="1065374">
                  <a:extLst>
                    <a:ext uri="{9D8B030D-6E8A-4147-A177-3AD203B41FA5}">
                      <a16:colId xmlns:a16="http://schemas.microsoft.com/office/drawing/2014/main" val="3677250129"/>
                    </a:ext>
                  </a:extLst>
                </a:gridCol>
                <a:gridCol w="3441031">
                  <a:extLst>
                    <a:ext uri="{9D8B030D-6E8A-4147-A177-3AD203B41FA5}">
                      <a16:colId xmlns:a16="http://schemas.microsoft.com/office/drawing/2014/main" val="1824239340"/>
                    </a:ext>
                  </a:extLst>
                </a:gridCol>
              </a:tblGrid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Mărime fizică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</a:t>
                      </a:r>
                      <a:r>
                        <a:rPr lang="en-RO" dirty="0"/>
                        <a:t>nitate de măsură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Simbol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26397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  <a:r>
                        <a:rPr lang="en-RO" dirty="0"/>
                        <a:t>recvență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hertz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Heinrich Hertz (1857-1894)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96064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Forță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Issac Newton (1642-1727)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618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Presiune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pascal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Blaise Pascal (1623-1662)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86690"/>
                  </a:ext>
                </a:extLst>
              </a:tr>
              <a:tr h="380007">
                <a:tc>
                  <a:txBody>
                    <a:bodyPr/>
                    <a:lstStyle/>
                    <a:p>
                      <a:r>
                        <a:rPr lang="en-RO" dirty="0"/>
                        <a:t>Energie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joule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James Joule (1818-1889)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05458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Putere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watt</a:t>
                      </a:r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James Watt (1736-1819)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75178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RO" dirty="0"/>
                        <a:t>arcină electrică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coulomb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Charles de Coulomb (1736-1806)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77833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Potențial electric, tensiunea electrică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volt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Alessandro Volta (1745-1827)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240468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Capacitate electrică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farad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Michael Faraday (1791-1867)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11489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Rezistență electrică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ohm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Georg Simon Ohm (1789-1854)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37901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Flux magnetic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Wilhelm Weber (1816-1892)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04147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Inducție magnetică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tesla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Nicola Tesla (1857-1943)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1738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Inductanță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henry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Joseph Henry (1797-1878)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41746"/>
                  </a:ext>
                </a:extLst>
              </a:tr>
              <a:tr h="371222">
                <a:tc>
                  <a:txBody>
                    <a:bodyPr/>
                    <a:lstStyle/>
                    <a:p>
                      <a:r>
                        <a:rPr lang="en-RO" dirty="0"/>
                        <a:t>Temperatura (scară Celsius)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celsius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Andres Celsius (1701-1744)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81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04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680D-CEF6-304B-B3DE-D5AB800F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-7855"/>
            <a:ext cx="11658600" cy="1325563"/>
          </a:xfrm>
        </p:spPr>
        <p:txBody>
          <a:bodyPr>
            <a:normAutofit/>
          </a:bodyPr>
          <a:lstStyle/>
          <a:p>
            <a:pPr algn="ctr"/>
            <a:r>
              <a:rPr lang="en-RO" sz="3600" dirty="0"/>
              <a:t>Sistem zecimal de multipli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C98CFA-ABCA-4445-AEF3-7978275A1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51043"/>
              </p:ext>
            </p:extLst>
          </p:nvPr>
        </p:nvGraphicFramePr>
        <p:xfrm>
          <a:off x="2586456" y="1317708"/>
          <a:ext cx="7019088" cy="4044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68">
                  <a:extLst>
                    <a:ext uri="{9D8B030D-6E8A-4147-A177-3AD203B41FA5}">
                      <a16:colId xmlns:a16="http://schemas.microsoft.com/office/drawing/2014/main" val="1880104144"/>
                    </a:ext>
                  </a:extLst>
                </a:gridCol>
                <a:gridCol w="3159038">
                  <a:extLst>
                    <a:ext uri="{9D8B030D-6E8A-4147-A177-3AD203B41FA5}">
                      <a16:colId xmlns:a16="http://schemas.microsoft.com/office/drawing/2014/main" val="760411618"/>
                    </a:ext>
                  </a:extLst>
                </a:gridCol>
                <a:gridCol w="1357482">
                  <a:extLst>
                    <a:ext uri="{9D8B030D-6E8A-4147-A177-3AD203B41FA5}">
                      <a16:colId xmlns:a16="http://schemas.microsoft.com/office/drawing/2014/main" val="3677250129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Simbol</a:t>
                      </a:r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  <a:r>
                        <a:rPr lang="en-RO" dirty="0"/>
                        <a:t>actor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2639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deca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9606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hecto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61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  <a:r>
                        <a:rPr lang="en-RO" dirty="0"/>
                        <a:t>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86690"/>
                  </a:ext>
                </a:extLst>
              </a:tr>
              <a:tr h="375538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0545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giga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751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7783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  <a:r>
                        <a:rPr lang="en-RO" dirty="0"/>
                        <a:t>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24046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exa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11489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zetta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37901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yotta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0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1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680D-CEF6-304B-B3DE-D5AB800F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-7855"/>
            <a:ext cx="11658600" cy="1325563"/>
          </a:xfrm>
        </p:spPr>
        <p:txBody>
          <a:bodyPr>
            <a:normAutofit/>
          </a:bodyPr>
          <a:lstStyle/>
          <a:p>
            <a:pPr algn="ctr"/>
            <a:r>
              <a:rPr lang="en-RO" sz="3600" dirty="0"/>
              <a:t>Sistem zecimal de submultipli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C98CFA-ABCA-4445-AEF3-7978275A1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07500"/>
              </p:ext>
            </p:extLst>
          </p:nvPr>
        </p:nvGraphicFramePr>
        <p:xfrm>
          <a:off x="2586456" y="1317708"/>
          <a:ext cx="7019088" cy="4044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568">
                  <a:extLst>
                    <a:ext uri="{9D8B030D-6E8A-4147-A177-3AD203B41FA5}">
                      <a16:colId xmlns:a16="http://schemas.microsoft.com/office/drawing/2014/main" val="1880104144"/>
                    </a:ext>
                  </a:extLst>
                </a:gridCol>
                <a:gridCol w="3159038">
                  <a:extLst>
                    <a:ext uri="{9D8B030D-6E8A-4147-A177-3AD203B41FA5}">
                      <a16:colId xmlns:a16="http://schemas.microsoft.com/office/drawing/2014/main" val="760411618"/>
                    </a:ext>
                  </a:extLst>
                </a:gridCol>
                <a:gridCol w="1357482">
                  <a:extLst>
                    <a:ext uri="{9D8B030D-6E8A-4147-A177-3AD203B41FA5}">
                      <a16:colId xmlns:a16="http://schemas.microsoft.com/office/drawing/2014/main" val="3677250129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Simbol</a:t>
                      </a:r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  <a:r>
                        <a:rPr lang="en-RO" dirty="0"/>
                        <a:t>actor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2639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deci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9606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centi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61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mili</a:t>
                      </a:r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86690"/>
                  </a:ext>
                </a:extLst>
              </a:tr>
              <a:tr h="375538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0545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751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7783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femto</a:t>
                      </a:r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24046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atto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11489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zepto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937901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yocto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dirty="0"/>
                        <a:t>10</a:t>
                      </a:r>
                      <a:r>
                        <a:rPr lang="en-RO" baseline="30000" dirty="0"/>
                        <a:t>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0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187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CD85-53D9-2A46-811B-00B95BF4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Măsuri etalon (etalonare) și de lucru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8977-6EF7-F74C-9B27-79936145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Pentru realizarea operațiilor de măsurare nu este suficient să definim unitățile de măsură</a:t>
            </a:r>
          </a:p>
          <a:p>
            <a:r>
              <a:rPr lang="en-RO" dirty="0"/>
              <a:t>Unitățile de măsură trebui să fie realizate sub formă materială, ca obiecte concrete cu proprietatea de a reproduce invariabil și exact unitatea de măsură sau multiplul (respectiv un submultiplu al ei).</a:t>
            </a:r>
          </a:p>
          <a:p>
            <a:r>
              <a:rPr lang="en-GB" dirty="0"/>
              <a:t>A</a:t>
            </a:r>
            <a:r>
              <a:rPr lang="en-RO" dirty="0"/>
              <a:t>cestea se numesc etaloane = măsuri etalon și de lucru</a:t>
            </a:r>
          </a:p>
          <a:p>
            <a:r>
              <a:rPr lang="en-RO" dirty="0"/>
              <a:t>După funcția pe care o au, etaloanele pot fi:</a:t>
            </a:r>
          </a:p>
          <a:p>
            <a:pPr lvl="1"/>
            <a:r>
              <a:rPr lang="en-GB" dirty="0"/>
              <a:t>E</a:t>
            </a:r>
            <a:r>
              <a:rPr lang="en-RO" dirty="0"/>
              <a:t>taloane de definiție</a:t>
            </a:r>
          </a:p>
          <a:p>
            <a:pPr lvl="1"/>
            <a:r>
              <a:rPr lang="en-GB" dirty="0"/>
              <a:t>Et</a:t>
            </a:r>
            <a:r>
              <a:rPr lang="en-RO" dirty="0"/>
              <a:t>aloane de conservare</a:t>
            </a:r>
          </a:p>
          <a:p>
            <a:pPr lvl="1"/>
            <a:r>
              <a:rPr lang="en-GB" dirty="0"/>
              <a:t>E</a:t>
            </a:r>
            <a:r>
              <a:rPr lang="en-RO" dirty="0"/>
              <a:t>taloane de transfer</a:t>
            </a:r>
          </a:p>
        </p:txBody>
      </p:sp>
    </p:spTree>
    <p:extLst>
      <p:ext uri="{BB962C8B-B14F-4D97-AF65-F5344CB8AC3E}">
        <p14:creationId xmlns:p14="http://schemas.microsoft.com/office/powerpoint/2010/main" val="1812493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09C2-746D-E84D-B66A-8A78BABA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Măsuri etalon (etaloane) și de lucru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60F6-E0B5-4C47-8A9E-415CDC8A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Generarea principalelor unități de măsură, în conformitate cu definiția lor, este asigurată prin etaloanele de definiție.</a:t>
            </a:r>
          </a:p>
          <a:p>
            <a:pPr lvl="1"/>
            <a:r>
              <a:rPr lang="en-GB" dirty="0"/>
              <a:t>P</a:t>
            </a:r>
            <a:r>
              <a:rPr lang="en-RO" dirty="0"/>
              <a:t>resupun experimente extrem de complexe și scumpe (număr redus de laboratoare în lume)</a:t>
            </a:r>
          </a:p>
          <a:p>
            <a:r>
              <a:rPr lang="en-RO" dirty="0"/>
              <a:t>Etaloanele de conservare asigură menținerea unităților de măsură, în condițiile reglementate, în toate laboratoarele metrologice.</a:t>
            </a:r>
          </a:p>
          <a:p>
            <a:r>
              <a:rPr lang="en-GB" dirty="0"/>
              <a:t>E</a:t>
            </a:r>
            <a:r>
              <a:rPr lang="en-RO" dirty="0"/>
              <a:t>taloanele de transfer asigură etalonarea tuturor mijloacelor de măsurat</a:t>
            </a:r>
          </a:p>
        </p:txBody>
      </p:sp>
    </p:spTree>
    <p:extLst>
      <p:ext uri="{BB962C8B-B14F-4D97-AF65-F5344CB8AC3E}">
        <p14:creationId xmlns:p14="http://schemas.microsoft.com/office/powerpoint/2010/main" val="3540731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A4B8-8289-2041-A8BF-3562C13C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Măsuri etalon (etaloane) și de lucru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388B-8DEE-BD48-8432-B9F9287D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Pe baza caracteristicilor metrologice, etaloanele asociate cu ace</a:t>
            </a:r>
            <a:r>
              <a:rPr lang="ro-RO" dirty="0"/>
              <a:t>e</a:t>
            </a:r>
            <a:r>
              <a:rPr lang="en-RO" dirty="0"/>
              <a:t>ași mărime fizică pot fi clasificate în etaloane</a:t>
            </a:r>
          </a:p>
          <a:p>
            <a:pPr lvl="1"/>
            <a:r>
              <a:rPr lang="en-GB" dirty="0"/>
              <a:t>P</a:t>
            </a:r>
            <a:r>
              <a:rPr lang="en-RO" dirty="0"/>
              <a:t>rimare – cele mai ridicate calități metrologice</a:t>
            </a:r>
          </a:p>
          <a:p>
            <a:pPr lvl="1"/>
            <a:r>
              <a:rPr lang="en-GB" dirty="0"/>
              <a:t>S</a:t>
            </a:r>
            <a:r>
              <a:rPr lang="en-RO" dirty="0"/>
              <a:t>ecundare – au valori atribuite prin comparație directă sau indirectă cu etalonul primar</a:t>
            </a:r>
          </a:p>
          <a:p>
            <a:pPr lvl="1"/>
            <a:r>
              <a:rPr lang="en-GB" dirty="0"/>
              <a:t>D</a:t>
            </a:r>
            <a:r>
              <a:rPr lang="en-RO" dirty="0"/>
              <a:t>e lucru – au valori atribuite prin comparație (directă sau indirectă) cu etalonul secundar, fiind utilizate curent la verificarea mijloacelor de măsurat de lucru</a:t>
            </a:r>
          </a:p>
          <a:p>
            <a:pPr lvl="1"/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81116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6ADC-A001-6142-AD14-FE6B0C03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Măsuri etalon (etaloane) și de lucru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F59B-9C32-6D47-9E4A-A7E7A4CF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1503947"/>
            <a:ext cx="11393906" cy="514951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M</a:t>
            </a:r>
            <a:r>
              <a:rPr lang="en-RO" sz="2400" dirty="0"/>
              <a:t>ărimile electrice pentru care se realizează etaloane sunt:</a:t>
            </a:r>
          </a:p>
          <a:p>
            <a:pPr lvl="1"/>
            <a:r>
              <a:rPr lang="en-GB" sz="2000" dirty="0"/>
              <a:t>T</a:t>
            </a:r>
            <a:r>
              <a:rPr lang="en-RO" sz="2000" dirty="0"/>
              <a:t>ensiunea electrică</a:t>
            </a:r>
          </a:p>
          <a:p>
            <a:pPr lvl="1"/>
            <a:r>
              <a:rPr lang="en-GB" sz="2000" dirty="0"/>
              <a:t>R</a:t>
            </a:r>
            <a:r>
              <a:rPr lang="en-RO" sz="2000" dirty="0"/>
              <a:t>ezistența electrică</a:t>
            </a:r>
          </a:p>
          <a:p>
            <a:pPr lvl="1"/>
            <a:r>
              <a:rPr lang="en-GB" sz="2000" dirty="0"/>
              <a:t>I</a:t>
            </a:r>
            <a:r>
              <a:rPr lang="en-RO" sz="2000" dirty="0"/>
              <a:t>nductivitatea</a:t>
            </a:r>
          </a:p>
          <a:p>
            <a:pPr lvl="1"/>
            <a:r>
              <a:rPr lang="en-GB" sz="2000" dirty="0"/>
              <a:t>C</a:t>
            </a:r>
            <a:r>
              <a:rPr lang="en-RO" sz="2000" dirty="0"/>
              <a:t>apacitatea</a:t>
            </a:r>
          </a:p>
          <a:p>
            <a:pPr lvl="1"/>
            <a:r>
              <a:rPr lang="en-GB" sz="2000" dirty="0"/>
              <a:t>F</a:t>
            </a:r>
            <a:r>
              <a:rPr lang="en-RO" sz="2000" dirty="0"/>
              <a:t>recvența</a:t>
            </a:r>
          </a:p>
          <a:p>
            <a:r>
              <a:rPr lang="en-RO" sz="2400" dirty="0"/>
              <a:t>Natura fizică a unor mărimi electrice din domeniul electric fac ca unitățile lor de măsură să nu poată fi realizate sub forma etaloanelor.</a:t>
            </a:r>
          </a:p>
          <a:p>
            <a:pPr lvl="1"/>
            <a:r>
              <a:rPr lang="en-GB" sz="2000" dirty="0"/>
              <a:t>R</a:t>
            </a:r>
            <a:r>
              <a:rPr lang="en-RO" sz="2000" dirty="0"/>
              <a:t>eproducerea lor face apel la metode indirecte</a:t>
            </a:r>
          </a:p>
          <a:p>
            <a:pPr marL="0" indent="0">
              <a:buNone/>
            </a:pPr>
            <a:r>
              <a:rPr lang="en-RO" sz="2400" dirty="0"/>
              <a:t>Unitățile de frecvență și timp nu pot fi materializate (este necesară generarea lor permanentă)</a:t>
            </a:r>
          </a:p>
          <a:p>
            <a:pPr lvl="1"/>
            <a:r>
              <a:rPr lang="en-GB" dirty="0"/>
              <a:t>D</a:t>
            </a:r>
            <a:r>
              <a:rPr lang="en-RO" dirty="0"/>
              <a:t>atorită legăturii strânse, prin natura lor, frecvența și timpul sunt caracterizate de etaloane comune de tip frecvență-timp</a:t>
            </a:r>
          </a:p>
          <a:p>
            <a:endParaRPr lang="en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229242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41ED-C6F0-1C48-927E-24F9FB9B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Organigrama transmiterii unităților de măsură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000AC-31B0-ED44-A22C-1783D4E021C5}"/>
              </a:ext>
            </a:extLst>
          </p:cNvPr>
          <p:cNvSpPr txBox="1"/>
          <p:nvPr/>
        </p:nvSpPr>
        <p:spPr>
          <a:xfrm>
            <a:off x="1888957" y="1630528"/>
            <a:ext cx="24303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RO" dirty="0"/>
              <a:t>talon primar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1CDA5-B719-5646-A0D5-BADF10780603}"/>
              </a:ext>
            </a:extLst>
          </p:cNvPr>
          <p:cNvSpPr txBox="1"/>
          <p:nvPr/>
        </p:nvSpPr>
        <p:spPr>
          <a:xfrm>
            <a:off x="1872912" y="2348416"/>
            <a:ext cx="24303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RO" dirty="0"/>
              <a:t>talon secundar de ordinul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9BD70-E251-B146-ABA3-C28ABDE7E058}"/>
              </a:ext>
            </a:extLst>
          </p:cNvPr>
          <p:cNvSpPr txBox="1"/>
          <p:nvPr/>
        </p:nvSpPr>
        <p:spPr>
          <a:xfrm>
            <a:off x="1880930" y="3294907"/>
            <a:ext cx="243840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RO" dirty="0"/>
              <a:t>talon secundar de ordinul 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D219D-6980-064B-A0F9-FC35357F5F71}"/>
              </a:ext>
            </a:extLst>
          </p:cNvPr>
          <p:cNvSpPr txBox="1"/>
          <p:nvPr/>
        </p:nvSpPr>
        <p:spPr>
          <a:xfrm>
            <a:off x="1888951" y="4289514"/>
            <a:ext cx="24143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RO" dirty="0"/>
              <a:t>talon de lucru de ordinul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08D25-D263-164B-B790-FC827AB0DBD3}"/>
              </a:ext>
            </a:extLst>
          </p:cNvPr>
          <p:cNvSpPr txBox="1"/>
          <p:nvPr/>
        </p:nvSpPr>
        <p:spPr>
          <a:xfrm>
            <a:off x="1896968" y="5308188"/>
            <a:ext cx="24063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/>
              <a:t>Mijloace de măsurare de lucru (operaționale)</a:t>
            </a:r>
            <a:endParaRPr lang="en-R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AD667-2902-9F45-A6D5-DE023B4CDA09}"/>
              </a:ext>
            </a:extLst>
          </p:cNvPr>
          <p:cNvSpPr txBox="1"/>
          <p:nvPr/>
        </p:nvSpPr>
        <p:spPr>
          <a:xfrm>
            <a:off x="5430244" y="5316204"/>
            <a:ext cx="24063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/>
              <a:t>Mijloace de măsurare de lucru</a:t>
            </a:r>
            <a:endParaRPr lang="en-R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11D5E-1E3D-BF41-B399-B00AA67F95DC}"/>
              </a:ext>
            </a:extLst>
          </p:cNvPr>
          <p:cNvSpPr txBox="1"/>
          <p:nvPr/>
        </p:nvSpPr>
        <p:spPr>
          <a:xfrm>
            <a:off x="9035709" y="5336252"/>
            <a:ext cx="24063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/>
              <a:t>Mijloace de măsurare de lucru</a:t>
            </a:r>
            <a:endParaRPr lang="en-R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40247-E66C-1A46-8601-0077077B55B4}"/>
              </a:ext>
            </a:extLst>
          </p:cNvPr>
          <p:cNvSpPr txBox="1"/>
          <p:nvPr/>
        </p:nvSpPr>
        <p:spPr>
          <a:xfrm>
            <a:off x="8995618" y="4297530"/>
            <a:ext cx="24143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RO" dirty="0"/>
              <a:t>talon de lucru de ordinul 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B8950-F9D4-7244-8520-78B4190D6520}"/>
              </a:ext>
            </a:extLst>
          </p:cNvPr>
          <p:cNvCxnSpPr>
            <a:stCxn id="6" idx="3"/>
          </p:cNvCxnSpPr>
          <p:nvPr/>
        </p:nvCxnSpPr>
        <p:spPr>
          <a:xfrm flipV="1">
            <a:off x="4303291" y="2671011"/>
            <a:ext cx="5682920" cy="57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E07AE3-DA51-614C-BC64-977B8D8F6843}"/>
              </a:ext>
            </a:extLst>
          </p:cNvPr>
          <p:cNvCxnSpPr>
            <a:cxnSpLocks/>
          </p:cNvCxnSpPr>
          <p:nvPr/>
        </p:nvCxnSpPr>
        <p:spPr>
          <a:xfrm flipV="1">
            <a:off x="4319336" y="3625214"/>
            <a:ext cx="2314069" cy="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3F178C-7D16-A743-B9BC-E2A6448D3B41}"/>
              </a:ext>
            </a:extLst>
          </p:cNvPr>
          <p:cNvCxnSpPr/>
          <p:nvPr/>
        </p:nvCxnSpPr>
        <p:spPr>
          <a:xfrm>
            <a:off x="9986211" y="2683345"/>
            <a:ext cx="0" cy="15580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3C4051-E8DA-4542-807C-3587139EC70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3405" y="3625214"/>
            <a:ext cx="0" cy="16909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965CB5-028B-3A40-9CFE-DB1212DC3BC0}"/>
              </a:ext>
            </a:extLst>
          </p:cNvPr>
          <p:cNvCxnSpPr/>
          <p:nvPr/>
        </p:nvCxnSpPr>
        <p:spPr>
          <a:xfrm>
            <a:off x="9950115" y="4943861"/>
            <a:ext cx="0" cy="3643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CD5FE3-566B-1D43-B832-B5B578C15E38}"/>
              </a:ext>
            </a:extLst>
          </p:cNvPr>
          <p:cNvCxnSpPr/>
          <p:nvPr/>
        </p:nvCxnSpPr>
        <p:spPr>
          <a:xfrm>
            <a:off x="3003883" y="4951877"/>
            <a:ext cx="0" cy="3643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7C025B-A09A-3241-95E4-3910EB12C989}"/>
              </a:ext>
            </a:extLst>
          </p:cNvPr>
          <p:cNvCxnSpPr/>
          <p:nvPr/>
        </p:nvCxnSpPr>
        <p:spPr>
          <a:xfrm>
            <a:off x="2971798" y="3941238"/>
            <a:ext cx="0" cy="3643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AB4C18-97BA-BC4C-B641-923BD7DDC0D7}"/>
              </a:ext>
            </a:extLst>
          </p:cNvPr>
          <p:cNvCxnSpPr/>
          <p:nvPr/>
        </p:nvCxnSpPr>
        <p:spPr>
          <a:xfrm>
            <a:off x="2967785" y="2994747"/>
            <a:ext cx="0" cy="3643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659C96-1DBA-C342-99F6-7AFD5DEE332F}"/>
              </a:ext>
            </a:extLst>
          </p:cNvPr>
          <p:cNvCxnSpPr/>
          <p:nvPr/>
        </p:nvCxnSpPr>
        <p:spPr>
          <a:xfrm>
            <a:off x="2947728" y="2023924"/>
            <a:ext cx="0" cy="3643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00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6ADC-A001-6142-AD14-FE6B0C03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Măsuri etalon (etaloane) și de lucru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F59B-9C32-6D47-9E4A-A7E7A4CF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RO" sz="2400" dirty="0"/>
              <a:t>Etalonul primar este caracterizat de o valoare atribuită fără raportare la alte etaloane referitoare la o anumită mărime</a:t>
            </a:r>
          </a:p>
          <a:p>
            <a:r>
              <a:rPr lang="en-RO" sz="2400" dirty="0"/>
              <a:t>Etaloanele secundare au o valoare atribuită prin compararea cu etalonul primar al mărimii în cauză</a:t>
            </a:r>
          </a:p>
          <a:p>
            <a:r>
              <a:rPr lang="en-GB" sz="2400" dirty="0"/>
              <a:t>E</a:t>
            </a:r>
            <a:r>
              <a:rPr lang="en-RO" sz="2400" dirty="0"/>
              <a:t>taloanele secundare de ordinul al doilea (etaloane de referință) se găsesc în laboratoare metrologice și caracterizează anumite măsurări de precizie efectuate în aceste laboratoare</a:t>
            </a:r>
          </a:p>
          <a:p>
            <a:pPr lvl="1"/>
            <a:r>
              <a:rPr lang="en-GB" sz="2000" dirty="0"/>
              <a:t>S</a:t>
            </a:r>
            <a:r>
              <a:rPr lang="en-RO" sz="2000" dirty="0"/>
              <a:t>unt folosite și pentru definirea etaloanelor de lucru care se utilizează pentru etalonările curente ale aparatelor de măsură.</a:t>
            </a:r>
          </a:p>
          <a:p>
            <a:r>
              <a:rPr lang="en-GB" sz="2400" dirty="0"/>
              <a:t>P</a:t>
            </a:r>
            <a:r>
              <a:rPr lang="en-RO" sz="2400" dirty="0"/>
              <a:t>entru ca un proces de etalonare sau verificare s</a:t>
            </a:r>
            <a:r>
              <a:rPr lang="ro-RO" sz="2400" dirty="0"/>
              <a:t>a</a:t>
            </a:r>
            <a:r>
              <a:rPr lang="en-RO" sz="2400" dirty="0"/>
              <a:t> fie de calitate, este necesar ca precizia etalonului de pe o treaptă să fie de 3-10x mai mare decât precizia etalonului de pe treapta următoare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031905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FA2C-2E84-A042-ADE5-9873F87E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Etaloane de frecvență-timp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530A-0ADC-4441-B361-B7BE487C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Există următoarele etaloane primare de tip ”frecvență-timp”, independente de timpul astronomic</a:t>
            </a:r>
          </a:p>
          <a:p>
            <a:pPr lvl="1"/>
            <a:r>
              <a:rPr lang="en-GB" dirty="0"/>
              <a:t>E</a:t>
            </a:r>
            <a:r>
              <a:rPr lang="en-RO" dirty="0"/>
              <a:t>taloane atomice cu vapori de cesiu, având o precizie de 10</a:t>
            </a:r>
            <a:r>
              <a:rPr lang="en-RO" baseline="30000" dirty="0"/>
              <a:t>-12</a:t>
            </a:r>
          </a:p>
          <a:p>
            <a:pPr lvl="1"/>
            <a:r>
              <a:rPr lang="en-GB" dirty="0" err="1"/>
              <a:t>Etaloane</a:t>
            </a:r>
            <a:r>
              <a:rPr lang="en-GB" dirty="0"/>
              <a:t> </a:t>
            </a:r>
            <a:r>
              <a:rPr lang="en-GB" dirty="0" err="1"/>
              <a:t>atomice</a:t>
            </a:r>
            <a:r>
              <a:rPr lang="en-GB" dirty="0"/>
              <a:t> cu </a:t>
            </a:r>
            <a:r>
              <a:rPr lang="ro-RO" dirty="0"/>
              <a:t>hidrogen, având o precizie de 10</a:t>
            </a:r>
            <a:r>
              <a:rPr lang="ro-RO" baseline="30000" dirty="0"/>
              <a:t>-14</a:t>
            </a:r>
          </a:p>
          <a:p>
            <a:pPr lvl="1"/>
            <a:endParaRPr lang="ro-RO" dirty="0"/>
          </a:p>
          <a:p>
            <a:pPr lvl="1"/>
            <a:r>
              <a:rPr lang="ro-RO" dirty="0"/>
              <a:t>Etaloane secundare</a:t>
            </a:r>
          </a:p>
          <a:p>
            <a:pPr lvl="2"/>
            <a:r>
              <a:rPr lang="ro-RO" dirty="0"/>
              <a:t>Etaloane cu oscilatoare de cuarț, cu o precizie de 5.10</a:t>
            </a:r>
            <a:r>
              <a:rPr lang="ro-RO" baseline="30000" dirty="0"/>
              <a:t>-11</a:t>
            </a:r>
          </a:p>
          <a:p>
            <a:pPr lvl="2"/>
            <a:r>
              <a:rPr lang="ro-RO" dirty="0"/>
              <a:t>Etaloane atomice cu vapori de rubidiu, cu o precizie de 2.10</a:t>
            </a:r>
            <a:r>
              <a:rPr lang="ro-RO" baseline="30000" dirty="0"/>
              <a:t>-11</a:t>
            </a:r>
          </a:p>
          <a:p>
            <a:pPr lvl="2"/>
            <a:endParaRPr lang="ro-RO" dirty="0"/>
          </a:p>
          <a:p>
            <a:r>
              <a:rPr lang="ro-RO" sz="2400" dirty="0"/>
              <a:t>Precizia de 10-14 este echivalentă cu o eroare de secundă la aproximativ 3.000.000 de ani!</a:t>
            </a:r>
          </a:p>
        </p:txBody>
      </p:sp>
    </p:spTree>
    <p:extLst>
      <p:ext uri="{BB962C8B-B14F-4D97-AF65-F5344CB8AC3E}">
        <p14:creationId xmlns:p14="http://schemas.microsoft.com/office/powerpoint/2010/main" val="416086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018F-60A8-0644-A117-91F11B76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Conceptul de măsurare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1BEF-AEFF-DC4E-AAAD-1AB26BCA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29004"/>
          </a:xfrm>
        </p:spPr>
        <p:txBody>
          <a:bodyPr/>
          <a:lstStyle/>
          <a:p>
            <a:r>
              <a:rPr lang="en-RO" dirty="0"/>
              <a:t>Măsurare = experiment în urma căruia se obțin informații cantitative referitoare la un măsur</a:t>
            </a:r>
            <a:r>
              <a:rPr lang="ro-RO" dirty="0"/>
              <a:t>a</a:t>
            </a:r>
            <a:r>
              <a:rPr lang="en-RO" dirty="0"/>
              <a:t>nd</a:t>
            </a:r>
          </a:p>
          <a:p>
            <a:endParaRPr lang="en-RO" dirty="0"/>
          </a:p>
          <a:p>
            <a:endParaRPr lang="en-R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973F1-C849-284B-B209-C35B41F03DF0}"/>
              </a:ext>
            </a:extLst>
          </p:cNvPr>
          <p:cNvSpPr/>
          <p:nvPr/>
        </p:nvSpPr>
        <p:spPr>
          <a:xfrm>
            <a:off x="514350" y="3429000"/>
            <a:ext cx="2571750" cy="1668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E061A-DE66-B84C-9621-C3970F3131B2}"/>
              </a:ext>
            </a:extLst>
          </p:cNvPr>
          <p:cNvSpPr/>
          <p:nvPr/>
        </p:nvSpPr>
        <p:spPr>
          <a:xfrm>
            <a:off x="8656320" y="3429000"/>
            <a:ext cx="2571750" cy="1668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07EC22-BE25-E841-9CAB-38A2661AF382}"/>
              </a:ext>
            </a:extLst>
          </p:cNvPr>
          <p:cNvSpPr/>
          <p:nvPr/>
        </p:nvSpPr>
        <p:spPr>
          <a:xfrm>
            <a:off x="4846320" y="3429000"/>
            <a:ext cx="1611630" cy="15887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410C61-86BC-094E-8EF4-79564DA8B98D}"/>
              </a:ext>
            </a:extLst>
          </p:cNvPr>
          <p:cNvCxnSpPr/>
          <p:nvPr/>
        </p:nvCxnSpPr>
        <p:spPr>
          <a:xfrm>
            <a:off x="3223260" y="4263390"/>
            <a:ext cx="14973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C191F1-D07D-6C49-AFBA-52D53C7D92AC}"/>
              </a:ext>
            </a:extLst>
          </p:cNvPr>
          <p:cNvSpPr txBox="1"/>
          <p:nvPr/>
        </p:nvSpPr>
        <p:spPr>
          <a:xfrm>
            <a:off x="653469" y="363196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Obiect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00AD6F-44AD-6941-9E0F-180305E501B3}"/>
              </a:ext>
            </a:extLst>
          </p:cNvPr>
          <p:cNvCxnSpPr/>
          <p:nvPr/>
        </p:nvCxnSpPr>
        <p:spPr>
          <a:xfrm flipV="1">
            <a:off x="514350" y="3429000"/>
            <a:ext cx="2571750" cy="166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F21086-1BCF-1141-ABBC-87BB38B48664}"/>
              </a:ext>
            </a:extLst>
          </p:cNvPr>
          <p:cNvCxnSpPr>
            <a:cxnSpLocks/>
          </p:cNvCxnSpPr>
          <p:nvPr/>
        </p:nvCxnSpPr>
        <p:spPr>
          <a:xfrm flipV="1">
            <a:off x="8656320" y="3429000"/>
            <a:ext cx="2571750" cy="166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C19636-B308-044E-AC1D-F3EA757CFEA1}"/>
              </a:ext>
            </a:extLst>
          </p:cNvPr>
          <p:cNvSpPr txBox="1"/>
          <p:nvPr/>
        </p:nvSpPr>
        <p:spPr>
          <a:xfrm>
            <a:off x="1880289" y="4515882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Instalație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C60CF8-B2CC-2C43-B022-51465790C693}"/>
              </a:ext>
            </a:extLst>
          </p:cNvPr>
          <p:cNvSpPr txBox="1"/>
          <p:nvPr/>
        </p:nvSpPr>
        <p:spPr>
          <a:xfrm>
            <a:off x="3441812" y="2960726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Măsur</a:t>
            </a:r>
            <a:r>
              <a:rPr lang="ro-RO" dirty="0"/>
              <a:t>a</a:t>
            </a:r>
            <a:r>
              <a:rPr lang="en-RO" dirty="0"/>
              <a:t>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08D1EE-FF1C-FA40-A2A4-12BAA7237AD3}"/>
              </a:ext>
            </a:extLst>
          </p:cNvPr>
          <p:cNvSpPr txBox="1"/>
          <p:nvPr/>
        </p:nvSpPr>
        <p:spPr>
          <a:xfrm>
            <a:off x="6728750" y="2902500"/>
            <a:ext cx="105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RO" dirty="0"/>
              <a:t>Mărime</a:t>
            </a:r>
          </a:p>
          <a:p>
            <a:pPr algn="ctr"/>
            <a:r>
              <a:rPr lang="en-RO" dirty="0"/>
              <a:t>măsurată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E81979-D477-8248-B866-6FA508DF307C}"/>
              </a:ext>
            </a:extLst>
          </p:cNvPr>
          <p:cNvSpPr txBox="1"/>
          <p:nvPr/>
        </p:nvSpPr>
        <p:spPr>
          <a:xfrm>
            <a:off x="5099740" y="3916065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RO" dirty="0"/>
              <a:t>Mijloc de </a:t>
            </a:r>
          </a:p>
          <a:p>
            <a:pPr algn="ctr"/>
            <a:r>
              <a:rPr lang="en-RO" dirty="0"/>
              <a:t>măsurare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342C2D-50AD-F94B-971A-293374E90A43}"/>
              </a:ext>
            </a:extLst>
          </p:cNvPr>
          <p:cNvCxnSpPr/>
          <p:nvPr/>
        </p:nvCxnSpPr>
        <p:spPr>
          <a:xfrm>
            <a:off x="6728750" y="4239230"/>
            <a:ext cx="14973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155016-57F6-B94D-8AEB-F158D439D006}"/>
              </a:ext>
            </a:extLst>
          </p:cNvPr>
          <p:cNvSpPr txBox="1"/>
          <p:nvPr/>
        </p:nvSpPr>
        <p:spPr>
          <a:xfrm>
            <a:off x="3441812" y="5113139"/>
            <a:ext cx="1156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RO" dirty="0"/>
              <a:t>Parametri </a:t>
            </a:r>
          </a:p>
          <a:p>
            <a:pPr algn="ctr"/>
            <a:r>
              <a:rPr lang="en-RO" dirty="0"/>
              <a:t>(mărimi) </a:t>
            </a:r>
          </a:p>
          <a:p>
            <a:pPr algn="ctr"/>
            <a:r>
              <a:rPr lang="en-RO" dirty="0"/>
              <a:t>de reglat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39DB37-6A27-374B-B81E-E3117A327374}"/>
              </a:ext>
            </a:extLst>
          </p:cNvPr>
          <p:cNvSpPr txBox="1"/>
          <p:nvPr/>
        </p:nvSpPr>
        <p:spPr>
          <a:xfrm>
            <a:off x="6752968" y="5122659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RO" dirty="0"/>
              <a:t>Mărime de </a:t>
            </a:r>
          </a:p>
          <a:p>
            <a:pPr algn="ctr"/>
            <a:r>
              <a:rPr lang="en-GB" dirty="0"/>
              <a:t>e</a:t>
            </a:r>
            <a:r>
              <a:rPr lang="en-RO" dirty="0"/>
              <a:t>xecuție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558C79-4A22-B74E-91A4-544224DC745C}"/>
              </a:ext>
            </a:extLst>
          </p:cNvPr>
          <p:cNvSpPr txBox="1"/>
          <p:nvPr/>
        </p:nvSpPr>
        <p:spPr>
          <a:xfrm>
            <a:off x="8778294" y="3631962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Operator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4B0972-4E08-7A4D-A0A8-7B7A52603D1E}"/>
              </a:ext>
            </a:extLst>
          </p:cNvPr>
          <p:cNvSpPr txBox="1"/>
          <p:nvPr/>
        </p:nvSpPr>
        <p:spPr>
          <a:xfrm>
            <a:off x="9785672" y="4374951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dirty="0"/>
              <a:t>Buclă de</a:t>
            </a:r>
          </a:p>
          <a:p>
            <a:pPr algn="r"/>
            <a:r>
              <a:rPr lang="ro-RO" dirty="0"/>
              <a:t> automatizare</a:t>
            </a:r>
            <a:endParaRPr lang="en-RO" dirty="0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C800CD1-0A01-BB4C-BE0A-7E458EAAEB39}"/>
              </a:ext>
            </a:extLst>
          </p:cNvPr>
          <p:cNvSpPr/>
          <p:nvPr/>
        </p:nvSpPr>
        <p:spPr>
          <a:xfrm>
            <a:off x="3943350" y="3458369"/>
            <a:ext cx="45719" cy="59142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3952E3D1-3DBF-EE43-B542-41255B049AD4}"/>
              </a:ext>
            </a:extLst>
          </p:cNvPr>
          <p:cNvSpPr/>
          <p:nvPr/>
        </p:nvSpPr>
        <p:spPr>
          <a:xfrm>
            <a:off x="7224722" y="3496465"/>
            <a:ext cx="45719" cy="591423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4B08AE5C-0A79-5F4E-A525-CA687218D60D}"/>
              </a:ext>
            </a:extLst>
          </p:cNvPr>
          <p:cNvSpPr/>
          <p:nvPr/>
        </p:nvSpPr>
        <p:spPr>
          <a:xfrm>
            <a:off x="3937633" y="4398579"/>
            <a:ext cx="53806" cy="6191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3F659ECD-99C4-B24B-8559-ABAEEE9F2D7B}"/>
              </a:ext>
            </a:extLst>
          </p:cNvPr>
          <p:cNvSpPr/>
          <p:nvPr/>
        </p:nvSpPr>
        <p:spPr>
          <a:xfrm>
            <a:off x="7235061" y="4371349"/>
            <a:ext cx="53806" cy="6191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73665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D083-1EBB-EB45-A22B-4760EEAC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Etaloane de tensiune electrică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13FB-D4A7-3146-84CF-D1788276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</a:t>
            </a:r>
            <a:r>
              <a:rPr lang="en-RO" dirty="0"/>
              <a:t>ractica metrologică a consacrat 3 tipuri de etaloane pentru tensiunea electrică:</a:t>
            </a:r>
          </a:p>
          <a:p>
            <a:r>
              <a:rPr lang="en-GB" dirty="0"/>
              <a:t>E</a:t>
            </a:r>
            <a:r>
              <a:rPr lang="en-RO" dirty="0"/>
              <a:t>lementul normal (Weston)</a:t>
            </a:r>
          </a:p>
          <a:p>
            <a:r>
              <a:rPr lang="en-RO" dirty="0"/>
              <a:t>Etalonul Zener</a:t>
            </a:r>
          </a:p>
          <a:p>
            <a:r>
              <a:rPr lang="en-GB" dirty="0"/>
              <a:t>E</a:t>
            </a:r>
            <a:r>
              <a:rPr lang="en-RO" dirty="0"/>
              <a:t>talonul Josephson (etalon de conservare de mare stabilitate)</a:t>
            </a:r>
          </a:p>
        </p:txBody>
      </p:sp>
    </p:spTree>
    <p:extLst>
      <p:ext uri="{BB962C8B-B14F-4D97-AF65-F5344CB8AC3E}">
        <p14:creationId xmlns:p14="http://schemas.microsoft.com/office/powerpoint/2010/main" val="3443960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76F8-1E20-EE42-907B-20496882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Elementul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8088-3B3E-0E46-9DD0-603FE1D1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Element galvanic care asigură o tensiune electromotoare cunoscută cu precizie și stabilă în timp</a:t>
            </a:r>
          </a:p>
          <a:p>
            <a:pPr lvl="1"/>
            <a:r>
              <a:rPr lang="en-GB" dirty="0"/>
              <a:t>V</a:t>
            </a:r>
            <a:r>
              <a:rPr lang="en-RO" dirty="0"/>
              <a:t>aloare = 1,01865 (V) la o temperatură de 20 °C</a:t>
            </a:r>
          </a:p>
          <a:p>
            <a:pPr lvl="1"/>
            <a:r>
              <a:rPr lang="en-GB" dirty="0"/>
              <a:t>A</a:t>
            </a:r>
            <a:r>
              <a:rPr lang="en-RO" dirty="0"/>
              <a:t>ceastă tensiune electromotoare are o variație cunoscută cu temperatura, fiind în medie de -40 μV/ °C, dar nu variază cu mai mult de ± 50 μV pe parcursul a 3-5 ani.</a:t>
            </a:r>
          </a:p>
          <a:p>
            <a:pPr lvl="1"/>
            <a:endParaRPr lang="en-RO" dirty="0"/>
          </a:p>
          <a:p>
            <a:pPr marL="0" indent="0">
              <a:buNone/>
            </a:pPr>
            <a:r>
              <a:rPr lang="en-RO" dirty="0"/>
              <a:t>Se utilizează ca etalon primar de tensiune electrică, sub forma unui grup de elemente normale plasate într-o incintă termostatată, pentru care se determină media valorii tensiunilor electromotoare individuale.</a:t>
            </a:r>
          </a:p>
          <a:p>
            <a:endParaRPr lang="en-RO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508527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321B-EBCD-0743-A0B3-BCF4E430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Etalonul Zener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AF30-4E8A-274D-9409-6B7AD425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1488741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O" sz="2400" dirty="0"/>
              <a:t>Se bazează pe proprietatea diodelor Zener de a avea o tensiune aproape constantă la borne (în regim de conducție inversă) în situația în care curentul poate varia în limite largi.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CD7B1-973B-6648-967F-3C918FFB1D3D}"/>
              </a:ext>
            </a:extLst>
          </p:cNvPr>
          <p:cNvSpPr/>
          <p:nvPr/>
        </p:nvSpPr>
        <p:spPr>
          <a:xfrm>
            <a:off x="2586789" y="3513221"/>
            <a:ext cx="1082843" cy="33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42F02-6A45-484C-9E4B-5ECC8BD411C3}"/>
              </a:ext>
            </a:extLst>
          </p:cNvPr>
          <p:cNvSpPr txBox="1"/>
          <p:nvPr/>
        </p:nvSpPr>
        <p:spPr>
          <a:xfrm>
            <a:off x="5832866" y="3185114"/>
            <a:ext cx="108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+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1952CF-2DF6-6744-B78D-C804543094A0}"/>
              </a:ext>
            </a:extLst>
          </p:cNvPr>
          <p:cNvCxnSpPr>
            <a:endCxn id="4" idx="1"/>
          </p:cNvCxnSpPr>
          <p:nvPr/>
        </p:nvCxnSpPr>
        <p:spPr>
          <a:xfrm>
            <a:off x="1503947" y="3681663"/>
            <a:ext cx="10828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DD2E7-94BD-E449-BD9D-51304A7DBE0C}"/>
              </a:ext>
            </a:extLst>
          </p:cNvPr>
          <p:cNvCxnSpPr/>
          <p:nvPr/>
        </p:nvCxnSpPr>
        <p:spPr>
          <a:xfrm>
            <a:off x="3669632" y="3681663"/>
            <a:ext cx="10828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B31D64-A768-634D-90A6-C93CBF6B0E56}"/>
              </a:ext>
            </a:extLst>
          </p:cNvPr>
          <p:cNvCxnSpPr/>
          <p:nvPr/>
        </p:nvCxnSpPr>
        <p:spPr>
          <a:xfrm>
            <a:off x="4844712" y="3681663"/>
            <a:ext cx="10828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FCCEECF-1C85-EB44-B5F0-7A12CBD3F934}"/>
              </a:ext>
            </a:extLst>
          </p:cNvPr>
          <p:cNvSpPr/>
          <p:nvPr/>
        </p:nvSpPr>
        <p:spPr>
          <a:xfrm>
            <a:off x="1349544" y="3590883"/>
            <a:ext cx="144379" cy="181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92F58D-A681-B54F-861C-29D0728B1630}"/>
              </a:ext>
            </a:extLst>
          </p:cNvPr>
          <p:cNvSpPr/>
          <p:nvPr/>
        </p:nvSpPr>
        <p:spPr>
          <a:xfrm>
            <a:off x="1349543" y="5488491"/>
            <a:ext cx="154404" cy="181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81D7A08-130A-F446-81FE-550A448BE126}"/>
              </a:ext>
            </a:extLst>
          </p:cNvPr>
          <p:cNvSpPr/>
          <p:nvPr/>
        </p:nvSpPr>
        <p:spPr>
          <a:xfrm>
            <a:off x="1334302" y="3825079"/>
            <a:ext cx="154405" cy="1579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5" name="Connector 14">
            <a:extLst>
              <a:ext uri="{FF2B5EF4-FFF2-40B4-BE49-F238E27FC236}">
                <a16:creationId xmlns:a16="http://schemas.microsoft.com/office/drawing/2014/main" id="{6CB13180-760B-574A-A67C-E88C615E6983}"/>
              </a:ext>
            </a:extLst>
          </p:cNvPr>
          <p:cNvSpPr/>
          <p:nvPr/>
        </p:nvSpPr>
        <p:spPr>
          <a:xfrm>
            <a:off x="4762497" y="3626980"/>
            <a:ext cx="82215" cy="907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6" name="Connector 15">
            <a:extLst>
              <a:ext uri="{FF2B5EF4-FFF2-40B4-BE49-F238E27FC236}">
                <a16:creationId xmlns:a16="http://schemas.microsoft.com/office/drawing/2014/main" id="{01FBC3D7-D61D-F74D-B6DB-BEDD4B202F6C}"/>
              </a:ext>
            </a:extLst>
          </p:cNvPr>
          <p:cNvSpPr/>
          <p:nvPr/>
        </p:nvSpPr>
        <p:spPr>
          <a:xfrm>
            <a:off x="4770513" y="5535991"/>
            <a:ext cx="82215" cy="907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F7760-F81E-C540-B9A8-D672150A1F9A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1503947" y="5573349"/>
            <a:ext cx="3254542" cy="59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50A92D5C-F9F9-2A40-B552-F319397EFDF3}"/>
              </a:ext>
            </a:extLst>
          </p:cNvPr>
          <p:cNvSpPr/>
          <p:nvPr/>
        </p:nvSpPr>
        <p:spPr>
          <a:xfrm>
            <a:off x="4692109" y="4469645"/>
            <a:ext cx="222990" cy="277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53CEBC-1688-EC41-A62C-9E17D3D8899F}"/>
              </a:ext>
            </a:extLst>
          </p:cNvPr>
          <p:cNvCxnSpPr>
            <a:stCxn id="20" idx="0"/>
          </p:cNvCxnSpPr>
          <p:nvPr/>
        </p:nvCxnSpPr>
        <p:spPr>
          <a:xfrm flipV="1">
            <a:off x="4803604" y="4223084"/>
            <a:ext cx="111495" cy="2465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AD37BE-FCBE-8648-9CDB-BFDC6314E04F}"/>
              </a:ext>
            </a:extLst>
          </p:cNvPr>
          <p:cNvCxnSpPr>
            <a:cxnSpLocks/>
          </p:cNvCxnSpPr>
          <p:nvPr/>
        </p:nvCxnSpPr>
        <p:spPr>
          <a:xfrm>
            <a:off x="4640774" y="4235116"/>
            <a:ext cx="278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04F13-85EF-374A-8732-65C14B84E5A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803605" y="3717760"/>
            <a:ext cx="4007" cy="2771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30479F-5680-E440-8F03-C41AEE4743F3}"/>
              </a:ext>
            </a:extLst>
          </p:cNvPr>
          <p:cNvCxnSpPr>
            <a:stCxn id="20" idx="3"/>
            <a:endCxn id="16" idx="0"/>
          </p:cNvCxnSpPr>
          <p:nvPr/>
        </p:nvCxnSpPr>
        <p:spPr>
          <a:xfrm>
            <a:off x="4803604" y="4746748"/>
            <a:ext cx="8017" cy="7892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A5D89F-923F-014A-9941-884D053E2CDD}"/>
              </a:ext>
            </a:extLst>
          </p:cNvPr>
          <p:cNvCxnSpPr>
            <a:cxnSpLocks/>
          </p:cNvCxnSpPr>
          <p:nvPr/>
        </p:nvCxnSpPr>
        <p:spPr>
          <a:xfrm>
            <a:off x="4803604" y="3952919"/>
            <a:ext cx="8016" cy="270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>
            <a:extLst>
              <a:ext uri="{FF2B5EF4-FFF2-40B4-BE49-F238E27FC236}">
                <a16:creationId xmlns:a16="http://schemas.microsoft.com/office/drawing/2014/main" id="{55913EC8-CFA4-054E-A9FD-B9B4D1663F62}"/>
              </a:ext>
            </a:extLst>
          </p:cNvPr>
          <p:cNvSpPr/>
          <p:nvPr/>
        </p:nvSpPr>
        <p:spPr>
          <a:xfrm>
            <a:off x="5941585" y="3786137"/>
            <a:ext cx="107487" cy="158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4BA076-9CC4-2945-B4AC-09C4DB395761}"/>
              </a:ext>
            </a:extLst>
          </p:cNvPr>
          <p:cNvSpPr/>
          <p:nvPr/>
        </p:nvSpPr>
        <p:spPr>
          <a:xfrm>
            <a:off x="5905507" y="5472444"/>
            <a:ext cx="154404" cy="181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BE1949-A90C-944F-8502-ED625A7C534A}"/>
              </a:ext>
            </a:extLst>
          </p:cNvPr>
          <p:cNvSpPr txBox="1"/>
          <p:nvPr/>
        </p:nvSpPr>
        <p:spPr>
          <a:xfrm>
            <a:off x="908657" y="4469645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000" dirty="0"/>
              <a:t>Ui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164A62-2B43-5849-B07B-1C076E76B707}"/>
              </a:ext>
            </a:extLst>
          </p:cNvPr>
          <p:cNvSpPr txBox="1"/>
          <p:nvPr/>
        </p:nvSpPr>
        <p:spPr>
          <a:xfrm>
            <a:off x="4915099" y="374852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dirty="0"/>
              <a:t>Iz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644922-F247-A14B-B727-18335B8A4A77}"/>
              </a:ext>
            </a:extLst>
          </p:cNvPr>
          <p:cNvSpPr txBox="1"/>
          <p:nvPr/>
        </p:nvSpPr>
        <p:spPr>
          <a:xfrm>
            <a:off x="4171812" y="42907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dirty="0"/>
              <a:t>Dz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EF6DA9-D155-BD4E-A281-17915CE0E338}"/>
              </a:ext>
            </a:extLst>
          </p:cNvPr>
          <p:cNvCxnSpPr/>
          <p:nvPr/>
        </p:nvCxnSpPr>
        <p:spPr>
          <a:xfrm>
            <a:off x="4828664" y="5578642"/>
            <a:ext cx="10828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66F4004-B614-854B-BB87-5D3322689489}"/>
              </a:ext>
            </a:extLst>
          </p:cNvPr>
          <p:cNvSpPr/>
          <p:nvPr/>
        </p:nvSpPr>
        <p:spPr>
          <a:xfrm>
            <a:off x="5925555" y="3579477"/>
            <a:ext cx="154404" cy="181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461F0D-92BB-2C47-8375-3FDF479B3A00}"/>
              </a:ext>
            </a:extLst>
          </p:cNvPr>
          <p:cNvSpPr txBox="1"/>
          <p:nvPr/>
        </p:nvSpPr>
        <p:spPr>
          <a:xfrm>
            <a:off x="2979818" y="316029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6B942-2A0C-674A-95AE-BBE90A1BF17D}"/>
              </a:ext>
            </a:extLst>
          </p:cNvPr>
          <p:cNvSpPr txBox="1"/>
          <p:nvPr/>
        </p:nvSpPr>
        <p:spPr>
          <a:xfrm>
            <a:off x="1229674" y="3170082"/>
            <a:ext cx="108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B1376-13F4-0240-A0F7-AA13158A8953}"/>
              </a:ext>
            </a:extLst>
          </p:cNvPr>
          <p:cNvSpPr txBox="1"/>
          <p:nvPr/>
        </p:nvSpPr>
        <p:spPr>
          <a:xfrm>
            <a:off x="5842447" y="5654004"/>
            <a:ext cx="108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8AA421-BA3F-5F48-8A53-39A66413EA98}"/>
              </a:ext>
            </a:extLst>
          </p:cNvPr>
          <p:cNvSpPr txBox="1"/>
          <p:nvPr/>
        </p:nvSpPr>
        <p:spPr>
          <a:xfrm>
            <a:off x="1293699" y="5631907"/>
            <a:ext cx="108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-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AA9C53-1B7C-0E4A-A5B0-8B271B9D37A0}"/>
              </a:ext>
            </a:extLst>
          </p:cNvPr>
          <p:cNvCxnSpPr>
            <a:cxnSpLocks/>
          </p:cNvCxnSpPr>
          <p:nvPr/>
        </p:nvCxnSpPr>
        <p:spPr>
          <a:xfrm>
            <a:off x="6096000" y="3681663"/>
            <a:ext cx="133550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57C63-EE36-5D43-95E7-9E748F1D47CB}"/>
              </a:ext>
            </a:extLst>
          </p:cNvPr>
          <p:cNvCxnSpPr>
            <a:cxnSpLocks/>
          </p:cNvCxnSpPr>
          <p:nvPr/>
        </p:nvCxnSpPr>
        <p:spPr>
          <a:xfrm>
            <a:off x="6079959" y="5557307"/>
            <a:ext cx="133550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1D7D4C6-7127-CB4A-B210-0DD15DACFFCA}"/>
              </a:ext>
            </a:extLst>
          </p:cNvPr>
          <p:cNvSpPr txBox="1"/>
          <p:nvPr/>
        </p:nvSpPr>
        <p:spPr>
          <a:xfrm>
            <a:off x="7675164" y="424592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dirty="0"/>
              <a:t>Rs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6BB45EA-57A1-5548-9BD9-9C5D7B029FC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7494450" y="4838980"/>
            <a:ext cx="2447" cy="718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06CAE54-9D3C-2C45-A3E7-A194ACD3D73F}"/>
              </a:ext>
            </a:extLst>
          </p:cNvPr>
          <p:cNvSpPr/>
          <p:nvPr/>
        </p:nvSpPr>
        <p:spPr>
          <a:xfrm rot="5400000">
            <a:off x="7133886" y="4356877"/>
            <a:ext cx="721127" cy="243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6B77F4-CF01-0F45-B65D-8E7B16AD2749}"/>
              </a:ext>
            </a:extLst>
          </p:cNvPr>
          <p:cNvCxnSpPr>
            <a:cxnSpLocks/>
            <a:endCxn id="61" idx="1"/>
          </p:cNvCxnSpPr>
          <p:nvPr/>
        </p:nvCxnSpPr>
        <p:spPr>
          <a:xfrm flipH="1">
            <a:off x="7494450" y="3655881"/>
            <a:ext cx="8016" cy="4619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00833B5-EBF8-CA4E-B25E-BD90C567C232}"/>
              </a:ext>
            </a:extLst>
          </p:cNvPr>
          <p:cNvSpPr txBox="1"/>
          <p:nvPr/>
        </p:nvSpPr>
        <p:spPr>
          <a:xfrm>
            <a:off x="6079959" y="4337737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dirty="0"/>
              <a:t>U</a:t>
            </a:r>
          </a:p>
        </p:txBody>
      </p:sp>
      <p:sp>
        <p:nvSpPr>
          <p:cNvPr id="74" name="Notched Right Arrow 73">
            <a:extLst>
              <a:ext uri="{FF2B5EF4-FFF2-40B4-BE49-F238E27FC236}">
                <a16:creationId xmlns:a16="http://schemas.microsoft.com/office/drawing/2014/main" id="{9237D650-D33D-2947-8DA4-B991AA4D7137}"/>
              </a:ext>
            </a:extLst>
          </p:cNvPr>
          <p:cNvSpPr/>
          <p:nvPr/>
        </p:nvSpPr>
        <p:spPr>
          <a:xfrm>
            <a:off x="6701590" y="3602915"/>
            <a:ext cx="154404" cy="13649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54FE39-40E3-6B4F-8CA0-8A9A36CD5FB9}"/>
              </a:ext>
            </a:extLst>
          </p:cNvPr>
          <p:cNvSpPr txBox="1"/>
          <p:nvPr/>
        </p:nvSpPr>
        <p:spPr>
          <a:xfrm>
            <a:off x="6641003" y="3226003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dirty="0"/>
              <a:t>I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AB3F2873-137B-564E-9AC7-F70D094ED307}"/>
              </a:ext>
            </a:extLst>
          </p:cNvPr>
          <p:cNvSpPr txBox="1">
            <a:spLocks/>
          </p:cNvSpPr>
          <p:nvPr/>
        </p:nvSpPr>
        <p:spPr>
          <a:xfrm>
            <a:off x="8537388" y="3711828"/>
            <a:ext cx="3237523" cy="1545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RO" sz="2000" dirty="0"/>
              <a:t>Tensiunea de ieșire (U) se menține constantă la variația tensiunii de intrare (Ui) sau a curentului (I) debitat de sursă.</a:t>
            </a:r>
          </a:p>
        </p:txBody>
      </p:sp>
    </p:spTree>
    <p:extLst>
      <p:ext uri="{BB962C8B-B14F-4D97-AF65-F5344CB8AC3E}">
        <p14:creationId xmlns:p14="http://schemas.microsoft.com/office/powerpoint/2010/main" val="1282787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321B-EBCD-0743-A0B3-BCF4E430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Etalonul Zener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AF30-4E8A-274D-9409-6B7AD425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05" y="1353469"/>
            <a:ext cx="11028958" cy="1877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O" sz="2000" dirty="0"/>
              <a:t>Dacă tensiunea Ui crește, tensiunea la bornele diodei Zenter nemodificându-se, crește căderea de tensiune R, datorită curentului (I+Iz).</a:t>
            </a:r>
          </a:p>
          <a:p>
            <a:pPr marL="0" indent="0">
              <a:buNone/>
            </a:pPr>
            <a:r>
              <a:rPr lang="en-RO" sz="2000" dirty="0"/>
              <a:t>Tensiunea la bornele sarcinii fiind constantă, curentul (I) nu se modifică, variind doar curentul (Iz) prin dioda Zener</a:t>
            </a:r>
          </a:p>
          <a:p>
            <a:pPr marL="0" indent="0">
              <a:buNone/>
            </a:pPr>
            <a:r>
              <a:rPr lang="en-RO" sz="2000" dirty="0"/>
              <a:t>Fenomenul este similar cand Ui scade sau se modifică rezistența de sarcină (R2)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CD7B1-973B-6648-967F-3C918FFB1D3D}"/>
              </a:ext>
            </a:extLst>
          </p:cNvPr>
          <p:cNvSpPr/>
          <p:nvPr/>
        </p:nvSpPr>
        <p:spPr>
          <a:xfrm>
            <a:off x="2586789" y="3513221"/>
            <a:ext cx="1082843" cy="33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42F02-6A45-484C-9E4B-5ECC8BD411C3}"/>
              </a:ext>
            </a:extLst>
          </p:cNvPr>
          <p:cNvSpPr txBox="1"/>
          <p:nvPr/>
        </p:nvSpPr>
        <p:spPr>
          <a:xfrm>
            <a:off x="5832866" y="3185114"/>
            <a:ext cx="108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+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1952CF-2DF6-6744-B78D-C804543094A0}"/>
              </a:ext>
            </a:extLst>
          </p:cNvPr>
          <p:cNvCxnSpPr>
            <a:endCxn id="4" idx="1"/>
          </p:cNvCxnSpPr>
          <p:nvPr/>
        </p:nvCxnSpPr>
        <p:spPr>
          <a:xfrm>
            <a:off x="1503947" y="3681663"/>
            <a:ext cx="10828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DD2E7-94BD-E449-BD9D-51304A7DBE0C}"/>
              </a:ext>
            </a:extLst>
          </p:cNvPr>
          <p:cNvCxnSpPr/>
          <p:nvPr/>
        </p:nvCxnSpPr>
        <p:spPr>
          <a:xfrm>
            <a:off x="3669632" y="3681663"/>
            <a:ext cx="10828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B31D64-A768-634D-90A6-C93CBF6B0E56}"/>
              </a:ext>
            </a:extLst>
          </p:cNvPr>
          <p:cNvCxnSpPr/>
          <p:nvPr/>
        </p:nvCxnSpPr>
        <p:spPr>
          <a:xfrm>
            <a:off x="4844712" y="3681663"/>
            <a:ext cx="10828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FCCEECF-1C85-EB44-B5F0-7A12CBD3F934}"/>
              </a:ext>
            </a:extLst>
          </p:cNvPr>
          <p:cNvSpPr/>
          <p:nvPr/>
        </p:nvSpPr>
        <p:spPr>
          <a:xfrm>
            <a:off x="1349544" y="3590883"/>
            <a:ext cx="144379" cy="181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92F58D-A681-B54F-861C-29D0728B1630}"/>
              </a:ext>
            </a:extLst>
          </p:cNvPr>
          <p:cNvSpPr/>
          <p:nvPr/>
        </p:nvSpPr>
        <p:spPr>
          <a:xfrm>
            <a:off x="1349543" y="5488491"/>
            <a:ext cx="154404" cy="181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81D7A08-130A-F446-81FE-550A448BE126}"/>
              </a:ext>
            </a:extLst>
          </p:cNvPr>
          <p:cNvSpPr/>
          <p:nvPr/>
        </p:nvSpPr>
        <p:spPr>
          <a:xfrm>
            <a:off x="1334302" y="3825079"/>
            <a:ext cx="154405" cy="1579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5" name="Connector 14">
            <a:extLst>
              <a:ext uri="{FF2B5EF4-FFF2-40B4-BE49-F238E27FC236}">
                <a16:creationId xmlns:a16="http://schemas.microsoft.com/office/drawing/2014/main" id="{6CB13180-760B-574A-A67C-E88C615E6983}"/>
              </a:ext>
            </a:extLst>
          </p:cNvPr>
          <p:cNvSpPr/>
          <p:nvPr/>
        </p:nvSpPr>
        <p:spPr>
          <a:xfrm>
            <a:off x="4762497" y="3626980"/>
            <a:ext cx="82215" cy="907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6" name="Connector 15">
            <a:extLst>
              <a:ext uri="{FF2B5EF4-FFF2-40B4-BE49-F238E27FC236}">
                <a16:creationId xmlns:a16="http://schemas.microsoft.com/office/drawing/2014/main" id="{01FBC3D7-D61D-F74D-B6DB-BEDD4B202F6C}"/>
              </a:ext>
            </a:extLst>
          </p:cNvPr>
          <p:cNvSpPr/>
          <p:nvPr/>
        </p:nvSpPr>
        <p:spPr>
          <a:xfrm>
            <a:off x="4770513" y="5535991"/>
            <a:ext cx="82215" cy="907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F7760-F81E-C540-B9A8-D672150A1F9A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1503947" y="5573349"/>
            <a:ext cx="3254542" cy="59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50A92D5C-F9F9-2A40-B552-F319397EFDF3}"/>
              </a:ext>
            </a:extLst>
          </p:cNvPr>
          <p:cNvSpPr/>
          <p:nvPr/>
        </p:nvSpPr>
        <p:spPr>
          <a:xfrm>
            <a:off x="4692109" y="4469645"/>
            <a:ext cx="222990" cy="277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53CEBC-1688-EC41-A62C-9E17D3D8899F}"/>
              </a:ext>
            </a:extLst>
          </p:cNvPr>
          <p:cNvCxnSpPr>
            <a:stCxn id="20" idx="0"/>
          </p:cNvCxnSpPr>
          <p:nvPr/>
        </p:nvCxnSpPr>
        <p:spPr>
          <a:xfrm flipV="1">
            <a:off x="4803604" y="4223084"/>
            <a:ext cx="111495" cy="2465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AD37BE-FCBE-8648-9CDB-BFDC6314E04F}"/>
              </a:ext>
            </a:extLst>
          </p:cNvPr>
          <p:cNvCxnSpPr>
            <a:cxnSpLocks/>
          </p:cNvCxnSpPr>
          <p:nvPr/>
        </p:nvCxnSpPr>
        <p:spPr>
          <a:xfrm>
            <a:off x="4640774" y="4235116"/>
            <a:ext cx="2787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04F13-85EF-374A-8732-65C14B84E5A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803605" y="3717760"/>
            <a:ext cx="4007" cy="2771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30479F-5680-E440-8F03-C41AEE4743F3}"/>
              </a:ext>
            </a:extLst>
          </p:cNvPr>
          <p:cNvCxnSpPr>
            <a:stCxn id="20" idx="3"/>
            <a:endCxn id="16" idx="0"/>
          </p:cNvCxnSpPr>
          <p:nvPr/>
        </p:nvCxnSpPr>
        <p:spPr>
          <a:xfrm>
            <a:off x="4803604" y="4746748"/>
            <a:ext cx="8017" cy="7892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A5D89F-923F-014A-9941-884D053E2CDD}"/>
              </a:ext>
            </a:extLst>
          </p:cNvPr>
          <p:cNvCxnSpPr>
            <a:cxnSpLocks/>
          </p:cNvCxnSpPr>
          <p:nvPr/>
        </p:nvCxnSpPr>
        <p:spPr>
          <a:xfrm>
            <a:off x="4803604" y="3952919"/>
            <a:ext cx="8016" cy="2701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>
            <a:extLst>
              <a:ext uri="{FF2B5EF4-FFF2-40B4-BE49-F238E27FC236}">
                <a16:creationId xmlns:a16="http://schemas.microsoft.com/office/drawing/2014/main" id="{55913EC8-CFA4-054E-A9FD-B9B4D1663F62}"/>
              </a:ext>
            </a:extLst>
          </p:cNvPr>
          <p:cNvSpPr/>
          <p:nvPr/>
        </p:nvSpPr>
        <p:spPr>
          <a:xfrm>
            <a:off x="5941585" y="3786137"/>
            <a:ext cx="107487" cy="1584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4BA076-9CC4-2945-B4AC-09C4DB395761}"/>
              </a:ext>
            </a:extLst>
          </p:cNvPr>
          <p:cNvSpPr/>
          <p:nvPr/>
        </p:nvSpPr>
        <p:spPr>
          <a:xfrm>
            <a:off x="5905507" y="5472444"/>
            <a:ext cx="154404" cy="181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BE1949-A90C-944F-8502-ED625A7C534A}"/>
              </a:ext>
            </a:extLst>
          </p:cNvPr>
          <p:cNvSpPr txBox="1"/>
          <p:nvPr/>
        </p:nvSpPr>
        <p:spPr>
          <a:xfrm>
            <a:off x="908657" y="4469645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000" dirty="0"/>
              <a:t>Ui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164A62-2B43-5849-B07B-1C076E76B707}"/>
              </a:ext>
            </a:extLst>
          </p:cNvPr>
          <p:cNvSpPr txBox="1"/>
          <p:nvPr/>
        </p:nvSpPr>
        <p:spPr>
          <a:xfrm>
            <a:off x="4915099" y="374852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dirty="0"/>
              <a:t>Iz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644922-F247-A14B-B727-18335B8A4A77}"/>
              </a:ext>
            </a:extLst>
          </p:cNvPr>
          <p:cNvSpPr txBox="1"/>
          <p:nvPr/>
        </p:nvSpPr>
        <p:spPr>
          <a:xfrm>
            <a:off x="4171812" y="42907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dirty="0"/>
              <a:t>Dz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EF6DA9-D155-BD4E-A281-17915CE0E338}"/>
              </a:ext>
            </a:extLst>
          </p:cNvPr>
          <p:cNvCxnSpPr/>
          <p:nvPr/>
        </p:nvCxnSpPr>
        <p:spPr>
          <a:xfrm>
            <a:off x="4828664" y="5578642"/>
            <a:ext cx="10828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66F4004-B614-854B-BB87-5D3322689489}"/>
              </a:ext>
            </a:extLst>
          </p:cNvPr>
          <p:cNvSpPr/>
          <p:nvPr/>
        </p:nvSpPr>
        <p:spPr>
          <a:xfrm>
            <a:off x="5925555" y="3579477"/>
            <a:ext cx="154404" cy="181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461F0D-92BB-2C47-8375-3FDF479B3A00}"/>
              </a:ext>
            </a:extLst>
          </p:cNvPr>
          <p:cNvSpPr txBox="1"/>
          <p:nvPr/>
        </p:nvSpPr>
        <p:spPr>
          <a:xfrm>
            <a:off x="2979818" y="316029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6B942-2A0C-674A-95AE-BBE90A1BF17D}"/>
              </a:ext>
            </a:extLst>
          </p:cNvPr>
          <p:cNvSpPr txBox="1"/>
          <p:nvPr/>
        </p:nvSpPr>
        <p:spPr>
          <a:xfrm>
            <a:off x="1229674" y="3170082"/>
            <a:ext cx="108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B1376-13F4-0240-A0F7-AA13158A8953}"/>
              </a:ext>
            </a:extLst>
          </p:cNvPr>
          <p:cNvSpPr txBox="1"/>
          <p:nvPr/>
        </p:nvSpPr>
        <p:spPr>
          <a:xfrm>
            <a:off x="5842447" y="5654004"/>
            <a:ext cx="108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8AA421-BA3F-5F48-8A53-39A66413EA98}"/>
              </a:ext>
            </a:extLst>
          </p:cNvPr>
          <p:cNvSpPr txBox="1"/>
          <p:nvPr/>
        </p:nvSpPr>
        <p:spPr>
          <a:xfrm>
            <a:off x="1293699" y="5631907"/>
            <a:ext cx="108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-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AA9C53-1B7C-0E4A-A5B0-8B271B9D37A0}"/>
              </a:ext>
            </a:extLst>
          </p:cNvPr>
          <p:cNvCxnSpPr>
            <a:cxnSpLocks/>
          </p:cNvCxnSpPr>
          <p:nvPr/>
        </p:nvCxnSpPr>
        <p:spPr>
          <a:xfrm>
            <a:off x="6096000" y="3681663"/>
            <a:ext cx="133550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57C63-EE36-5D43-95E7-9E748F1D47CB}"/>
              </a:ext>
            </a:extLst>
          </p:cNvPr>
          <p:cNvCxnSpPr>
            <a:cxnSpLocks/>
          </p:cNvCxnSpPr>
          <p:nvPr/>
        </p:nvCxnSpPr>
        <p:spPr>
          <a:xfrm>
            <a:off x="6079959" y="5557307"/>
            <a:ext cx="133550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1D7D4C6-7127-CB4A-B210-0DD15DACFFCA}"/>
              </a:ext>
            </a:extLst>
          </p:cNvPr>
          <p:cNvSpPr txBox="1"/>
          <p:nvPr/>
        </p:nvSpPr>
        <p:spPr>
          <a:xfrm>
            <a:off x="7675164" y="424592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dirty="0"/>
              <a:t>Rs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6BB45EA-57A1-5548-9BD9-9C5D7B029FC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7494450" y="4838980"/>
            <a:ext cx="2447" cy="7183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06CAE54-9D3C-2C45-A3E7-A194ACD3D73F}"/>
              </a:ext>
            </a:extLst>
          </p:cNvPr>
          <p:cNvSpPr/>
          <p:nvPr/>
        </p:nvSpPr>
        <p:spPr>
          <a:xfrm rot="5400000">
            <a:off x="7133886" y="4356877"/>
            <a:ext cx="721127" cy="243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6B77F4-CF01-0F45-B65D-8E7B16AD2749}"/>
              </a:ext>
            </a:extLst>
          </p:cNvPr>
          <p:cNvCxnSpPr>
            <a:cxnSpLocks/>
            <a:endCxn id="61" idx="1"/>
          </p:cNvCxnSpPr>
          <p:nvPr/>
        </p:nvCxnSpPr>
        <p:spPr>
          <a:xfrm flipH="1">
            <a:off x="7494450" y="3655881"/>
            <a:ext cx="8016" cy="4619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00833B5-EBF8-CA4E-B25E-BD90C567C232}"/>
              </a:ext>
            </a:extLst>
          </p:cNvPr>
          <p:cNvSpPr txBox="1"/>
          <p:nvPr/>
        </p:nvSpPr>
        <p:spPr>
          <a:xfrm>
            <a:off x="6079959" y="4337737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dirty="0"/>
              <a:t>U</a:t>
            </a:r>
          </a:p>
        </p:txBody>
      </p:sp>
      <p:sp>
        <p:nvSpPr>
          <p:cNvPr id="74" name="Notched Right Arrow 73">
            <a:extLst>
              <a:ext uri="{FF2B5EF4-FFF2-40B4-BE49-F238E27FC236}">
                <a16:creationId xmlns:a16="http://schemas.microsoft.com/office/drawing/2014/main" id="{9237D650-D33D-2947-8DA4-B991AA4D7137}"/>
              </a:ext>
            </a:extLst>
          </p:cNvPr>
          <p:cNvSpPr/>
          <p:nvPr/>
        </p:nvSpPr>
        <p:spPr>
          <a:xfrm>
            <a:off x="6701590" y="3602915"/>
            <a:ext cx="154404" cy="13649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54FE39-40E3-6B4F-8CA0-8A9A36CD5FB9}"/>
              </a:ext>
            </a:extLst>
          </p:cNvPr>
          <p:cNvSpPr txBox="1"/>
          <p:nvPr/>
        </p:nvSpPr>
        <p:spPr>
          <a:xfrm>
            <a:off x="6641003" y="3226003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dirty="0"/>
              <a:t>I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90928D9-EFAB-BD42-9B89-52E36BA0B6CC}"/>
              </a:ext>
            </a:extLst>
          </p:cNvPr>
          <p:cNvSpPr txBox="1">
            <a:spLocks/>
          </p:cNvSpPr>
          <p:nvPr/>
        </p:nvSpPr>
        <p:spPr>
          <a:xfrm>
            <a:off x="8291151" y="3254626"/>
            <a:ext cx="3768506" cy="32785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RO" sz="2000" dirty="0"/>
              <a:t>Observații</a:t>
            </a:r>
          </a:p>
          <a:p>
            <a:r>
              <a:rPr lang="en-GB" sz="1600" dirty="0"/>
              <a:t>T</a:t>
            </a:r>
            <a:r>
              <a:rPr lang="en-RO" sz="1600" dirty="0"/>
              <a:t>ensiunea U este egală cu tensiunea de străpungere a diodei Zener</a:t>
            </a:r>
          </a:p>
          <a:p>
            <a:r>
              <a:rPr lang="en-GB" sz="1600" dirty="0"/>
              <a:t>A</a:t>
            </a:r>
            <a:r>
              <a:rPr lang="en-RO" sz="1600" dirty="0"/>
              <a:t>meliorarea preciziei se face prin conectarea mai multor etaje stabilizatoare</a:t>
            </a:r>
          </a:p>
          <a:p>
            <a:r>
              <a:rPr lang="en-GB" sz="1600" dirty="0"/>
              <a:t>P</a:t>
            </a:r>
            <a:r>
              <a:rPr lang="en-RO" sz="1600" dirty="0"/>
              <a:t>recizia acestei surse poate fi de 10</a:t>
            </a:r>
            <a:r>
              <a:rPr lang="en-RO" sz="1600" baseline="30000" dirty="0"/>
              <a:t>-5</a:t>
            </a:r>
          </a:p>
          <a:p>
            <a:r>
              <a:rPr lang="en-RO" sz="1600" dirty="0"/>
              <a:t>Se pot obține tensiuni reglabile în trepte mici</a:t>
            </a:r>
          </a:p>
          <a:p>
            <a:r>
              <a:rPr lang="en-GB" sz="1600" dirty="0"/>
              <a:t>S</a:t>
            </a:r>
            <a:r>
              <a:rPr lang="en-RO" sz="1600" dirty="0"/>
              <a:t>ursa poate debita curenți mult mai mari față de elementul normal (Weston)</a:t>
            </a:r>
          </a:p>
        </p:txBody>
      </p:sp>
    </p:spTree>
    <p:extLst>
      <p:ext uri="{BB962C8B-B14F-4D97-AF65-F5344CB8AC3E}">
        <p14:creationId xmlns:p14="http://schemas.microsoft.com/office/powerpoint/2010/main" val="3584464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BCD1-2610-4F48-B217-1A8CA120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Etalonul Josephson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AD60-0375-B64D-86FE-5D3180D5F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RO" sz="2400" dirty="0"/>
                  <a:t>Se bazează pe efectul cu același nume</a:t>
                </a:r>
              </a:p>
              <a:p>
                <a:r>
                  <a:rPr lang="en-GB" sz="2400" dirty="0"/>
                  <a:t>C</a:t>
                </a:r>
                <a:r>
                  <a:rPr lang="en-RO" sz="2400" dirty="0"/>
                  <a:t>onstă în aplicarea unei tensiuni continue (U) între două armături supraconductoare separate printr-un material dielectric imperfect, fapt ce va conduce la apariția unui curent între armături care va oscila cu frecvența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sarcina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electronului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constanta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lui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Planck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tensiunea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aplicat</m:t>
                    </m:r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ă</m:t>
                    </m:r>
                  </m:oMath>
                </a14:m>
                <a:endParaRPr lang="ro-RO" sz="2400" b="0" dirty="0"/>
              </a:p>
              <a:p>
                <a:r>
                  <a:rPr lang="ro-RO" sz="2400" dirty="0"/>
                  <a:t>Dacă se detectează acest curent prin iradierea joncțiunii cu o radiație de frecvență ”f” și urmărind treptele de tensiune din caracteristica volt-amper a joncțiunii se constată că tensiunea corespunzătoare treptei ”n” este dată de:</a:t>
                </a:r>
              </a:p>
              <a:p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𝑈𝑛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𝑘𝑗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o-RO" sz="2400" b="0" baseline="-25000" dirty="0"/>
                  <a:t> ,</a:t>
                </a:r>
                <a:r>
                  <a:rPr lang="ro-RO" sz="2400" b="0" dirty="0"/>
                  <a:t>unde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o-RO" sz="24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ro-RO" sz="2400" b="0" dirty="0"/>
              </a:p>
              <a:p>
                <a:endParaRPr lang="ro-RO" sz="2000" b="0" baseline="-25000" dirty="0"/>
              </a:p>
              <a:p>
                <a:pPr marL="0" indent="0">
                  <a:buNone/>
                </a:pPr>
                <a:endParaRPr lang="ro-RO" sz="2000" b="0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CAD60-0375-B64D-86FE-5D3180D5F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737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BCD1-2610-4F48-B217-1A8CA120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Caracteristica joncțiunii Josephson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AD60-0375-B64D-86FE-5D3180D5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089" y="1801562"/>
            <a:ext cx="39423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b="0" dirty="0"/>
              <a:t>Observații</a:t>
            </a:r>
          </a:p>
          <a:p>
            <a:r>
              <a:rPr lang="ro-RO" sz="2400" dirty="0"/>
              <a:t>Precizia etaloanelor </a:t>
            </a:r>
            <a:r>
              <a:rPr lang="ro-RO" sz="2400" dirty="0" err="1"/>
              <a:t>Josephson</a:t>
            </a:r>
            <a:r>
              <a:rPr lang="ro-RO" sz="2400" dirty="0"/>
              <a:t> este de 5.10</a:t>
            </a:r>
            <a:r>
              <a:rPr lang="ro-RO" sz="2400" baseline="30000" dirty="0"/>
              <a:t>-8 </a:t>
            </a:r>
            <a:r>
              <a:rPr lang="ro-RO" sz="2400" dirty="0"/>
              <a:t>și se folosesc ca etaloane de transfer pentru tensiunea electrică</a:t>
            </a:r>
          </a:p>
          <a:p>
            <a:r>
              <a:rPr lang="ro-RO" sz="2400" dirty="0"/>
              <a:t>Dacă considerăm gama de frecvență f = 8.....12 GHz și n=100...200, tensiunea va fi Un=2.....5mV</a:t>
            </a:r>
          </a:p>
          <a:p>
            <a:pPr marL="0" indent="0">
              <a:buNone/>
            </a:pPr>
            <a:endParaRPr lang="ro-RO" sz="2000" b="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FF73F12-07D2-034C-A8FF-B71E84C7A3F3}"/>
              </a:ext>
            </a:extLst>
          </p:cNvPr>
          <p:cNvCxnSpPr/>
          <p:nvPr/>
        </p:nvCxnSpPr>
        <p:spPr>
          <a:xfrm flipV="1">
            <a:off x="1780674" y="4102768"/>
            <a:ext cx="842210" cy="517358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F77EE1E-4F26-8A40-BE71-9E80FEC70358}"/>
              </a:ext>
            </a:extLst>
          </p:cNvPr>
          <p:cNvCxnSpPr/>
          <p:nvPr/>
        </p:nvCxnSpPr>
        <p:spPr>
          <a:xfrm flipV="1">
            <a:off x="2201779" y="3593431"/>
            <a:ext cx="842210" cy="517358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D4DFD1D-BE56-1A45-9BC3-3E13C4253F46}"/>
              </a:ext>
            </a:extLst>
          </p:cNvPr>
          <p:cNvCxnSpPr/>
          <p:nvPr/>
        </p:nvCxnSpPr>
        <p:spPr>
          <a:xfrm flipV="1">
            <a:off x="2658979" y="3084094"/>
            <a:ext cx="842210" cy="517358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Up Arrow 10">
            <a:extLst>
              <a:ext uri="{FF2B5EF4-FFF2-40B4-BE49-F238E27FC236}">
                <a16:creationId xmlns:a16="http://schemas.microsoft.com/office/drawing/2014/main" id="{4E04CF22-DB20-874D-8497-250A108C0B45}"/>
              </a:ext>
            </a:extLst>
          </p:cNvPr>
          <p:cNvSpPr/>
          <p:nvPr/>
        </p:nvSpPr>
        <p:spPr>
          <a:xfrm>
            <a:off x="1738564" y="1521995"/>
            <a:ext cx="156410" cy="3814010"/>
          </a:xfrm>
          <a:prstGeom prst="up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3F3030E1-BF37-D04F-A538-58E67371A2AF}"/>
              </a:ext>
            </a:extLst>
          </p:cNvPr>
          <p:cNvSpPr/>
          <p:nvPr/>
        </p:nvSpPr>
        <p:spPr>
          <a:xfrm rot="5400000">
            <a:off x="3609474" y="3429000"/>
            <a:ext cx="156410" cy="3814010"/>
          </a:xfrm>
          <a:prstGeom prst="up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448632-BDD4-4F41-A800-060C674C02DD}"/>
              </a:ext>
            </a:extLst>
          </p:cNvPr>
          <p:cNvCxnSpPr/>
          <p:nvPr/>
        </p:nvCxnSpPr>
        <p:spPr>
          <a:xfrm>
            <a:off x="3043989" y="3601452"/>
            <a:ext cx="0" cy="1656348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DBAFA7-BF94-E743-8B96-EDC41DC84821}"/>
              </a:ext>
            </a:extLst>
          </p:cNvPr>
          <p:cNvSpPr txBox="1"/>
          <p:nvPr/>
        </p:nvSpPr>
        <p:spPr>
          <a:xfrm>
            <a:off x="1383635" y="1450706"/>
            <a:ext cx="51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FDFBA-B23E-0E4C-8A0C-313059448AE7}"/>
              </a:ext>
            </a:extLst>
          </p:cNvPr>
          <p:cNvSpPr txBox="1"/>
          <p:nvPr/>
        </p:nvSpPr>
        <p:spPr>
          <a:xfrm>
            <a:off x="2824413" y="5433809"/>
            <a:ext cx="797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5EF1B-F713-F546-83B1-4DF9B0BBF5C2}"/>
              </a:ext>
            </a:extLst>
          </p:cNvPr>
          <p:cNvSpPr txBox="1"/>
          <p:nvPr/>
        </p:nvSpPr>
        <p:spPr>
          <a:xfrm>
            <a:off x="5724023" y="5105172"/>
            <a:ext cx="51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4072213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2745-AA3E-A74C-80BB-48B381BE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Etaloane de rezistență electrică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D13E-4036-D949-A990-F6E15609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Sunt rezistoare de construcție specială realizate din material cu rezistivitate mare, coeficient de temperatura mic și tensiune termoelectromotoare foarte redusă la contactul cu cuprul.</a:t>
            </a:r>
          </a:p>
          <a:p>
            <a:r>
              <a:rPr lang="en-GB" dirty="0"/>
              <a:t>R</a:t>
            </a:r>
            <a:r>
              <a:rPr lang="en-RO" dirty="0"/>
              <a:t>ezistoarele etalon au valoarea rezistenței cunoscută foarte precis și stabilă în timp, iar influența temperaturii, umidității, etc. este nesemnificativă</a:t>
            </a:r>
          </a:p>
          <a:p>
            <a:r>
              <a:rPr lang="en-GB" dirty="0"/>
              <a:t>R</a:t>
            </a:r>
            <a:r>
              <a:rPr lang="en-RO" dirty="0"/>
              <a:t>ezistoarele etalon au valori de 10n unde ”n” poate lua valori întregi în intervalul (-4…….+9)</a:t>
            </a:r>
          </a:p>
          <a:p>
            <a:r>
              <a:rPr lang="en-RO" dirty="0"/>
              <a:t>Rezistoarele cu valori mai mici de 10 Ω sunt cvatripolare, având două borne de curent (A, B) și două borne de tensiune (a,b)</a:t>
            </a:r>
          </a:p>
        </p:txBody>
      </p:sp>
    </p:spTree>
    <p:extLst>
      <p:ext uri="{BB962C8B-B14F-4D97-AF65-F5344CB8AC3E}">
        <p14:creationId xmlns:p14="http://schemas.microsoft.com/office/powerpoint/2010/main" val="2779326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321B-EBCD-0743-A0B3-BCF4E430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Etaloane de rezistență electrică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CD7B1-973B-6648-967F-3C918FFB1D3D}"/>
              </a:ext>
            </a:extLst>
          </p:cNvPr>
          <p:cNvSpPr/>
          <p:nvPr/>
        </p:nvSpPr>
        <p:spPr>
          <a:xfrm>
            <a:off x="3455469" y="2781701"/>
            <a:ext cx="1082843" cy="33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1952CF-2DF6-6744-B78D-C804543094A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71500" y="2950143"/>
            <a:ext cx="28839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DD2E7-94BD-E449-BD9D-51304A7DBE0C}"/>
              </a:ext>
            </a:extLst>
          </p:cNvPr>
          <p:cNvCxnSpPr/>
          <p:nvPr/>
        </p:nvCxnSpPr>
        <p:spPr>
          <a:xfrm>
            <a:off x="4538312" y="2950143"/>
            <a:ext cx="10828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B31D64-A768-634D-90A6-C93CBF6B0E56}"/>
              </a:ext>
            </a:extLst>
          </p:cNvPr>
          <p:cNvCxnSpPr/>
          <p:nvPr/>
        </p:nvCxnSpPr>
        <p:spPr>
          <a:xfrm>
            <a:off x="5690532" y="2950143"/>
            <a:ext cx="10828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nector 14">
            <a:extLst>
              <a:ext uri="{FF2B5EF4-FFF2-40B4-BE49-F238E27FC236}">
                <a16:creationId xmlns:a16="http://schemas.microsoft.com/office/drawing/2014/main" id="{6CB13180-760B-574A-A67C-E88C615E6983}"/>
              </a:ext>
            </a:extLst>
          </p:cNvPr>
          <p:cNvSpPr/>
          <p:nvPr/>
        </p:nvSpPr>
        <p:spPr>
          <a:xfrm>
            <a:off x="2293617" y="2906890"/>
            <a:ext cx="82215" cy="907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6" name="Connector 15">
            <a:extLst>
              <a:ext uri="{FF2B5EF4-FFF2-40B4-BE49-F238E27FC236}">
                <a16:creationId xmlns:a16="http://schemas.microsoft.com/office/drawing/2014/main" id="{01FBC3D7-D61D-F74D-B6DB-BEDD4B202F6C}"/>
              </a:ext>
            </a:extLst>
          </p:cNvPr>
          <p:cNvSpPr/>
          <p:nvPr/>
        </p:nvSpPr>
        <p:spPr>
          <a:xfrm>
            <a:off x="5616333" y="2907091"/>
            <a:ext cx="82215" cy="907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461F0D-92BB-2C47-8375-3FDF479B3A00}"/>
              </a:ext>
            </a:extLst>
          </p:cNvPr>
          <p:cNvSpPr txBox="1"/>
          <p:nvPr/>
        </p:nvSpPr>
        <p:spPr>
          <a:xfrm>
            <a:off x="3848498" y="2383055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Re</a:t>
            </a:r>
          </a:p>
        </p:txBody>
      </p:sp>
      <p:sp>
        <p:nvSpPr>
          <p:cNvPr id="50" name="Connector 49">
            <a:extLst>
              <a:ext uri="{FF2B5EF4-FFF2-40B4-BE49-F238E27FC236}">
                <a16:creationId xmlns:a16="http://schemas.microsoft.com/office/drawing/2014/main" id="{02C58882-7702-814A-9B79-16759FD9B972}"/>
              </a:ext>
            </a:extLst>
          </p:cNvPr>
          <p:cNvSpPr/>
          <p:nvPr/>
        </p:nvSpPr>
        <p:spPr>
          <a:xfrm>
            <a:off x="1531617" y="2910700"/>
            <a:ext cx="82215" cy="907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4" name="Connector 53">
            <a:extLst>
              <a:ext uri="{FF2B5EF4-FFF2-40B4-BE49-F238E27FC236}">
                <a16:creationId xmlns:a16="http://schemas.microsoft.com/office/drawing/2014/main" id="{4CD7BB5A-72BC-D34A-AB47-3B584F276E2C}"/>
              </a:ext>
            </a:extLst>
          </p:cNvPr>
          <p:cNvSpPr/>
          <p:nvPr/>
        </p:nvSpPr>
        <p:spPr>
          <a:xfrm>
            <a:off x="6240777" y="2910700"/>
            <a:ext cx="82215" cy="907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CED08157-FCB5-6441-B51A-9066FDA5EEA7}"/>
              </a:ext>
            </a:extLst>
          </p:cNvPr>
          <p:cNvSpPr/>
          <p:nvPr/>
        </p:nvSpPr>
        <p:spPr>
          <a:xfrm>
            <a:off x="929640" y="2890440"/>
            <a:ext cx="224790" cy="10723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79619A-C1D6-5F4B-9253-88EF9BF0862C}"/>
              </a:ext>
            </a:extLst>
          </p:cNvPr>
          <p:cNvSpPr txBox="1"/>
          <p:nvPr/>
        </p:nvSpPr>
        <p:spPr>
          <a:xfrm>
            <a:off x="1416913" y="2482390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2F3A4F-6CE7-5C41-B6F1-4C57C6FFBBD1}"/>
              </a:ext>
            </a:extLst>
          </p:cNvPr>
          <p:cNvSpPr txBox="1"/>
          <p:nvPr/>
        </p:nvSpPr>
        <p:spPr>
          <a:xfrm>
            <a:off x="2163459" y="2482389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05F8C7-F273-2047-BAD4-F3EDC39B061C}"/>
              </a:ext>
            </a:extLst>
          </p:cNvPr>
          <p:cNvSpPr txBox="1"/>
          <p:nvPr/>
        </p:nvSpPr>
        <p:spPr>
          <a:xfrm>
            <a:off x="5484995" y="2445225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4DA532-EEE0-8940-9C71-192606E013F5}"/>
              </a:ext>
            </a:extLst>
          </p:cNvPr>
          <p:cNvSpPr txBox="1"/>
          <p:nvPr/>
        </p:nvSpPr>
        <p:spPr>
          <a:xfrm>
            <a:off x="6134095" y="2465797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B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3293936-A4C4-D846-9F54-5CEEC361DDAB}"/>
              </a:ext>
            </a:extLst>
          </p:cNvPr>
          <p:cNvSpPr/>
          <p:nvPr/>
        </p:nvSpPr>
        <p:spPr>
          <a:xfrm>
            <a:off x="2493709" y="3570964"/>
            <a:ext cx="3062655" cy="200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1CC5E9-D558-F442-8A1A-FAFAF93394BA}"/>
              </a:ext>
            </a:extLst>
          </p:cNvPr>
          <p:cNvCxnSpPr/>
          <p:nvPr/>
        </p:nvCxnSpPr>
        <p:spPr>
          <a:xfrm>
            <a:off x="2334724" y="3118585"/>
            <a:ext cx="0" cy="552713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91A766-DC3E-B242-8BA6-CB9B1AF6B4B6}"/>
              </a:ext>
            </a:extLst>
          </p:cNvPr>
          <p:cNvCxnSpPr/>
          <p:nvPr/>
        </p:nvCxnSpPr>
        <p:spPr>
          <a:xfrm>
            <a:off x="5699647" y="3118584"/>
            <a:ext cx="0" cy="552713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81EF54-B05D-AC4E-9ABD-FD80A9FC520E}"/>
              </a:ext>
            </a:extLst>
          </p:cNvPr>
          <p:cNvSpPr txBox="1"/>
          <p:nvPr/>
        </p:nvSpPr>
        <p:spPr>
          <a:xfrm>
            <a:off x="3508875" y="3148846"/>
            <a:ext cx="157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Uab=Re</a:t>
            </a:r>
            <a:r>
              <a:rPr lang="en-RO" sz="2000" dirty="0"/>
              <a:t>*</a:t>
            </a:r>
            <a:r>
              <a:rPr lang="en-RO" sz="2400" dirty="0"/>
              <a:t>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B1411-0249-F845-9B25-AEE34D19D158}"/>
              </a:ext>
            </a:extLst>
          </p:cNvPr>
          <p:cNvSpPr txBox="1"/>
          <p:nvPr/>
        </p:nvSpPr>
        <p:spPr>
          <a:xfrm flipH="1">
            <a:off x="2013484" y="4670203"/>
            <a:ext cx="424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Rezistor etalon cvadripolar</a:t>
            </a:r>
          </a:p>
        </p:txBody>
      </p:sp>
    </p:spTree>
    <p:extLst>
      <p:ext uri="{BB962C8B-B14F-4D97-AF65-F5344CB8AC3E}">
        <p14:creationId xmlns:p14="http://schemas.microsoft.com/office/powerpoint/2010/main" val="2971238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321B-EBCD-0743-A0B3-BCF4E430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Etaloane de rezistență electrică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CD7B1-973B-6648-967F-3C918FFB1D3D}"/>
              </a:ext>
            </a:extLst>
          </p:cNvPr>
          <p:cNvSpPr/>
          <p:nvPr/>
        </p:nvSpPr>
        <p:spPr>
          <a:xfrm>
            <a:off x="3455469" y="2781701"/>
            <a:ext cx="1082843" cy="33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1952CF-2DF6-6744-B78D-C804543094A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34675" y="2950143"/>
            <a:ext cx="152079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DD2E7-94BD-E449-BD9D-51304A7DBE0C}"/>
              </a:ext>
            </a:extLst>
          </p:cNvPr>
          <p:cNvCxnSpPr>
            <a:cxnSpLocks/>
          </p:cNvCxnSpPr>
          <p:nvPr/>
        </p:nvCxnSpPr>
        <p:spPr>
          <a:xfrm>
            <a:off x="4538312" y="2950143"/>
            <a:ext cx="15576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6461F0D-92BB-2C47-8375-3FDF479B3A00}"/>
              </a:ext>
            </a:extLst>
          </p:cNvPr>
          <p:cNvSpPr txBox="1"/>
          <p:nvPr/>
        </p:nvSpPr>
        <p:spPr>
          <a:xfrm>
            <a:off x="3848498" y="2383055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B1411-0249-F845-9B25-AEE34D19D158}"/>
              </a:ext>
            </a:extLst>
          </p:cNvPr>
          <p:cNvSpPr txBox="1"/>
          <p:nvPr/>
        </p:nvSpPr>
        <p:spPr>
          <a:xfrm flipH="1">
            <a:off x="2013484" y="4941671"/>
            <a:ext cx="424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Rezistor etalon tripolar</a:t>
            </a:r>
          </a:p>
        </p:txBody>
      </p:sp>
      <p:sp>
        <p:nvSpPr>
          <p:cNvPr id="24" name="Connector 23">
            <a:extLst>
              <a:ext uri="{FF2B5EF4-FFF2-40B4-BE49-F238E27FC236}">
                <a16:creationId xmlns:a16="http://schemas.microsoft.com/office/drawing/2014/main" id="{95028C1E-AC72-1A40-AEB4-316E59C20565}"/>
              </a:ext>
            </a:extLst>
          </p:cNvPr>
          <p:cNvSpPr/>
          <p:nvPr/>
        </p:nvSpPr>
        <p:spPr>
          <a:xfrm>
            <a:off x="1817369" y="2859008"/>
            <a:ext cx="153251" cy="15676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6" name="Connector 25">
            <a:extLst>
              <a:ext uri="{FF2B5EF4-FFF2-40B4-BE49-F238E27FC236}">
                <a16:creationId xmlns:a16="http://schemas.microsoft.com/office/drawing/2014/main" id="{6357EE7A-72F5-8D41-AE40-62B21D2BC340}"/>
              </a:ext>
            </a:extLst>
          </p:cNvPr>
          <p:cNvSpPr/>
          <p:nvPr/>
        </p:nvSpPr>
        <p:spPr>
          <a:xfrm>
            <a:off x="6113158" y="2868531"/>
            <a:ext cx="153251" cy="15676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E621F6-78AF-8F4F-B2C2-B6627982237F}"/>
              </a:ext>
            </a:extLst>
          </p:cNvPr>
          <p:cNvSpPr txBox="1"/>
          <p:nvPr/>
        </p:nvSpPr>
        <p:spPr>
          <a:xfrm>
            <a:off x="1711739" y="2406866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C73CA8-2A72-F645-95A2-3F3D656AB573}"/>
              </a:ext>
            </a:extLst>
          </p:cNvPr>
          <p:cNvSpPr txBox="1"/>
          <p:nvPr/>
        </p:nvSpPr>
        <p:spPr>
          <a:xfrm>
            <a:off x="6015446" y="2449727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7913D-4824-EE43-B535-32A79EA5BDE8}"/>
              </a:ext>
            </a:extLst>
          </p:cNvPr>
          <p:cNvCxnSpPr>
            <a:cxnSpLocks/>
          </p:cNvCxnSpPr>
          <p:nvPr/>
        </p:nvCxnSpPr>
        <p:spPr>
          <a:xfrm>
            <a:off x="2871788" y="2028825"/>
            <a:ext cx="0" cy="19573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A4E0BB-CF62-FD47-8DB9-59E23CA44387}"/>
              </a:ext>
            </a:extLst>
          </p:cNvPr>
          <p:cNvCxnSpPr>
            <a:cxnSpLocks/>
          </p:cNvCxnSpPr>
          <p:nvPr/>
        </p:nvCxnSpPr>
        <p:spPr>
          <a:xfrm>
            <a:off x="5195889" y="2038347"/>
            <a:ext cx="0" cy="19573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41C864-0650-A847-93B0-0066CD175E4B}"/>
              </a:ext>
            </a:extLst>
          </p:cNvPr>
          <p:cNvCxnSpPr>
            <a:cxnSpLocks/>
          </p:cNvCxnSpPr>
          <p:nvPr/>
        </p:nvCxnSpPr>
        <p:spPr>
          <a:xfrm flipH="1">
            <a:off x="2871788" y="3986213"/>
            <a:ext cx="2324102" cy="952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C73AF8-D09C-B04A-97F8-55362CAEEA06}"/>
              </a:ext>
            </a:extLst>
          </p:cNvPr>
          <p:cNvCxnSpPr>
            <a:cxnSpLocks/>
          </p:cNvCxnSpPr>
          <p:nvPr/>
        </p:nvCxnSpPr>
        <p:spPr>
          <a:xfrm>
            <a:off x="3024188" y="2038347"/>
            <a:ext cx="2171701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08FF62-B1B2-0A48-B1A1-FFC69DAC1D04}"/>
              </a:ext>
            </a:extLst>
          </p:cNvPr>
          <p:cNvCxnSpPr/>
          <p:nvPr/>
        </p:nvCxnSpPr>
        <p:spPr>
          <a:xfrm>
            <a:off x="3937883" y="4024964"/>
            <a:ext cx="0" cy="3895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E48327-27C5-3C4E-BC29-674E7B115B98}"/>
              </a:ext>
            </a:extLst>
          </p:cNvPr>
          <p:cNvSpPr txBox="1"/>
          <p:nvPr/>
        </p:nvSpPr>
        <p:spPr>
          <a:xfrm>
            <a:off x="4066475" y="4256571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11705E-65CB-004F-AEB6-4ABB1D36C4E8}"/>
              </a:ext>
            </a:extLst>
          </p:cNvPr>
          <p:cNvCxnSpPr/>
          <p:nvPr/>
        </p:nvCxnSpPr>
        <p:spPr>
          <a:xfrm>
            <a:off x="3805634" y="4428827"/>
            <a:ext cx="2588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D0DA7B-8883-D542-A02D-343F8C2FCBCC}"/>
              </a:ext>
            </a:extLst>
          </p:cNvPr>
          <p:cNvCxnSpPr>
            <a:cxnSpLocks/>
          </p:cNvCxnSpPr>
          <p:nvPr/>
        </p:nvCxnSpPr>
        <p:spPr>
          <a:xfrm>
            <a:off x="3886596" y="4524075"/>
            <a:ext cx="13420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17E6EE-B7EC-C343-8D33-04C3C1B609D9}"/>
              </a:ext>
            </a:extLst>
          </p:cNvPr>
          <p:cNvCxnSpPr>
            <a:cxnSpLocks/>
          </p:cNvCxnSpPr>
          <p:nvPr/>
        </p:nvCxnSpPr>
        <p:spPr>
          <a:xfrm>
            <a:off x="3843732" y="4471503"/>
            <a:ext cx="220783" cy="96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E7A0CEEE-6044-6748-A92E-C7E1BA17F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0" y="1595438"/>
            <a:ext cx="52471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b="0" dirty="0"/>
              <a:t>Cu rezistențe de peste 10 M</a:t>
            </a:r>
            <a:r>
              <a:rPr lang="en-RO" sz="2400" dirty="0"/>
              <a:t> Ω</a:t>
            </a:r>
          </a:p>
          <a:p>
            <a:pPr marL="0" indent="0">
              <a:buNone/>
            </a:pPr>
            <a:r>
              <a:rPr lang="en-RO" sz="2400" dirty="0"/>
              <a:t>= rezistor bipolar este introdus într-un ecran prevăzut cu o bornă</a:t>
            </a:r>
          </a:p>
          <a:p>
            <a:pPr marL="0" indent="0">
              <a:buNone/>
            </a:pPr>
            <a:endParaRPr lang="en-RO" sz="2400" dirty="0"/>
          </a:p>
          <a:p>
            <a:pPr marL="0" indent="0">
              <a:buNone/>
            </a:pPr>
            <a:r>
              <a:rPr lang="en-RO" sz="2400" dirty="0"/>
              <a:t>Variații cu temperatura:</a:t>
            </a:r>
          </a:p>
          <a:p>
            <a:pPr marL="0" indent="0">
              <a:buNone/>
            </a:pPr>
            <a:r>
              <a:rPr lang="en-RO" sz="2400" dirty="0"/>
              <a:t>R</a:t>
            </a:r>
            <a:r>
              <a:rPr lang="en-RO" sz="2400" baseline="-25000" dirty="0"/>
              <a:t>0</a:t>
            </a:r>
            <a:r>
              <a:rPr lang="en-RO" sz="2400" dirty="0"/>
              <a:t>=R</a:t>
            </a:r>
            <a:r>
              <a:rPr lang="en-RO" sz="2400" baseline="-25000" dirty="0"/>
              <a:t>20</a:t>
            </a:r>
            <a:r>
              <a:rPr lang="en-RO" sz="2400" dirty="0"/>
              <a:t>[1+⍺(θ-20)+β(θ-20)</a:t>
            </a:r>
            <a:r>
              <a:rPr lang="en-RO" sz="2400" baseline="30000" dirty="0"/>
              <a:t>2</a:t>
            </a:r>
            <a:r>
              <a:rPr lang="en-RO" sz="2400" dirty="0"/>
              <a:t>+ɣ(θ-20)</a:t>
            </a:r>
            <a:r>
              <a:rPr lang="en-RO" sz="2400" baseline="30000" dirty="0"/>
              <a:t>3</a:t>
            </a:r>
            <a:r>
              <a:rPr lang="en-RO" sz="2400" dirty="0"/>
              <a:t>]</a:t>
            </a:r>
            <a:endParaRPr lang="ro-RO" sz="2400" dirty="0"/>
          </a:p>
          <a:p>
            <a:pPr marL="0" indent="0">
              <a:buNone/>
            </a:pPr>
            <a:endParaRPr lang="ro-RO" sz="2000" b="0" dirty="0"/>
          </a:p>
          <a:p>
            <a:pPr marL="0" indent="0">
              <a:buNone/>
            </a:pPr>
            <a:r>
              <a:rPr lang="ro-RO" sz="2000" dirty="0"/>
              <a:t>R</a:t>
            </a:r>
            <a:r>
              <a:rPr lang="ro-RO" sz="2000" baseline="-25000" dirty="0"/>
              <a:t>0</a:t>
            </a:r>
            <a:r>
              <a:rPr lang="ro-RO" sz="2000" dirty="0"/>
              <a:t> = rezistența la temperatura 0</a:t>
            </a:r>
          </a:p>
          <a:p>
            <a:pPr marL="0" indent="0">
              <a:buNone/>
            </a:pPr>
            <a:r>
              <a:rPr lang="ro-RO" sz="2000" b="0" dirty="0"/>
              <a:t>R</a:t>
            </a:r>
            <a:r>
              <a:rPr lang="ro-RO" sz="2000" b="0" baseline="-25000" dirty="0"/>
              <a:t>20</a:t>
            </a:r>
            <a:r>
              <a:rPr lang="ro-RO" sz="2000" b="0" dirty="0"/>
              <a:t> = rezistența la temperatura de 20 °C</a:t>
            </a:r>
          </a:p>
          <a:p>
            <a:pPr marL="0" indent="0">
              <a:buNone/>
            </a:pPr>
            <a:r>
              <a:rPr lang="en-RO" sz="2000" dirty="0"/>
              <a:t>⍺, β, ɣ - coeficienții de temperatura</a:t>
            </a:r>
            <a:endParaRPr lang="ro-RO" sz="2000" b="0" dirty="0"/>
          </a:p>
        </p:txBody>
      </p:sp>
    </p:spTree>
    <p:extLst>
      <p:ext uri="{BB962C8B-B14F-4D97-AF65-F5344CB8AC3E}">
        <p14:creationId xmlns:p14="http://schemas.microsoft.com/office/powerpoint/2010/main" val="514644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B0DA-A0B8-7242-8154-CD1780A4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Etaloane de rezistență electrică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6866-0000-8940-9770-FB49DFC8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Ca etalon primar de rezistență electrică se folosește un grup de rezistoare etalon de 1 Ω, termostatat într-o baie de ulei la 20</a:t>
            </a:r>
            <a:r>
              <a:rPr lang="ro-RO" dirty="0"/>
              <a:t> °C</a:t>
            </a:r>
          </a:p>
          <a:p>
            <a:r>
              <a:rPr lang="ro-RO" dirty="0"/>
              <a:t>Precizia etalonului ajunge la 10</a:t>
            </a:r>
            <a:r>
              <a:rPr lang="ro-RO" baseline="30000" dirty="0"/>
              <a:t>-7</a:t>
            </a:r>
          </a:p>
          <a:p>
            <a:r>
              <a:rPr lang="ro-RO" dirty="0"/>
              <a:t>Etalonul primar are o valoare atribuită fără raportare la alte etaloane referitoare la aceeași mărime.</a:t>
            </a:r>
          </a:p>
          <a:p>
            <a:endParaRPr lang="ro-RO" dirty="0"/>
          </a:p>
          <a:p>
            <a:r>
              <a:rPr lang="ro-RO" dirty="0"/>
              <a:t>Rezistorul se comportă în curent alternativ ca o impedanță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67999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D11F-F027-124B-9A69-FC14D447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Conceptul de măsurare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741A-95E4-1C43-9843-E4D44902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Mărimea fizică supusă măsurării = caracteristică a unui fenomen, corp sau substanțe, posibil de a fi diferențiat calitativ și determinat cantitativ</a:t>
            </a:r>
          </a:p>
          <a:p>
            <a:endParaRPr lang="en-RO" dirty="0"/>
          </a:p>
          <a:p>
            <a:r>
              <a:rPr lang="en-RO" dirty="0"/>
              <a:t>Mijlocul de măsurare = sistemul tehnic care asigură conversia măsur</a:t>
            </a:r>
            <a:r>
              <a:rPr lang="ro-RO" dirty="0"/>
              <a:t>a</a:t>
            </a:r>
            <a:r>
              <a:rPr lang="en-RO" dirty="0"/>
              <a:t>ndului într-o mărime comparabilă cu operatorul sau cu alta compatibilă cu un echipament complex</a:t>
            </a:r>
          </a:p>
        </p:txBody>
      </p:sp>
    </p:spTree>
    <p:extLst>
      <p:ext uri="{BB962C8B-B14F-4D97-AF65-F5344CB8AC3E}">
        <p14:creationId xmlns:p14="http://schemas.microsoft.com/office/powerpoint/2010/main" val="1216120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8C87-078A-BD4E-9D83-B2E39C14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</a:t>
            </a:r>
            <a:r>
              <a:rPr lang="en-RO" sz="3600" dirty="0"/>
              <a:t>chemele echivalente ale rezistenței în curent alternativ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39640-E2A2-F84E-A379-DF5F0BF5005E}"/>
              </a:ext>
            </a:extLst>
          </p:cNvPr>
          <p:cNvSpPr/>
          <p:nvPr/>
        </p:nvSpPr>
        <p:spPr>
          <a:xfrm>
            <a:off x="1400165" y="3438931"/>
            <a:ext cx="1082843" cy="33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EBBC1E-DBC5-AE4E-9496-A834DCA0DC32}"/>
              </a:ext>
            </a:extLst>
          </p:cNvPr>
          <p:cNvCxnSpPr>
            <a:cxnSpLocks/>
          </p:cNvCxnSpPr>
          <p:nvPr/>
        </p:nvCxnSpPr>
        <p:spPr>
          <a:xfrm>
            <a:off x="420190" y="3607373"/>
            <a:ext cx="9799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2A3EE2-8F3D-9847-99C4-7964902C0E86}"/>
              </a:ext>
            </a:extLst>
          </p:cNvPr>
          <p:cNvCxnSpPr>
            <a:cxnSpLocks/>
          </p:cNvCxnSpPr>
          <p:nvPr/>
        </p:nvCxnSpPr>
        <p:spPr>
          <a:xfrm flipV="1">
            <a:off x="4088425" y="3598528"/>
            <a:ext cx="1126503" cy="157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nector 6">
            <a:extLst>
              <a:ext uri="{FF2B5EF4-FFF2-40B4-BE49-F238E27FC236}">
                <a16:creationId xmlns:a16="http://schemas.microsoft.com/office/drawing/2014/main" id="{0E32D438-08AD-9840-A8A9-FD9760ADB213}"/>
              </a:ext>
            </a:extLst>
          </p:cNvPr>
          <p:cNvSpPr/>
          <p:nvPr/>
        </p:nvSpPr>
        <p:spPr>
          <a:xfrm>
            <a:off x="288596" y="3530526"/>
            <a:ext cx="153251" cy="15676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E39D9E-A1DE-FA4D-8687-F130760D7154}"/>
              </a:ext>
            </a:extLst>
          </p:cNvPr>
          <p:cNvSpPr/>
          <p:nvPr/>
        </p:nvSpPr>
        <p:spPr>
          <a:xfrm>
            <a:off x="3005582" y="3438931"/>
            <a:ext cx="1082843" cy="3368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1" name="Connector 10">
            <a:extLst>
              <a:ext uri="{FF2B5EF4-FFF2-40B4-BE49-F238E27FC236}">
                <a16:creationId xmlns:a16="http://schemas.microsoft.com/office/drawing/2014/main" id="{2259BB25-9EC4-394B-96AC-871E0F994D8F}"/>
              </a:ext>
            </a:extLst>
          </p:cNvPr>
          <p:cNvSpPr/>
          <p:nvPr/>
        </p:nvSpPr>
        <p:spPr>
          <a:xfrm>
            <a:off x="5231771" y="3520148"/>
            <a:ext cx="153251" cy="15676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A4A620-60AA-D04F-8BBB-23D8D7D95132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483008" y="3607373"/>
            <a:ext cx="52257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1B7BDFE-1EF1-294F-8AFC-CB445DC5CE70}"/>
              </a:ext>
            </a:extLst>
          </p:cNvPr>
          <p:cNvSpPr/>
          <p:nvPr/>
        </p:nvSpPr>
        <p:spPr>
          <a:xfrm>
            <a:off x="7924793" y="3462742"/>
            <a:ext cx="1082843" cy="33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38690F-A216-E24F-981F-373774929475}"/>
              </a:ext>
            </a:extLst>
          </p:cNvPr>
          <p:cNvCxnSpPr>
            <a:cxnSpLocks/>
          </p:cNvCxnSpPr>
          <p:nvPr/>
        </p:nvCxnSpPr>
        <p:spPr>
          <a:xfrm>
            <a:off x="6944818" y="3631184"/>
            <a:ext cx="9799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6DB0D2-E122-654E-BAFC-3A394A3D371A}"/>
              </a:ext>
            </a:extLst>
          </p:cNvPr>
          <p:cNvCxnSpPr>
            <a:cxnSpLocks/>
          </p:cNvCxnSpPr>
          <p:nvPr/>
        </p:nvCxnSpPr>
        <p:spPr>
          <a:xfrm flipV="1">
            <a:off x="10613053" y="3622339"/>
            <a:ext cx="1126503" cy="157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nector 19">
            <a:extLst>
              <a:ext uri="{FF2B5EF4-FFF2-40B4-BE49-F238E27FC236}">
                <a16:creationId xmlns:a16="http://schemas.microsoft.com/office/drawing/2014/main" id="{9DDF2B6E-E2A9-6F4F-AAA5-F02C33B5F530}"/>
              </a:ext>
            </a:extLst>
          </p:cNvPr>
          <p:cNvSpPr/>
          <p:nvPr/>
        </p:nvSpPr>
        <p:spPr>
          <a:xfrm>
            <a:off x="6813224" y="3554337"/>
            <a:ext cx="153251" cy="15676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A53CDA-0FE5-9143-BBC1-16874267BDE5}"/>
              </a:ext>
            </a:extLst>
          </p:cNvPr>
          <p:cNvSpPr/>
          <p:nvPr/>
        </p:nvSpPr>
        <p:spPr>
          <a:xfrm>
            <a:off x="9530210" y="3462742"/>
            <a:ext cx="1082843" cy="3368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2" name="Connector 21">
            <a:extLst>
              <a:ext uri="{FF2B5EF4-FFF2-40B4-BE49-F238E27FC236}">
                <a16:creationId xmlns:a16="http://schemas.microsoft.com/office/drawing/2014/main" id="{6B481DC2-20FD-5F44-B618-89E1263954A8}"/>
              </a:ext>
            </a:extLst>
          </p:cNvPr>
          <p:cNvSpPr/>
          <p:nvPr/>
        </p:nvSpPr>
        <p:spPr>
          <a:xfrm>
            <a:off x="11756399" y="3543959"/>
            <a:ext cx="153251" cy="15676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6AA32B-76D3-7249-87E8-AE4117163EB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9007636" y="3631184"/>
            <a:ext cx="52257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4142F3-6FC4-484E-B200-9A688AD826CF}"/>
              </a:ext>
            </a:extLst>
          </p:cNvPr>
          <p:cNvCxnSpPr/>
          <p:nvPr/>
        </p:nvCxnSpPr>
        <p:spPr>
          <a:xfrm>
            <a:off x="1081094" y="1943100"/>
            <a:ext cx="0" cy="24717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48BC97-EADD-8646-9C9F-85125CC29D18}"/>
              </a:ext>
            </a:extLst>
          </p:cNvPr>
          <p:cNvCxnSpPr/>
          <p:nvPr/>
        </p:nvCxnSpPr>
        <p:spPr>
          <a:xfrm>
            <a:off x="4419608" y="1938332"/>
            <a:ext cx="0" cy="24717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CDEE6FB-3CB3-2F4D-88E2-0C898E3AA623}"/>
              </a:ext>
            </a:extLst>
          </p:cNvPr>
          <p:cNvSpPr/>
          <p:nvPr/>
        </p:nvSpPr>
        <p:spPr>
          <a:xfrm>
            <a:off x="2202873" y="1774658"/>
            <a:ext cx="1082843" cy="33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72BB9D-6E49-8D45-984E-F88407FAB203}"/>
              </a:ext>
            </a:extLst>
          </p:cNvPr>
          <p:cNvCxnSpPr>
            <a:endCxn id="27" idx="1"/>
          </p:cNvCxnSpPr>
          <p:nvPr/>
        </p:nvCxnSpPr>
        <p:spPr>
          <a:xfrm>
            <a:off x="1081094" y="1943100"/>
            <a:ext cx="112177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CCBC64-067A-2F49-BDBE-227063688540}"/>
              </a:ext>
            </a:extLst>
          </p:cNvPr>
          <p:cNvCxnSpPr/>
          <p:nvPr/>
        </p:nvCxnSpPr>
        <p:spPr>
          <a:xfrm>
            <a:off x="3285716" y="1952620"/>
            <a:ext cx="112177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04E639-8F52-924F-8F27-85CD8C2078C7}"/>
              </a:ext>
            </a:extLst>
          </p:cNvPr>
          <p:cNvCxnSpPr/>
          <p:nvPr/>
        </p:nvCxnSpPr>
        <p:spPr>
          <a:xfrm>
            <a:off x="2640176" y="2457453"/>
            <a:ext cx="0" cy="6143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3EB27C-1A7C-5C45-A559-AEC62A393F9E}"/>
              </a:ext>
            </a:extLst>
          </p:cNvPr>
          <p:cNvCxnSpPr/>
          <p:nvPr/>
        </p:nvCxnSpPr>
        <p:spPr>
          <a:xfrm>
            <a:off x="2792576" y="2452685"/>
            <a:ext cx="0" cy="6143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0BACE1-1E7F-B84C-847A-D29E3647A4D3}"/>
              </a:ext>
            </a:extLst>
          </p:cNvPr>
          <p:cNvCxnSpPr/>
          <p:nvPr/>
        </p:nvCxnSpPr>
        <p:spPr>
          <a:xfrm>
            <a:off x="1081094" y="2800350"/>
            <a:ext cx="15335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14BF83-C290-E24E-B774-86000B54081E}"/>
              </a:ext>
            </a:extLst>
          </p:cNvPr>
          <p:cNvCxnSpPr>
            <a:cxnSpLocks/>
          </p:cNvCxnSpPr>
          <p:nvPr/>
        </p:nvCxnSpPr>
        <p:spPr>
          <a:xfrm>
            <a:off x="2792576" y="2800350"/>
            <a:ext cx="1631789" cy="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6DD16D-4D1F-C546-BB77-84B54D466931}"/>
              </a:ext>
            </a:extLst>
          </p:cNvPr>
          <p:cNvSpPr txBox="1"/>
          <p:nvPr/>
        </p:nvSpPr>
        <p:spPr>
          <a:xfrm>
            <a:off x="2533695" y="1368910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R</a:t>
            </a:r>
            <a:r>
              <a:rPr lang="ro-RO" sz="2400" dirty="0"/>
              <a:t>’</a:t>
            </a:r>
            <a:endParaRPr lang="en-RO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992029-67C9-EA4E-9DEF-9BC8F7AC844F}"/>
              </a:ext>
            </a:extLst>
          </p:cNvPr>
          <p:cNvSpPr txBox="1"/>
          <p:nvPr/>
        </p:nvSpPr>
        <p:spPr>
          <a:xfrm>
            <a:off x="1703299" y="3033161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36AA1F-C144-3E44-B062-9FB41B63087C}"/>
              </a:ext>
            </a:extLst>
          </p:cNvPr>
          <p:cNvCxnSpPr/>
          <p:nvPr/>
        </p:nvCxnSpPr>
        <p:spPr>
          <a:xfrm>
            <a:off x="9121947" y="2495549"/>
            <a:ext cx="0" cy="6143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974A51-1DF2-CD45-9835-2B2D99D6DC74}"/>
              </a:ext>
            </a:extLst>
          </p:cNvPr>
          <p:cNvCxnSpPr/>
          <p:nvPr/>
        </p:nvCxnSpPr>
        <p:spPr>
          <a:xfrm>
            <a:off x="9274347" y="2490781"/>
            <a:ext cx="0" cy="6143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E875A0-3BB8-A342-894D-09050102764C}"/>
              </a:ext>
            </a:extLst>
          </p:cNvPr>
          <p:cNvCxnSpPr/>
          <p:nvPr/>
        </p:nvCxnSpPr>
        <p:spPr>
          <a:xfrm>
            <a:off x="7562865" y="2838446"/>
            <a:ext cx="15335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7CBA9A-24F1-B84A-8423-1770195B3FB4}"/>
              </a:ext>
            </a:extLst>
          </p:cNvPr>
          <p:cNvCxnSpPr>
            <a:cxnSpLocks/>
          </p:cNvCxnSpPr>
          <p:nvPr/>
        </p:nvCxnSpPr>
        <p:spPr>
          <a:xfrm>
            <a:off x="9274347" y="2838446"/>
            <a:ext cx="1631789" cy="95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8092D52-CB33-934E-B206-0A91AA95E5D5}"/>
              </a:ext>
            </a:extLst>
          </p:cNvPr>
          <p:cNvSpPr txBox="1"/>
          <p:nvPr/>
        </p:nvSpPr>
        <p:spPr>
          <a:xfrm>
            <a:off x="2557503" y="2107102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DA41C7-C873-5C4B-B7A7-53E882D5C7DE}"/>
              </a:ext>
            </a:extLst>
          </p:cNvPr>
          <p:cNvSpPr txBox="1"/>
          <p:nvPr/>
        </p:nvSpPr>
        <p:spPr>
          <a:xfrm>
            <a:off x="3412159" y="3001077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458F90-691D-BF47-AE21-D6A6600E4A46}"/>
              </a:ext>
            </a:extLst>
          </p:cNvPr>
          <p:cNvCxnSpPr>
            <a:cxnSpLocks/>
          </p:cNvCxnSpPr>
          <p:nvPr/>
        </p:nvCxnSpPr>
        <p:spPr>
          <a:xfrm flipH="1">
            <a:off x="795337" y="4422871"/>
            <a:ext cx="56196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B0B11B-839C-2440-B646-0F47973D67F8}"/>
              </a:ext>
            </a:extLst>
          </p:cNvPr>
          <p:cNvCxnSpPr>
            <a:cxnSpLocks/>
          </p:cNvCxnSpPr>
          <p:nvPr/>
        </p:nvCxnSpPr>
        <p:spPr>
          <a:xfrm flipH="1">
            <a:off x="795336" y="4567234"/>
            <a:ext cx="561965" cy="127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1A75A0-7B73-0A49-8722-2571C78278B3}"/>
              </a:ext>
            </a:extLst>
          </p:cNvPr>
          <p:cNvCxnSpPr>
            <a:cxnSpLocks/>
          </p:cNvCxnSpPr>
          <p:nvPr/>
        </p:nvCxnSpPr>
        <p:spPr>
          <a:xfrm flipH="1">
            <a:off x="4148144" y="4418103"/>
            <a:ext cx="56196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9105B4-89AA-634E-B917-C52399E668BA}"/>
              </a:ext>
            </a:extLst>
          </p:cNvPr>
          <p:cNvCxnSpPr>
            <a:cxnSpLocks/>
          </p:cNvCxnSpPr>
          <p:nvPr/>
        </p:nvCxnSpPr>
        <p:spPr>
          <a:xfrm flipH="1">
            <a:off x="4148143" y="4562466"/>
            <a:ext cx="561965" cy="127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A57C938-7408-074B-90DD-BA95E131B408}"/>
              </a:ext>
            </a:extLst>
          </p:cNvPr>
          <p:cNvCxnSpPr/>
          <p:nvPr/>
        </p:nvCxnSpPr>
        <p:spPr>
          <a:xfrm>
            <a:off x="1081094" y="4575262"/>
            <a:ext cx="0" cy="5682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16E494B-DA25-5A4C-9D9D-4647BFB44C67}"/>
              </a:ext>
            </a:extLst>
          </p:cNvPr>
          <p:cNvCxnSpPr/>
          <p:nvPr/>
        </p:nvCxnSpPr>
        <p:spPr>
          <a:xfrm>
            <a:off x="4419608" y="4575262"/>
            <a:ext cx="0" cy="5682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F9D34B-768B-0946-B24A-4D1FB3C8C3DD}"/>
              </a:ext>
            </a:extLst>
          </p:cNvPr>
          <p:cNvCxnSpPr>
            <a:cxnSpLocks/>
          </p:cNvCxnSpPr>
          <p:nvPr/>
        </p:nvCxnSpPr>
        <p:spPr>
          <a:xfrm flipH="1">
            <a:off x="790568" y="5133974"/>
            <a:ext cx="561965" cy="127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83A0A2-6AD3-6E4B-98D4-5B319B464F1A}"/>
              </a:ext>
            </a:extLst>
          </p:cNvPr>
          <p:cNvCxnSpPr>
            <a:cxnSpLocks/>
          </p:cNvCxnSpPr>
          <p:nvPr/>
        </p:nvCxnSpPr>
        <p:spPr>
          <a:xfrm flipH="1">
            <a:off x="4131289" y="5157356"/>
            <a:ext cx="561965" cy="127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565457-50E3-764B-8069-288628BD52B5}"/>
              </a:ext>
            </a:extLst>
          </p:cNvPr>
          <p:cNvSpPr txBox="1"/>
          <p:nvPr/>
        </p:nvSpPr>
        <p:spPr>
          <a:xfrm>
            <a:off x="393973" y="4241230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C’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527D5A-8A8C-1E42-B29B-E1D7933C80C5}"/>
              </a:ext>
            </a:extLst>
          </p:cNvPr>
          <p:cNvSpPr txBox="1"/>
          <p:nvPr/>
        </p:nvSpPr>
        <p:spPr>
          <a:xfrm>
            <a:off x="4706025" y="4213772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C’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6269D8-D482-B94B-8F9F-D1B14BB4AD8D}"/>
              </a:ext>
            </a:extLst>
          </p:cNvPr>
          <p:cNvSpPr txBox="1"/>
          <p:nvPr/>
        </p:nvSpPr>
        <p:spPr>
          <a:xfrm>
            <a:off x="9002872" y="1992837"/>
            <a:ext cx="51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dirty="0"/>
              <a:t>C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393DD4B-8E73-8245-BE58-1829BBBA0CD2}"/>
              </a:ext>
            </a:extLst>
          </p:cNvPr>
          <p:cNvCxnSpPr>
            <a:cxnSpLocks/>
          </p:cNvCxnSpPr>
          <p:nvPr/>
        </p:nvCxnSpPr>
        <p:spPr>
          <a:xfrm>
            <a:off x="7577161" y="2842117"/>
            <a:ext cx="0" cy="7721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D54F7A-E077-A447-A3B6-CF9A7AC6804C}"/>
              </a:ext>
            </a:extLst>
          </p:cNvPr>
          <p:cNvCxnSpPr>
            <a:cxnSpLocks/>
          </p:cNvCxnSpPr>
          <p:nvPr/>
        </p:nvCxnSpPr>
        <p:spPr>
          <a:xfrm>
            <a:off x="10906136" y="2838446"/>
            <a:ext cx="0" cy="7721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E9DA474-C451-EB45-BBD2-2EE158BD4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141" y="4325666"/>
            <a:ext cx="6343644" cy="9749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o-RO" sz="4200" dirty="0"/>
              <a:t>Î</a:t>
            </a:r>
            <a:r>
              <a:rPr lang="ro-RO" sz="4200" b="0" dirty="0"/>
              <a:t>n curent alternativ apare în serie cu rezistența </a:t>
            </a:r>
            <a:r>
              <a:rPr lang="ro-RO" sz="4200" dirty="0"/>
              <a:t>p</a:t>
            </a:r>
            <a:r>
              <a:rPr lang="ro-RO" sz="4200" b="0" dirty="0"/>
              <a:t>roprie R, inductivitatea L datorată câmpului magnetic al curentului ce parcurge rezistența. </a:t>
            </a:r>
          </a:p>
          <a:p>
            <a:pPr marL="0" indent="0">
              <a:buNone/>
            </a:pPr>
            <a:endParaRPr lang="ro-RO" sz="2000" b="0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4EB28AD6-522A-3042-8210-2F66D4A1E227}"/>
              </a:ext>
            </a:extLst>
          </p:cNvPr>
          <p:cNvSpPr txBox="1">
            <a:spLocks/>
          </p:cNvSpPr>
          <p:nvPr/>
        </p:nvSpPr>
        <p:spPr>
          <a:xfrm>
            <a:off x="1971674" y="5595748"/>
            <a:ext cx="9937975" cy="1200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4200" dirty="0"/>
              <a:t>C = capacitatea dintre spirele bobinei ce formează rezistența; </a:t>
            </a:r>
          </a:p>
          <a:p>
            <a:pPr marL="0" indent="0">
              <a:buNone/>
            </a:pPr>
            <a:r>
              <a:rPr lang="ro-RO" sz="4200" dirty="0"/>
              <a:t>C’ =capacitatea parazită față de masă, </a:t>
            </a:r>
          </a:p>
          <a:p>
            <a:pPr marL="0" indent="0">
              <a:buNone/>
            </a:pPr>
            <a:r>
              <a:rPr lang="ro-RO" sz="4200" dirty="0"/>
              <a:t>R’ = o rezistență datorată dielectricului care intră în izolația rezistenței R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715174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B0DA-A0B8-7242-8154-CD1780A4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65125"/>
            <a:ext cx="10925175" cy="1325563"/>
          </a:xfrm>
        </p:spPr>
        <p:txBody>
          <a:bodyPr/>
          <a:lstStyle/>
          <a:p>
            <a:r>
              <a:rPr lang="en-RO" dirty="0"/>
              <a:t>Etaloane de rezistență electrică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96866-0000-8940-9770-FB49DFC87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5" y="1528763"/>
                <a:ext cx="11387138" cy="49641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RO" sz="2400" dirty="0"/>
                  <a:t>Pentru valori de peste 10.000 Ω și frecvență sub 50kHz, rezistența admite schema echivalentă simplificată</a:t>
                </a:r>
              </a:p>
              <a:p>
                <a:pPr marL="0" indent="0">
                  <a:buNone/>
                </a:pPr>
                <a:r>
                  <a:rPr lang="en-RO" dirty="0">
                    <a:solidFill>
                      <a:schemeClr val="accent1"/>
                    </a:solidFill>
                  </a:rPr>
                  <a:t>În condițiile schemei simplificate, unghiul de defazaj introdus în impedanță este: 𝜹 ⇔ tg 𝜹 =ω[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ro-RO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ro-RO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o-RO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𝐶𝑅</m:t>
                    </m:r>
                    <m:r>
                      <a:rPr lang="ro-RO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o-RO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RO" dirty="0">
                            <a:solidFill>
                              <a:schemeClr val="accent1"/>
                            </a:solidFill>
                          </a:rPr>
                          <m:t>ω</m:t>
                        </m:r>
                        <m:r>
                          <a:rPr lang="ro-RO" i="1" baseline="30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𝐿𝐶</m:t>
                        </m:r>
                      </m:num>
                      <m:den>
                        <m:r>
                          <a:rPr lang="ro-RO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RO" dirty="0">
                    <a:solidFill>
                      <a:schemeClr val="accent1"/>
                    </a:solidFill>
                  </a:rPr>
                  <a:t>]=ω𝜏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1"/>
                    </a:solidFill>
                  </a:rPr>
                  <a:t>U</a:t>
                </a:r>
                <a:r>
                  <a:rPr lang="en-RO" dirty="0">
                    <a:solidFill>
                      <a:schemeClr val="accent1"/>
                    </a:solidFill>
                  </a:rPr>
                  <a:t>nde:  𝜏</a:t>
                </a:r>
                <a14:m>
                  <m:oMath xmlns:m="http://schemas.openxmlformats.org/officeDocument/2006/math">
                    <m:r>
                      <a:rPr lang="ro-RO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ro-R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ro-RO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o-RO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𝐶𝑅</m:t>
                    </m:r>
                    <m:r>
                      <a:rPr lang="ro-RO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o-R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RO" dirty="0">
                            <a:solidFill>
                              <a:schemeClr val="accent1"/>
                            </a:solidFill>
                          </a:rPr>
                          <m:t>ω</m:t>
                        </m:r>
                        <m:r>
                          <a:rPr lang="ro-RO" b="0" i="1" baseline="30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𝐿𝐶</m:t>
                        </m:r>
                      </m:num>
                      <m:den>
                        <m:r>
                          <a:rPr lang="ro-R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ro-RO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ro-RO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reprezint</m:t>
                    </m:r>
                    <m:r>
                      <a:rPr lang="ro-RO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ă </m:t>
                    </m:r>
                    <m:r>
                      <m:rPr>
                        <m:sty m:val="p"/>
                      </m:rPr>
                      <a:rPr lang="ro-RO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constanta</m:t>
                    </m:r>
                    <m:r>
                      <a:rPr lang="ro-RO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ro-RO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timp</m:t>
                    </m:r>
                  </m:oMath>
                </a14:m>
                <a:endParaRPr lang="en-RO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RO" dirty="0">
                    <a:solidFill>
                      <a:schemeClr val="accent1"/>
                    </a:solidFill>
                  </a:rPr>
                  <a:t>În practică se consideră satisfacatoare expresia 𝜏 =</a:t>
                </a:r>
                <a:r>
                  <a:rPr lang="ro-RO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ro-RO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ro-RO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o-RO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𝐶𝑅</m:t>
                    </m:r>
                  </m:oMath>
                </a14:m>
                <a:endParaRPr lang="en-RO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RO" sz="2400" dirty="0"/>
                  <a:t>Cu cât constanta de timp a rezistorului este mai mică, cu atât calitatea rezistorului este mai bună în ceea ce privește comportarea în curent alternativ.</a:t>
                </a:r>
              </a:p>
              <a:p>
                <a:pPr marL="0" indent="0">
                  <a:buNone/>
                </a:pPr>
                <a:r>
                  <a:rPr lang="en-RO" sz="2400" dirty="0"/>
                  <a:t>Constanta de timp se poate reduce prin proced</a:t>
                </a:r>
                <a:r>
                  <a:rPr lang="ro-RO" sz="2400" dirty="0" err="1"/>
                  <a:t>ee</a:t>
                </a:r>
                <a:r>
                  <a:rPr lang="en-RO" sz="2400" dirty="0"/>
                  <a:t> speciale de bobinare care permit reducerea inductivității proprii L și a capacității parazite 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96866-0000-8940-9770-FB49DFC8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528763"/>
                <a:ext cx="11387138" cy="4964112"/>
              </a:xfrm>
              <a:blipFill>
                <a:blip r:embed="rId2"/>
                <a:stretch>
                  <a:fillRect l="-1071" t="-1720" r="-112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331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E6E0-24A5-3341-9CBA-725F5F3E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Etaloane de capacitate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E3E40-3021-1A4A-BF71-07B17B6D5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Condensatoare de construcție specială cu capacitate cunoscută precis și stabile în timp.</a:t>
            </a:r>
          </a:p>
          <a:p>
            <a:r>
              <a:rPr lang="en-GB" dirty="0"/>
              <a:t>A</a:t>
            </a:r>
            <a:r>
              <a:rPr lang="en-RO" dirty="0"/>
              <a:t>u pierderi în dielectric neglijabile, iar rezistența izolației de valoare ridicată.</a:t>
            </a:r>
          </a:p>
          <a:p>
            <a:r>
              <a:rPr lang="en-GB" dirty="0"/>
              <a:t>N</a:t>
            </a:r>
            <a:r>
              <a:rPr lang="en-RO" dirty="0"/>
              <a:t>u au dependență semnificativă a capacității față de temperaturi, frecvență sau forma curentului</a:t>
            </a:r>
          </a:p>
        </p:txBody>
      </p:sp>
    </p:spTree>
    <p:extLst>
      <p:ext uri="{BB962C8B-B14F-4D97-AF65-F5344CB8AC3E}">
        <p14:creationId xmlns:p14="http://schemas.microsoft.com/office/powerpoint/2010/main" val="967315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41B6-A84B-D04F-92C4-2F0D6FAE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Transmiterea unităților de măsură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632A-2DE9-2E4C-838B-A0DB717D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</a:t>
            </a:r>
            <a:r>
              <a:rPr lang="en-RO" dirty="0"/>
              <a:t>e realizează prin etalonare și verificare metrologică, operații cu caracter periodic</a:t>
            </a:r>
          </a:p>
          <a:p>
            <a:endParaRPr lang="en-RO" dirty="0"/>
          </a:p>
          <a:p>
            <a:r>
              <a:rPr lang="en-RO" dirty="0"/>
              <a:t>Etalonare = operația tehnică prin care se determină corelația dintre valorile indicate de un mijloc de măsurare și valorile corespunzătoare indicate de un etalon, pentru ace</a:t>
            </a:r>
            <a:r>
              <a:rPr lang="ro-RO" dirty="0"/>
              <a:t>e</a:t>
            </a:r>
            <a:r>
              <a:rPr lang="en-RO" dirty="0"/>
              <a:t>ași mărime fizică</a:t>
            </a:r>
          </a:p>
          <a:p>
            <a:endParaRPr lang="en-RO" dirty="0"/>
          </a:p>
          <a:p>
            <a:r>
              <a:rPr lang="en-GB" dirty="0"/>
              <a:t>V</a:t>
            </a:r>
            <a:r>
              <a:rPr lang="en-RO" dirty="0"/>
              <a:t>erificare metrologică = totalitatea operațiilor reglementate de standard sau norme metrologice aplicate unui mijloc de măsură pentru a se constata funcționarea acestuia în limitele normelor sau a parametrilor metrologici nominali</a:t>
            </a:r>
          </a:p>
        </p:txBody>
      </p:sp>
    </p:spTree>
    <p:extLst>
      <p:ext uri="{BB962C8B-B14F-4D97-AF65-F5344CB8AC3E}">
        <p14:creationId xmlns:p14="http://schemas.microsoft.com/office/powerpoint/2010/main" val="2865405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41B6-A84B-D04F-92C4-2F0D6FAE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Transmiterea unităților de măsură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632A-2DE9-2E4C-838B-A0DB717D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ro-RO" dirty="0"/>
              <a:t>Operația de transmitere a unităților de măsură trebuie să se conformeze principiilor de </a:t>
            </a:r>
            <a:r>
              <a:rPr lang="ro-RO" dirty="0" err="1"/>
              <a:t>transabilitate</a:t>
            </a:r>
            <a:r>
              <a:rPr lang="ro-RO" dirty="0"/>
              <a:t>.</a:t>
            </a:r>
          </a:p>
          <a:p>
            <a:endParaRPr lang="ro-RO" dirty="0"/>
          </a:p>
          <a:p>
            <a:r>
              <a:rPr lang="ro-RO" dirty="0"/>
              <a:t>Aceste principii definesc proprietatea rezultatului unei măsurători (sau a valorii unui etalon) de a fi raportat la o referință.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09280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5AD7-5366-8743-8C4C-75824D10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Conceptul de măsurare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214D-A9EB-244B-85C4-FF12C697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2"/>
            <a:ext cx="10515600" cy="5443537"/>
          </a:xfrm>
        </p:spPr>
        <p:txBody>
          <a:bodyPr>
            <a:normAutofit/>
          </a:bodyPr>
          <a:lstStyle/>
          <a:p>
            <a:r>
              <a:rPr lang="en-RO" dirty="0"/>
              <a:t>Un proces de măsurare include în mod obligatoriu măsur</a:t>
            </a:r>
            <a:r>
              <a:rPr lang="ro-RO" dirty="0"/>
              <a:t>a</a:t>
            </a:r>
            <a:r>
              <a:rPr lang="en-RO" dirty="0"/>
              <a:t>ndul, mijlocul de măsurare și metoda de măsurare</a:t>
            </a:r>
          </a:p>
          <a:p>
            <a:pPr marL="0" indent="0">
              <a:buNone/>
            </a:pPr>
            <a:r>
              <a:rPr lang="en-RO" dirty="0"/>
              <a:t>X</a:t>
            </a:r>
            <a:r>
              <a:rPr lang="en-RO" baseline="-25000" dirty="0"/>
              <a:t>1</a:t>
            </a:r>
          </a:p>
          <a:p>
            <a:pPr marL="0" indent="0">
              <a:buNone/>
            </a:pPr>
            <a:r>
              <a:rPr lang="en-RO" dirty="0"/>
              <a:t>X</a:t>
            </a:r>
            <a:r>
              <a:rPr lang="en-RO" baseline="-25000" dirty="0"/>
              <a:t>2</a:t>
            </a:r>
          </a:p>
          <a:p>
            <a:pPr marL="0" indent="0">
              <a:buNone/>
            </a:pPr>
            <a:r>
              <a:rPr lang="en-RO" baseline="-25000" dirty="0"/>
              <a:t>.</a:t>
            </a:r>
          </a:p>
          <a:p>
            <a:pPr marL="0" indent="0">
              <a:buNone/>
            </a:pPr>
            <a:r>
              <a:rPr lang="en-RO" baseline="-25000" dirty="0"/>
              <a:t>.</a:t>
            </a:r>
          </a:p>
          <a:p>
            <a:pPr marL="0" indent="0">
              <a:buNone/>
            </a:pPr>
            <a:r>
              <a:rPr lang="en-RO" dirty="0"/>
              <a:t>X</a:t>
            </a:r>
            <a:r>
              <a:rPr lang="en-RO" baseline="-25000" dirty="0"/>
              <a:t>i</a:t>
            </a:r>
          </a:p>
          <a:p>
            <a:pPr marL="0" indent="0">
              <a:buNone/>
            </a:pPr>
            <a:r>
              <a:rPr lang="en-RO" baseline="-25000" dirty="0"/>
              <a:t>.</a:t>
            </a:r>
          </a:p>
          <a:p>
            <a:pPr marL="0" indent="0">
              <a:buNone/>
            </a:pPr>
            <a:r>
              <a:rPr lang="en-RO" baseline="-25000" dirty="0"/>
              <a:t>.</a:t>
            </a:r>
          </a:p>
          <a:p>
            <a:pPr marL="0" indent="0">
              <a:buNone/>
            </a:pPr>
            <a:r>
              <a:rPr lang="en-RO" dirty="0"/>
              <a:t>X</a:t>
            </a:r>
            <a:r>
              <a:rPr lang="en-RO" baseline="-25000" dirty="0"/>
              <a:t>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3E9E6B-E450-924B-88B0-D24DF7DF7629}"/>
              </a:ext>
            </a:extLst>
          </p:cNvPr>
          <p:cNvSpPr/>
          <p:nvPr/>
        </p:nvSpPr>
        <p:spPr>
          <a:xfrm>
            <a:off x="1828799" y="3128964"/>
            <a:ext cx="2257425" cy="2128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CAB401-1261-5842-B7ED-96FE5B584067}"/>
              </a:ext>
            </a:extLst>
          </p:cNvPr>
          <p:cNvSpPr/>
          <p:nvPr/>
        </p:nvSpPr>
        <p:spPr>
          <a:xfrm>
            <a:off x="5472113" y="3128964"/>
            <a:ext cx="2400300" cy="2128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04EF3-1939-9744-90E2-7AAF96034071}"/>
              </a:ext>
            </a:extLst>
          </p:cNvPr>
          <p:cNvSpPr/>
          <p:nvPr/>
        </p:nvSpPr>
        <p:spPr>
          <a:xfrm>
            <a:off x="9129713" y="3729039"/>
            <a:ext cx="1985963" cy="885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AFBA5-9D1C-3B43-AB44-7FB1A9ECB53C}"/>
              </a:ext>
            </a:extLst>
          </p:cNvPr>
          <p:cNvSpPr/>
          <p:nvPr/>
        </p:nvSpPr>
        <p:spPr>
          <a:xfrm>
            <a:off x="1990726" y="3743325"/>
            <a:ext cx="1952624" cy="892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D6848-583B-EF44-85E5-64116B42A38F}"/>
              </a:ext>
            </a:extLst>
          </p:cNvPr>
          <p:cNvSpPr txBox="1"/>
          <p:nvPr/>
        </p:nvSpPr>
        <p:spPr>
          <a:xfrm>
            <a:off x="2390657" y="4045506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Măsur</a:t>
            </a:r>
            <a:r>
              <a:rPr lang="ro-RO" dirty="0"/>
              <a:t>a</a:t>
            </a:r>
            <a:r>
              <a:rPr lang="en-RO" dirty="0"/>
              <a:t>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8E233-1992-6142-92D5-53FB6B6638E2}"/>
              </a:ext>
            </a:extLst>
          </p:cNvPr>
          <p:cNvSpPr txBox="1"/>
          <p:nvPr/>
        </p:nvSpPr>
        <p:spPr>
          <a:xfrm>
            <a:off x="2288266" y="4636294"/>
            <a:ext cx="135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Mediul fizic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DC76E-B2DE-2E4B-AE4A-F94C81F8A605}"/>
              </a:ext>
            </a:extLst>
          </p:cNvPr>
          <p:cNvSpPr txBox="1"/>
          <p:nvPr/>
        </p:nvSpPr>
        <p:spPr>
          <a:xfrm>
            <a:off x="5657440" y="3974584"/>
            <a:ext cx="202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Mijloc de măsurare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AEEBC-A3D1-B64D-A7F1-922A4B518265}"/>
              </a:ext>
            </a:extLst>
          </p:cNvPr>
          <p:cNvSpPr txBox="1"/>
          <p:nvPr/>
        </p:nvSpPr>
        <p:spPr>
          <a:xfrm>
            <a:off x="9129713" y="4004787"/>
            <a:ext cx="202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Operator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A7F19C3-6A8E-A942-9F68-73E482241054}"/>
              </a:ext>
            </a:extLst>
          </p:cNvPr>
          <p:cNvSpPr/>
          <p:nvPr/>
        </p:nvSpPr>
        <p:spPr>
          <a:xfrm>
            <a:off x="4257675" y="4189453"/>
            <a:ext cx="110013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A83854A-87F3-5943-ADAE-F6DF24B837E8}"/>
              </a:ext>
            </a:extLst>
          </p:cNvPr>
          <p:cNvSpPr/>
          <p:nvPr/>
        </p:nvSpPr>
        <p:spPr>
          <a:xfrm>
            <a:off x="7985892" y="4171671"/>
            <a:ext cx="110013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A53E6-EC97-CC45-8D57-3F21122EA2B9}"/>
              </a:ext>
            </a:extLst>
          </p:cNvPr>
          <p:cNvSpPr txBox="1"/>
          <p:nvPr/>
        </p:nvSpPr>
        <p:spPr>
          <a:xfrm>
            <a:off x="4688632" y="3722340"/>
            <a:ext cx="340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  <a:r>
              <a:rPr lang="en-RO" baseline="-25000" dirty="0"/>
              <a:t>i</a:t>
            </a:r>
          </a:p>
          <a:p>
            <a:endParaRPr lang="en-R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890309-087B-9D4D-8AFB-17D6A45C331B}"/>
              </a:ext>
            </a:extLst>
          </p:cNvPr>
          <p:cNvSpPr txBox="1"/>
          <p:nvPr/>
        </p:nvSpPr>
        <p:spPr>
          <a:xfrm>
            <a:off x="8365882" y="3697585"/>
            <a:ext cx="37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  <a:r>
              <a:rPr lang="en-RO" baseline="-25000" dirty="0"/>
              <a:t>e</a:t>
            </a:r>
          </a:p>
          <a:p>
            <a:endParaRPr lang="en-RO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3DFC9-4115-0745-870B-B3778AC62AAB}"/>
              </a:ext>
            </a:extLst>
          </p:cNvPr>
          <p:cNvSpPr txBox="1"/>
          <p:nvPr/>
        </p:nvSpPr>
        <p:spPr>
          <a:xfrm>
            <a:off x="4814889" y="5541449"/>
            <a:ext cx="468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Principiul operației de măsurare</a:t>
            </a:r>
          </a:p>
          <a:p>
            <a:r>
              <a:rPr lang="en-RO" dirty="0"/>
              <a:t>X</a:t>
            </a:r>
            <a:r>
              <a:rPr lang="en-RO" baseline="-25000" dirty="0"/>
              <a:t>i </a:t>
            </a:r>
            <a:r>
              <a:rPr lang="en-RO" dirty="0"/>
              <a:t>– mărimi de intrare</a:t>
            </a:r>
            <a:endParaRPr lang="en-RO" baseline="-25000" dirty="0"/>
          </a:p>
          <a:p>
            <a:r>
              <a:rPr lang="en-RO" dirty="0"/>
              <a:t>X</a:t>
            </a:r>
            <a:r>
              <a:rPr lang="en-RO" baseline="-25000" dirty="0"/>
              <a:t>e </a:t>
            </a:r>
            <a:r>
              <a:rPr lang="en-RO" dirty="0"/>
              <a:t>– mărime de ieșire</a:t>
            </a:r>
            <a:endParaRPr lang="en-RO" baseline="-25000" dirty="0"/>
          </a:p>
        </p:txBody>
      </p:sp>
    </p:spTree>
    <p:extLst>
      <p:ext uri="{BB962C8B-B14F-4D97-AF65-F5344CB8AC3E}">
        <p14:creationId xmlns:p14="http://schemas.microsoft.com/office/powerpoint/2010/main" val="313919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B7C6-3973-964C-9B01-B1254CDA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Conceptul de măsurare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74395-6C56-704B-9A18-F32D6AD7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8988" cy="4351338"/>
          </a:xfrm>
        </p:spPr>
        <p:txBody>
          <a:bodyPr/>
          <a:lstStyle/>
          <a:p>
            <a:pPr marL="0" indent="0">
              <a:buNone/>
            </a:pPr>
            <a:r>
              <a:rPr lang="en-RO" u="sng" dirty="0"/>
              <a:t>Structura procesului de măsurare </a:t>
            </a:r>
            <a:r>
              <a:rPr lang="en-RO" dirty="0"/>
              <a:t>presupune existența urm. </a:t>
            </a:r>
            <a:r>
              <a:rPr lang="en-GB" dirty="0"/>
              <a:t>c</a:t>
            </a:r>
            <a:r>
              <a:rPr lang="en-RO" dirty="0"/>
              <a:t>omponente:</a:t>
            </a:r>
          </a:p>
          <a:p>
            <a:r>
              <a:rPr lang="en-GB" dirty="0"/>
              <a:t>M</a:t>
            </a:r>
            <a:r>
              <a:rPr lang="en-RO" dirty="0"/>
              <a:t>ăsur</a:t>
            </a:r>
            <a:r>
              <a:rPr lang="ro-RO" dirty="0"/>
              <a:t>a</a:t>
            </a:r>
            <a:r>
              <a:rPr lang="en-RO" dirty="0"/>
              <a:t>ndul sau mărimea de măsurat;</a:t>
            </a:r>
          </a:p>
          <a:p>
            <a:r>
              <a:rPr lang="en-RO" dirty="0"/>
              <a:t>Mijlocul de măsurare sau suportul tehnic al operației de măsurare;</a:t>
            </a:r>
          </a:p>
          <a:p>
            <a:r>
              <a:rPr lang="en-GB" dirty="0"/>
              <a:t>M</a:t>
            </a:r>
            <a:r>
              <a:rPr lang="en-RO" dirty="0"/>
              <a:t>etoda de măsurare</a:t>
            </a:r>
          </a:p>
          <a:p>
            <a:pPr lvl="1"/>
            <a:r>
              <a:rPr lang="en-GB" dirty="0"/>
              <a:t>O</a:t>
            </a:r>
            <a:r>
              <a:rPr lang="en-RO" dirty="0"/>
              <a:t>perațiile efectuate conform unei metode reprezintă procedura de măsurare, reglementată prin documente;</a:t>
            </a:r>
          </a:p>
          <a:p>
            <a:r>
              <a:rPr lang="en-GB" dirty="0"/>
              <a:t>M</a:t>
            </a:r>
            <a:r>
              <a:rPr lang="en-RO" dirty="0"/>
              <a:t>ăsura sau etalonul</a:t>
            </a:r>
          </a:p>
          <a:p>
            <a:r>
              <a:rPr lang="en-GB" dirty="0"/>
              <a:t>T</a:t>
            </a:r>
            <a:r>
              <a:rPr lang="en-RO" dirty="0"/>
              <a:t>ransductorul</a:t>
            </a:r>
          </a:p>
          <a:p>
            <a:r>
              <a:rPr lang="en-GB" dirty="0"/>
              <a:t>S</a:t>
            </a:r>
            <a:r>
              <a:rPr lang="en-RO" dirty="0"/>
              <a:t>enzorul </a:t>
            </a:r>
          </a:p>
        </p:txBody>
      </p:sp>
    </p:spTree>
    <p:extLst>
      <p:ext uri="{BB962C8B-B14F-4D97-AF65-F5344CB8AC3E}">
        <p14:creationId xmlns:p14="http://schemas.microsoft.com/office/powerpoint/2010/main" val="320289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B7C6-3973-964C-9B01-B1254CDA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Conceptul de măsurare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74395-6C56-704B-9A18-F32D6AD7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463"/>
            <a:ext cx="11329988" cy="5078412"/>
          </a:xfrm>
        </p:spPr>
        <p:txBody>
          <a:bodyPr/>
          <a:lstStyle/>
          <a:p>
            <a:pPr marL="0" indent="0">
              <a:buNone/>
            </a:pPr>
            <a:r>
              <a:rPr lang="en-RO" u="sng" dirty="0"/>
              <a:t>Structura procesului de măsurare </a:t>
            </a:r>
            <a:r>
              <a:rPr lang="en-RO" dirty="0"/>
              <a:t>presupune existența urm. </a:t>
            </a:r>
            <a:r>
              <a:rPr lang="en-GB" dirty="0"/>
              <a:t>c</a:t>
            </a:r>
            <a:r>
              <a:rPr lang="en-RO" dirty="0"/>
              <a:t>omponente:</a:t>
            </a:r>
          </a:p>
          <a:p>
            <a:r>
              <a:rPr lang="en-RO" dirty="0"/>
              <a:t>Instrumentul de măsurat sau aparatul de măsură bazat pe principiul fizic</a:t>
            </a:r>
          </a:p>
          <a:p>
            <a:r>
              <a:rPr lang="en-GB" dirty="0"/>
              <a:t>I</a:t>
            </a:r>
            <a:r>
              <a:rPr lang="en-RO" dirty="0"/>
              <a:t>nstalația de măsurare, care reunește unitar aparate de măsură, etaloane și dispozitive auxiliare într-o metodă comună pentru măsurarea uneia sau a mai multor mărimi fizice</a:t>
            </a:r>
          </a:p>
          <a:p>
            <a:r>
              <a:rPr lang="en-GB" dirty="0"/>
              <a:t>S</a:t>
            </a:r>
            <a:r>
              <a:rPr lang="en-RO" dirty="0"/>
              <a:t>isteme de măsurare = echipamente complexe pentru măsurare organizate într-o arhitectura ce înglobează un calculator personal, microcontro</a:t>
            </a:r>
            <a:r>
              <a:rPr lang="ro-RO" dirty="0"/>
              <a:t>l</a:t>
            </a:r>
            <a:r>
              <a:rPr lang="en-RO" dirty="0"/>
              <a:t>ler sau microprocesor</a:t>
            </a:r>
          </a:p>
          <a:p>
            <a:r>
              <a:rPr lang="en-GB" dirty="0"/>
              <a:t>L</a:t>
            </a:r>
            <a:r>
              <a:rPr lang="en-RO" dirty="0"/>
              <a:t>anț de măsurare = reuniune de elemente ale unui proces metrologic complex, respectiv ale unui mijloc de măsurare ce asigură o circulație a informației metrologice cu posibilități multiple de exploatare.</a:t>
            </a:r>
          </a:p>
        </p:txBody>
      </p:sp>
    </p:spTree>
    <p:extLst>
      <p:ext uri="{BB962C8B-B14F-4D97-AF65-F5344CB8AC3E}">
        <p14:creationId xmlns:p14="http://schemas.microsoft.com/office/powerpoint/2010/main" val="64530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8D5D-8CB0-6648-BC51-2AD75609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RO" sz="3600" dirty="0"/>
              <a:t>Principiul unui sistem (lanț) de măsurare cu achiziție de informație analogică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8B6A-1089-DF47-BA68-DDE6C129C4F1}"/>
              </a:ext>
            </a:extLst>
          </p:cNvPr>
          <p:cNvSpPr txBox="1"/>
          <p:nvPr/>
        </p:nvSpPr>
        <p:spPr>
          <a:xfrm>
            <a:off x="4157241" y="2352502"/>
            <a:ext cx="33250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RO" dirty="0"/>
              <a:t>MULTIPLEXOR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29E86-1F48-384A-8404-EA4364EF42D1}"/>
              </a:ext>
            </a:extLst>
          </p:cNvPr>
          <p:cNvSpPr txBox="1"/>
          <p:nvPr/>
        </p:nvSpPr>
        <p:spPr>
          <a:xfrm>
            <a:off x="204539" y="2352501"/>
            <a:ext cx="10226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RO" dirty="0"/>
              <a:t>Mărime fizică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EE408-F902-8045-8094-83C563FC6E8C}"/>
              </a:ext>
            </a:extLst>
          </p:cNvPr>
          <p:cNvSpPr txBox="1"/>
          <p:nvPr/>
        </p:nvSpPr>
        <p:spPr>
          <a:xfrm>
            <a:off x="1467249" y="2353509"/>
            <a:ext cx="11759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RO" dirty="0"/>
              <a:t>Traductor</a:t>
            </a:r>
          </a:p>
          <a:p>
            <a:endParaRPr lang="en-RO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1F5D3FD-C8F4-574B-A2BF-29B3A6E2B93C}"/>
              </a:ext>
            </a:extLst>
          </p:cNvPr>
          <p:cNvSpPr/>
          <p:nvPr/>
        </p:nvSpPr>
        <p:spPr>
          <a:xfrm rot="5400000">
            <a:off x="2913900" y="2352501"/>
            <a:ext cx="733926" cy="646331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4625B-4B8E-8B4A-8E8E-81BCBD89A95B}"/>
              </a:ext>
            </a:extLst>
          </p:cNvPr>
          <p:cNvSpPr txBox="1"/>
          <p:nvPr/>
        </p:nvSpPr>
        <p:spPr>
          <a:xfrm>
            <a:off x="3649559" y="3081770"/>
            <a:ext cx="337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r>
              <a:rPr lang="en-RO" dirty="0"/>
              <a:t>.</a:t>
            </a:r>
          </a:p>
          <a:p>
            <a:endParaRPr lang="en-R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D96B4B-7C17-C64A-AC7F-289E5A8F6EDB}"/>
              </a:ext>
            </a:extLst>
          </p:cNvPr>
          <p:cNvSpPr txBox="1"/>
          <p:nvPr/>
        </p:nvSpPr>
        <p:spPr>
          <a:xfrm>
            <a:off x="2994433" y="249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1A8F7-9DE4-C145-AFDD-D748FC31E8E7}"/>
              </a:ext>
            </a:extLst>
          </p:cNvPr>
          <p:cNvSpPr txBox="1"/>
          <p:nvPr/>
        </p:nvSpPr>
        <p:spPr>
          <a:xfrm>
            <a:off x="2144217" y="4656221"/>
            <a:ext cx="14598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RO" dirty="0"/>
              <a:t>Alte intrări</a:t>
            </a:r>
          </a:p>
          <a:p>
            <a:r>
              <a:rPr lang="en-RO" dirty="0"/>
              <a:t>analogice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071F290-B8E5-C049-AB55-B21D46117BA3}"/>
              </a:ext>
            </a:extLst>
          </p:cNvPr>
          <p:cNvSpPr/>
          <p:nvPr/>
        </p:nvSpPr>
        <p:spPr>
          <a:xfrm>
            <a:off x="3404937" y="4656221"/>
            <a:ext cx="413403" cy="835602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871100-D160-7C4C-AC2E-37CCD4244EB8}"/>
              </a:ext>
            </a:extLst>
          </p:cNvPr>
          <p:cNvSpPr txBox="1"/>
          <p:nvPr/>
        </p:nvSpPr>
        <p:spPr>
          <a:xfrm>
            <a:off x="5197227" y="2899396"/>
            <a:ext cx="128737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RO" dirty="0"/>
              <a:t>Circuit de eșantionare-memorare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0310A080-648A-0E4F-929E-1310C1F16749}"/>
              </a:ext>
            </a:extLst>
          </p:cNvPr>
          <p:cNvSpPr/>
          <p:nvPr/>
        </p:nvSpPr>
        <p:spPr>
          <a:xfrm rot="5400000">
            <a:off x="6825120" y="3070060"/>
            <a:ext cx="733926" cy="646331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49296-C972-2941-9891-9375391078AE}"/>
              </a:ext>
            </a:extLst>
          </p:cNvPr>
          <p:cNvSpPr txBox="1"/>
          <p:nvPr/>
        </p:nvSpPr>
        <p:spPr>
          <a:xfrm>
            <a:off x="5079061" y="5758395"/>
            <a:ext cx="348742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RO" dirty="0"/>
          </a:p>
          <a:p>
            <a:pPr algn="ctr"/>
            <a:r>
              <a:rPr lang="en-RO" b="1" dirty="0"/>
              <a:t>Bloc circuit de comandă</a:t>
            </a:r>
          </a:p>
          <a:p>
            <a:endParaRPr lang="en-RO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7F6C4-3F73-8D4C-823C-5584E8362CD5}"/>
              </a:ext>
            </a:extLst>
          </p:cNvPr>
          <p:cNvSpPr txBox="1"/>
          <p:nvPr/>
        </p:nvSpPr>
        <p:spPr>
          <a:xfrm>
            <a:off x="6785343" y="2433545"/>
            <a:ext cx="1459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RO" dirty="0"/>
              <a:t>Buffer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99DCA507-3EC7-7042-8589-1C72C6DD5CBC}"/>
              </a:ext>
            </a:extLst>
          </p:cNvPr>
          <p:cNvSpPr/>
          <p:nvPr/>
        </p:nvSpPr>
        <p:spPr>
          <a:xfrm rot="10800000">
            <a:off x="7652085" y="3025659"/>
            <a:ext cx="2110936" cy="733927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34FE44-008C-3941-8E46-FF6DE6DEC40F}"/>
              </a:ext>
            </a:extLst>
          </p:cNvPr>
          <p:cNvSpPr txBox="1"/>
          <p:nvPr/>
        </p:nvSpPr>
        <p:spPr>
          <a:xfrm>
            <a:off x="8001000" y="3025660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Convertor</a:t>
            </a:r>
          </a:p>
          <a:p>
            <a:r>
              <a:rPr lang="en-GB" dirty="0" err="1"/>
              <a:t>analog</a:t>
            </a:r>
            <a:r>
              <a:rPr lang="en-GB" dirty="0"/>
              <a:t> - numeric</a:t>
            </a:r>
            <a:endParaRPr lang="en-R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99286-87DC-C444-A163-4DFCF4630685}"/>
              </a:ext>
            </a:extLst>
          </p:cNvPr>
          <p:cNvSpPr txBox="1"/>
          <p:nvPr/>
        </p:nvSpPr>
        <p:spPr>
          <a:xfrm>
            <a:off x="8882010" y="1771643"/>
            <a:ext cx="17620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RO" dirty="0"/>
              <a:t>Ieșire numerică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BD3F59C-F161-9447-97C6-CBABB3EC3DFC}"/>
              </a:ext>
            </a:extLst>
          </p:cNvPr>
          <p:cNvSpPr/>
          <p:nvPr/>
        </p:nvSpPr>
        <p:spPr>
          <a:xfrm>
            <a:off x="1227224" y="2622397"/>
            <a:ext cx="240025" cy="13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990B373-BA05-614B-9028-0CD3E41C1460}"/>
              </a:ext>
            </a:extLst>
          </p:cNvPr>
          <p:cNvSpPr/>
          <p:nvPr/>
        </p:nvSpPr>
        <p:spPr>
          <a:xfrm>
            <a:off x="2663972" y="2622396"/>
            <a:ext cx="240025" cy="13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B743E452-0C6E-8246-B9BB-7C5854F923F9}"/>
              </a:ext>
            </a:extLst>
          </p:cNvPr>
          <p:cNvSpPr/>
          <p:nvPr/>
        </p:nvSpPr>
        <p:spPr>
          <a:xfrm>
            <a:off x="3686009" y="2622396"/>
            <a:ext cx="447168" cy="132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5AE6EEB-7D02-964D-8196-9028035B2EFE}"/>
              </a:ext>
            </a:extLst>
          </p:cNvPr>
          <p:cNvSpPr/>
          <p:nvPr/>
        </p:nvSpPr>
        <p:spPr>
          <a:xfrm>
            <a:off x="3675100" y="4769679"/>
            <a:ext cx="447168" cy="132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F6CD2588-27E7-0B46-9E59-F22C42C55FD4}"/>
              </a:ext>
            </a:extLst>
          </p:cNvPr>
          <p:cNvSpPr/>
          <p:nvPr/>
        </p:nvSpPr>
        <p:spPr>
          <a:xfrm>
            <a:off x="3683116" y="5006303"/>
            <a:ext cx="447168" cy="132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274045CB-2C77-DC48-B20D-8827FDC306E9}"/>
              </a:ext>
            </a:extLst>
          </p:cNvPr>
          <p:cNvSpPr/>
          <p:nvPr/>
        </p:nvSpPr>
        <p:spPr>
          <a:xfrm>
            <a:off x="3671084" y="5246933"/>
            <a:ext cx="447168" cy="132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8320E86A-7600-5443-B163-58F7D7C2C5B7}"/>
              </a:ext>
            </a:extLst>
          </p:cNvPr>
          <p:cNvSpPr/>
          <p:nvPr/>
        </p:nvSpPr>
        <p:spPr>
          <a:xfrm>
            <a:off x="4573388" y="3348609"/>
            <a:ext cx="581212" cy="164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54D78B6-855E-A34E-8F06-58D30FBF6B4E}"/>
              </a:ext>
            </a:extLst>
          </p:cNvPr>
          <p:cNvSpPr/>
          <p:nvPr/>
        </p:nvSpPr>
        <p:spPr>
          <a:xfrm>
            <a:off x="6518801" y="3348609"/>
            <a:ext cx="338784" cy="162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328530-5A3A-7D44-B4CE-C231C419AE5D}"/>
              </a:ext>
            </a:extLst>
          </p:cNvPr>
          <p:cNvCxnSpPr>
            <a:stCxn id="18" idx="0"/>
            <a:endCxn id="21" idx="3"/>
          </p:cNvCxnSpPr>
          <p:nvPr/>
        </p:nvCxnSpPr>
        <p:spPr>
          <a:xfrm flipV="1">
            <a:off x="7515249" y="3392622"/>
            <a:ext cx="136836" cy="60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7337E2-8957-6641-8C5F-E18C68205CFB}"/>
              </a:ext>
            </a:extLst>
          </p:cNvPr>
          <p:cNvCxnSpPr>
            <a:cxnSpLocks/>
          </p:cNvCxnSpPr>
          <p:nvPr/>
        </p:nvCxnSpPr>
        <p:spPr>
          <a:xfrm flipH="1">
            <a:off x="4336636" y="6136795"/>
            <a:ext cx="742425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Up Arrow 37">
            <a:extLst>
              <a:ext uri="{FF2B5EF4-FFF2-40B4-BE49-F238E27FC236}">
                <a16:creationId xmlns:a16="http://schemas.microsoft.com/office/drawing/2014/main" id="{AA0397A7-2573-3A46-AAD7-C2AEFA296966}"/>
              </a:ext>
            </a:extLst>
          </p:cNvPr>
          <p:cNvSpPr/>
          <p:nvPr/>
        </p:nvSpPr>
        <p:spPr>
          <a:xfrm>
            <a:off x="4233382" y="5523186"/>
            <a:ext cx="206508" cy="637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CF508676-4B78-C846-91A8-60F1634AC53B}"/>
              </a:ext>
            </a:extLst>
          </p:cNvPr>
          <p:cNvSpPr/>
          <p:nvPr/>
        </p:nvSpPr>
        <p:spPr>
          <a:xfrm>
            <a:off x="5819274" y="3822726"/>
            <a:ext cx="188000" cy="19356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1" name="Up Arrow 40">
            <a:extLst>
              <a:ext uri="{FF2B5EF4-FFF2-40B4-BE49-F238E27FC236}">
                <a16:creationId xmlns:a16="http://schemas.microsoft.com/office/drawing/2014/main" id="{11771C53-C1FA-4041-9ABC-7FC166AE0FF6}"/>
              </a:ext>
            </a:extLst>
          </p:cNvPr>
          <p:cNvSpPr/>
          <p:nvPr/>
        </p:nvSpPr>
        <p:spPr>
          <a:xfrm>
            <a:off x="8883312" y="3822726"/>
            <a:ext cx="196509" cy="21569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4997D7E0-3DCC-8C4E-8988-6CC5EFC259D9}"/>
              </a:ext>
            </a:extLst>
          </p:cNvPr>
          <p:cNvSpPr/>
          <p:nvPr/>
        </p:nvSpPr>
        <p:spPr>
          <a:xfrm>
            <a:off x="8245154" y="3759587"/>
            <a:ext cx="188000" cy="1998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9A2AAE32-0946-0D47-B45C-507C6F0E2772}"/>
              </a:ext>
            </a:extLst>
          </p:cNvPr>
          <p:cNvSpPr/>
          <p:nvPr/>
        </p:nvSpPr>
        <p:spPr>
          <a:xfrm>
            <a:off x="9324962" y="3818012"/>
            <a:ext cx="196509" cy="2462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EFF098-260E-2740-88E3-BD462E710D56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8554453" y="5979695"/>
            <a:ext cx="427114" cy="12032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12F8051-6677-8D47-A3FD-BDEB2D2E0C07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8550186" y="6280483"/>
            <a:ext cx="873031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C13EF8-D50A-FB42-AC0E-0836E94CEC3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871280" y="2308703"/>
            <a:ext cx="10731" cy="716957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>
            <a:extLst>
              <a:ext uri="{FF2B5EF4-FFF2-40B4-BE49-F238E27FC236}">
                <a16:creationId xmlns:a16="http://schemas.microsoft.com/office/drawing/2014/main" id="{BE7B6852-393D-724E-AD58-C19872381BEF}"/>
              </a:ext>
            </a:extLst>
          </p:cNvPr>
          <p:cNvSpPr/>
          <p:nvPr/>
        </p:nvSpPr>
        <p:spPr>
          <a:xfrm>
            <a:off x="8845914" y="2221931"/>
            <a:ext cx="1212485" cy="176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2204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3719</Words>
  <Application>Microsoft Office PowerPoint</Application>
  <PresentationFormat>Ecran lat</PresentationFormat>
  <Paragraphs>658</Paragraphs>
  <Slides>54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CURS 1</vt:lpstr>
      <vt:lpstr>Conceptul de măsurare</vt:lpstr>
      <vt:lpstr>Conceptul de măsurare</vt:lpstr>
      <vt:lpstr>Conceptul de măsurare</vt:lpstr>
      <vt:lpstr>Conceptul de măsurare</vt:lpstr>
      <vt:lpstr>Conceptul de măsurare</vt:lpstr>
      <vt:lpstr>Conceptul de măsurare</vt:lpstr>
      <vt:lpstr>Conceptul de măsurare</vt:lpstr>
      <vt:lpstr>Principiul unui sistem (lanț) de măsurare cu achiziție de informație analogică </vt:lpstr>
      <vt:lpstr>Principiul unui sistem (lanț) de măsurare utilizând conversia informației</vt:lpstr>
      <vt:lpstr>Metode de măsurare</vt:lpstr>
      <vt:lpstr>Metoda de laborator</vt:lpstr>
      <vt:lpstr>    Etapa 1 – Calibrare (metoda industrială)</vt:lpstr>
      <vt:lpstr>    Etapa 2 – Măsurare (Metoda industrială)</vt:lpstr>
      <vt:lpstr>Metoda de măsurare</vt:lpstr>
      <vt:lpstr>Metoda de măsurare</vt:lpstr>
      <vt:lpstr>Metoda de măsurare</vt:lpstr>
      <vt:lpstr>Metoda de măsurare</vt:lpstr>
      <vt:lpstr>Modelarea matematică a operației de măsurare</vt:lpstr>
      <vt:lpstr>Figură explicativă privind modelul matematic al procesului de măsurare</vt:lpstr>
      <vt:lpstr>Noțiuni privind mărimile măsurabile</vt:lpstr>
      <vt:lpstr>Noțiuni privind mărimile măsurabile</vt:lpstr>
      <vt:lpstr>Noțiuni privind mărimile măsurabile</vt:lpstr>
      <vt:lpstr>Tipul de mărimi ale electromagnetismului</vt:lpstr>
      <vt:lpstr>Tipul de mărimi ale electromagnetismului</vt:lpstr>
      <vt:lpstr>Tipul de mărimi ale electromagnetismului</vt:lpstr>
      <vt:lpstr>Observații</vt:lpstr>
      <vt:lpstr>Sistemul internațional (S.I) pentru unități de măsură (1960)</vt:lpstr>
      <vt:lpstr>Sistemul internațional (S.I) pentru unități de măsură (1960)</vt:lpstr>
      <vt:lpstr>Sistemul internațional (S.I) pentru unități de măsură (1960)</vt:lpstr>
      <vt:lpstr>Sistem zecimal de multipli</vt:lpstr>
      <vt:lpstr>Sistem zecimal de submultipli</vt:lpstr>
      <vt:lpstr>Măsuri etalon (etalonare) și de lucru</vt:lpstr>
      <vt:lpstr>Măsuri etalon (etaloane) și de lucru</vt:lpstr>
      <vt:lpstr>Măsuri etalon (etaloane) și de lucru</vt:lpstr>
      <vt:lpstr>Măsuri etalon (etaloane) și de lucru</vt:lpstr>
      <vt:lpstr>Organigrama transmiterii unităților de măsură</vt:lpstr>
      <vt:lpstr>Măsuri etalon (etaloane) și de lucru</vt:lpstr>
      <vt:lpstr>Etaloane de frecvență-timp</vt:lpstr>
      <vt:lpstr>Etaloane de tensiune electrică</vt:lpstr>
      <vt:lpstr>Elementul normal</vt:lpstr>
      <vt:lpstr>Etalonul Zener</vt:lpstr>
      <vt:lpstr>Etalonul Zener</vt:lpstr>
      <vt:lpstr>Etalonul Josephson</vt:lpstr>
      <vt:lpstr>Caracteristica joncțiunii Josephson</vt:lpstr>
      <vt:lpstr>Etaloane de rezistență electrică</vt:lpstr>
      <vt:lpstr>Etaloane de rezistență electrică</vt:lpstr>
      <vt:lpstr>Etaloane de rezistență electrică</vt:lpstr>
      <vt:lpstr>Etaloane de rezistență electrică</vt:lpstr>
      <vt:lpstr>Schemele echivalente ale rezistenței în curent alternativ</vt:lpstr>
      <vt:lpstr>Etaloane de rezistență electrică</vt:lpstr>
      <vt:lpstr>Etaloane de capacitate</vt:lpstr>
      <vt:lpstr>Transmiterea unităților de măsură</vt:lpstr>
      <vt:lpstr>Transmiterea unităților de măsură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Conceptul de masurare</dc:title>
  <dc:creator>MUNTEANU LIDIA</dc:creator>
  <cp:lastModifiedBy>Radu Munteanu</cp:lastModifiedBy>
  <cp:revision>69</cp:revision>
  <cp:lastPrinted>2020-09-29T07:01:02Z</cp:lastPrinted>
  <dcterms:created xsi:type="dcterms:W3CDTF">2020-09-27T13:12:34Z</dcterms:created>
  <dcterms:modified xsi:type="dcterms:W3CDTF">2020-10-15T07:08:18Z</dcterms:modified>
</cp:coreProperties>
</file>