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68" r:id="rId10"/>
    <p:sldId id="267" r:id="rId11"/>
    <p:sldId id="266" r:id="rId12"/>
    <p:sldId id="317" r:id="rId13"/>
    <p:sldId id="276" r:id="rId14"/>
    <p:sldId id="264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3" r:id="rId31"/>
    <p:sldId id="294" r:id="rId32"/>
    <p:sldId id="298" r:id="rId33"/>
    <p:sldId id="296" r:id="rId34"/>
    <p:sldId id="297" r:id="rId35"/>
    <p:sldId id="271" r:id="rId36"/>
    <p:sldId id="299" r:id="rId37"/>
    <p:sldId id="300" r:id="rId38"/>
    <p:sldId id="301" r:id="rId39"/>
    <p:sldId id="275" r:id="rId40"/>
    <p:sldId id="273" r:id="rId41"/>
    <p:sldId id="302" r:id="rId42"/>
    <p:sldId id="303" r:id="rId43"/>
    <p:sldId id="304" r:id="rId44"/>
    <p:sldId id="305" r:id="rId45"/>
    <p:sldId id="306" r:id="rId46"/>
    <p:sldId id="307" r:id="rId47"/>
    <p:sldId id="308" r:id="rId48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00"/>
    <p:restoredTop sz="95840"/>
  </p:normalViewPr>
  <p:slideViewPr>
    <p:cSldViewPr snapToGrid="0" snapToObjects="1">
      <p:cViewPr varScale="1">
        <p:scale>
          <a:sx n="67" d="100"/>
          <a:sy n="67" d="100"/>
        </p:scale>
        <p:origin x="2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7B09-2A09-D64F-9B18-48C20E3BE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807F3-4516-C748-B5A2-6119783B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ECC-8769-CB4E-AC2D-B0622261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3ACFA-EE7C-7748-A780-895315F4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31D7-EB71-184A-B599-CC425E8B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1580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D1A5-63D1-9C49-9D9A-82C55C9E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00B53-4FAC-1C4E-AF66-2D0B2C107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F036-5183-8245-B3C0-D2628DDC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4C75-3AF3-E244-A852-6A554CF47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C1778-7631-B647-8FFE-8950B327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0244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793BF5-716E-7043-8529-753162625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E3763-F9CC-DB47-B4B7-BD41CE66E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DF669-2B7F-314D-9202-8F6DD22B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C9FA2-84B3-3144-BDD1-7C9577CC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70A30-EFFA-F64E-9F57-7B707251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74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9E06-2C05-2A40-B886-ED6FD566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DDD3-9829-B74F-B412-FD480311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F78C-0ED5-FA4B-ADE6-9E2B9A76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0CFD-273F-4249-BE08-AAE46704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A93A-D919-734D-B4FA-353CC1E3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0710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3D19E-E967-E143-A0EF-070DF945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42324-B75F-D145-8425-CE3A90917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869F-D75A-504A-9FB2-8D4A282A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872-AE9B-5C4F-B85F-A9B1C66C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AD402-53E9-E346-B92B-E3D67BC05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0408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2AA3-5B0F-B147-8CEC-E154DFAC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11CF7-DCF8-F84D-9E9B-E810E31A9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D254-D149-0947-90D8-7AA321D54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B5752-1A40-AB4D-A632-3F3F2E70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AC6A-A766-9A49-9657-27412DBD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1D3AC-E134-6943-975F-2C981BA8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210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9049-C0FD-C34A-8D73-7D9847F7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1B6ED-AB73-0C45-93B8-8E198357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B69FF-FFED-6D49-A84E-E5D901E4C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5A506-8B62-2C46-972D-58C86C43F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3A1E9-1AAD-5047-9A2B-D27BA21A1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BBF997-1036-A14D-B200-3A76FD9F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D8AB75-2B0A-A94E-8E18-BFEF860C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FECCE-E13E-0D46-AF83-9EC10DC7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6092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D0E-5823-7D44-8F00-5F40DAA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9B755-ECA2-E54D-91BD-28A0E251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664F7-3D7C-5747-9944-847DFBCC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9A48F-0703-654B-A891-1AEED8D6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320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9EB24-EF01-1446-8634-8D9956D7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4F8294-DC2C-3542-BB9D-995253F5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FE8D3-D077-854B-B8D2-507A4582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7460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80DD-EE1C-5047-BFC4-C4457B673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157F-B5AF-6749-9726-5FD332AC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9D13D-7446-3B4B-BDBA-C4091C3A9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9E32D-494B-FA48-B2F6-D4A1A64B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55B5-8620-A143-9657-5FF17D39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6976-F209-8947-8037-424C22BE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1442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00CF-69B1-4D48-8598-443AF35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470C-BCE2-5A45-A5F6-7128B4AC4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9CC51-E179-8945-B02D-9FD85EF2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A3FF6-5287-C840-9DB2-B85947BA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CC79-DD39-F842-98F6-4E5EFD4F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DA928-CC0A-C043-90FA-77D3ED13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6956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8BDD-6A89-DC4A-9358-049C345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45640-13A3-C243-ACD0-93B7CD12B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DB5BF-5B47-2349-A960-99969FB5C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FA1F-9956-924A-82B7-4765A466C775}" type="datetimeFigureOut">
              <a:rPr lang="en-RO" smtClean="0"/>
              <a:t>10/21/2020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22365-0A5D-2244-BEE9-2C8166153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7DA1E-939E-E441-BB70-A2E885F0C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2EE5B-5BB6-CE4C-BFEE-A0BF49BE76B5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5457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F68132-E2C6-2E4C-85E8-F3642970A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" y="655321"/>
            <a:ext cx="11704320" cy="4602480"/>
          </a:xfrm>
        </p:spPr>
        <p:txBody>
          <a:bodyPr>
            <a:normAutofit/>
          </a:bodyPr>
          <a:lstStyle/>
          <a:p>
            <a:r>
              <a:rPr lang="en-RO" sz="4000" dirty="0"/>
              <a:t>CURS</a:t>
            </a:r>
          </a:p>
          <a:p>
            <a:endParaRPr lang="en-RO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RO" sz="4000" dirty="0"/>
              <a:t>Erori de măsurare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RO" sz="4000" dirty="0"/>
              <a:t>Aparate de măsură analogice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/>
              <a:t>C</a:t>
            </a:r>
            <a:r>
              <a:rPr lang="en-RO" sz="4000" dirty="0"/>
              <a:t>omportarea dinamică a aparatelor analogice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RO" sz="4000" dirty="0"/>
              <a:t>Studiul mișcării sistemului mobil (senzor, traductor convertor) al instrumentelor analogice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4000" dirty="0"/>
              <a:t>A</a:t>
            </a:r>
            <a:r>
              <a:rPr lang="en-RO" sz="4000" dirty="0"/>
              <a:t>parate de măsură electromagnetice</a:t>
            </a:r>
          </a:p>
        </p:txBody>
      </p:sp>
    </p:spTree>
    <p:extLst>
      <p:ext uri="{BB962C8B-B14F-4D97-AF65-F5344CB8AC3E}">
        <p14:creationId xmlns:p14="http://schemas.microsoft.com/office/powerpoint/2010/main" val="90336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030F6B61-2423-DA40-99EE-2E754D79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1965"/>
            <a:ext cx="9555480" cy="665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942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2BD23963-1D5B-C146-AE47-2FBB1C08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5408"/>
            <a:ext cx="10317480" cy="664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68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87BA527-9A42-DE4A-93CF-5A2091894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68680"/>
                <a:ext cx="10515600" cy="53082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RO" b="1" dirty="0"/>
                  <a:t>Rezoluția aparatului</a:t>
                </a:r>
              </a:p>
              <a:p>
                <a:pPr marL="0" indent="0">
                  <a:buNone/>
                </a:pPr>
                <a:r>
                  <a:rPr lang="en-RO" dirty="0"/>
                  <a:t>Reprezintă cea mai mică variație a măsurândului care poate fi apreciată pe indicatorul aparatului de măsură.</a:t>
                </a:r>
              </a:p>
              <a:p>
                <a:pPr marL="0" indent="0">
                  <a:buNone/>
                </a:pPr>
                <a:endParaRPr lang="en-RO" dirty="0"/>
              </a:p>
              <a:p>
                <a:pPr>
                  <a:buFontTx/>
                  <a:buChar char="-"/>
                </a:pPr>
                <a:r>
                  <a:rPr lang="en-RO" dirty="0"/>
                  <a:t>rezoluție: o diviziune, un digit</a:t>
                </a:r>
              </a:p>
              <a:p>
                <a:pPr>
                  <a:buFontTx/>
                  <a:buChar char="-"/>
                </a:pPr>
                <a:endParaRPr lang="en-GB" dirty="0"/>
              </a:p>
              <a:p>
                <a:pPr>
                  <a:buFontTx/>
                  <a:buChar char="-"/>
                </a:pPr>
                <a:r>
                  <a:rPr lang="en-GB" dirty="0"/>
                  <a:t>R</a:t>
                </a:r>
                <a:r>
                  <a:rPr lang="en-RO" dirty="0"/>
                  <a:t>ezoluție relativă: r</a:t>
                </a:r>
                <a:r>
                  <a:rPr lang="en-RO" baseline="-25000" dirty="0"/>
                  <a:t>r</a:t>
                </a:r>
                <a:r>
                  <a:rPr lang="en-RO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den>
                    </m:f>
                  </m:oMath>
                </a14:m>
                <a:endParaRPr lang="en-RO" dirty="0"/>
              </a:p>
              <a:p>
                <a:pPr>
                  <a:buFontTx/>
                  <a:buChar char="-"/>
                </a:pPr>
                <a:endParaRPr lang="en-GB" dirty="0"/>
              </a:p>
              <a:p>
                <a:pPr>
                  <a:buFontTx/>
                  <a:buChar char="-"/>
                </a:pPr>
                <a:r>
                  <a:rPr lang="en-GB" dirty="0"/>
                  <a:t>R</a:t>
                </a:r>
                <a:r>
                  <a:rPr lang="en-RO" dirty="0"/>
                  <a:t>ezoluția absolută: r</a:t>
                </a:r>
                <a:r>
                  <a:rPr lang="en-RO" baseline="-25000" dirty="0"/>
                  <a:t>a</a:t>
                </a:r>
                <a:r>
                  <a:rPr lang="en-RO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-25000">
                            <a:latin typeface="Cambria Math" panose="02040503050406030204" pitchFamily="18" charset="0"/>
                          </a:rPr>
                          <m:t>𝑚𝑎𝑥</m:t>
                        </m:r>
                      </m:den>
                    </m:f>
                  </m:oMath>
                </a14:m>
                <a:endParaRPr lang="en-RO" dirty="0"/>
              </a:p>
              <a:p>
                <a:pPr>
                  <a:buFontTx/>
                  <a:buChar char="-"/>
                </a:pPr>
                <a:endParaRPr lang="en-RO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87BA527-9A42-DE4A-93CF-5A2091894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68680"/>
                <a:ext cx="10515600" cy="5308283"/>
              </a:xfrm>
              <a:blipFill>
                <a:blip r:embed="rId2"/>
                <a:stretch>
                  <a:fillRect l="-1206" t="-1909" r="-108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97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9777CBF8-EA9C-9245-B730-3E0F5941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72647"/>
            <a:ext cx="9677400" cy="668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7243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07E77DEF-C917-B144-810D-783B698D6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458" y="960120"/>
            <a:ext cx="11626197" cy="452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39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3695DEF-BBD9-444C-9E40-A80FC3F4E2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41960" y="1219200"/>
            <a:ext cx="11551920" cy="1584960"/>
          </a:xfrm>
        </p:spPr>
        <p:txBody>
          <a:bodyPr/>
          <a:lstStyle/>
          <a:p>
            <a:pPr algn="ctr" eaLnBrk="1" hangingPunct="1"/>
            <a:br>
              <a:rPr lang="en-US" altLang="en-US" sz="4800" b="1" dirty="0"/>
            </a:br>
            <a:br>
              <a:rPr lang="ro-RO" altLang="en-US" sz="4800" b="1" dirty="0"/>
            </a:br>
            <a:r>
              <a:rPr lang="ro-RO" altLang="en-US" b="1" dirty="0"/>
              <a:t>Aparate de măsură analogice</a:t>
            </a:r>
            <a:r>
              <a:rPr lang="en-US" altLang="en-US" dirty="0"/>
              <a:t> </a:t>
            </a: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33966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>
            <a:extLst>
              <a:ext uri="{FF2B5EF4-FFF2-40B4-BE49-F238E27FC236}">
                <a16:creationId xmlns:a16="http://schemas.microsoft.com/office/drawing/2014/main" id="{6C4B4688-1BA7-E243-96BE-4B52C7E4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96996"/>
            <a:ext cx="8732520" cy="666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49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>
            <a:extLst>
              <a:ext uri="{FF2B5EF4-FFF2-40B4-BE49-F238E27FC236}">
                <a16:creationId xmlns:a16="http://schemas.microsoft.com/office/drawing/2014/main" id="{F830357C-5FB8-6845-BCA8-72E6E69AD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8" y="411480"/>
            <a:ext cx="11592349" cy="573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700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>
            <a:extLst>
              <a:ext uri="{FF2B5EF4-FFF2-40B4-BE49-F238E27FC236}">
                <a16:creationId xmlns:a16="http://schemas.microsoft.com/office/drawing/2014/main" id="{7CC9FB66-C4DE-AC41-83CD-70FD941A3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39" y="313959"/>
            <a:ext cx="9392559" cy="6230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4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15B1A16B-BCB7-C84A-9992-2B7141D1C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-5833"/>
            <a:ext cx="7513320" cy="6771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52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D4958-6ACB-6E40-B424-606966FD5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265"/>
            <a:ext cx="10515600" cy="803275"/>
          </a:xfrm>
        </p:spPr>
        <p:txBody>
          <a:bodyPr/>
          <a:lstStyle/>
          <a:p>
            <a:r>
              <a:rPr lang="ro-RO" dirty="0"/>
              <a:t>La construcția aparatului de măsură trebuie realizată curba de calibrare</a:t>
            </a:r>
            <a:endParaRPr lang="en-RO" dirty="0"/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0C6CE0-4431-7740-81A4-5F6A4D0809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6939" y="1828800"/>
            <a:ext cx="8651521" cy="4722195"/>
            <a:chOff x="2520" y="2067"/>
            <a:chExt cx="7200" cy="3412"/>
          </a:xfrm>
        </p:grpSpPr>
        <p:sp>
          <p:nvSpPr>
            <p:cNvPr id="5" name="Text Box 199">
              <a:extLst>
                <a:ext uri="{FF2B5EF4-FFF2-40B4-BE49-F238E27FC236}">
                  <a16:creationId xmlns:a16="http://schemas.microsoft.com/office/drawing/2014/main" id="{6B92B22D-6227-474E-946D-95489B89952E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7020" y="2610"/>
              <a:ext cx="2700" cy="14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y=f(x)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itchFamily="2" charset="2"/>
                </a:rPr>
                <a:t>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mărime de măsurat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ctr"/>
              <a:r>
                <a:rPr lang="fr-FR" sz="12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sym typeface="Wingdings" pitchFamily="2" charset="2"/>
                </a:rPr>
                <a:t></a:t>
              </a:r>
              <a:r>
                <a:rPr lang="fr-FR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indicaţia (deviaţia acului indicator)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 Box 198">
              <a:extLst>
                <a:ext uri="{FF2B5EF4-FFF2-40B4-BE49-F238E27FC236}">
                  <a16:creationId xmlns:a16="http://schemas.microsoft.com/office/drawing/2014/main" id="{29D5F7D1-F958-D14D-B1B0-9A395BD68AD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600" y="5040"/>
              <a:ext cx="1260" cy="4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etaloane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189">
              <a:extLst>
                <a:ext uri="{FF2B5EF4-FFF2-40B4-BE49-F238E27FC236}">
                  <a16:creationId xmlns:a16="http://schemas.microsoft.com/office/drawing/2014/main" id="{4FE6AF94-85E0-DF41-9071-BB27C242A8A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795" y="4470"/>
              <a:ext cx="36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 Box 188">
              <a:extLst>
                <a:ext uri="{FF2B5EF4-FFF2-40B4-BE49-F238E27FC236}">
                  <a16:creationId xmlns:a16="http://schemas.microsoft.com/office/drawing/2014/main" id="{8AC54BCD-BBA1-F845-8147-BDB0C0A8F5D7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550" y="2067"/>
              <a:ext cx="36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9" name="Line 174">
              <a:extLst>
                <a:ext uri="{FF2B5EF4-FFF2-40B4-BE49-F238E27FC236}">
                  <a16:creationId xmlns:a16="http://schemas.microsoft.com/office/drawing/2014/main" id="{B28B03F9-E2DA-1446-82E1-A6CAABE2670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2880" y="207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175">
              <a:extLst>
                <a:ext uri="{FF2B5EF4-FFF2-40B4-BE49-F238E27FC236}">
                  <a16:creationId xmlns:a16="http://schemas.microsoft.com/office/drawing/2014/main" id="{86BB63B4-2E9F-9242-A94C-1FEC7BEFC5E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520" y="4590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rc 176">
              <a:extLst>
                <a:ext uri="{FF2B5EF4-FFF2-40B4-BE49-F238E27FC236}">
                  <a16:creationId xmlns:a16="http://schemas.microsoft.com/office/drawing/2014/main" id="{F1DC7BC8-0F83-3E42-8606-4BCBA20328B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 rot="5400000" flipH="1" flipV="1">
              <a:off x="3690" y="1620"/>
              <a:ext cx="2160" cy="37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  <p:cxnSp>
          <p:nvCxnSpPr>
            <p:cNvPr id="12" name="Line 179">
              <a:extLst>
                <a:ext uri="{FF2B5EF4-FFF2-40B4-BE49-F238E27FC236}">
                  <a16:creationId xmlns:a16="http://schemas.microsoft.com/office/drawing/2014/main" id="{9B38FF5B-DDA2-3E4E-8F26-99D9DEA22572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210" y="3690"/>
              <a:ext cx="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80">
              <a:extLst>
                <a:ext uri="{FF2B5EF4-FFF2-40B4-BE49-F238E27FC236}">
                  <a16:creationId xmlns:a16="http://schemas.microsoft.com/office/drawing/2014/main" id="{B8FDBB81-22BA-9447-8700-9B2FC473E3F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600" y="3330"/>
              <a:ext cx="0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81">
              <a:extLst>
                <a:ext uri="{FF2B5EF4-FFF2-40B4-BE49-F238E27FC236}">
                  <a16:creationId xmlns:a16="http://schemas.microsoft.com/office/drawing/2014/main" id="{FDE603BB-CC1C-DD48-878E-D83350018E7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155" y="2970"/>
              <a:ext cx="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84">
              <a:extLst>
                <a:ext uri="{FF2B5EF4-FFF2-40B4-BE49-F238E27FC236}">
                  <a16:creationId xmlns:a16="http://schemas.microsoft.com/office/drawing/2014/main" id="{E607C0B9-8AE3-E54B-B036-BE9B32FDBAF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4575" y="2790"/>
              <a:ext cx="0" cy="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85">
              <a:extLst>
                <a:ext uri="{FF2B5EF4-FFF2-40B4-BE49-F238E27FC236}">
                  <a16:creationId xmlns:a16="http://schemas.microsoft.com/office/drawing/2014/main" id="{066A41EF-4332-BC43-B942-54883D337E1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130" y="2610"/>
              <a:ext cx="0" cy="19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192">
              <a:extLst>
                <a:ext uri="{FF2B5EF4-FFF2-40B4-BE49-F238E27FC236}">
                  <a16:creationId xmlns:a16="http://schemas.microsoft.com/office/drawing/2014/main" id="{8102ED8C-D5A1-A747-AF89-26BAFE01621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3210" y="469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193">
              <a:extLst>
                <a:ext uri="{FF2B5EF4-FFF2-40B4-BE49-F238E27FC236}">
                  <a16:creationId xmlns:a16="http://schemas.microsoft.com/office/drawing/2014/main" id="{3CB5E095-3FC8-BD4A-86D4-F6523D011DD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3600" y="4695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194">
              <a:extLst>
                <a:ext uri="{FF2B5EF4-FFF2-40B4-BE49-F238E27FC236}">
                  <a16:creationId xmlns:a16="http://schemas.microsoft.com/office/drawing/2014/main" id="{5E0856A6-9F34-7A46-84D2-019FD79DA21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4155" y="4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195">
              <a:extLst>
                <a:ext uri="{FF2B5EF4-FFF2-40B4-BE49-F238E27FC236}">
                  <a16:creationId xmlns:a16="http://schemas.microsoft.com/office/drawing/2014/main" id="{53B2D184-39CA-D541-A47A-A2E42A8874E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4575" y="4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196">
              <a:extLst>
                <a:ext uri="{FF2B5EF4-FFF2-40B4-BE49-F238E27FC236}">
                  <a16:creationId xmlns:a16="http://schemas.microsoft.com/office/drawing/2014/main" id="{30F85F57-75C3-EA45-A397-59258E28263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5130" y="4710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811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37A4B461-DE2E-2B4E-8429-CE7A8AB07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305"/>
            <a:ext cx="8610600" cy="683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8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7F2399C7-ABBC-3D4E-86CB-884858E2B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0" y="267144"/>
            <a:ext cx="9696720" cy="620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742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>
            <a:extLst>
              <a:ext uri="{FF2B5EF4-FFF2-40B4-BE49-F238E27FC236}">
                <a16:creationId xmlns:a16="http://schemas.microsoft.com/office/drawing/2014/main" id="{1228B1D2-F734-F44A-A981-679F54D7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"/>
            <a:ext cx="10058400" cy="6489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81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AB928F71-7A44-484E-8FE4-06BE72AB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2472"/>
            <a:ext cx="9403080" cy="6526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435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8C0F80F2-F374-7D45-BDA6-D33645EB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360" y="777240"/>
            <a:ext cx="8214359" cy="496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52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60DC-4BD6-724A-B1C1-0757727A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omportarea dinamică a aparatelor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38C03-2D0E-1349-8F91-9AF4869F79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56716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y</a:t>
                </a:r>
                <a:r>
                  <a:rPr lang="en-RO" dirty="0"/>
                  <a:t>=f(x)</a:t>
                </a:r>
              </a:p>
              <a:p>
                <a:r>
                  <a:rPr lang="en-GB" dirty="0"/>
                  <a:t>M</a:t>
                </a:r>
                <a:r>
                  <a:rPr lang="en-RO" dirty="0"/>
                  <a:t>ărime de ieșire ”y”</a:t>
                </a:r>
              </a:p>
              <a:p>
                <a:r>
                  <a:rPr lang="en-RO" dirty="0"/>
                  <a:t>Mărime de intrare ”x”</a:t>
                </a:r>
              </a:p>
              <a:p>
                <a:pPr marL="0" indent="0">
                  <a:buNone/>
                </a:pPr>
                <a:r>
                  <a:rPr lang="en-RO" dirty="0"/>
                  <a:t>Comportarea dinamică a unui aparat este descrisă de o ecuație diferențială de forma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b="0" i="1" baseline="-25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o-RO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b="0" i="0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b="0" baseline="-25000" dirty="0"/>
                  <a:t> </a:t>
                </a:r>
                <a:r>
                  <a:rPr lang="ro-RO" b="0" dirty="0"/>
                  <a:t>+ ....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o-RO">
                        <a:latin typeface="Cambria Math" panose="02040503050406030204" pitchFamily="18" charset="0"/>
                      </a:rPr>
                      <m:t>An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o-RO" b="0" baseline="-25000" dirty="0"/>
                  <a:t> </a:t>
                </a:r>
                <a:r>
                  <a:rPr lang="ro-RO" b="0" dirty="0"/>
                  <a:t>=B</a:t>
                </a:r>
                <a14:m>
                  <m:oMath xmlns:m="http://schemas.openxmlformats.org/officeDocument/2006/math">
                    <m:r>
                      <a:rPr lang="ro-RO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o-RO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o-RO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o-RO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baseline="-25000" dirty="0"/>
                  <a:t> </a:t>
                </a:r>
                <a:r>
                  <a:rPr lang="ro-RO" dirty="0"/>
                  <a:t>+ .... </a:t>
                </a:r>
                <a14:m>
                  <m:oMath xmlns:m="http://schemas.openxmlformats.org/officeDocument/2006/math">
                    <m:r>
                      <a:rPr lang="ro-RO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o-RO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m:rPr>
                        <m:sty m:val="p"/>
                      </m:rPr>
                      <a:rPr lang="ro-RO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ro-RO" baseline="-25000" dirty="0"/>
                  <a:t> </a:t>
                </a:r>
              </a:p>
              <a:p>
                <a:pPr marL="0" indent="0">
                  <a:buNone/>
                </a:pPr>
                <a:r>
                  <a:rPr lang="en-GB" dirty="0"/>
                  <a:t>U</a:t>
                </a:r>
                <a:r>
                  <a:rPr lang="en-RO" dirty="0"/>
                  <a:t>nde </a:t>
                </a:r>
              </a:p>
              <a:p>
                <a:pPr marL="0" indent="0">
                  <a:buNone/>
                </a:pPr>
                <a:r>
                  <a:rPr lang="en-RO" dirty="0"/>
                  <a:t>A</a:t>
                </a:r>
                <a:r>
                  <a:rPr lang="en-RO" baseline="-25000" dirty="0"/>
                  <a:t>0</a:t>
                </a:r>
                <a:r>
                  <a:rPr lang="en-RO" dirty="0"/>
                  <a:t>, A</a:t>
                </a:r>
                <a:r>
                  <a:rPr lang="en-RO" baseline="-25000" dirty="0"/>
                  <a:t>1</a:t>
                </a:r>
                <a:r>
                  <a:rPr lang="en-RO" dirty="0"/>
                  <a:t>…A</a:t>
                </a:r>
                <a:r>
                  <a:rPr lang="en-RO" baseline="-25000" dirty="0"/>
                  <a:t>n</a:t>
                </a:r>
                <a:r>
                  <a:rPr lang="en-RO" dirty="0"/>
                  <a:t> – constante</a:t>
                </a:r>
              </a:p>
              <a:p>
                <a:pPr marL="0" indent="0">
                  <a:buNone/>
                </a:pPr>
                <a:r>
                  <a:rPr lang="en-RO" dirty="0"/>
                  <a:t>B</a:t>
                </a:r>
                <a:r>
                  <a:rPr lang="en-RO" baseline="-25000" dirty="0"/>
                  <a:t>0</a:t>
                </a:r>
                <a:r>
                  <a:rPr lang="en-RO" dirty="0"/>
                  <a:t>, B</a:t>
                </a:r>
                <a:r>
                  <a:rPr lang="en-RO" baseline="-25000" dirty="0"/>
                  <a:t>1</a:t>
                </a:r>
                <a:r>
                  <a:rPr lang="en-RO" dirty="0"/>
                  <a:t>…B</a:t>
                </a:r>
                <a:r>
                  <a:rPr lang="en-RO" baseline="-25000" dirty="0"/>
                  <a:t>m</a:t>
                </a:r>
                <a:r>
                  <a:rPr lang="en-RO" dirty="0"/>
                  <a:t> - constante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F38C03-2D0E-1349-8F91-9AF4869F79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567160" cy="4667250"/>
              </a:xfrm>
              <a:blipFill>
                <a:blip r:embed="rId2"/>
                <a:stretch>
                  <a:fillRect l="-1206" t="-2168" b="-216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846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B683-4EF3-1547-B472-BB9E6565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omportarea dinamică a aparatelor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06F8-E215-6641-B80D-2CF33ADD0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" y="1371600"/>
                <a:ext cx="10881360" cy="5303519"/>
              </a:xfrm>
            </p:spPr>
            <p:txBody>
              <a:bodyPr/>
              <a:lstStyle/>
              <a:p>
                <a:r>
                  <a:rPr lang="en-RO" dirty="0"/>
                  <a:t>Aplicând transformata Laplace ecuației (1) si considerând toate condițiile inițiale nule, se obține</a:t>
                </a:r>
              </a:p>
              <a:p>
                <a:pPr marL="0" indent="0">
                  <a:buNone/>
                </a:pPr>
                <a:r>
                  <a:rPr lang="en-RO" dirty="0"/>
                  <a:t>(2) Y(p)=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…+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ro-RO" b="0" dirty="0"/>
                  <a:t> X(p)=H(p)*X(p)</a:t>
                </a:r>
              </a:p>
              <a:p>
                <a:pPr marL="0" indent="0">
                  <a:buNone/>
                </a:pPr>
                <a:r>
                  <a:rPr lang="ro-RO" dirty="0"/>
                  <a:t>(3) H(p)=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ro-RO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b="0" dirty="0"/>
                  <a:t>este funcția de transfer a aparatului</a:t>
                </a:r>
              </a:p>
              <a:p>
                <a:pPr marL="0" indent="0">
                  <a:buNone/>
                </a:pPr>
                <a:r>
                  <a:rPr lang="ro-RO" dirty="0"/>
                  <a:t>Considerând </a:t>
                </a:r>
                <a:r>
                  <a:rPr lang="ro-RO" dirty="0" err="1"/>
                  <a:t>m≤n</a:t>
                </a:r>
                <a:r>
                  <a:rPr lang="ro-RO" b="0" dirty="0"/>
                  <a:t>, funcția H(p) se descompune în fracții simple:</a:t>
                </a:r>
              </a:p>
              <a:p>
                <a:pPr marL="0" indent="0">
                  <a:buNone/>
                </a:pPr>
                <a:r>
                  <a:rPr lang="ro-RO" dirty="0"/>
                  <a:t>(4) H(p)=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ro-RO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o-RO" b="0" dirty="0"/>
                  <a:t> +...+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ro-RO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ro-RO" b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</m:d>
                        <m:r>
                          <a:rPr lang="ro-RO" b="0" i="1" baseline="3000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ro-RO" b="0" dirty="0"/>
                  <a:t>  unde p</a:t>
                </a:r>
                <a:r>
                  <a:rPr lang="ro-RO" b="0" baseline="-25000" dirty="0"/>
                  <a:t>1</a:t>
                </a:r>
                <a:r>
                  <a:rPr lang="ro-RO" b="0" dirty="0"/>
                  <a:t> </a:t>
                </a:r>
                <a:r>
                  <a:rPr lang="ro-RO" b="0" dirty="0" err="1"/>
                  <a:t>radacină</a:t>
                </a:r>
                <a:r>
                  <a:rPr lang="ro-RO" b="0" dirty="0"/>
                  <a:t> simplă, </a:t>
                </a:r>
                <a:r>
                  <a:rPr lang="ro-RO" b="0" dirty="0" err="1"/>
                  <a:t>p</a:t>
                </a:r>
                <a:r>
                  <a:rPr lang="ro-RO" b="0" baseline="-25000" dirty="0" err="1"/>
                  <a:t>k</a:t>
                </a:r>
                <a:r>
                  <a:rPr lang="ro-RO" b="0" dirty="0"/>
                  <a:t> </a:t>
                </a:r>
                <a:r>
                  <a:rPr lang="ro-RO" b="0" dirty="0" err="1"/>
                  <a:t>radacină</a:t>
                </a:r>
                <a:r>
                  <a:rPr lang="ro-RO" b="0" dirty="0"/>
                  <a:t> multiplă de ordinul n</a:t>
                </a:r>
              </a:p>
              <a:p>
                <a:pPr marL="0" indent="0">
                  <a:buNone/>
                </a:pPr>
                <a:r>
                  <a:rPr lang="ro-RO" dirty="0"/>
                  <a:t>Concluzie: aparatul este stabil dacă părțile reale ale rădăcinilor p</a:t>
                </a:r>
                <a:r>
                  <a:rPr lang="ro-RO" baseline="-25000" dirty="0"/>
                  <a:t>1</a:t>
                </a:r>
                <a:r>
                  <a:rPr lang="ro-RO" dirty="0"/>
                  <a:t>; p</a:t>
                </a:r>
                <a:r>
                  <a:rPr lang="ro-RO" baseline="-25000" dirty="0"/>
                  <a:t>2</a:t>
                </a:r>
                <a:r>
                  <a:rPr lang="ro-RO" dirty="0"/>
                  <a:t>...sa fie negative</a:t>
                </a:r>
                <a:endParaRPr lang="ro-RO" b="0" dirty="0"/>
              </a:p>
              <a:p>
                <a:pPr marL="0" indent="0">
                  <a:buNone/>
                </a:pPr>
                <a:endParaRPr lang="ro-RO" b="0" dirty="0"/>
              </a:p>
              <a:p>
                <a:pPr marL="0" indent="0">
                  <a:buNone/>
                </a:pPr>
                <a:endParaRPr lang="ro-RO" b="0" baseline="-25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D106F8-E215-6641-B80D-2CF33ADD0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" y="1371600"/>
                <a:ext cx="10881360" cy="5303519"/>
              </a:xfrm>
              <a:blipFill>
                <a:blip r:embed="rId2"/>
                <a:stretch>
                  <a:fillRect l="-1166" t="-2153" r="-186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594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736A-2ABB-AF48-8D0D-C5092EAB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omportarea dinamică a aparatelor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A42B5-9A5F-CF40-B85A-B5DCFFD65B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RO" dirty="0"/>
                  <a:t>Caracterizarea în regim dinamic se face în domeniul frecvenței și timpului</a:t>
                </a:r>
              </a:p>
              <a:p>
                <a:pPr marL="0" indent="0">
                  <a:buNone/>
                </a:pPr>
                <a:r>
                  <a:rPr lang="en-RO" dirty="0"/>
                  <a:t>În domeniul ”frecvență” comportarea este descrisă de caracteristica de frecvență complexă</a:t>
                </a:r>
              </a:p>
              <a:p>
                <a:pPr marL="0" indent="0">
                  <a:buNone/>
                </a:pPr>
                <a:r>
                  <a:rPr lang="en-RO" dirty="0"/>
                  <a:t>(5) H(jω)=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ro-R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nor/>
                              </m:rPr>
                              <a:rPr lang="en-RO" dirty="0" smtClean="0"/>
                              <m:t>ω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ro-RO" dirty="0"/>
                          <m:t>X</m:t>
                        </m:r>
                        <m:r>
                          <m:rPr>
                            <m:nor/>
                          </m:rPr>
                          <a:rPr lang="ro-RO" dirty="0"/>
                          <m:t>(</m:t>
                        </m:r>
                        <m:r>
                          <m:rPr>
                            <m:nor/>
                          </m:rPr>
                          <a:rPr lang="ro-RO" dirty="0"/>
                          <m:t>j</m:t>
                        </m:r>
                        <m:r>
                          <m:rPr>
                            <m:nor/>
                          </m:rPr>
                          <a:rPr lang="en-RO" dirty="0"/>
                          <m:t>ω</m:t>
                        </m:r>
                        <m:r>
                          <m:rPr>
                            <m:nor/>
                          </m:rPr>
                          <a:rPr lang="ro-RO" dirty="0"/>
                          <m:t>) </m:t>
                        </m:r>
                      </m:den>
                    </m:f>
                  </m:oMath>
                </a14:m>
                <a:r>
                  <a:rPr lang="ro-RO" b="0" dirty="0"/>
                  <a:t>=A(</a:t>
                </a:r>
                <a:r>
                  <a:rPr lang="en-RO" dirty="0"/>
                  <a:t>ω</a:t>
                </a:r>
                <a:r>
                  <a:rPr lang="ro-RO" b="0" dirty="0"/>
                  <a:t>)</a:t>
                </a:r>
                <a:r>
                  <a:rPr lang="ro-RO" b="0" dirty="0" err="1"/>
                  <a:t>e</a:t>
                </a:r>
                <a:r>
                  <a:rPr lang="ro-RO" b="0" baseline="30000" dirty="0" err="1"/>
                  <a:t>jρ</a:t>
                </a:r>
                <a:r>
                  <a:rPr lang="ro-RO" b="0" baseline="30000" dirty="0"/>
                  <a:t>(</a:t>
                </a:r>
                <a:r>
                  <a:rPr lang="en-RO" baseline="30000" dirty="0"/>
                  <a:t>ω)</a:t>
                </a:r>
              </a:p>
              <a:p>
                <a:pPr marL="0" indent="0">
                  <a:buNone/>
                </a:pPr>
                <a:endParaRPr lang="en-RO" b="0" baseline="30000" dirty="0"/>
              </a:p>
              <a:p>
                <a:pPr marL="0" indent="0">
                  <a:buNone/>
                </a:pPr>
                <a:r>
                  <a:rPr lang="en-RO" b="0" dirty="0"/>
                  <a:t>Aparatul ideal:</a:t>
                </a:r>
                <a:r>
                  <a:rPr lang="en-RO" dirty="0"/>
                  <a:t> </a:t>
                </a:r>
                <a:r>
                  <a:rPr lang="ro-RO" dirty="0"/>
                  <a:t>A(</a:t>
                </a:r>
                <a:r>
                  <a:rPr lang="en-RO" dirty="0"/>
                  <a:t>ω</a:t>
                </a:r>
                <a:r>
                  <a:rPr lang="ro-RO" dirty="0"/>
                  <a:t>)=constant; </a:t>
                </a:r>
                <a:r>
                  <a:rPr lang="ro-RO" dirty="0" err="1"/>
                  <a:t>ρ</a:t>
                </a:r>
                <a:r>
                  <a:rPr lang="ro-RO" dirty="0"/>
                  <a:t>(</a:t>
                </a:r>
                <a:r>
                  <a:rPr lang="en-RO" dirty="0"/>
                  <a:t>ω)=0</a:t>
                </a:r>
                <a:endParaRPr lang="ro-RO" b="0" dirty="0"/>
              </a:p>
              <a:p>
                <a:pPr marL="0" indent="0">
                  <a:buNone/>
                </a:pPr>
                <a:endParaRPr lang="ro-RO" b="0" dirty="0"/>
              </a:p>
              <a:p>
                <a:pPr marL="0" indent="0"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A42B5-9A5F-CF40-B85A-B5DCFFD65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84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Up Arrow 3">
            <a:extLst>
              <a:ext uri="{FF2B5EF4-FFF2-40B4-BE49-F238E27FC236}">
                <a16:creationId xmlns:a16="http://schemas.microsoft.com/office/drawing/2014/main" id="{D2E71281-4DE1-B84B-8E58-2BD13DAA31E1}"/>
              </a:ext>
            </a:extLst>
          </p:cNvPr>
          <p:cNvSpPr/>
          <p:nvPr/>
        </p:nvSpPr>
        <p:spPr>
          <a:xfrm>
            <a:off x="7246620" y="3348990"/>
            <a:ext cx="80010" cy="110871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0D80D64-21E1-654B-8F51-37607AF34B4F}"/>
              </a:ext>
            </a:extLst>
          </p:cNvPr>
          <p:cNvSpPr/>
          <p:nvPr/>
        </p:nvSpPr>
        <p:spPr>
          <a:xfrm>
            <a:off x="7292340" y="4366463"/>
            <a:ext cx="2720340" cy="114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3AFC6-D45A-A040-A940-6399D3DE75C4}"/>
              </a:ext>
            </a:extLst>
          </p:cNvPr>
          <p:cNvCxnSpPr/>
          <p:nvPr/>
        </p:nvCxnSpPr>
        <p:spPr>
          <a:xfrm>
            <a:off x="7326630" y="3703320"/>
            <a:ext cx="685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>
            <a:extLst>
              <a:ext uri="{FF2B5EF4-FFF2-40B4-BE49-F238E27FC236}">
                <a16:creationId xmlns:a16="http://schemas.microsoft.com/office/drawing/2014/main" id="{7362435E-1E0A-1246-82BD-448EFA9C3613}"/>
              </a:ext>
            </a:extLst>
          </p:cNvPr>
          <p:cNvSpPr/>
          <p:nvPr/>
        </p:nvSpPr>
        <p:spPr>
          <a:xfrm>
            <a:off x="8001000" y="3270126"/>
            <a:ext cx="1000286" cy="742007"/>
          </a:xfrm>
          <a:custGeom>
            <a:avLst/>
            <a:gdLst>
              <a:gd name="connsiteX0" fmla="*/ 0 w 1000286"/>
              <a:gd name="connsiteY0" fmla="*/ 417954 h 742007"/>
              <a:gd name="connsiteX1" fmla="*/ 259080 w 1000286"/>
              <a:gd name="connsiteY1" fmla="*/ 6474 h 742007"/>
              <a:gd name="connsiteX2" fmla="*/ 960120 w 1000286"/>
              <a:gd name="connsiteY2" fmla="*/ 707514 h 742007"/>
              <a:gd name="connsiteX3" fmla="*/ 853440 w 1000286"/>
              <a:gd name="connsiteY3" fmla="*/ 570354 h 74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286" h="742007">
                <a:moveTo>
                  <a:pt x="0" y="417954"/>
                </a:moveTo>
                <a:cubicBezTo>
                  <a:pt x="49530" y="188084"/>
                  <a:pt x="99060" y="-41786"/>
                  <a:pt x="259080" y="6474"/>
                </a:cubicBezTo>
                <a:cubicBezTo>
                  <a:pt x="419100" y="54734"/>
                  <a:pt x="861060" y="613534"/>
                  <a:pt x="960120" y="707514"/>
                </a:cubicBezTo>
                <a:cubicBezTo>
                  <a:pt x="1059180" y="801494"/>
                  <a:pt x="956310" y="685924"/>
                  <a:pt x="853440" y="5703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6F275C70-2977-8747-9D4B-C7EE1A62793F}"/>
              </a:ext>
            </a:extLst>
          </p:cNvPr>
          <p:cNvSpPr/>
          <p:nvPr/>
        </p:nvSpPr>
        <p:spPr>
          <a:xfrm>
            <a:off x="7235190" y="4851400"/>
            <a:ext cx="110490" cy="1290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BC854DC-4C73-8541-8588-B54217467D8F}"/>
              </a:ext>
            </a:extLst>
          </p:cNvPr>
          <p:cNvSpPr/>
          <p:nvPr/>
        </p:nvSpPr>
        <p:spPr>
          <a:xfrm>
            <a:off x="7326630" y="5257800"/>
            <a:ext cx="2686050" cy="9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4D09E8-8C04-8344-B87D-3B92AFD01FB5}"/>
              </a:ext>
            </a:extLst>
          </p:cNvPr>
          <p:cNvCxnSpPr/>
          <p:nvPr/>
        </p:nvCxnSpPr>
        <p:spPr>
          <a:xfrm>
            <a:off x="7345680" y="5455920"/>
            <a:ext cx="147828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23839F-BB36-7E4D-AAB3-8663745FADF4}"/>
              </a:ext>
            </a:extLst>
          </p:cNvPr>
          <p:cNvCxnSpPr/>
          <p:nvPr/>
        </p:nvCxnSpPr>
        <p:spPr>
          <a:xfrm>
            <a:off x="8823960" y="5455920"/>
            <a:ext cx="548640" cy="563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84303E-9CF7-5D43-AF56-008F6E121BAA}"/>
              </a:ext>
            </a:extLst>
          </p:cNvPr>
          <p:cNvCxnSpPr/>
          <p:nvPr/>
        </p:nvCxnSpPr>
        <p:spPr>
          <a:xfrm>
            <a:off x="9372600" y="6019800"/>
            <a:ext cx="640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52A51C-CDEA-A548-B626-968C1D05B8B9}"/>
              </a:ext>
            </a:extLst>
          </p:cNvPr>
          <p:cNvSpPr txBox="1"/>
          <p:nvPr/>
        </p:nvSpPr>
        <p:spPr>
          <a:xfrm>
            <a:off x="10165791" y="4084320"/>
            <a:ext cx="46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ω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5E8F4-6D35-5548-A829-7B10C1E3E241}"/>
              </a:ext>
            </a:extLst>
          </p:cNvPr>
          <p:cNvSpPr txBox="1"/>
          <p:nvPr/>
        </p:nvSpPr>
        <p:spPr>
          <a:xfrm>
            <a:off x="10196271" y="4998720"/>
            <a:ext cx="467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2800" dirty="0"/>
              <a:t>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DFC39D-2D51-5942-8BD1-78C098CD977F}"/>
              </a:ext>
            </a:extLst>
          </p:cNvPr>
          <p:cNvSpPr txBox="1"/>
          <p:nvPr/>
        </p:nvSpPr>
        <p:spPr>
          <a:xfrm>
            <a:off x="6372116" y="3145214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A(</a:t>
            </a:r>
            <a:r>
              <a:rPr lang="en-RO" sz="2800" dirty="0"/>
              <a:t>ω</a:t>
            </a:r>
            <a:r>
              <a:rPr lang="ro-RO" sz="2800" dirty="0"/>
              <a:t>)</a:t>
            </a:r>
            <a:endParaRPr lang="en-RO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F7F59E-E742-A248-B02B-67A24B71A635}"/>
              </a:ext>
            </a:extLst>
          </p:cNvPr>
          <p:cNvSpPr txBox="1"/>
          <p:nvPr/>
        </p:nvSpPr>
        <p:spPr>
          <a:xfrm>
            <a:off x="6554996" y="4547294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 err="1"/>
              <a:t>ρ</a:t>
            </a:r>
            <a:r>
              <a:rPr lang="ro-RO" sz="2800" dirty="0"/>
              <a:t>(</a:t>
            </a:r>
            <a:r>
              <a:rPr lang="en-RO" sz="2800" dirty="0"/>
              <a:t>ω</a:t>
            </a:r>
            <a:r>
              <a:rPr lang="ro-RO" sz="2800" dirty="0"/>
              <a:t>)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2253674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BC8E-4A80-EE45-85D2-1FFE67BD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RO" dirty="0"/>
              <a:t>omportarea dinamică a aparatelor analogice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FF9D-E420-374D-81A9-674BEC33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O" dirty="0"/>
              <a:t>În domeniul timp, se aplică la intrare un semnal …. X</a:t>
            </a:r>
            <a:r>
              <a:rPr lang="en-RO" baseline="-25000" dirty="0"/>
              <a:t>0</a:t>
            </a:r>
            <a:r>
              <a:rPr lang="en-RO" dirty="0"/>
              <a:t>, iar răspunsul este y(t)=x</a:t>
            </a:r>
            <a:r>
              <a:rPr lang="en-RO" baseline="-25000" dirty="0"/>
              <a:t>0</a:t>
            </a:r>
            <a:r>
              <a:rPr lang="en-RO" dirty="0"/>
              <a:t>*g(t)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g</a:t>
            </a:r>
            <a:r>
              <a:rPr lang="en-RO" dirty="0"/>
              <a:t>(t) = funcția indicială. </a:t>
            </a:r>
            <a:r>
              <a:rPr lang="en-GB" dirty="0"/>
              <a:t>c</a:t>
            </a:r>
            <a:r>
              <a:rPr lang="en-RO" dirty="0"/>
              <a:t>e caracterizează comportarea dinamică în domeniul timp</a:t>
            </a:r>
          </a:p>
          <a:p>
            <a:pPr marL="0" indent="0">
              <a:buNone/>
            </a:pPr>
            <a:endParaRPr lang="en-RO" dirty="0"/>
          </a:p>
          <a:p>
            <a:pPr marL="0" indent="0">
              <a:buNone/>
            </a:pPr>
            <a:r>
              <a:rPr lang="en-RO" dirty="0"/>
              <a:t>La aparatul ideal g(t) = constant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D0506EA4-77D6-D444-9C13-A9A54463490C}"/>
              </a:ext>
            </a:extLst>
          </p:cNvPr>
          <p:cNvSpPr/>
          <p:nvPr/>
        </p:nvSpPr>
        <p:spPr>
          <a:xfrm>
            <a:off x="6233160" y="3886200"/>
            <a:ext cx="106680" cy="1036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36DC9F1-D464-F847-B8F7-F0CC6F6304FF}"/>
              </a:ext>
            </a:extLst>
          </p:cNvPr>
          <p:cNvSpPr/>
          <p:nvPr/>
        </p:nvSpPr>
        <p:spPr>
          <a:xfrm>
            <a:off x="6248400" y="5623560"/>
            <a:ext cx="106680" cy="10363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0D15BF-F5A0-7E48-80B6-ED405B228FE2}"/>
              </a:ext>
            </a:extLst>
          </p:cNvPr>
          <p:cNvSpPr/>
          <p:nvPr/>
        </p:nvSpPr>
        <p:spPr>
          <a:xfrm>
            <a:off x="6294119" y="4842558"/>
            <a:ext cx="3047997" cy="95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35080C3-0251-D34E-9274-3A5DB2DAFF9B}"/>
              </a:ext>
            </a:extLst>
          </p:cNvPr>
          <p:cNvSpPr/>
          <p:nvPr/>
        </p:nvSpPr>
        <p:spPr>
          <a:xfrm>
            <a:off x="6309360" y="6583680"/>
            <a:ext cx="3032756" cy="10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A1227C-1E1C-6D45-AE6E-48F6A2ED5972}"/>
              </a:ext>
            </a:extLst>
          </p:cNvPr>
          <p:cNvCxnSpPr/>
          <p:nvPr/>
        </p:nvCxnSpPr>
        <p:spPr>
          <a:xfrm flipV="1">
            <a:off x="6355080" y="4191000"/>
            <a:ext cx="0" cy="6248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35602A-028C-2A46-BF36-D2590DAE520A}"/>
              </a:ext>
            </a:extLst>
          </p:cNvPr>
          <p:cNvCxnSpPr/>
          <p:nvPr/>
        </p:nvCxnSpPr>
        <p:spPr>
          <a:xfrm>
            <a:off x="6355080" y="4191000"/>
            <a:ext cx="2057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775620-4B55-DB42-BFC8-8E7CBE4CAB88}"/>
              </a:ext>
            </a:extLst>
          </p:cNvPr>
          <p:cNvCxnSpPr>
            <a:cxnSpLocks/>
          </p:cNvCxnSpPr>
          <p:nvPr/>
        </p:nvCxnSpPr>
        <p:spPr>
          <a:xfrm>
            <a:off x="6324600" y="5958840"/>
            <a:ext cx="3017516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2AE2095-51B6-6343-B870-2FAE0D1E9972}"/>
              </a:ext>
            </a:extLst>
          </p:cNvPr>
          <p:cNvSpPr/>
          <p:nvPr/>
        </p:nvSpPr>
        <p:spPr>
          <a:xfrm>
            <a:off x="6339840" y="5574078"/>
            <a:ext cx="2895600" cy="1009602"/>
          </a:xfrm>
          <a:custGeom>
            <a:avLst/>
            <a:gdLst>
              <a:gd name="connsiteX0" fmla="*/ 0 w 2895600"/>
              <a:gd name="connsiteY0" fmla="*/ 1009602 h 1009602"/>
              <a:gd name="connsiteX1" fmla="*/ 518160 w 2895600"/>
              <a:gd name="connsiteY1" fmla="*/ 3762 h 1009602"/>
              <a:gd name="connsiteX2" fmla="*/ 1005840 w 2895600"/>
              <a:gd name="connsiteY2" fmla="*/ 659082 h 1009602"/>
              <a:gd name="connsiteX3" fmla="*/ 1524000 w 2895600"/>
              <a:gd name="connsiteY3" fmla="*/ 445722 h 1009602"/>
              <a:gd name="connsiteX4" fmla="*/ 1950720 w 2895600"/>
              <a:gd name="connsiteY4" fmla="*/ 140922 h 1009602"/>
              <a:gd name="connsiteX5" fmla="*/ 2316480 w 2895600"/>
              <a:gd name="connsiteY5" fmla="*/ 643842 h 1009602"/>
              <a:gd name="connsiteX6" fmla="*/ 2636520 w 2895600"/>
              <a:gd name="connsiteY6" fmla="*/ 201882 h 1009602"/>
              <a:gd name="connsiteX7" fmla="*/ 2758440 w 2895600"/>
              <a:gd name="connsiteY7" fmla="*/ 369522 h 1009602"/>
              <a:gd name="connsiteX8" fmla="*/ 2895600 w 2895600"/>
              <a:gd name="connsiteY8" fmla="*/ 400002 h 1009602"/>
              <a:gd name="connsiteX9" fmla="*/ 2895600 w 2895600"/>
              <a:gd name="connsiteY9" fmla="*/ 400002 h 1009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5600" h="1009602">
                <a:moveTo>
                  <a:pt x="0" y="1009602"/>
                </a:moveTo>
                <a:cubicBezTo>
                  <a:pt x="175260" y="535892"/>
                  <a:pt x="350520" y="62182"/>
                  <a:pt x="518160" y="3762"/>
                </a:cubicBezTo>
                <a:cubicBezTo>
                  <a:pt x="685800" y="-54658"/>
                  <a:pt x="838200" y="585422"/>
                  <a:pt x="1005840" y="659082"/>
                </a:cubicBezTo>
                <a:cubicBezTo>
                  <a:pt x="1173480" y="732742"/>
                  <a:pt x="1366520" y="532082"/>
                  <a:pt x="1524000" y="445722"/>
                </a:cubicBezTo>
                <a:cubicBezTo>
                  <a:pt x="1681480" y="359362"/>
                  <a:pt x="1818640" y="107902"/>
                  <a:pt x="1950720" y="140922"/>
                </a:cubicBezTo>
                <a:cubicBezTo>
                  <a:pt x="2082800" y="173942"/>
                  <a:pt x="2202180" y="633682"/>
                  <a:pt x="2316480" y="643842"/>
                </a:cubicBezTo>
                <a:cubicBezTo>
                  <a:pt x="2430780" y="654002"/>
                  <a:pt x="2562860" y="247602"/>
                  <a:pt x="2636520" y="201882"/>
                </a:cubicBezTo>
                <a:cubicBezTo>
                  <a:pt x="2710180" y="156162"/>
                  <a:pt x="2715260" y="336502"/>
                  <a:pt x="2758440" y="369522"/>
                </a:cubicBezTo>
                <a:cubicBezTo>
                  <a:pt x="2801620" y="402542"/>
                  <a:pt x="2895600" y="400002"/>
                  <a:pt x="2895600" y="400002"/>
                </a:cubicBezTo>
                <a:lnTo>
                  <a:pt x="2895600" y="400002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7552C0-6A64-B946-B767-8CF982F16C78}"/>
              </a:ext>
            </a:extLst>
          </p:cNvPr>
          <p:cNvSpPr txBox="1"/>
          <p:nvPr/>
        </p:nvSpPr>
        <p:spPr>
          <a:xfrm>
            <a:off x="5966387" y="363332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x</a:t>
            </a:r>
            <a:endParaRPr lang="en-RO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4C5F36-E1E0-544D-92BC-3CBF07A7DBED}"/>
              </a:ext>
            </a:extLst>
          </p:cNvPr>
          <p:cNvSpPr txBox="1"/>
          <p:nvPr/>
        </p:nvSpPr>
        <p:spPr>
          <a:xfrm>
            <a:off x="5874947" y="5431642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y</a:t>
            </a:r>
            <a:endParaRPr lang="en-RO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62FC1C-4F58-D641-A7FD-C8EAAB3CB2FD}"/>
              </a:ext>
            </a:extLst>
          </p:cNvPr>
          <p:cNvSpPr txBox="1"/>
          <p:nvPr/>
        </p:nvSpPr>
        <p:spPr>
          <a:xfrm>
            <a:off x="5890187" y="3938122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x</a:t>
            </a:r>
            <a:r>
              <a:rPr lang="ro-RO" sz="2800" baseline="-25000" dirty="0"/>
              <a:t>0</a:t>
            </a:r>
            <a:endParaRPr lang="en-RO" sz="2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6BF27-9372-A049-BB8B-DC0CF0E96DAE}"/>
              </a:ext>
            </a:extLst>
          </p:cNvPr>
          <p:cNvSpPr txBox="1"/>
          <p:nvPr/>
        </p:nvSpPr>
        <p:spPr>
          <a:xfrm>
            <a:off x="9360953" y="455423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t</a:t>
            </a:r>
            <a:endParaRPr lang="en-RO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3567C7-419C-EF41-8443-9477E7FAA09A}"/>
              </a:ext>
            </a:extLst>
          </p:cNvPr>
          <p:cNvSpPr txBox="1"/>
          <p:nvPr/>
        </p:nvSpPr>
        <p:spPr>
          <a:xfrm>
            <a:off x="9406673" y="627635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800" dirty="0"/>
              <a:t>t</a:t>
            </a:r>
            <a:endParaRPr lang="en-RO" sz="2800" dirty="0"/>
          </a:p>
        </p:txBody>
      </p:sp>
    </p:spTree>
    <p:extLst>
      <p:ext uri="{BB962C8B-B14F-4D97-AF65-F5344CB8AC3E}">
        <p14:creationId xmlns:p14="http://schemas.microsoft.com/office/powerpoint/2010/main" val="43904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CE3-FAC2-EE49-9791-06C1CBA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Studiul mișcării sistemului mobil (senzor,traductor convector) al instrumentelor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RO" dirty="0"/>
                  <a:t>Sistemul mobil realizează o mișcare de rotație, a cărei ecuație este</a:t>
                </a:r>
              </a:p>
              <a:p>
                <a:pPr marL="514350" indent="-514350">
                  <a:buAutoNum type="arabicParenBoth"/>
                </a:pPr>
                <a:r>
                  <a:rPr lang="en-RO" dirty="0"/>
                  <a:t>J*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endParaRPr lang="en-RO" dirty="0"/>
              </a:p>
              <a:p>
                <a:pPr marL="0" indent="0">
                  <a:buNone/>
                </a:pPr>
                <a:endParaRPr lang="en-RO" dirty="0"/>
              </a:p>
              <a:p>
                <a:pPr marL="0" indent="0">
                  <a:buNone/>
                </a:pPr>
                <a:r>
                  <a:rPr lang="en-RO" dirty="0"/>
                  <a:t>J - moment de inerție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dirty="0"/>
                  <a:t> - accelerația unghiulară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ro-RO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ro-RO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RO" dirty="0"/>
                  <a:t> - suma cuplurilor exterioare care acționează asupra organului mobil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87" t="-2616" b="-116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12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3D01D-D61E-C243-A73F-6D21577A5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436"/>
            <a:ext cx="10515600" cy="586105"/>
          </a:xfrm>
        </p:spPr>
        <p:txBody>
          <a:bodyPr/>
          <a:lstStyle/>
          <a:p>
            <a:r>
              <a:rPr lang="ro-RO" b="1" dirty="0"/>
              <a:t>IDEAL</a:t>
            </a:r>
            <a:r>
              <a:rPr lang="ro-RO" dirty="0"/>
              <a:t>: </a:t>
            </a:r>
            <a:r>
              <a:rPr lang="ro-RO" b="1" dirty="0"/>
              <a:t>y</a:t>
            </a:r>
            <a:r>
              <a:rPr lang="fr-FR" b="1" dirty="0"/>
              <a:t>=</a:t>
            </a:r>
            <a:r>
              <a:rPr lang="fr-FR" b="1" dirty="0" err="1"/>
              <a:t>ax</a:t>
            </a:r>
            <a:r>
              <a:rPr lang="fr-FR" dirty="0"/>
              <a:t> </a:t>
            </a:r>
            <a:r>
              <a:rPr lang="fr-FR" dirty="0">
                <a:sym typeface="Wingdings" pitchFamily="2" charset="2"/>
              </a:rPr>
              <a:t></a:t>
            </a:r>
            <a:r>
              <a:rPr lang="fr-FR" dirty="0"/>
              <a:t> </a:t>
            </a:r>
            <a:r>
              <a:rPr lang="ro-RO" dirty="0"/>
              <a:t>curba de calibrare </a:t>
            </a:r>
            <a:r>
              <a:rPr lang="fr-FR" b="1" dirty="0">
                <a:solidFill>
                  <a:srgbClr val="FF0000"/>
                </a:solidFill>
              </a:rPr>
              <a:t>LINIAR</a:t>
            </a:r>
            <a:r>
              <a:rPr lang="ro-RO" b="1" dirty="0">
                <a:solidFill>
                  <a:srgbClr val="FF0000"/>
                </a:solidFill>
              </a:rPr>
              <a:t>Ă</a:t>
            </a:r>
            <a:endParaRPr lang="en-R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E2E13-7B49-5E4E-9655-03D11106DF5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21046" y="1493520"/>
            <a:ext cx="7349907" cy="4603115"/>
            <a:chOff x="2520" y="6387"/>
            <a:chExt cx="4680" cy="2931"/>
          </a:xfrm>
        </p:grpSpPr>
        <p:sp>
          <p:nvSpPr>
            <p:cNvPr id="5" name="Text Box 223">
              <a:extLst>
                <a:ext uri="{FF2B5EF4-FFF2-40B4-BE49-F238E27FC236}">
                  <a16:creationId xmlns:a16="http://schemas.microsoft.com/office/drawing/2014/main" id="{5145971B-25D6-B945-A412-24F21DBCF67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3585" y="8445"/>
              <a:ext cx="1260" cy="5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ro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α=arctg a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 Box 204">
              <a:extLst>
                <a:ext uri="{FF2B5EF4-FFF2-40B4-BE49-F238E27FC236}">
                  <a16:creationId xmlns:a16="http://schemas.microsoft.com/office/drawing/2014/main" id="{C3FE9887-B892-A945-B777-3D9CD72834D9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6795" y="8790"/>
              <a:ext cx="36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x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 Box 205">
              <a:extLst>
                <a:ext uri="{FF2B5EF4-FFF2-40B4-BE49-F238E27FC236}">
                  <a16:creationId xmlns:a16="http://schemas.microsoft.com/office/drawing/2014/main" id="{1CA90AEA-281C-424D-8B36-3F9E7C07F270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2550" y="6387"/>
              <a:ext cx="360" cy="5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y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8" name="Line 206">
              <a:extLst>
                <a:ext uri="{FF2B5EF4-FFF2-40B4-BE49-F238E27FC236}">
                  <a16:creationId xmlns:a16="http://schemas.microsoft.com/office/drawing/2014/main" id="{5779E5B6-000D-9C4B-836C-8721D296A82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2880" y="639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207">
              <a:extLst>
                <a:ext uri="{FF2B5EF4-FFF2-40B4-BE49-F238E27FC236}">
                  <a16:creationId xmlns:a16="http://schemas.microsoft.com/office/drawing/2014/main" id="{CF43E564-3E66-A546-8465-70CA02095B4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520" y="8910"/>
              <a:ext cx="4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219">
              <a:extLst>
                <a:ext uri="{FF2B5EF4-FFF2-40B4-BE49-F238E27FC236}">
                  <a16:creationId xmlns:a16="http://schemas.microsoft.com/office/drawing/2014/main" id="{0FE96A6F-B5C4-0146-A70F-5DE465E9B82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V="1">
              <a:off x="2880" y="7290"/>
              <a:ext cx="2880" cy="16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Arc 222">
              <a:extLst>
                <a:ext uri="{FF2B5EF4-FFF2-40B4-BE49-F238E27FC236}">
                  <a16:creationId xmlns:a16="http://schemas.microsoft.com/office/drawing/2014/main" id="{9840E611-D4EE-164B-8CE3-5DA0549FBFF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540" y="8550"/>
              <a:ext cx="180" cy="36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30800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CE3-FAC2-EE49-9791-06C1CBA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Studiul mișcării sistemului mobil (senzor,traductor convector) al instrumentelor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o-RO" dirty="0"/>
                  <a:t>Aceste cupluri sunt</a:t>
                </a:r>
              </a:p>
              <a:p>
                <a:r>
                  <a:rPr lang="ro-RO" dirty="0" err="1"/>
                  <a:t>M</a:t>
                </a:r>
                <a:r>
                  <a:rPr lang="ro-RO" baseline="-25000" dirty="0" err="1"/>
                  <a:t>a</a:t>
                </a:r>
                <a:r>
                  <a:rPr lang="ro-RO" dirty="0"/>
                  <a:t> – cuplul activ = f(x), iar uneori și de ”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dirty="0"/>
                  <a:t>”</a:t>
                </a:r>
              </a:p>
              <a:p>
                <a:r>
                  <a:rPr lang="ro-RO" dirty="0" err="1"/>
                  <a:t>M</a:t>
                </a:r>
                <a:r>
                  <a:rPr lang="ro-RO" baseline="-25000" dirty="0" err="1"/>
                  <a:t>r</a:t>
                </a:r>
                <a:r>
                  <a:rPr lang="ro-RO" dirty="0"/>
                  <a:t> – cuplul rezistent = D*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dirty="0"/>
                  <a:t>, unde D este cuplul rezistent specific</a:t>
                </a:r>
              </a:p>
              <a:p>
                <a:r>
                  <a:rPr lang="ro-RO" dirty="0"/>
                  <a:t>M</a:t>
                </a:r>
                <a:r>
                  <a:rPr lang="ro-RO" baseline="-25000" dirty="0"/>
                  <a:t>f</a:t>
                </a:r>
                <a:r>
                  <a:rPr lang="ro-RO" dirty="0"/>
                  <a:t> – cuplul de frecare ≈ 0</a:t>
                </a:r>
              </a:p>
              <a:p>
                <a:r>
                  <a:rPr lang="ro-RO" dirty="0" err="1"/>
                  <a:t>M</a:t>
                </a:r>
                <a:r>
                  <a:rPr lang="ro-RO" baseline="-25000" dirty="0" err="1"/>
                  <a:t>am</a:t>
                </a:r>
                <a:r>
                  <a:rPr lang="ro-RO" dirty="0"/>
                  <a:t> - cuplul de amortizare =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RO" dirty="0"/>
                  <a:t> unde A este cuplul de amortizare specific</a:t>
                </a:r>
              </a:p>
              <a:p>
                <a:pPr marL="0" indent="0"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3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2CE3-FAC2-EE49-9791-06C1CBA19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RO" sz="4000" dirty="0"/>
              <a:t>Studiul mișcării sistemului mobil (senzor,traductor</a:t>
            </a:r>
            <a:r>
              <a:rPr lang="ro-RO" sz="4000" dirty="0"/>
              <a:t>,</a:t>
            </a:r>
            <a:r>
              <a:rPr lang="en-RO" sz="4000" dirty="0"/>
              <a:t> conve</a:t>
            </a:r>
            <a:r>
              <a:rPr lang="ro-RO" sz="4000"/>
              <a:t>r</a:t>
            </a:r>
            <a:r>
              <a:rPr lang="en-RO" sz="4000"/>
              <a:t>tor</a:t>
            </a:r>
            <a:r>
              <a:rPr lang="en-RO" sz="4000" dirty="0"/>
              <a:t>) al instrumentelor analogice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RO" dirty="0"/>
                  <a:t>Astfel ecuația (1) devine (2)</a:t>
                </a:r>
              </a:p>
              <a:p>
                <a:pPr marL="514350" indent="-514350">
                  <a:buAutoNum type="arabicParenBoth"/>
                </a:pPr>
                <a:r>
                  <a:rPr lang="en-RO" dirty="0"/>
                  <a:t>J*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ro-RO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ro-RO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ro-RO" b="0" i="0" smtClean="0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RO" dirty="0"/>
                  <a:t>                 (2) J*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ro-RO" i="1" baseline="30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RO" dirty="0"/>
                  <a:t> + A*</a:t>
                </a:r>
                <a:r>
                  <a:rPr lang="ro-R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ro-RO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ro-RO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RO" dirty="0"/>
                  <a:t>+ D*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RO" dirty="0"/>
                  <a:t>=Ma</a:t>
                </a:r>
              </a:p>
              <a:p>
                <a:pPr marL="0" indent="0">
                  <a:buNone/>
                </a:pPr>
                <a:endParaRPr lang="en-RO" dirty="0"/>
              </a:p>
              <a:p>
                <a:pPr marL="0" indent="0">
                  <a:buNone/>
                </a:pPr>
                <a:r>
                  <a:rPr lang="en-RO" dirty="0"/>
                  <a:t>În regim permanent static, cuplul activ Ma=constant, astfel </a:t>
                </a:r>
                <a14:m>
                  <m:oMath xmlns:m="http://schemas.openxmlformats.org/officeDocument/2006/math">
                    <m:r>
                      <a:rPr lang="ro-RO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RO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𝑀𝑎</m:t>
                        </m:r>
                      </m:num>
                      <m:den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den>
                    </m:f>
                  </m:oMath>
                </a14:m>
                <a:endParaRPr lang="en-RO" dirty="0"/>
              </a:p>
              <a:p>
                <a:pPr marL="0" indent="0">
                  <a:buNone/>
                </a:pPr>
                <a:r>
                  <a:rPr lang="en-RO" dirty="0"/>
                  <a:t>În regim dinamic, cuplul activ are o variație periodică în timp.</a:t>
                </a:r>
              </a:p>
              <a:p>
                <a:pPr marL="0" indent="0">
                  <a:buNone/>
                </a:pPr>
                <a:endParaRPr lang="en-RO" dirty="0"/>
              </a:p>
              <a:p>
                <a:pPr marL="0" indent="0">
                  <a:buNone/>
                </a:pPr>
                <a:endParaRPr lang="en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B57D6C-1BD3-2D4D-9A7B-CEE39674B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53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A20D2F0-6410-BD4E-8465-AC4F850222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22960" y="1219200"/>
            <a:ext cx="11369040" cy="2209800"/>
          </a:xfrm>
        </p:spPr>
        <p:txBody>
          <a:bodyPr/>
          <a:lstStyle/>
          <a:p>
            <a:pPr algn="ctr" eaLnBrk="1" hangingPunct="1"/>
            <a:r>
              <a:rPr lang="ro-RO" altLang="en-US" b="1" dirty="0"/>
              <a:t>Aparate de măsură magnetoelectrice</a:t>
            </a:r>
            <a:r>
              <a:rPr lang="en-US" altLang="en-US" dirty="0"/>
              <a:t> </a:t>
            </a:r>
            <a:endParaRPr lang="ro-RO" altLang="en-US" dirty="0"/>
          </a:p>
        </p:txBody>
      </p:sp>
    </p:spTree>
    <p:extLst>
      <p:ext uri="{BB962C8B-B14F-4D97-AF65-F5344CB8AC3E}">
        <p14:creationId xmlns:p14="http://schemas.microsoft.com/office/powerpoint/2010/main" val="1764863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>
            <a:extLst>
              <a:ext uri="{FF2B5EF4-FFF2-40B4-BE49-F238E27FC236}">
                <a16:creationId xmlns:a16="http://schemas.microsoft.com/office/drawing/2014/main" id="{420B613D-46AD-B14D-9363-DFA313678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1" y="-17463"/>
            <a:ext cx="6797040" cy="686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296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F4D97DC6-7F48-F841-96C3-A25CCAA22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1"/>
            <a:ext cx="7665720" cy="652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631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A2B878AC-05C6-664B-B0D6-27C22E53F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1" y="0"/>
            <a:ext cx="6797039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383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CCAE1565-3458-7B4A-908F-33E2F34F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40" y="11113"/>
            <a:ext cx="7239000" cy="68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5589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07189489-14CB-4D4B-B339-AA5F1B048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840" y="214314"/>
            <a:ext cx="7376159" cy="649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7669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>
            <a:extLst>
              <a:ext uri="{FF2B5EF4-FFF2-40B4-BE49-F238E27FC236}">
                <a16:creationId xmlns:a16="http://schemas.microsoft.com/office/drawing/2014/main" id="{E3D7EFBD-3103-8D40-8ACE-FA33A6EC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6200"/>
            <a:ext cx="9144000" cy="668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3778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3">
            <a:extLst>
              <a:ext uri="{FF2B5EF4-FFF2-40B4-BE49-F238E27FC236}">
                <a16:creationId xmlns:a16="http://schemas.microsoft.com/office/drawing/2014/main" id="{215DE0D8-60AB-734E-BD56-8DB709E8E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20" y="1087438"/>
            <a:ext cx="8366760" cy="455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96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6BD6-6461-3941-8216-73E13371D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44" y="617650"/>
            <a:ext cx="10515600" cy="471805"/>
          </a:xfrm>
        </p:spPr>
        <p:txBody>
          <a:bodyPr/>
          <a:lstStyle/>
          <a:p>
            <a:r>
              <a:rPr lang="ro-RO" b="1" dirty="0"/>
              <a:t>REAL</a:t>
            </a:r>
            <a:r>
              <a:rPr lang="ro-RO" dirty="0"/>
              <a:t>: </a:t>
            </a:r>
            <a:r>
              <a:rPr lang="ro-RO" b="1" dirty="0"/>
              <a:t>y=f(x)</a:t>
            </a:r>
            <a:r>
              <a:rPr lang="ro-RO" dirty="0"/>
              <a:t> </a:t>
            </a:r>
            <a:r>
              <a:rPr lang="ro-RO" dirty="0">
                <a:sym typeface="Wingdings" pitchFamily="2" charset="2"/>
              </a:rPr>
              <a:t></a:t>
            </a:r>
            <a:r>
              <a:rPr lang="ro-RO" dirty="0"/>
              <a:t> curba de calibrare </a:t>
            </a:r>
            <a:r>
              <a:rPr lang="ro-RO" b="1" dirty="0">
                <a:solidFill>
                  <a:srgbClr val="FF0000"/>
                </a:solidFill>
              </a:rPr>
              <a:t>NELINIARĂ</a:t>
            </a:r>
            <a:endParaRPr lang="en-RO" dirty="0">
              <a:solidFill>
                <a:srgbClr val="FF0000"/>
              </a:solidFill>
            </a:endParaRPr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72C01-70E2-8E47-9443-C1CA583E5C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8710" y="1846898"/>
            <a:ext cx="9974580" cy="3806498"/>
            <a:chOff x="900" y="10389"/>
            <a:chExt cx="10290" cy="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9BE1809-49DD-7340-A830-39CCEDFD4C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0" y="10389"/>
              <a:ext cx="5070" cy="3291"/>
              <a:chOff x="2130" y="10389"/>
              <a:chExt cx="5070" cy="3291"/>
            </a:xfrm>
          </p:grpSpPr>
          <p:sp>
            <p:nvSpPr>
              <p:cNvPr id="20" name="Text Box 233">
                <a:extLst>
                  <a:ext uri="{FF2B5EF4-FFF2-40B4-BE49-F238E27FC236}">
                    <a16:creationId xmlns:a16="http://schemas.microsoft.com/office/drawing/2014/main" id="{B0568CE0-B392-C54B-86C0-FEC82608751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130" y="12420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ro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Δy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1" name="Text Box 226">
                <a:extLst>
                  <a:ext uri="{FF2B5EF4-FFF2-40B4-BE49-F238E27FC236}">
                    <a16:creationId xmlns:a16="http://schemas.microsoft.com/office/drawing/2014/main" id="{E1E183F1-268B-6649-B69E-C7BD7EFDB6B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420" y="13140"/>
                <a:ext cx="253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Eroare de zero (offset)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Text Box 227">
                <a:extLst>
                  <a:ext uri="{FF2B5EF4-FFF2-40B4-BE49-F238E27FC236}">
                    <a16:creationId xmlns:a16="http://schemas.microsoft.com/office/drawing/2014/main" id="{1193DE35-82E8-9A49-A628-1735AC85A03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795" y="12792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 Box 228">
                <a:extLst>
                  <a:ext uri="{FF2B5EF4-FFF2-40B4-BE49-F238E27FC236}">
                    <a16:creationId xmlns:a16="http://schemas.microsoft.com/office/drawing/2014/main" id="{4AC5CF6F-6D35-1C4F-8E62-93D4B321430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550" y="10389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4" name="Line 229">
                <a:extLst>
                  <a:ext uri="{FF2B5EF4-FFF2-40B4-BE49-F238E27FC236}">
                    <a16:creationId xmlns:a16="http://schemas.microsoft.com/office/drawing/2014/main" id="{C18270E7-853C-404A-B06C-F1104DCB2534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2880" y="10392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Line 230">
                <a:extLst>
                  <a:ext uri="{FF2B5EF4-FFF2-40B4-BE49-F238E27FC236}">
                    <a16:creationId xmlns:a16="http://schemas.microsoft.com/office/drawing/2014/main" id="{ED1C1FE2-D73D-334E-9C31-B1F2F33F5F2C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520" y="12912"/>
                <a:ext cx="4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231">
                <a:extLst>
                  <a:ext uri="{FF2B5EF4-FFF2-40B4-BE49-F238E27FC236}">
                    <a16:creationId xmlns:a16="http://schemas.microsoft.com/office/drawing/2014/main" id="{54EA35C3-8CBF-1A4D-92C9-5C6D82AB0D97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2880" y="11292"/>
                <a:ext cx="2880" cy="16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234">
                <a:extLst>
                  <a:ext uri="{FF2B5EF4-FFF2-40B4-BE49-F238E27FC236}">
                    <a16:creationId xmlns:a16="http://schemas.microsoft.com/office/drawing/2014/main" id="{5EAD62A0-E4A8-4445-9F28-11E8F7889CDB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520" y="12405"/>
                <a:ext cx="36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Line 235">
                <a:extLst>
                  <a:ext uri="{FF2B5EF4-FFF2-40B4-BE49-F238E27FC236}">
                    <a16:creationId xmlns:a16="http://schemas.microsoft.com/office/drawing/2014/main" id="{A33CE22F-775F-B148-8F9B-4B89C880C66E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2880" y="10800"/>
                <a:ext cx="2880" cy="16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Line 236">
                <a:extLst>
                  <a:ext uri="{FF2B5EF4-FFF2-40B4-BE49-F238E27FC236}">
                    <a16:creationId xmlns:a16="http://schemas.microsoft.com/office/drawing/2014/main" id="{FDC9A460-6481-864B-B95F-94A2612D1183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700" y="12390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6AC5676-2CE7-314C-B2AA-FB338295D7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510" y="10389"/>
              <a:ext cx="4680" cy="3291"/>
              <a:chOff x="6510" y="10389"/>
              <a:chExt cx="4680" cy="3291"/>
            </a:xfrm>
          </p:grpSpPr>
          <p:sp>
            <p:nvSpPr>
              <p:cNvPr id="7" name="Text Box 239">
                <a:extLst>
                  <a:ext uri="{FF2B5EF4-FFF2-40B4-BE49-F238E27FC236}">
                    <a16:creationId xmlns:a16="http://schemas.microsoft.com/office/drawing/2014/main" id="{CE3EE138-5BB5-8547-8E8C-8562D0D03DF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8040" y="12180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ro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Δy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" name="Text Box 240">
                <a:extLst>
                  <a:ext uri="{FF2B5EF4-FFF2-40B4-BE49-F238E27FC236}">
                    <a16:creationId xmlns:a16="http://schemas.microsoft.com/office/drawing/2014/main" id="{0B9FDDB9-AEC8-914D-AC44-54825EEA120C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410" y="13140"/>
                <a:ext cx="253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Eroare de neliniaritate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Text Box 241">
                <a:extLst>
                  <a:ext uri="{FF2B5EF4-FFF2-40B4-BE49-F238E27FC236}">
                    <a16:creationId xmlns:a16="http://schemas.microsoft.com/office/drawing/2014/main" id="{8839917E-E120-1045-9974-4679E0A76FEE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0785" y="12792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" name="Text Box 242">
                <a:extLst>
                  <a:ext uri="{FF2B5EF4-FFF2-40B4-BE49-F238E27FC236}">
                    <a16:creationId xmlns:a16="http://schemas.microsoft.com/office/drawing/2014/main" id="{85E12E53-12E4-5B4F-9344-25A2246BB2C6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540" y="10389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1" name="Line 243">
                <a:extLst>
                  <a:ext uri="{FF2B5EF4-FFF2-40B4-BE49-F238E27FC236}">
                    <a16:creationId xmlns:a16="http://schemas.microsoft.com/office/drawing/2014/main" id="{77910AC9-45D8-284D-A807-32FF85420CDE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6870" y="10392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244">
                <a:extLst>
                  <a:ext uri="{FF2B5EF4-FFF2-40B4-BE49-F238E27FC236}">
                    <a16:creationId xmlns:a16="http://schemas.microsoft.com/office/drawing/2014/main" id="{90AC9C29-F069-BF45-AA8B-807825DFC8A4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6510" y="12912"/>
                <a:ext cx="4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245">
                <a:extLst>
                  <a:ext uri="{FF2B5EF4-FFF2-40B4-BE49-F238E27FC236}">
                    <a16:creationId xmlns:a16="http://schemas.microsoft.com/office/drawing/2014/main" id="{6C277559-959A-1A46-AD51-3852E3846029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6870" y="11292"/>
                <a:ext cx="2880" cy="16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246">
                <a:extLst>
                  <a:ext uri="{FF2B5EF4-FFF2-40B4-BE49-F238E27FC236}">
                    <a16:creationId xmlns:a16="http://schemas.microsoft.com/office/drawing/2014/main" id="{6DA9C6E3-5C3F-CA43-A9B1-0BDC97C39345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7740" y="12240"/>
                <a:ext cx="54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Line 248">
                <a:extLst>
                  <a:ext uri="{FF2B5EF4-FFF2-40B4-BE49-F238E27FC236}">
                    <a16:creationId xmlns:a16="http://schemas.microsoft.com/office/drawing/2014/main" id="{58EBDF94-FD2A-9747-BA68-1011062448AA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7740" y="11535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" name="Arc 251">
                <a:extLst>
                  <a:ext uri="{FF2B5EF4-FFF2-40B4-BE49-F238E27FC236}">
                    <a16:creationId xmlns:a16="http://schemas.microsoft.com/office/drawing/2014/main" id="{C2F50432-A574-5A47-8721-D49D7BF51E3E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rot="1408202" flipH="1">
                <a:off x="7085" y="11852"/>
                <a:ext cx="1410" cy="1391"/>
              </a:xfrm>
              <a:custGeom>
                <a:avLst/>
                <a:gdLst>
                  <a:gd name="G0" fmla="+- 0 0 0"/>
                  <a:gd name="G1" fmla="+- 20866 0 0"/>
                  <a:gd name="G2" fmla="+- 21600 0 0"/>
                  <a:gd name="T0" fmla="*/ 5584 w 21600"/>
                  <a:gd name="T1" fmla="*/ 0 h 20866"/>
                  <a:gd name="T2" fmla="*/ 21600 w 21600"/>
                  <a:gd name="T3" fmla="*/ 20866 h 20866"/>
                  <a:gd name="T4" fmla="*/ 0 w 21600"/>
                  <a:gd name="T5" fmla="*/ 20866 h 20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866" fill="none" extrusionOk="0">
                    <a:moveTo>
                      <a:pt x="5583" y="0"/>
                    </a:moveTo>
                    <a:cubicBezTo>
                      <a:pt x="15030" y="2528"/>
                      <a:pt x="21600" y="11087"/>
                      <a:pt x="21600" y="20866"/>
                    </a:cubicBezTo>
                  </a:path>
                  <a:path w="21600" h="20866" stroke="0" extrusionOk="0">
                    <a:moveTo>
                      <a:pt x="5583" y="0"/>
                    </a:moveTo>
                    <a:cubicBezTo>
                      <a:pt x="15030" y="2528"/>
                      <a:pt x="21600" y="11087"/>
                      <a:pt x="21600" y="20866"/>
                    </a:cubicBezTo>
                    <a:lnTo>
                      <a:pt x="0" y="20866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  <p:sp>
            <p:nvSpPr>
              <p:cNvPr id="17" name="Arc 252">
                <a:extLst>
                  <a:ext uri="{FF2B5EF4-FFF2-40B4-BE49-F238E27FC236}">
                    <a16:creationId xmlns:a16="http://schemas.microsoft.com/office/drawing/2014/main" id="{34F447B7-8F41-5E4C-9A50-8C7454EA1443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rot="12208202" flipH="1">
                <a:off x="8355" y="10805"/>
                <a:ext cx="1410" cy="1391"/>
              </a:xfrm>
              <a:custGeom>
                <a:avLst/>
                <a:gdLst>
                  <a:gd name="G0" fmla="+- 0 0 0"/>
                  <a:gd name="G1" fmla="+- 20866 0 0"/>
                  <a:gd name="G2" fmla="+- 21600 0 0"/>
                  <a:gd name="T0" fmla="*/ 5584 w 21600"/>
                  <a:gd name="T1" fmla="*/ 0 h 20866"/>
                  <a:gd name="T2" fmla="*/ 21600 w 21600"/>
                  <a:gd name="T3" fmla="*/ 20866 h 20866"/>
                  <a:gd name="T4" fmla="*/ 0 w 21600"/>
                  <a:gd name="T5" fmla="*/ 20866 h 208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0866" fill="none" extrusionOk="0">
                    <a:moveTo>
                      <a:pt x="5583" y="0"/>
                    </a:moveTo>
                    <a:cubicBezTo>
                      <a:pt x="15030" y="2528"/>
                      <a:pt x="21600" y="11087"/>
                      <a:pt x="21600" y="20866"/>
                    </a:cubicBezTo>
                  </a:path>
                  <a:path w="21600" h="20866" stroke="0" extrusionOk="0">
                    <a:moveTo>
                      <a:pt x="5583" y="0"/>
                    </a:moveTo>
                    <a:cubicBezTo>
                      <a:pt x="15030" y="2528"/>
                      <a:pt x="21600" y="11087"/>
                      <a:pt x="21600" y="20866"/>
                    </a:cubicBezTo>
                    <a:lnTo>
                      <a:pt x="0" y="20866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 dirty="0"/>
              </a:p>
            </p:txBody>
          </p:sp>
          <p:cxnSp>
            <p:nvCxnSpPr>
              <p:cNvPr id="18" name="Line 253">
                <a:extLst>
                  <a:ext uri="{FF2B5EF4-FFF2-40B4-BE49-F238E27FC236}">
                    <a16:creationId xmlns:a16="http://schemas.microsoft.com/office/drawing/2014/main" id="{967A2F1C-5395-8C4F-A155-7417813A68B2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7740" y="11880"/>
                <a:ext cx="0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254">
                <a:extLst>
                  <a:ext uri="{FF2B5EF4-FFF2-40B4-BE49-F238E27FC236}">
                    <a16:creationId xmlns:a16="http://schemas.microsoft.com/office/drawing/2014/main" id="{13C29771-60FD-4D48-8FC1-C9683A5D4E4E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rot="10800000">
                <a:off x="7740" y="12420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1053327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E9251B56-C20D-0A4A-A8E8-5F5339F91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40" y="609601"/>
            <a:ext cx="9052559" cy="528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7628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E232C42A-F3D8-0347-93F8-D67581A23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841376"/>
            <a:ext cx="8260080" cy="548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28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40BC0628-EE49-534B-805B-48BEC160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274321"/>
            <a:ext cx="7728268" cy="605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944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42">
            <a:extLst>
              <a:ext uri="{FF2B5EF4-FFF2-40B4-BE49-F238E27FC236}">
                <a16:creationId xmlns:a16="http://schemas.microsoft.com/office/drawing/2014/main" id="{FF01674E-C7B4-4643-923E-C64BABC3FE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1" y="1524000"/>
            <a:ext cx="5541963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380EC56F-22E5-3547-A7EA-97DFFC73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40" y="381001"/>
            <a:ext cx="9494520" cy="608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009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3">
            <a:extLst>
              <a:ext uri="{FF2B5EF4-FFF2-40B4-BE49-F238E27FC236}">
                <a16:creationId xmlns:a16="http://schemas.microsoft.com/office/drawing/2014/main" id="{6A16FC8D-A785-BE4E-8ED2-63E7BE91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31" y="929640"/>
            <a:ext cx="10420163" cy="449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8542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3">
            <a:extLst>
              <a:ext uri="{FF2B5EF4-FFF2-40B4-BE49-F238E27FC236}">
                <a16:creationId xmlns:a16="http://schemas.microsoft.com/office/drawing/2014/main" id="{9BED71CA-46E9-784B-B753-33678171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228600"/>
            <a:ext cx="8747759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7776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>
            <a:extLst>
              <a:ext uri="{FF2B5EF4-FFF2-40B4-BE49-F238E27FC236}">
                <a16:creationId xmlns:a16="http://schemas.microsoft.com/office/drawing/2014/main" id="{204FE598-C63B-A541-9F95-663DCBA1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440" y="304801"/>
            <a:ext cx="854964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409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58F55AF8-4DE2-9548-81A6-677221D1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685800"/>
            <a:ext cx="9204959" cy="557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09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8D27-F2CA-1144-9AFA-01035668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5827373"/>
            <a:ext cx="10515600" cy="806790"/>
          </a:xfrm>
        </p:spPr>
        <p:txBody>
          <a:bodyPr/>
          <a:lstStyle/>
          <a:p>
            <a:r>
              <a:rPr lang="it-IT" b="1" dirty="0" err="1"/>
              <a:t>Sursa</a:t>
            </a:r>
            <a:r>
              <a:rPr lang="it-IT" b="1" dirty="0"/>
              <a:t> </a:t>
            </a:r>
            <a:r>
              <a:rPr lang="it-IT" b="1" dirty="0" err="1"/>
              <a:t>erorilor</a:t>
            </a:r>
            <a:r>
              <a:rPr lang="it-IT" dirty="0"/>
              <a:t>: temperatura, </a:t>
            </a:r>
            <a:r>
              <a:rPr lang="it-IT" dirty="0" err="1"/>
              <a:t>vibraţiile</a:t>
            </a:r>
            <a:r>
              <a:rPr lang="it-IT" dirty="0"/>
              <a:t>, </a:t>
            </a:r>
            <a:r>
              <a:rPr lang="it-IT" dirty="0" err="1"/>
              <a:t>zgomotul</a:t>
            </a:r>
            <a:r>
              <a:rPr lang="it-IT" dirty="0"/>
              <a:t>, </a:t>
            </a:r>
            <a:r>
              <a:rPr lang="it-IT" dirty="0" err="1"/>
              <a:t>umiditatea</a:t>
            </a:r>
            <a:r>
              <a:rPr lang="it-IT" dirty="0"/>
              <a:t>, ...</a:t>
            </a:r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E4A68E-5319-B746-9985-F4949A7440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1187" y="944880"/>
            <a:ext cx="10069625" cy="4053840"/>
            <a:chOff x="1110" y="1569"/>
            <a:chExt cx="9870" cy="32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654901-72ED-A842-93B0-4E09B87E52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0" y="1569"/>
              <a:ext cx="4680" cy="3291"/>
              <a:chOff x="1110" y="1569"/>
              <a:chExt cx="4680" cy="3291"/>
            </a:xfrm>
          </p:grpSpPr>
          <p:sp>
            <p:nvSpPr>
              <p:cNvPr id="27" name="Text Box 259">
                <a:extLst>
                  <a:ext uri="{FF2B5EF4-FFF2-40B4-BE49-F238E27FC236}">
                    <a16:creationId xmlns:a16="http://schemas.microsoft.com/office/drawing/2014/main" id="{39E9B723-479B-3D42-98CE-878E13D92EAD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385" y="2955"/>
                <a:ext cx="7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ro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Δy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8" name="Text Box 260">
                <a:extLst>
                  <a:ext uri="{FF2B5EF4-FFF2-40B4-BE49-F238E27FC236}">
                    <a16:creationId xmlns:a16="http://schemas.microsoft.com/office/drawing/2014/main" id="{F1C0CBC1-91F9-3E48-AABF-4C50D85C6AEE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010" y="4320"/>
                <a:ext cx="253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Eroare de pantă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261">
                <a:extLst>
                  <a:ext uri="{FF2B5EF4-FFF2-40B4-BE49-F238E27FC236}">
                    <a16:creationId xmlns:a16="http://schemas.microsoft.com/office/drawing/2014/main" id="{8207E45D-2890-DC47-9B2E-20BBA542DA73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5385" y="3972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Text Box 262">
                <a:extLst>
                  <a:ext uri="{FF2B5EF4-FFF2-40B4-BE49-F238E27FC236}">
                    <a16:creationId xmlns:a16="http://schemas.microsoft.com/office/drawing/2014/main" id="{991C94EE-A84E-6E4B-A5FA-660BBF7706D9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140" y="1569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Line 263">
                <a:extLst>
                  <a:ext uri="{FF2B5EF4-FFF2-40B4-BE49-F238E27FC236}">
                    <a16:creationId xmlns:a16="http://schemas.microsoft.com/office/drawing/2014/main" id="{7E935BBF-786A-8940-84B4-E249C16A2CDF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1470" y="1572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264">
                <a:extLst>
                  <a:ext uri="{FF2B5EF4-FFF2-40B4-BE49-F238E27FC236}">
                    <a16:creationId xmlns:a16="http://schemas.microsoft.com/office/drawing/2014/main" id="{786B1165-5C76-6744-924D-8FCB90E4106C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1110" y="4092"/>
                <a:ext cx="4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Line 265">
                <a:extLst>
                  <a:ext uri="{FF2B5EF4-FFF2-40B4-BE49-F238E27FC236}">
                    <a16:creationId xmlns:a16="http://schemas.microsoft.com/office/drawing/2014/main" id="{08D737C5-BE8F-4B45-822B-FA00B8A40041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1470" y="2472"/>
                <a:ext cx="2880" cy="16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Line 267">
                <a:extLst>
                  <a:ext uri="{FF2B5EF4-FFF2-40B4-BE49-F238E27FC236}">
                    <a16:creationId xmlns:a16="http://schemas.microsoft.com/office/drawing/2014/main" id="{6BF58D2B-38D0-A547-AE31-AA972406FBFB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1470" y="1800"/>
                <a:ext cx="2130" cy="22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Line 268">
                <a:extLst>
                  <a:ext uri="{FF2B5EF4-FFF2-40B4-BE49-F238E27FC236}">
                    <a16:creationId xmlns:a16="http://schemas.microsoft.com/office/drawing/2014/main" id="{D2981F47-4F74-8148-B17C-538E7FAA10DB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565" y="2925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" name="Line 283">
                <a:extLst>
                  <a:ext uri="{FF2B5EF4-FFF2-40B4-BE49-F238E27FC236}">
                    <a16:creationId xmlns:a16="http://schemas.microsoft.com/office/drawing/2014/main" id="{8877DB7E-F5E3-ED47-AF4E-2F682D88AE63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565" y="3000"/>
                <a:ext cx="0" cy="10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37399E-6DB5-ED4E-BBF3-C7214A34F5E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00" y="1569"/>
              <a:ext cx="4680" cy="3291"/>
              <a:chOff x="6330" y="1569"/>
              <a:chExt cx="4680" cy="3291"/>
            </a:xfrm>
          </p:grpSpPr>
          <p:sp>
            <p:nvSpPr>
              <p:cNvPr id="7" name="Text Box 271">
                <a:extLst>
                  <a:ext uri="{FF2B5EF4-FFF2-40B4-BE49-F238E27FC236}">
                    <a16:creationId xmlns:a16="http://schemas.microsoft.com/office/drawing/2014/main" id="{331E9A2D-AC4D-9642-B790-A733CF3E395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230" y="4320"/>
                <a:ext cx="2535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Eroare de histerezis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8" name="Text Box 272">
                <a:extLst>
                  <a:ext uri="{FF2B5EF4-FFF2-40B4-BE49-F238E27FC236}">
                    <a16:creationId xmlns:a16="http://schemas.microsoft.com/office/drawing/2014/main" id="{D62AE12D-C7B2-8642-8DEA-3FA46D71532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0605" y="3972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x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Text Box 273">
                <a:extLst>
                  <a:ext uri="{FF2B5EF4-FFF2-40B4-BE49-F238E27FC236}">
                    <a16:creationId xmlns:a16="http://schemas.microsoft.com/office/drawing/2014/main" id="{90D0D5DC-9943-3A48-AC48-00AF04B0EF1E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360" y="1569"/>
                <a:ext cx="360" cy="52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0" name="Line 274">
                <a:extLst>
                  <a:ext uri="{FF2B5EF4-FFF2-40B4-BE49-F238E27FC236}">
                    <a16:creationId xmlns:a16="http://schemas.microsoft.com/office/drawing/2014/main" id="{4CD4D164-F8AE-B544-AC62-7DC13AA1AA26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6690" y="1572"/>
                <a:ext cx="0" cy="28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" name="Line 275">
                <a:extLst>
                  <a:ext uri="{FF2B5EF4-FFF2-40B4-BE49-F238E27FC236}">
                    <a16:creationId xmlns:a16="http://schemas.microsoft.com/office/drawing/2014/main" id="{79066FD5-4F8E-4C4D-918A-751B2FF66869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6330" y="4092"/>
                <a:ext cx="46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Line 276">
                <a:extLst>
                  <a:ext uri="{FF2B5EF4-FFF2-40B4-BE49-F238E27FC236}">
                    <a16:creationId xmlns:a16="http://schemas.microsoft.com/office/drawing/2014/main" id="{1E768364-AEEE-AA48-BB06-E6C8B6456857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V="1">
                <a:off x="6690" y="2472"/>
                <a:ext cx="2880" cy="162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" name="Arc 285">
                <a:extLst>
                  <a:ext uri="{FF2B5EF4-FFF2-40B4-BE49-F238E27FC236}">
                    <a16:creationId xmlns:a16="http://schemas.microsoft.com/office/drawing/2014/main" id="{4CD7A0FB-3F78-744B-B377-3C0F5FDA4302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flipH="1">
                <a:off x="6705" y="2475"/>
                <a:ext cx="2838" cy="1245"/>
              </a:xfrm>
              <a:custGeom>
                <a:avLst/>
                <a:gdLst>
                  <a:gd name="G0" fmla="+- 1104 0 0"/>
                  <a:gd name="G1" fmla="+- 21600 0 0"/>
                  <a:gd name="G2" fmla="+- 21600 0 0"/>
                  <a:gd name="T0" fmla="*/ 0 w 22704"/>
                  <a:gd name="T1" fmla="*/ 28 h 21600"/>
                  <a:gd name="T2" fmla="*/ 22704 w 22704"/>
                  <a:gd name="T3" fmla="*/ 21600 h 21600"/>
                  <a:gd name="T4" fmla="*/ 1104 w 2270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04" h="21600" fill="none" extrusionOk="0">
                    <a:moveTo>
                      <a:pt x="0" y="28"/>
                    </a:moveTo>
                    <a:cubicBezTo>
                      <a:pt x="367" y="9"/>
                      <a:pt x="735" y="0"/>
                      <a:pt x="1104" y="0"/>
                    </a:cubicBezTo>
                    <a:cubicBezTo>
                      <a:pt x="13033" y="0"/>
                      <a:pt x="22704" y="9670"/>
                      <a:pt x="22704" y="21600"/>
                    </a:cubicBezTo>
                  </a:path>
                  <a:path w="22704" h="21600" stroke="0" extrusionOk="0">
                    <a:moveTo>
                      <a:pt x="0" y="28"/>
                    </a:moveTo>
                    <a:cubicBezTo>
                      <a:pt x="367" y="9"/>
                      <a:pt x="735" y="0"/>
                      <a:pt x="1104" y="0"/>
                    </a:cubicBezTo>
                    <a:cubicBezTo>
                      <a:pt x="13033" y="0"/>
                      <a:pt x="22704" y="9670"/>
                      <a:pt x="22704" y="21600"/>
                    </a:cubicBezTo>
                    <a:lnTo>
                      <a:pt x="1104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C567FC4-B59B-BB45-8D6B-28661584DC4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1533598">
                <a:off x="7013" y="2942"/>
                <a:ext cx="180" cy="179"/>
                <a:chOff x="7380" y="5580"/>
                <a:chExt cx="187" cy="367"/>
              </a:xfrm>
            </p:grpSpPr>
            <p:cxnSp>
              <p:nvCxnSpPr>
                <p:cNvPr id="25" name="Line 286">
                  <a:extLst>
                    <a:ext uri="{FF2B5EF4-FFF2-40B4-BE49-F238E27FC236}">
                      <a16:creationId xmlns:a16="http://schemas.microsoft.com/office/drawing/2014/main" id="{D4172FDB-5FD8-3B4B-844A-C25FD28DEA6C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>
                  <a:off x="7380" y="5580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6" name="Line 287">
                  <a:extLst>
                    <a:ext uri="{FF2B5EF4-FFF2-40B4-BE49-F238E27FC236}">
                      <a16:creationId xmlns:a16="http://schemas.microsoft.com/office/drawing/2014/main" id="{6B4BD55E-17D7-3E41-81C5-536A9FD9EC94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 flipH="1">
                  <a:off x="7387" y="5767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30734F6-514B-5B4F-A8D6-F0E2E94396E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838881">
                <a:off x="8276" y="2460"/>
                <a:ext cx="180" cy="179"/>
                <a:chOff x="7380" y="5580"/>
                <a:chExt cx="187" cy="367"/>
              </a:xfrm>
            </p:grpSpPr>
            <p:cxnSp>
              <p:nvCxnSpPr>
                <p:cNvPr id="23" name="Line 290">
                  <a:extLst>
                    <a:ext uri="{FF2B5EF4-FFF2-40B4-BE49-F238E27FC236}">
                      <a16:creationId xmlns:a16="http://schemas.microsoft.com/office/drawing/2014/main" id="{DBE707A7-20DF-AF42-A98C-EA56B21D976C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>
                  <a:off x="7380" y="5580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Line 291">
                  <a:extLst>
                    <a:ext uri="{FF2B5EF4-FFF2-40B4-BE49-F238E27FC236}">
                      <a16:creationId xmlns:a16="http://schemas.microsoft.com/office/drawing/2014/main" id="{EC0DCF1F-CEF2-AA47-811E-DA023436EACF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 flipH="1">
                  <a:off x="7387" y="5767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6" name="Arc 292">
                <a:extLst>
                  <a:ext uri="{FF2B5EF4-FFF2-40B4-BE49-F238E27FC236}">
                    <a16:creationId xmlns:a16="http://schemas.microsoft.com/office/drawing/2014/main" id="{E964D69A-5350-B94A-8A9D-3EDC2EA88E16}"/>
                  </a:ext>
                </a:extLst>
              </p:cNvPr>
              <p:cNvSpPr>
                <a:spLocks noChangeAspect="1" noEditPoints="1" noChangeArrowheads="1" noChangeShapeType="1" noTextEdit="1"/>
              </p:cNvSpPr>
              <p:nvPr/>
            </p:nvSpPr>
            <p:spPr bwMode="auto">
              <a:xfrm flipH="1">
                <a:off x="8398" y="2490"/>
                <a:ext cx="2492" cy="2316"/>
              </a:xfrm>
              <a:custGeom>
                <a:avLst/>
                <a:gdLst>
                  <a:gd name="G0" fmla="+- 0 0 0"/>
                  <a:gd name="G1" fmla="+- 18525 0 0"/>
                  <a:gd name="G2" fmla="+- 21600 0 0"/>
                  <a:gd name="T0" fmla="*/ 11108 w 20843"/>
                  <a:gd name="T1" fmla="*/ 0 h 18525"/>
                  <a:gd name="T2" fmla="*/ 20843 w 20843"/>
                  <a:gd name="T3" fmla="*/ 12858 h 18525"/>
                  <a:gd name="T4" fmla="*/ 0 w 20843"/>
                  <a:gd name="T5" fmla="*/ 18525 h 185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43" h="18525" fill="none" extrusionOk="0">
                    <a:moveTo>
                      <a:pt x="11107" y="0"/>
                    </a:moveTo>
                    <a:cubicBezTo>
                      <a:pt x="15891" y="2868"/>
                      <a:pt x="19379" y="7475"/>
                      <a:pt x="20843" y="12857"/>
                    </a:cubicBezTo>
                  </a:path>
                  <a:path w="20843" h="18525" stroke="0" extrusionOk="0">
                    <a:moveTo>
                      <a:pt x="11107" y="0"/>
                    </a:moveTo>
                    <a:cubicBezTo>
                      <a:pt x="15891" y="2868"/>
                      <a:pt x="19379" y="7475"/>
                      <a:pt x="20843" y="12857"/>
                    </a:cubicBezTo>
                    <a:lnTo>
                      <a:pt x="0" y="18525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GB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2A01FF9-AE74-E54A-9973-347CB7F215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7125844">
                <a:off x="8818" y="2993"/>
                <a:ext cx="180" cy="179"/>
                <a:chOff x="7380" y="5580"/>
                <a:chExt cx="187" cy="367"/>
              </a:xfrm>
            </p:grpSpPr>
            <p:cxnSp>
              <p:nvCxnSpPr>
                <p:cNvPr id="21" name="Line 294">
                  <a:extLst>
                    <a:ext uri="{FF2B5EF4-FFF2-40B4-BE49-F238E27FC236}">
                      <a16:creationId xmlns:a16="http://schemas.microsoft.com/office/drawing/2014/main" id="{62BB806F-D62A-544D-BF0D-8019C226CA51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>
                  <a:off x="7380" y="5580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Line 295">
                  <a:extLst>
                    <a:ext uri="{FF2B5EF4-FFF2-40B4-BE49-F238E27FC236}">
                      <a16:creationId xmlns:a16="http://schemas.microsoft.com/office/drawing/2014/main" id="{109C57B9-FE74-4C48-B034-0FF944EFE3F0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 flipH="1">
                  <a:off x="7387" y="5767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9BBBCE2-A937-8940-B5D4-885ABA88434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8316832">
                <a:off x="8445" y="3681"/>
                <a:ext cx="180" cy="179"/>
                <a:chOff x="7380" y="5580"/>
                <a:chExt cx="187" cy="367"/>
              </a:xfrm>
            </p:grpSpPr>
            <p:cxnSp>
              <p:nvCxnSpPr>
                <p:cNvPr id="19" name="Line 297">
                  <a:extLst>
                    <a:ext uri="{FF2B5EF4-FFF2-40B4-BE49-F238E27FC236}">
                      <a16:creationId xmlns:a16="http://schemas.microsoft.com/office/drawing/2014/main" id="{0DECEB0C-B3BF-334B-82C0-0A834C980E6C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>
                  <a:off x="7380" y="5580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Line 298">
                  <a:extLst>
                    <a:ext uri="{FF2B5EF4-FFF2-40B4-BE49-F238E27FC236}">
                      <a16:creationId xmlns:a16="http://schemas.microsoft.com/office/drawing/2014/main" id="{779C593B-1E96-CA45-98FF-A4AE380DD5E9}"/>
                    </a:ext>
                  </a:extLst>
                </p:cNvPr>
                <p:cNvCxnSpPr>
                  <a:cxnSpLocks noChangeAspect="1" noEditPoints="1" noChangeArrowheads="1" noChangeShapeType="1"/>
                </p:cNvCxnSpPr>
                <p:nvPr/>
              </p:nvCxnSpPr>
              <p:spPr bwMode="auto">
                <a:xfrm flipH="1">
                  <a:off x="7387" y="5767"/>
                  <a:ext cx="180" cy="18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2551707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BE45-C224-E640-B18A-1DF1C56B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Erori și incertitudini de măsurare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BF46-9D6E-0E4F-BA72-9A64B579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5302567"/>
            <a:ext cx="11536680" cy="1344930"/>
          </a:xfrm>
        </p:spPr>
        <p:txBody>
          <a:bodyPr/>
          <a:lstStyle/>
          <a:p>
            <a:r>
              <a:rPr lang="it-IT" sz="1800" b="1" dirty="0" err="1"/>
              <a:t>Valoarea</a:t>
            </a:r>
            <a:r>
              <a:rPr lang="it-IT" sz="1800" b="1" dirty="0"/>
              <a:t> </a:t>
            </a:r>
            <a:r>
              <a:rPr lang="it-IT" sz="1800" b="1" dirty="0" err="1"/>
              <a:t>adevărată</a:t>
            </a:r>
            <a:r>
              <a:rPr lang="it-IT" sz="1800" dirty="0"/>
              <a:t>: </a:t>
            </a:r>
            <a:r>
              <a:rPr lang="it-IT" sz="1800" dirty="0" err="1"/>
              <a:t>inaccesibilă</a:t>
            </a:r>
            <a:r>
              <a:rPr lang="it-IT" sz="1800" dirty="0"/>
              <a:t> </a:t>
            </a:r>
            <a:r>
              <a:rPr lang="it-IT" sz="1800" dirty="0" err="1"/>
              <a:t>experienţei</a:t>
            </a:r>
            <a:r>
              <a:rPr lang="it-IT" sz="1800" dirty="0"/>
              <a:t> (nu </a:t>
            </a:r>
            <a:r>
              <a:rPr lang="it-IT" sz="1800" dirty="0" err="1"/>
              <a:t>poate</a:t>
            </a:r>
            <a:r>
              <a:rPr lang="it-IT" sz="1800" dirty="0"/>
              <a:t> fi </a:t>
            </a:r>
            <a:r>
              <a:rPr lang="it-IT" sz="1800" dirty="0" err="1"/>
              <a:t>cunoscută</a:t>
            </a:r>
            <a:r>
              <a:rPr lang="it-IT" sz="1800" dirty="0"/>
              <a:t>)</a:t>
            </a:r>
            <a:endParaRPr lang="en-RO" sz="1800" dirty="0"/>
          </a:p>
          <a:p>
            <a:r>
              <a:rPr lang="it-IT" sz="1800" b="1" dirty="0" err="1"/>
              <a:t>Valoarea</a:t>
            </a:r>
            <a:r>
              <a:rPr lang="it-IT" sz="1800" b="1" dirty="0"/>
              <a:t> </a:t>
            </a:r>
            <a:r>
              <a:rPr lang="it-IT" sz="1800" b="1" dirty="0" err="1"/>
              <a:t>convenţional</a:t>
            </a:r>
            <a:r>
              <a:rPr lang="it-IT" sz="1800" b="1" dirty="0"/>
              <a:t> </a:t>
            </a:r>
            <a:r>
              <a:rPr lang="it-IT" sz="1800" b="1" dirty="0" err="1"/>
              <a:t>adevărată</a:t>
            </a:r>
            <a:r>
              <a:rPr lang="it-IT" sz="1800" dirty="0"/>
              <a:t>: </a:t>
            </a:r>
            <a:r>
              <a:rPr lang="it-IT" sz="1800" dirty="0" err="1"/>
              <a:t>măsurată</a:t>
            </a:r>
            <a:r>
              <a:rPr lang="it-IT" sz="1800" dirty="0"/>
              <a:t> cu </a:t>
            </a:r>
            <a:r>
              <a:rPr lang="it-IT" sz="1800" dirty="0" err="1"/>
              <a:t>aparate</a:t>
            </a:r>
            <a:r>
              <a:rPr lang="it-IT" sz="1800" dirty="0"/>
              <a:t> de </a:t>
            </a:r>
            <a:r>
              <a:rPr lang="it-IT" sz="1800" dirty="0" err="1"/>
              <a:t>măsură</a:t>
            </a:r>
            <a:r>
              <a:rPr lang="it-IT" sz="1800" dirty="0"/>
              <a:t> </a:t>
            </a:r>
            <a:r>
              <a:rPr lang="it-IT" sz="1800" dirty="0" err="1"/>
              <a:t>etalon</a:t>
            </a:r>
            <a:endParaRPr lang="en-RO" sz="1800" dirty="0"/>
          </a:p>
          <a:p>
            <a:r>
              <a:rPr lang="it-IT" sz="1800" b="1" dirty="0" err="1"/>
              <a:t>Incertitudine</a:t>
            </a:r>
            <a:r>
              <a:rPr lang="it-IT" sz="1800" b="1" dirty="0"/>
              <a:t> de </a:t>
            </a:r>
            <a:r>
              <a:rPr lang="it-IT" sz="1800" b="1" dirty="0" err="1"/>
              <a:t>măsurare</a:t>
            </a:r>
            <a:r>
              <a:rPr lang="it-IT" sz="1800" dirty="0"/>
              <a:t>: </a:t>
            </a:r>
            <a:r>
              <a:rPr lang="it-IT" sz="1800" dirty="0" err="1"/>
              <a:t>interval</a:t>
            </a:r>
            <a:r>
              <a:rPr lang="it-IT" sz="1800" dirty="0"/>
              <a:t> </a:t>
            </a:r>
            <a:r>
              <a:rPr lang="it-IT" sz="1800" dirty="0" err="1"/>
              <a:t>estimat</a:t>
            </a:r>
            <a:r>
              <a:rPr lang="it-IT" sz="1800" dirty="0"/>
              <a:t> de valori care, cu o </a:t>
            </a:r>
            <a:r>
              <a:rPr lang="it-IT" sz="1800" dirty="0" err="1"/>
              <a:t>anumită</a:t>
            </a:r>
            <a:r>
              <a:rPr lang="en-RO" sz="1800" dirty="0"/>
              <a:t> </a:t>
            </a:r>
            <a:r>
              <a:rPr lang="it-IT" sz="1800" dirty="0" err="1"/>
              <a:t>probabilitate</a:t>
            </a:r>
            <a:r>
              <a:rPr lang="it-IT" sz="1800" dirty="0"/>
              <a:t> (</a:t>
            </a:r>
            <a:r>
              <a:rPr lang="it-IT" sz="1800" b="1" dirty="0" err="1"/>
              <a:t>nivel</a:t>
            </a:r>
            <a:r>
              <a:rPr lang="it-IT" sz="1800" b="1" dirty="0"/>
              <a:t> de </a:t>
            </a:r>
            <a:r>
              <a:rPr lang="it-IT" sz="1800" b="1" dirty="0" err="1"/>
              <a:t>încredere</a:t>
            </a:r>
            <a:r>
              <a:rPr lang="it-IT" sz="1800" dirty="0"/>
              <a:t>), include </a:t>
            </a:r>
            <a:r>
              <a:rPr lang="it-IT" sz="1800" dirty="0" err="1"/>
              <a:t>valoarea</a:t>
            </a:r>
            <a:r>
              <a:rPr lang="it-IT" sz="1800" dirty="0"/>
              <a:t> </a:t>
            </a:r>
            <a:r>
              <a:rPr lang="it-IT" sz="1800" dirty="0" err="1"/>
              <a:t>adevărată</a:t>
            </a:r>
            <a:endParaRPr lang="en-RO" sz="1800" dirty="0"/>
          </a:p>
          <a:p>
            <a:endParaRPr lang="en-RO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09008-4D2B-0A42-92A0-054A00D4F0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88615" y="1771650"/>
            <a:ext cx="6416675" cy="3314700"/>
            <a:chOff x="1530" y="6840"/>
            <a:chExt cx="10105" cy="5220"/>
          </a:xfrm>
        </p:grpSpPr>
        <p:sp>
          <p:nvSpPr>
            <p:cNvPr id="5" name="Text Box 310">
              <a:extLst>
                <a:ext uri="{FF2B5EF4-FFF2-40B4-BE49-F238E27FC236}">
                  <a16:creationId xmlns:a16="http://schemas.microsoft.com/office/drawing/2014/main" id="{7B9383D5-8A66-C94D-888F-6661309EE5CC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130" y="8820"/>
              <a:ext cx="1440" cy="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Rezultat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" name="Text Box 306">
              <a:extLst>
                <a:ext uri="{FF2B5EF4-FFF2-40B4-BE49-F238E27FC236}">
                  <a16:creationId xmlns:a16="http://schemas.microsoft.com/office/drawing/2014/main" id="{36434A17-7EBE-2842-96BD-413AFF2F9A52}"/>
                </a:ext>
              </a:extLst>
            </p:cNvPr>
            <p:cNvSpPr txBox="1">
              <a:spLocks noChangeAspect="1" noEditPoints="1" noChangeArrowheads="1" noChangeShapeType="1" noTextEdit="1"/>
            </p:cNvSpPr>
            <p:nvPr/>
          </p:nvSpPr>
          <p:spPr bwMode="auto">
            <a:xfrm>
              <a:off x="5490" y="7740"/>
              <a:ext cx="1440" cy="4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Măsurare</a:t>
              </a:r>
              <a:endParaRPr lang="en-RO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418A80-1D6F-5644-B746-5E6FDE3EAB4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510" y="10440"/>
              <a:ext cx="5760" cy="1620"/>
              <a:chOff x="3240" y="10260"/>
              <a:chExt cx="5760" cy="1620"/>
            </a:xfrm>
          </p:grpSpPr>
          <p:sp>
            <p:nvSpPr>
              <p:cNvPr id="28" name="Text Box 304">
                <a:extLst>
                  <a:ext uri="{FF2B5EF4-FFF2-40B4-BE49-F238E27FC236}">
                    <a16:creationId xmlns:a16="http://schemas.microsoft.com/office/drawing/2014/main" id="{974A638D-A0AE-7A4A-B3FE-B34844F5D458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680" y="10260"/>
                <a:ext cx="25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 măsurări repetate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9" name="Text Box 322">
                <a:extLst>
                  <a:ext uri="{FF2B5EF4-FFF2-40B4-BE49-F238E27FC236}">
                    <a16:creationId xmlns:a16="http://schemas.microsoft.com/office/drawing/2014/main" id="{357C887E-A507-244C-AA70-A217F8AEA2CB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3240" y="11340"/>
                <a:ext cx="270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fr-FR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Sistematică (de justeţe)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30" name="Text Box 323">
                <a:extLst>
                  <a:ext uri="{FF2B5EF4-FFF2-40B4-BE49-F238E27FC236}">
                    <a16:creationId xmlns:a16="http://schemas.microsoft.com/office/drawing/2014/main" id="{1C6D2A7F-3F4C-0044-8AF9-08ECADD764B3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6120" y="11340"/>
                <a:ext cx="288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r>
                  <a:rPr lang="fr-FR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Aleatoare (de fidelitate)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31" name="Line 328">
                <a:extLst>
                  <a:ext uri="{FF2B5EF4-FFF2-40B4-BE49-F238E27FC236}">
                    <a16:creationId xmlns:a16="http://schemas.microsoft.com/office/drawing/2014/main" id="{4BAA6C5B-604A-F746-99D9-AAAE3817D004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4680" y="10800"/>
                <a:ext cx="7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Line 329">
                <a:extLst>
                  <a:ext uri="{FF2B5EF4-FFF2-40B4-BE49-F238E27FC236}">
                    <a16:creationId xmlns:a16="http://schemas.microsoft.com/office/drawing/2014/main" id="{1FE73CE9-6965-D149-B14B-D0A9F078EBF9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6480" y="10800"/>
                <a:ext cx="5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" name="Line 331">
              <a:extLst>
                <a:ext uri="{FF2B5EF4-FFF2-40B4-BE49-F238E27FC236}">
                  <a16:creationId xmlns:a16="http://schemas.microsoft.com/office/drawing/2014/main" id="{0E827A1A-9776-3A4C-A8DB-CD8DDFF9120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310" y="9900"/>
              <a:ext cx="5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Line 337">
              <a:extLst>
                <a:ext uri="{FF2B5EF4-FFF2-40B4-BE49-F238E27FC236}">
                  <a16:creationId xmlns:a16="http://schemas.microsoft.com/office/drawing/2014/main" id="{D1079013-839E-D849-958B-94AD6D67757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510" y="7740"/>
              <a:ext cx="396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Line 338">
              <a:extLst>
                <a:ext uri="{FF2B5EF4-FFF2-40B4-BE49-F238E27FC236}">
                  <a16:creationId xmlns:a16="http://schemas.microsoft.com/office/drawing/2014/main" id="{A7AA9D63-5E97-AA4A-9890-4B881B588B2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 flipH="1">
              <a:off x="5130" y="8640"/>
              <a:ext cx="2520" cy="9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11D302B-5C6E-DE41-A2BB-2AE097A386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30" y="7499"/>
              <a:ext cx="4140" cy="3481"/>
              <a:chOff x="1530" y="7499"/>
              <a:chExt cx="4140" cy="3481"/>
            </a:xfrm>
          </p:grpSpPr>
          <p:sp>
            <p:nvSpPr>
              <p:cNvPr id="21" name="Text Box 301">
                <a:extLst>
                  <a:ext uri="{FF2B5EF4-FFF2-40B4-BE49-F238E27FC236}">
                    <a16:creationId xmlns:a16="http://schemas.microsoft.com/office/drawing/2014/main" id="{BC9B5455-E848-9D49-B605-FF7781D3F5CA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2070" y="7499"/>
                <a:ext cx="1440" cy="4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Măsurand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2" name="Text Box 302">
                <a:extLst>
                  <a:ext uri="{FF2B5EF4-FFF2-40B4-BE49-F238E27FC236}">
                    <a16:creationId xmlns:a16="http://schemas.microsoft.com/office/drawing/2014/main" id="{56AF8596-C377-3543-881A-27C864000411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710" y="8280"/>
                <a:ext cx="288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Valoare adevărată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(convenţional adevărată)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3" name="Text Box 303">
                <a:extLst>
                  <a:ext uri="{FF2B5EF4-FFF2-40B4-BE49-F238E27FC236}">
                    <a16:creationId xmlns:a16="http://schemas.microsoft.com/office/drawing/2014/main" id="{4CE2265A-7B91-764E-BCCC-BE7BDDA9AFE0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1530" y="10440"/>
                <a:ext cx="2520" cy="5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La măsurări singulare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Text Box 305">
                <a:extLst>
                  <a:ext uri="{FF2B5EF4-FFF2-40B4-BE49-F238E27FC236}">
                    <a16:creationId xmlns:a16="http://schemas.microsoft.com/office/drawing/2014/main" id="{AF0AFA31-BD89-FB41-9541-CBF15B642FD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4230" y="9540"/>
                <a:ext cx="1440" cy="4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Eroare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25" name="Line 324">
                <a:extLst>
                  <a:ext uri="{FF2B5EF4-FFF2-40B4-BE49-F238E27FC236}">
                    <a16:creationId xmlns:a16="http://schemas.microsoft.com/office/drawing/2014/main" id="{1EF2EDD8-2758-B046-96EC-F3ABE8C217C1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2790" y="7920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" name="Line 325">
                <a:extLst>
                  <a:ext uri="{FF2B5EF4-FFF2-40B4-BE49-F238E27FC236}">
                    <a16:creationId xmlns:a16="http://schemas.microsoft.com/office/drawing/2014/main" id="{B5BF0B03-ED28-B24C-9750-85229DF3BAB0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3150" y="9000"/>
                <a:ext cx="144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Line 326">
                <a:extLst>
                  <a:ext uri="{FF2B5EF4-FFF2-40B4-BE49-F238E27FC236}">
                    <a16:creationId xmlns:a16="http://schemas.microsoft.com/office/drawing/2014/main" id="{956D5587-C79F-1341-BB96-A97529FCAF04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 flipH="1">
                <a:off x="2610" y="9891"/>
                <a:ext cx="162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D449AE-9B84-0E47-9175-EB7D9665C7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463" y="6840"/>
              <a:ext cx="4172" cy="2991"/>
              <a:chOff x="7470" y="6840"/>
              <a:chExt cx="3672" cy="2991"/>
            </a:xfrm>
          </p:grpSpPr>
          <p:sp>
            <p:nvSpPr>
              <p:cNvPr id="13" name="Text Box 307">
                <a:extLst>
                  <a:ext uri="{FF2B5EF4-FFF2-40B4-BE49-F238E27FC236}">
                    <a16:creationId xmlns:a16="http://schemas.microsoft.com/office/drawing/2014/main" id="{7852C793-E62A-BD46-AA3D-390FD44DCF9F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470" y="6840"/>
                <a:ext cx="1440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Etalon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" name="Text Box 308">
                <a:extLst>
                  <a:ext uri="{FF2B5EF4-FFF2-40B4-BE49-F238E27FC236}">
                    <a16:creationId xmlns:a16="http://schemas.microsoft.com/office/drawing/2014/main" id="{070C7C5F-5759-FD42-8590-890FF3F49942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470" y="7560"/>
                <a:ext cx="1440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Calibrare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Text Box 309">
                <a:extLst>
                  <a:ext uri="{FF2B5EF4-FFF2-40B4-BE49-F238E27FC236}">
                    <a16:creationId xmlns:a16="http://schemas.microsoft.com/office/drawing/2014/main" id="{114B9C35-6C0B-2F4C-AE77-C925965D28AA}"/>
                  </a:ext>
                </a:extLst>
              </p:cNvPr>
              <p:cNvSpPr txBox="1">
                <a:spLocks noChangeAspect="1" noEditPoints="1" noChangeArrowheads="1" noChangeShapeType="1" noTextEdit="1"/>
              </p:cNvSpPr>
              <p:nvPr/>
            </p:nvSpPr>
            <p:spPr bwMode="auto">
              <a:xfrm>
                <a:off x="7470" y="8280"/>
                <a:ext cx="1440" cy="4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/>
                <a:r>
                  <a:rPr lang="en-US" sz="11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Instrument</a:t>
                </a:r>
                <a:endParaRPr lang="en-RO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6" name="Line 334">
                <a:extLst>
                  <a:ext uri="{FF2B5EF4-FFF2-40B4-BE49-F238E27FC236}">
                    <a16:creationId xmlns:a16="http://schemas.microsoft.com/office/drawing/2014/main" id="{0D6E3BCB-813F-9741-823C-B0E110805A7F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8190" y="7200"/>
                <a:ext cx="1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Line 335">
                <a:extLst>
                  <a:ext uri="{FF2B5EF4-FFF2-40B4-BE49-F238E27FC236}">
                    <a16:creationId xmlns:a16="http://schemas.microsoft.com/office/drawing/2014/main" id="{B8FD055A-BD03-6B4E-BE5F-DDCBBC9B7846}"/>
                  </a:ext>
                </a:extLst>
              </p:cNvPr>
              <p:cNvCxnSpPr>
                <a:cxnSpLocks noChangeAspect="1" noEditPoints="1" noChangeArrowheads="1" noChangeShapeType="1"/>
              </p:cNvCxnSpPr>
              <p:nvPr/>
            </p:nvCxnSpPr>
            <p:spPr bwMode="auto">
              <a:xfrm>
                <a:off x="8190" y="7920"/>
                <a:ext cx="1" cy="4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5F4926B-5E6C-784B-8C5C-EE77308604E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982" y="7185"/>
                <a:ext cx="2160" cy="2646"/>
                <a:chOff x="8982" y="7185"/>
                <a:chExt cx="2160" cy="2646"/>
              </a:xfrm>
            </p:grpSpPr>
            <p:sp>
              <p:nvSpPr>
                <p:cNvPr id="19" name="Text Box 319">
                  <a:extLst>
                    <a:ext uri="{FF2B5EF4-FFF2-40B4-BE49-F238E27FC236}">
                      <a16:creationId xmlns:a16="http://schemas.microsoft.com/office/drawing/2014/main" id="{F7E1368E-E982-9347-916A-F1625118F120}"/>
                    </a:ext>
                  </a:extLst>
                </p:cNvPr>
                <p:cNvSpPr txBox="1"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982" y="7592"/>
                  <a:ext cx="2160" cy="183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Domeniu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Constanta aparatului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Clasă de precizie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Rezoluţie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Sensibilitate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  <a:p>
                  <a:pPr algn="ctr"/>
                  <a:r>
                    <a:rPr lang="it-IT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Fiabilitate</a:t>
                  </a:r>
                  <a:endParaRPr lang="en-RO" sz="12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AutoShape 320">
                  <a:extLst>
                    <a:ext uri="{FF2B5EF4-FFF2-40B4-BE49-F238E27FC236}">
                      <a16:creationId xmlns:a16="http://schemas.microsoft.com/office/drawing/2014/main" id="{B2AE1506-783F-C04B-90A9-6FB9D6BE5399}"/>
                    </a:ext>
                  </a:extLst>
                </p:cNvPr>
                <p:cNvSpPr>
                  <a:spLocks noChangeAspect="1" noEditPoints="1" noChangeArrowheads="1" noChangeShapeType="1" noTextEdit="1"/>
                </p:cNvSpPr>
                <p:nvPr/>
              </p:nvSpPr>
              <p:spPr bwMode="auto">
                <a:xfrm>
                  <a:off x="8982" y="7185"/>
                  <a:ext cx="360" cy="2646"/>
                </a:xfrm>
                <a:prstGeom prst="leftBrace">
                  <a:avLst>
                    <a:gd name="adj1" fmla="val 6125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036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>
            <a:extLst>
              <a:ext uri="{FF2B5EF4-FFF2-40B4-BE49-F238E27FC236}">
                <a16:creationId xmlns:a16="http://schemas.microsoft.com/office/drawing/2014/main" id="{C6799772-A817-514A-8886-0E9E1C1D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45196"/>
            <a:ext cx="10866120" cy="651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2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3D874134-76FC-AE44-84D2-67A68312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952"/>
            <a:ext cx="7269480" cy="6752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0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3A40AD09-2ACA-4A41-9C55-8B6ADC1DD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59" y="68019"/>
            <a:ext cx="10469881" cy="6789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791</Words>
  <Application>Microsoft Office PowerPoint</Application>
  <PresentationFormat>Ecran lat</PresentationFormat>
  <Paragraphs>124</Paragraphs>
  <Slides>47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Office Theme</vt:lpstr>
      <vt:lpstr>Prezentare PowerPoint</vt:lpstr>
      <vt:lpstr>Prezentare PowerPoint</vt:lpstr>
      <vt:lpstr>Prezentare PowerPoint</vt:lpstr>
      <vt:lpstr>Prezentare PowerPoint</vt:lpstr>
      <vt:lpstr>Prezentare PowerPoint</vt:lpstr>
      <vt:lpstr>Erori și incertitudini de măsurare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  Aparate de măsură analogice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Comportarea dinamică a aparatelor analogice</vt:lpstr>
      <vt:lpstr>Comportarea dinamică a aparatelor analogice</vt:lpstr>
      <vt:lpstr>Comportarea dinamică a aparatelor analogice</vt:lpstr>
      <vt:lpstr>Comportarea dinamică a aparatelor analogice</vt:lpstr>
      <vt:lpstr>Studiul mișcării sistemului mobil (senzor,traductor convector) al instrumentelor analogice</vt:lpstr>
      <vt:lpstr>Studiul mișcării sistemului mobil (senzor,traductor convector) al instrumentelor analogice</vt:lpstr>
      <vt:lpstr>Studiul mișcării sistemului mobil (senzor,traductor, convertor) al instrumentelor analogice</vt:lpstr>
      <vt:lpstr>Aparate de măsură magnetoelectrice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Conceptul de masurare</dc:title>
  <dc:creator>MUNTEANU LIDIA</dc:creator>
  <cp:lastModifiedBy>Radu Munteanu</cp:lastModifiedBy>
  <cp:revision>115</cp:revision>
  <cp:lastPrinted>2020-09-29T07:05:49Z</cp:lastPrinted>
  <dcterms:created xsi:type="dcterms:W3CDTF">2020-09-27T13:12:34Z</dcterms:created>
  <dcterms:modified xsi:type="dcterms:W3CDTF">2020-10-21T18:11:51Z</dcterms:modified>
</cp:coreProperties>
</file>