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1F5AC0-FBED-4D81-8718-1ABAF7928407}" v="377" dt="2023-12-28T13:12:26.808"/>
    <p1510:client id="{A0603FF6-5958-784C-B28A-F17D3C8A6027}" v="287" dt="2023-12-29T13:30:37.8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 varScale="1">
        <p:scale>
          <a:sx n="77" d="100"/>
          <a:sy n="77" d="100"/>
        </p:scale>
        <p:origin x="80" y="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o-RO" dirty="0"/>
              <a:t>Continuare traductoare</a:t>
            </a:r>
            <a:br>
              <a:rPr lang="ro-RO" dirty="0"/>
            </a:br>
            <a:r>
              <a:rPr lang="ro-RO" dirty="0"/>
              <a:t>inteligente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A86820-FFE3-54BD-FC19-295D200CE2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OPERATII ASIGURATE DE UN TRADUCTOR INTELIGENT</a:t>
            </a:r>
          </a:p>
        </p:txBody>
      </p:sp>
      <p:pic>
        <p:nvPicPr>
          <p:cNvPr id="4" name="Content Placeholder 3" descr="A diagram of a diagram&#10;&#10;Description automatically generated">
            <a:extLst>
              <a:ext uri="{FF2B5EF4-FFF2-40B4-BE49-F238E27FC236}">
                <a16:creationId xmlns:a16="http://schemas.microsoft.com/office/drawing/2014/main" id="{CE4AFC10-E23B-0DC6-4095-3D3A7FBAB7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852941" y="643466"/>
            <a:ext cx="6629450" cy="55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294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00A35-956F-BF19-0E8B-6DD1A0D9DD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06048"/>
            <a:ext cx="10515600" cy="53709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ro-RO">
                <a:cs typeface="Calibri"/>
              </a:rPr>
              <a:t>Inițializarea oricărei legături a operatorului sau utilizatorului cu un traductor inteligent presupune existența acestei operații care are trei categorii de configurații (tehnologică, funcțională și operațională).</a:t>
            </a:r>
            <a:endParaRPr lang="en-US"/>
          </a:p>
          <a:p>
            <a:pPr algn="just"/>
            <a:r>
              <a:rPr lang="ro-RO">
                <a:cs typeface="Calibri"/>
              </a:rPr>
              <a:t>Operația de comunicare asigură schimbul bidirecțional de informații între mediul ambient și traductor, după care traductorul le decodifică, le interpretează și furnizează apoi comenzii.</a:t>
            </a:r>
          </a:p>
          <a:p>
            <a:pPr algn="just"/>
            <a:r>
              <a:rPr lang="ro-RO">
                <a:cs typeface="Calibri"/>
              </a:rPr>
              <a:t>Operația de măsurare definește aspectele metrologice și de procesare adecvată a semnalului. Măsurarea operațională conține date sau rezultate ce pot fi utilizate direct de operator.</a:t>
            </a:r>
          </a:p>
          <a:p>
            <a:pPr algn="just"/>
            <a:r>
              <a:rPr lang="ro-RO" dirty="0">
                <a:cs typeface="Calibri"/>
              </a:rPr>
              <a:t>Operația de validare reprezintă o contribuție a inteligenței la creșterea veridicității măsurătorilor prin inspectarea și controlul condițiilor în </a:t>
            </a:r>
            <a:r>
              <a:rPr lang="ro-RO">
                <a:cs typeface="Calibri"/>
              </a:rPr>
              <a:t>care se realizează măsurarea.</a:t>
            </a:r>
          </a:p>
        </p:txBody>
      </p:sp>
    </p:spTree>
    <p:extLst>
      <p:ext uri="{BB962C8B-B14F-4D97-AF65-F5344CB8AC3E}">
        <p14:creationId xmlns:p14="http://schemas.microsoft.com/office/powerpoint/2010/main" val="284010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0C37F8D-7B0D-ADFF-3299-DC2CE893C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A1E7D12D-5D16-DE9E-5215-AF66EB7C32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0CA1E1-D29D-9DFD-748E-BBAEAEAFC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STRUCTURA UNUI </a:t>
            </a:r>
            <a:br>
              <a:rPr lang="en-US" sz="3300" dirty="0">
                <a:solidFill>
                  <a:srgbClr val="FFFFFF"/>
                </a:solidFill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TRADUCTOR INTELIGENT</a:t>
            </a:r>
          </a:p>
        </p:txBody>
      </p:sp>
      <p:pic>
        <p:nvPicPr>
          <p:cNvPr id="6" name="Content Placeholder 5" descr="A diagram of a computer component&#10;&#10;Description automatically generated">
            <a:extLst>
              <a:ext uri="{FF2B5EF4-FFF2-40B4-BE49-F238E27FC236}">
                <a16:creationId xmlns:a16="http://schemas.microsoft.com/office/drawing/2014/main" id="{4962095D-1BFB-FD6E-4336-39FB54CA86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76" r="13877" b="-199"/>
          <a:stretch/>
        </p:blipFill>
        <p:spPr>
          <a:xfrm>
            <a:off x="4706775" y="516486"/>
            <a:ext cx="6781857" cy="5928586"/>
          </a:xfrm>
        </p:spPr>
      </p:pic>
    </p:spTree>
    <p:extLst>
      <p:ext uri="{BB962C8B-B14F-4D97-AF65-F5344CB8AC3E}">
        <p14:creationId xmlns:p14="http://schemas.microsoft.com/office/powerpoint/2010/main" val="2245547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132370-7A7A-E9BE-1010-C36F9E5A0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44FA99DE-950B-9CE5-6718-3A0F27AA66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4CC4F64-965F-BD5A-1813-3B476AA8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29" y="1967266"/>
            <a:ext cx="32835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SCHEMA FUNCȚIONALĂ SIMPLIFICATĂ A TRADUCTORULUI INTELIGENT</a:t>
            </a:r>
            <a:endParaRPr lang="en-US" sz="3300" kern="1200" dirty="0">
              <a:solidFill>
                <a:srgbClr val="FFFFFF"/>
              </a:solidFill>
              <a:latin typeface="+mj-lt"/>
              <a:ea typeface="Calibri Light"/>
              <a:cs typeface="Calibri Light"/>
            </a:endParaRP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5826D8E6-AF4E-4C83-3CC8-6B70D2FDD1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3126" t="6005" r="12649" b="2350"/>
          <a:stretch/>
        </p:blipFill>
        <p:spPr>
          <a:xfrm>
            <a:off x="5893473" y="205246"/>
            <a:ext cx="5404306" cy="6089206"/>
          </a:xfrm>
        </p:spPr>
      </p:pic>
    </p:spTree>
    <p:extLst>
      <p:ext uri="{BB962C8B-B14F-4D97-AF65-F5344CB8AC3E}">
        <p14:creationId xmlns:p14="http://schemas.microsoft.com/office/powerpoint/2010/main" val="3050819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568EB0-F14C-ACAD-EFC5-4394FB3CA3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52837ACD-3C91-B1E6-CCE3-E3CC819E06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F10D86-05B8-25C7-827C-3A92A4699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29" y="1967266"/>
            <a:ext cx="3283575" cy="2547257"/>
          </a:xfrm>
          <a:noFill/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PRINCIPIUL TRADUCTORULUI INTELIGENT CU EXEMPLIFICAREA SUBSISTEMELOR ȘI A CONEXIUNILOR DINTRE ELE</a:t>
            </a:r>
            <a:endParaRPr lang="en-US" dirty="0"/>
          </a:p>
        </p:txBody>
      </p:sp>
      <p:pic>
        <p:nvPicPr>
          <p:cNvPr id="6" name="Content Placeholder 5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F62AFC9D-F5D3-C3B3-C704-4B1EDF034E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9296" t="6693" r="10423" b="8858"/>
          <a:stretch/>
        </p:blipFill>
        <p:spPr>
          <a:xfrm>
            <a:off x="4514380" y="708394"/>
            <a:ext cx="7370901" cy="5565163"/>
          </a:xfrm>
        </p:spPr>
      </p:pic>
    </p:spTree>
    <p:extLst>
      <p:ext uri="{BB962C8B-B14F-4D97-AF65-F5344CB8AC3E}">
        <p14:creationId xmlns:p14="http://schemas.microsoft.com/office/powerpoint/2010/main" val="1410798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27411C-C0DC-1FAF-9EC1-B74643944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2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PRINCIPIUL TRADUCTOARELOR INTELIGENTE REALIZATE ÎN TEHNOLOGIE HIBRIDĂ FOLOSIND CIRCUITE INTEGRATE ORIENTATE PE APLICAȚIE</a:t>
            </a:r>
          </a:p>
        </p:txBody>
      </p:sp>
      <p:pic>
        <p:nvPicPr>
          <p:cNvPr id="4" name="Content Placeholder 3" descr="A diagram of a computer program&#10;&#10;Description automatically generated">
            <a:extLst>
              <a:ext uri="{FF2B5EF4-FFF2-40B4-BE49-F238E27FC236}">
                <a16:creationId xmlns:a16="http://schemas.microsoft.com/office/drawing/2014/main" id="{7611F711-BF2A-EB38-AC30-28EFDF6AE3C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8507" y="1492775"/>
            <a:ext cx="9914506" cy="498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8392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C58E58-0442-D7C6-9807-DDE22A8EA6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own Arrow 7">
            <a:extLst>
              <a:ext uri="{FF2B5EF4-FFF2-40B4-BE49-F238E27FC236}">
                <a16:creationId xmlns:a16="http://schemas.microsoft.com/office/drawing/2014/main" id="{00CA1659-E2AE-FFF7-E2AE-611650C89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794EB-7C7A-B5E8-BE56-903425762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729" y="1967266"/>
            <a:ext cx="3283575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SCHEMA DE PRINCIPIU A UNUI SISTEM INTELIGENT DE MĂSURARE</a:t>
            </a:r>
            <a:endParaRPr lang="en-US" sz="3300" dirty="0">
              <a:solidFill>
                <a:srgbClr val="FFFFFF"/>
              </a:solidFill>
              <a:ea typeface="Calibri Light"/>
              <a:cs typeface="Calibri Light"/>
            </a:endParaRPr>
          </a:p>
        </p:txBody>
      </p:sp>
      <p:pic>
        <p:nvPicPr>
          <p:cNvPr id="5" name="Content Placeholder 4" descr="A diagram of a software system&#10;&#10;Description automatically generated">
            <a:extLst>
              <a:ext uri="{FF2B5EF4-FFF2-40B4-BE49-F238E27FC236}">
                <a16:creationId xmlns:a16="http://schemas.microsoft.com/office/drawing/2014/main" id="{330BFED5-E52F-C0A1-9ABC-A0B7E4CAD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37469" y="387697"/>
            <a:ext cx="7803201" cy="6379335"/>
          </a:xfrm>
        </p:spPr>
      </p:pic>
    </p:spTree>
    <p:extLst>
      <p:ext uri="{BB962C8B-B14F-4D97-AF65-F5344CB8AC3E}">
        <p14:creationId xmlns:p14="http://schemas.microsoft.com/office/powerpoint/2010/main" val="3703272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5D3B0-6BEA-A3AA-159E-3D3F060BCD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08950"/>
            <a:ext cx="10515600" cy="5768013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ro-RO" dirty="0">
                <a:ea typeface="+mn-lt"/>
                <a:cs typeface="+mn-lt"/>
              </a:rPr>
              <a:t>Sistemul inteligent de măsurare se realizează într-o arhitectură cu microprocesor ce permite o comunicare de nivel înalt cu componentele pe baza magistralei interne.</a:t>
            </a:r>
            <a:endParaRPr lang="ro-RO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ro-RO" dirty="0">
                <a:ea typeface="+mn-lt"/>
                <a:cs typeface="+mn-lt"/>
              </a:rPr>
              <a:t>Senzorii și adaptoarele reprezintă traductoare inteligente ce furnizează semnale compatibile cu multiplexorul. Acesta selecționează pe baza unui program, datele impuse. Circuitul de eșantionare / memorare, reduce eroarea legată de viteza de variație a semnalelor analogice multiplexate, frecvența de eșantionare fiind reglabilă pentru a fi compatibilă cu viteza de variație a mărimilor conectate la multiplexor.</a:t>
            </a:r>
            <a:endParaRPr lang="ro-RO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ro-RO" dirty="0">
                <a:ea typeface="+mn-lt"/>
                <a:cs typeface="+mn-lt"/>
              </a:rPr>
              <a:t>Amplificatorul este cu câștig programabil fiindcă nivelul valorilor măsurate poate să varieze mult.</a:t>
            </a:r>
            <a:endParaRPr lang="ro-RO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ro-RO" dirty="0">
                <a:ea typeface="+mn-lt"/>
                <a:cs typeface="+mn-lt"/>
              </a:rPr>
              <a:t>Microprocesoarele utilizate sunt de 16 și 32 de biți, având o bună capacitate de calcul aritmetic. Ele reprezintă centrul sistemului de măsurare.</a:t>
            </a:r>
            <a:endParaRPr lang="ro-RO" dirty="0">
              <a:ea typeface="Calibri" panose="020F0502020204030204"/>
              <a:cs typeface="Calibri" panose="020F0502020204030204"/>
            </a:endParaRPr>
          </a:p>
          <a:p>
            <a:pPr algn="just"/>
            <a:r>
              <a:rPr lang="ro-RO" dirty="0">
                <a:ea typeface="+mn-lt"/>
                <a:cs typeface="+mn-lt"/>
              </a:rPr>
              <a:t>Memoriile permanente (ROM, PROM) conțin datele referitoare la programe, respectiv pentru identificarea senzorilor, informații metodologice, etc. Memoriile cu acces aleatoriu (RAM) permit realizarea unor operații precise.</a:t>
            </a:r>
            <a:endParaRPr lang="ro-RO" dirty="0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268354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318</Words>
  <Application>Microsoft Office PowerPoint</Application>
  <PresentationFormat>Ecran lat</PresentationFormat>
  <Paragraphs>16</Paragraphs>
  <Slides>9</Slides>
  <Notes>0</Notes>
  <HiddenSlides>0</HiddenSlides>
  <MMClips>0</MMClips>
  <ScaleCrop>false</ScaleCrop>
  <HeadingPairs>
    <vt:vector size="6" baseType="variant">
      <vt:variant>
        <vt:lpstr>Fonturi utilizate</vt:lpstr>
      </vt:variant>
      <vt:variant>
        <vt:i4>3</vt:i4>
      </vt:variant>
      <vt:variant>
        <vt:lpstr>Temă</vt:lpstr>
      </vt:variant>
      <vt:variant>
        <vt:i4>1</vt:i4>
      </vt:variant>
      <vt:variant>
        <vt:lpstr>Titluri diapozitive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Continuare traductoare inteligente</vt:lpstr>
      <vt:lpstr>OPERATII ASIGURATE DE UN TRADUCTOR INTELIGENT</vt:lpstr>
      <vt:lpstr>Prezentare PowerPoint</vt:lpstr>
      <vt:lpstr>STRUCTURA UNUI  TRADUCTOR INTELIGENT</vt:lpstr>
      <vt:lpstr>SCHEMA FUNCȚIONALĂ SIMPLIFICATĂ A TRADUCTORULUI INTELIGENT</vt:lpstr>
      <vt:lpstr>PRINCIPIUL TRADUCTORULUI INTELIGENT CU EXEMPLIFICAREA SUBSISTEMELOR ȘI A CONEXIUNILOR DINTRE ELE</vt:lpstr>
      <vt:lpstr>PRINCIPIUL TRADUCTOARELOR INTELIGENTE REALIZATE ÎN TEHNOLOGIE HIBRIDĂ FOLOSIND CIRCUITE INTEGRATE ORIENTATE PE APLICAȚIE</vt:lpstr>
      <vt:lpstr>SCHEMA DE PRINCIPIU A UNUI SISTEM INTELIGENT DE MĂSURARE</vt:lpstr>
      <vt:lpstr>Prezentare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Radu Ioan Munteanu</cp:lastModifiedBy>
  <cp:revision>204</cp:revision>
  <dcterms:created xsi:type="dcterms:W3CDTF">2023-12-28T11:18:32Z</dcterms:created>
  <dcterms:modified xsi:type="dcterms:W3CDTF">2024-01-10T12:07:59Z</dcterms:modified>
</cp:coreProperties>
</file>