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2" r:id="rId5"/>
    <p:sldId id="263" r:id="rId6"/>
    <p:sldId id="264" r:id="rId7"/>
    <p:sldId id="265" r:id="rId8"/>
    <p:sldId id="336" r:id="rId9"/>
    <p:sldId id="266" r:id="rId10"/>
    <p:sldId id="296" r:id="rId11"/>
    <p:sldId id="284" r:id="rId12"/>
    <p:sldId id="285" r:id="rId13"/>
    <p:sldId id="28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99" r:id="rId24"/>
    <p:sldId id="297" r:id="rId25"/>
    <p:sldId id="298" r:id="rId26"/>
    <p:sldId id="309" r:id="rId27"/>
    <p:sldId id="310" r:id="rId28"/>
    <p:sldId id="300" r:id="rId29"/>
    <p:sldId id="306" r:id="rId30"/>
    <p:sldId id="307" r:id="rId31"/>
    <p:sldId id="302" r:id="rId32"/>
    <p:sldId id="303" r:id="rId33"/>
    <p:sldId id="304" r:id="rId34"/>
    <p:sldId id="301" r:id="rId35"/>
    <p:sldId id="278" r:id="rId36"/>
    <p:sldId id="279" r:id="rId37"/>
    <p:sldId id="280" r:id="rId38"/>
    <p:sldId id="281" r:id="rId39"/>
    <p:sldId id="282" r:id="rId40"/>
    <p:sldId id="275" r:id="rId41"/>
    <p:sldId id="283" r:id="rId42"/>
    <p:sldId id="286" r:id="rId43"/>
    <p:sldId id="287" r:id="rId44"/>
    <p:sldId id="288" r:id="rId4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0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0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0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0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0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0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0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0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0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9" Type="http://schemas.openxmlformats.org/officeDocument/2006/relationships/image" Target="../media/image46.wmf"/><Relationship Id="rId18" Type="http://schemas.openxmlformats.org/officeDocument/2006/relationships/image" Target="../media/image45.wmf"/><Relationship Id="rId17" Type="http://schemas.openxmlformats.org/officeDocument/2006/relationships/image" Target="../media/image44.wmf"/><Relationship Id="rId16" Type="http://schemas.openxmlformats.org/officeDocument/2006/relationships/image" Target="../media/image43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40.wmf"/><Relationship Id="rId12" Type="http://schemas.openxmlformats.org/officeDocument/2006/relationships/image" Target="../media/image3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wipe dir="r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0" Type="http://schemas.openxmlformats.org/officeDocument/2006/relationships/vmlDrawing" Target="../drawings/vmlDrawing10.vml"/><Relationship Id="rId4" Type="http://schemas.openxmlformats.org/officeDocument/2006/relationships/image" Target="../media/image29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46.wmf"/><Relationship Id="rId37" Type="http://schemas.openxmlformats.org/officeDocument/2006/relationships/oleObject" Target="../embeddings/oleObject41.bin"/><Relationship Id="rId36" Type="http://schemas.openxmlformats.org/officeDocument/2006/relationships/image" Target="../media/image45.wmf"/><Relationship Id="rId35" Type="http://schemas.openxmlformats.org/officeDocument/2006/relationships/oleObject" Target="../embeddings/oleObject40.bin"/><Relationship Id="rId34" Type="http://schemas.openxmlformats.org/officeDocument/2006/relationships/image" Target="../media/image44.wmf"/><Relationship Id="rId33" Type="http://schemas.openxmlformats.org/officeDocument/2006/relationships/oleObject" Target="../embeddings/oleObject39.bin"/><Relationship Id="rId32" Type="http://schemas.openxmlformats.org/officeDocument/2006/relationships/image" Target="../media/image43.wmf"/><Relationship Id="rId31" Type="http://schemas.openxmlformats.org/officeDocument/2006/relationships/oleObject" Target="../embeddings/oleObject38.bin"/><Relationship Id="rId30" Type="http://schemas.openxmlformats.org/officeDocument/2006/relationships/image" Target="../media/image42.wmf"/><Relationship Id="rId3" Type="http://schemas.openxmlformats.org/officeDocument/2006/relationships/oleObject" Target="../embeddings/oleObject24.bin"/><Relationship Id="rId29" Type="http://schemas.openxmlformats.org/officeDocument/2006/relationships/oleObject" Target="../embeddings/oleObject37.bin"/><Relationship Id="rId28" Type="http://schemas.openxmlformats.org/officeDocument/2006/relationships/image" Target="../media/image41.wmf"/><Relationship Id="rId27" Type="http://schemas.openxmlformats.org/officeDocument/2006/relationships/oleObject" Target="../embeddings/oleObject36.bin"/><Relationship Id="rId26" Type="http://schemas.openxmlformats.org/officeDocument/2006/relationships/image" Target="../media/image40.w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37.wmf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1.wmf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55.png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3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58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6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文本框 3073"/>
          <p:cNvSpPr txBox="1"/>
          <p:nvPr/>
        </p:nvSpPr>
        <p:spPr>
          <a:xfrm>
            <a:off x="250825" y="692150"/>
            <a:ext cx="78486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2" charset="0"/>
                <a:ea typeface="楷体_GB2312" pitchFamily="1" charset="-122"/>
              </a:rPr>
              <a:t>          LINGO</a:t>
            </a:r>
            <a:r>
              <a:rPr lang="zh-CN" altLang="en-US" sz="3600" dirty="0">
                <a:latin typeface="Times New Roman" panose="02020603050405020304" pitchFamily="2" charset="0"/>
                <a:ea typeface="楷体_GB2312" pitchFamily="1" charset="-122"/>
              </a:rPr>
              <a:t>优化软件的使用简介</a:t>
            </a:r>
            <a:endParaRPr lang="zh-CN" altLang="en-US" sz="36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050" name="文本框 3074"/>
          <p:cNvSpPr txBox="1"/>
          <p:nvPr/>
        </p:nvSpPr>
        <p:spPr>
          <a:xfrm>
            <a:off x="1116013" y="2708275"/>
            <a:ext cx="6048375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　　计算机学院应用数学教研室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051" name="文本框 3075"/>
          <p:cNvSpPr txBox="1"/>
          <p:nvPr/>
        </p:nvSpPr>
        <p:spPr>
          <a:xfrm>
            <a:off x="3132138" y="1700213"/>
            <a:ext cx="144145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余德兴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4337"/>
          <p:cNvSpPr txBox="1"/>
          <p:nvPr/>
        </p:nvSpPr>
        <p:spPr>
          <a:xfrm>
            <a:off x="0" y="260350"/>
            <a:ext cx="8459788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练习用软件求下列线性规划问题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1266" name="对象 14338"/>
          <p:cNvGraphicFramePr>
            <a:graphicFrameLocks noChangeAspect="1"/>
          </p:cNvGraphicFramePr>
          <p:nvPr/>
        </p:nvGraphicFramePr>
        <p:xfrm>
          <a:off x="179388" y="981075"/>
          <a:ext cx="287972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78000" imgH="1168400" progId="Equation.3">
                  <p:embed/>
                </p:oleObj>
              </mc:Choice>
              <mc:Fallback>
                <p:oleObj name="" r:id="rId1" imgW="1778000" imgH="1168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981075"/>
                        <a:ext cx="2879725" cy="189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4339"/>
          <p:cNvGraphicFramePr>
            <a:graphicFrameLocks noChangeAspect="1"/>
          </p:cNvGraphicFramePr>
          <p:nvPr/>
        </p:nvGraphicFramePr>
        <p:xfrm>
          <a:off x="539750" y="3644900"/>
          <a:ext cx="26114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612900" imgH="965200" progId="Equation.3">
                  <p:embed/>
                </p:oleObj>
              </mc:Choice>
              <mc:Fallback>
                <p:oleObj name="" r:id="rId3" imgW="1612900" imgH="965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644900"/>
                        <a:ext cx="2611438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>
            <a:graphicFrameLocks noChangeAspect="1"/>
          </p:cNvGraphicFramePr>
          <p:nvPr/>
        </p:nvGraphicFramePr>
        <p:xfrm>
          <a:off x="4716463" y="908050"/>
          <a:ext cx="402272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930400" imgH="2336800" progId="Equation.3">
                  <p:embed/>
                </p:oleObj>
              </mc:Choice>
              <mc:Fallback>
                <p:oleObj name="" r:id="rId5" imgW="1930400" imgH="2336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463" y="908050"/>
                        <a:ext cx="4022725" cy="486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对象 15361"/>
          <p:cNvGraphicFramePr>
            <a:graphicFrameLocks noChangeAspect="1"/>
          </p:cNvGraphicFramePr>
          <p:nvPr/>
        </p:nvGraphicFramePr>
        <p:xfrm>
          <a:off x="611188" y="260350"/>
          <a:ext cx="69850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149600" imgH="2108200" progId="Equation.3">
                  <p:embed/>
                </p:oleObj>
              </mc:Choice>
              <mc:Fallback>
                <p:oleObj name="" r:id="rId1" imgW="3149600" imgH="2108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260350"/>
                        <a:ext cx="6985000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16385"/>
          <p:cNvSpPr/>
          <p:nvPr/>
        </p:nvSpPr>
        <p:spPr>
          <a:xfrm>
            <a:off x="539750" y="981075"/>
            <a:ext cx="5111750" cy="15541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dirty="0">
                <a:latin typeface="Times New Roman" panose="02020603050405020304" pitchFamily="2" charset="0"/>
                <a:ea typeface="楷体_GB2312" pitchFamily="1" charset="-122"/>
              </a:rPr>
              <a:t>2*x1+4*x2+8*x3=500</a:t>
            </a:r>
            <a:endParaRPr lang="en-US" altLang="zh-CN" sz="32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en-US" altLang="zh-CN" sz="3200" dirty="0">
                <a:latin typeface="Times New Roman" panose="02020603050405020304" pitchFamily="2" charset="0"/>
                <a:ea typeface="楷体_GB2312" pitchFamily="1" charset="-122"/>
              </a:rPr>
              <a:t>2*x1+3*x2+4*x3=300</a:t>
            </a:r>
            <a:endParaRPr lang="en-US" altLang="zh-CN" sz="32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en-US" altLang="zh-CN" sz="3200" dirty="0">
                <a:latin typeface="Times New Roman" panose="02020603050405020304" pitchFamily="2" charset="0"/>
                <a:ea typeface="楷体_GB2312" pitchFamily="1" charset="-122"/>
              </a:rPr>
              <a:t>10&lt;=x1&lt;=50</a:t>
            </a:r>
            <a:endParaRPr lang="en-US" altLang="zh-CN" sz="32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3314" name="文本框 16386"/>
          <p:cNvSpPr txBox="1"/>
          <p:nvPr/>
        </p:nvSpPr>
        <p:spPr>
          <a:xfrm>
            <a:off x="250825" y="404813"/>
            <a:ext cx="5329238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5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求解方程组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22529"/>
          <p:cNvSpPr txBox="1"/>
          <p:nvPr/>
        </p:nvSpPr>
        <p:spPr>
          <a:xfrm>
            <a:off x="0" y="0"/>
            <a:ext cx="6192838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2" charset="0"/>
                <a:ea typeface="楷体_GB2312" pitchFamily="1" charset="-122"/>
              </a:rPr>
              <a:t>二、一维数组循环编程模型</a:t>
            </a:r>
            <a:endParaRPr lang="zh-CN" altLang="en-US" sz="36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4338" name="文本框 22530"/>
          <p:cNvSpPr txBox="1"/>
          <p:nvPr/>
        </p:nvSpPr>
        <p:spPr>
          <a:xfrm>
            <a:off x="0" y="549275"/>
            <a:ext cx="8964613" cy="3292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    SAILCO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公司需要决定下四个季度的帆船生产量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下四个季度的帆船需求量分别是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60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75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25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条，这些需求必须按时满足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每个季度正常的生产能力是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条帆船，每条帆船的生产费用是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美元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如果加班生产，每条船的费用是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450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美元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每个季度末，每条帆船的库存费用是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美元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假定生产提前期为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，初始库存为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条船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如何安排生产使总费用最少？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4339" name="文本框 22531"/>
          <p:cNvSpPr txBox="1"/>
          <p:nvPr/>
        </p:nvSpPr>
        <p:spPr>
          <a:xfrm>
            <a:off x="-33337" y="4005263"/>
            <a:ext cx="9140825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解：用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dem,rp,op,inv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分别表示需求量、正常生产量、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4340" name="文本框 22532"/>
          <p:cNvSpPr txBox="1"/>
          <p:nvPr/>
        </p:nvSpPr>
        <p:spPr>
          <a:xfrm>
            <a:off x="0" y="4437063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加班生产量、库存量，则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dem,rp,op,inv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对每个季度都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4341" name="文本框 22533"/>
          <p:cNvSpPr txBox="1"/>
          <p:nvPr/>
        </p:nvSpPr>
        <p:spPr>
          <a:xfrm>
            <a:off x="0" y="4868863"/>
            <a:ext cx="896461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有一个对应的值，也就是说它们是一个由四个元素组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4342" name="文本框 22534"/>
          <p:cNvSpPr txBox="1"/>
          <p:nvPr/>
        </p:nvSpPr>
        <p:spPr>
          <a:xfrm>
            <a:off x="0" y="5373688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成的数组，其中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dem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是知道的，而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rp,op,inv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是未知数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4343" name="文本框 22535"/>
          <p:cNvSpPr txBox="1"/>
          <p:nvPr/>
        </p:nvSpPr>
        <p:spPr>
          <a:xfrm>
            <a:off x="0" y="6021388"/>
            <a:ext cx="896461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现在可以建立起模型：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23553"/>
          <p:cNvSpPr txBox="1"/>
          <p:nvPr/>
        </p:nvSpPr>
        <p:spPr>
          <a:xfrm>
            <a:off x="179388" y="115888"/>
            <a:ext cx="5616575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首先目标函数是所有费用的和：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5362" name="对象 23554"/>
          <p:cNvGraphicFramePr>
            <a:graphicFrameLocks noChangeAspect="1"/>
          </p:cNvGraphicFramePr>
          <p:nvPr/>
        </p:nvGraphicFramePr>
        <p:xfrm>
          <a:off x="350838" y="765175"/>
          <a:ext cx="6210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651760" imgH="355600" progId="Equation.3">
                  <p:embed/>
                </p:oleObj>
              </mc:Choice>
              <mc:Fallback>
                <p:oleObj name="" r:id="rId1" imgW="2651760" imgH="355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838" y="765175"/>
                        <a:ext cx="621030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文本框 23555"/>
          <p:cNvSpPr txBox="1"/>
          <p:nvPr/>
        </p:nvSpPr>
        <p:spPr>
          <a:xfrm>
            <a:off x="107950" y="1700213"/>
            <a:ext cx="3455988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约束条件有两个：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5364" name="文本框 23556"/>
          <p:cNvSpPr txBox="1"/>
          <p:nvPr/>
        </p:nvSpPr>
        <p:spPr>
          <a:xfrm>
            <a:off x="179388" y="2374900"/>
            <a:ext cx="2592387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(1)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能力限制：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5365" name="对象 23557"/>
          <p:cNvGraphicFramePr>
            <a:graphicFrameLocks noChangeAspect="1"/>
          </p:cNvGraphicFramePr>
          <p:nvPr/>
        </p:nvGraphicFramePr>
        <p:xfrm>
          <a:off x="250825" y="2997200"/>
          <a:ext cx="3889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384935" imgH="203200" progId="Equation.3">
                  <p:embed/>
                </p:oleObj>
              </mc:Choice>
              <mc:Fallback>
                <p:oleObj name="" r:id="rId3" imgW="138493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997200"/>
                        <a:ext cx="38893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文本框 23558"/>
          <p:cNvSpPr txBox="1"/>
          <p:nvPr/>
        </p:nvSpPr>
        <p:spPr>
          <a:xfrm>
            <a:off x="179388" y="3500438"/>
            <a:ext cx="3097212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(2)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库存表达式：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5367" name="对象 23559"/>
          <p:cNvGraphicFramePr>
            <a:graphicFrameLocks noChangeAspect="1"/>
          </p:cNvGraphicFramePr>
          <p:nvPr/>
        </p:nvGraphicFramePr>
        <p:xfrm>
          <a:off x="230188" y="3948113"/>
          <a:ext cx="756443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691130" imgH="660400" progId="Equation.3">
                  <p:embed/>
                </p:oleObj>
              </mc:Choice>
              <mc:Fallback>
                <p:oleObj name="" r:id="rId5" imgW="2691130" imgH="660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188" y="3948113"/>
                        <a:ext cx="7564437" cy="185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文本框 23560"/>
          <p:cNvSpPr txBox="1"/>
          <p:nvPr/>
        </p:nvSpPr>
        <p:spPr>
          <a:xfrm>
            <a:off x="0" y="5949950"/>
            <a:ext cx="874871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再加上变量的非负约束就构成了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LP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问题模型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24577"/>
          <p:cNvSpPr txBox="1"/>
          <p:nvPr/>
        </p:nvSpPr>
        <p:spPr>
          <a:xfrm>
            <a:off x="107950" y="44450"/>
            <a:ext cx="896461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如果利用数组的概念这个模型容易建立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记四个季度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386" name="文本框 24578"/>
          <p:cNvSpPr txBox="1"/>
          <p:nvPr/>
        </p:nvSpPr>
        <p:spPr>
          <a:xfrm>
            <a:off x="0" y="549275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组成的集合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quarters={1,2,3,4},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他们就是上面数组的下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387" name="文本框 24579"/>
          <p:cNvSpPr txBox="1"/>
          <p:nvPr/>
        </p:nvSpPr>
        <p:spPr>
          <a:xfrm>
            <a:off x="0" y="1052513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标集合，而数组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dem,rp,op,inv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对集合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quarters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中的每个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388" name="文本框 24580"/>
          <p:cNvSpPr txBox="1"/>
          <p:nvPr/>
        </p:nvSpPr>
        <p:spPr>
          <a:xfrm>
            <a:off x="107950" y="1557338"/>
            <a:ext cx="896461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元素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3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分别对应于一个数值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 Lingo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利用了数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389" name="文本框 24581"/>
          <p:cNvSpPr txBox="1"/>
          <p:nvPr/>
        </p:nvSpPr>
        <p:spPr>
          <a:xfrm>
            <a:off x="0" y="2060575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组及其下标的关系，引入了“集合”及其“属性”的概念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390" name="文本框 24582"/>
          <p:cNvSpPr txBox="1"/>
          <p:nvPr/>
        </p:nvSpPr>
        <p:spPr>
          <a:xfrm>
            <a:off x="0" y="2636838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，把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quarters={1,2,3,4}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称为集合，把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dem,rp,op,inv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称为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391" name="文本框 24583"/>
          <p:cNvSpPr txBox="1"/>
          <p:nvPr/>
        </p:nvSpPr>
        <p:spPr>
          <a:xfrm>
            <a:off x="0" y="3284538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该集合的属性（即定义在该集合上的属性）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图片 25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0"/>
            <a:ext cx="9109075" cy="6799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266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0"/>
            <a:ext cx="9109075" cy="6783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276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15888"/>
            <a:ext cx="9036050" cy="6738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框 28673"/>
          <p:cNvSpPr txBox="1"/>
          <p:nvPr/>
        </p:nvSpPr>
        <p:spPr>
          <a:xfrm>
            <a:off x="0" y="115888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        Lingo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的典型输入方式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以“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model:”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开始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以“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end”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结束，它们之间由语句组成，可以分成三个部分：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0482" name="文本框 28674"/>
          <p:cNvSpPr txBox="1"/>
          <p:nvPr/>
        </p:nvSpPr>
        <p:spPr>
          <a:xfrm>
            <a:off x="0" y="1196975"/>
            <a:ext cx="8820150" cy="2378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集合定义部分（从“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sets:”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到“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endsets”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定义集合及其属性，语句“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quarters/1..4/:dem,rp,op,inv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；”就定义了集合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“quarters={1,2,3,4}”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以及对应于该集合的属性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dem,rp,op,inv,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其结果定义了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16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个变量名（不一定都是决策变量，如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dem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是已知的）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0483" name="文本框 28675"/>
          <p:cNvSpPr txBox="1"/>
          <p:nvPr/>
        </p:nvSpPr>
        <p:spPr>
          <a:xfrm>
            <a:off x="0" y="3789363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数据输入部分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从“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data:”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到“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enddata”): “dem=40,60,75,25”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给出常量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dem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的值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0484" name="文本框 28676"/>
          <p:cNvSpPr txBox="1"/>
          <p:nvPr/>
        </p:nvSpPr>
        <p:spPr>
          <a:xfrm>
            <a:off x="0" y="5157788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3.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其它部分：给出优化目标函数和约束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0" y="692150"/>
            <a:ext cx="9144000" cy="2835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动态投资问题 宏银公司承诺为某建设项目从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2003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年起的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年中每年初分别提供以下数额贷款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:2003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—100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万元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2004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—150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万元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2005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—120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万元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2006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—110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万元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以上贷款资金均需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年底筹集齐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但为了充分发挥这笔资金的作用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在满足每年贷款额情况下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可将多余资金分别用于下列投资项目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0" y="3500438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      (1)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于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2003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年初购买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种债券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期限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3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到期后本息合计为投资额的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140%,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但限购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60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万元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;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107950" y="4581525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      (2)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于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2003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年初购买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种债券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期限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到期后本息合计为投资额的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125%,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但限购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90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万元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;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34925" y="5735638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      (3)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于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2004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年初购买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种债券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期限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到期后本息合计为投资额的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130%,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但限购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50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万元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;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74" name="文本框 7173"/>
          <p:cNvSpPr txBox="1"/>
          <p:nvPr/>
        </p:nvSpPr>
        <p:spPr>
          <a:xfrm>
            <a:off x="0" y="0"/>
            <a:ext cx="34925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2" charset="0"/>
                <a:ea typeface="楷体_GB2312" pitchFamily="1" charset="-122"/>
              </a:rPr>
              <a:t>一、一般模型</a:t>
            </a:r>
            <a:endParaRPr lang="zh-CN" altLang="en-US" sz="36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  <p:bldP spid="7173" grpId="0"/>
      <p:bldP spid="71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9697"/>
          <p:cNvSpPr>
            <a:spLocks noGrp="1"/>
          </p:cNvSpPr>
          <p:nvPr>
            <p:ph type="title"/>
          </p:nvPr>
        </p:nvSpPr>
        <p:spPr>
          <a:xfrm>
            <a:off x="0" y="187325"/>
            <a:ext cx="3348038" cy="720725"/>
          </a:xfrm>
        </p:spPr>
        <p:txBody>
          <a:bodyPr anchor="ctr"/>
          <a:p>
            <a:pPr algn="l"/>
            <a:r>
              <a:rPr lang="zh-CN" altLang="en-US" sz="3000" b="1">
                <a:ea typeface="楷体_GB2312" pitchFamily="1" charset="-122"/>
              </a:rPr>
              <a:t>常见的数学函数</a:t>
            </a:r>
            <a:endParaRPr lang="zh-CN" altLang="en-US" sz="3000" b="1">
              <a:ea typeface="楷体_GB2312" pitchFamily="1" charset="-122"/>
            </a:endParaRPr>
          </a:p>
        </p:txBody>
      </p:sp>
      <p:sp>
        <p:nvSpPr>
          <p:cNvPr id="21506" name="文本占位符 29698"/>
          <p:cNvSpPr>
            <a:spLocks noGrp="1"/>
          </p:cNvSpPr>
          <p:nvPr>
            <p:ph idx="1"/>
          </p:nvPr>
        </p:nvSpPr>
        <p:spPr>
          <a:xfrm>
            <a:off x="0" y="908050"/>
            <a:ext cx="8507413" cy="5184775"/>
          </a:xfrm>
        </p:spPr>
        <p:txBody>
          <a:bodyPr wrap="square" anchor="ctr"/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@ABS(X)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@COS(X)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@EXP(X)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@LOG(X)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@SIN(X)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@TAN(X)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@SMAX(X1, X2,..., XN)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@SMIN(X1, X2,..., XN)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@FLOOR(X) integer function</a:t>
            </a:r>
            <a:r>
              <a:rPr lang="zh-CN" altLang="en-US" sz="3000" b="1" dirty="0">
                <a:solidFill>
                  <a:schemeClr val="tx2"/>
                </a:solidFill>
                <a:ea typeface="楷体_GB2312" pitchFamily="1" charset="-122"/>
              </a:rPr>
              <a:t>取整函数</a:t>
            </a:r>
            <a:endParaRPr lang="zh-CN" altLang="en-US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@LGM(X) gamma function 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楷体_GB2312" pitchFamily="1" charset="-122"/>
              </a:rPr>
              <a:t>@SIGN(X) sign function</a:t>
            </a:r>
            <a:endParaRPr lang="en-US" altLang="zh-CN" sz="3000" b="1" dirty="0">
              <a:solidFill>
                <a:schemeClr val="tx2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30721"/>
          <p:cNvSpPr>
            <a:spLocks noGrp="1"/>
          </p:cNvSpPr>
          <p:nvPr>
            <p:ph type="title"/>
          </p:nvPr>
        </p:nvSpPr>
        <p:spPr>
          <a:xfrm>
            <a:off x="179388" y="0"/>
            <a:ext cx="4032250" cy="692150"/>
          </a:xfrm>
        </p:spPr>
        <p:txBody>
          <a:bodyPr anchor="ctr"/>
          <a:p>
            <a:pPr algn="l"/>
            <a:r>
              <a:rPr lang="zh-CN" altLang="en-US" sz="3000">
                <a:ea typeface="楷体_GB2312" pitchFamily="1" charset="-122"/>
              </a:rPr>
              <a:t>条件和逻辑运算符</a:t>
            </a:r>
            <a:endParaRPr lang="zh-CN" altLang="en-US" sz="3000">
              <a:ea typeface="楷体_GB2312" pitchFamily="1" charset="-122"/>
            </a:endParaRPr>
          </a:p>
        </p:txBody>
      </p:sp>
      <p:sp>
        <p:nvSpPr>
          <p:cNvPr id="30723" name="文本占位符 30722"/>
          <p:cNvSpPr>
            <a:spLocks noGrp="1"/>
          </p:cNvSpPr>
          <p:nvPr>
            <p:ph type="body" sz="half" idx="1"/>
          </p:nvPr>
        </p:nvSpPr>
        <p:spPr>
          <a:xfrm>
            <a:off x="1042988" y="765175"/>
            <a:ext cx="3810000" cy="4114800"/>
          </a:xfrm>
        </p:spPr>
        <p:txBody>
          <a:bodyPr wrap="square" anchor="ctr"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楷体_GB2312" pitchFamily="1" charset="-122"/>
              </a:rPr>
              <a:t>#EQ#         </a:t>
            </a:r>
            <a:r>
              <a:rPr lang="zh-CN" altLang="en-US" sz="2600" dirty="0">
                <a:solidFill>
                  <a:schemeClr val="tx2"/>
                </a:solidFill>
                <a:ea typeface="楷体_GB2312" pitchFamily="1" charset="-122"/>
              </a:rPr>
              <a:t>＝</a:t>
            </a:r>
            <a:endParaRPr lang="zh-CN" altLang="en-US" sz="2600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楷体_GB2312" pitchFamily="1" charset="-122"/>
              </a:rPr>
              <a:t>#NE#         ≠</a:t>
            </a:r>
            <a:endParaRPr lang="en-US" altLang="zh-CN" sz="2600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楷体_GB2312" pitchFamily="1" charset="-122"/>
              </a:rPr>
              <a:t>#GT#         </a:t>
            </a:r>
            <a:r>
              <a:rPr lang="zh-CN" altLang="en-US" sz="2600" dirty="0">
                <a:solidFill>
                  <a:schemeClr val="tx2"/>
                </a:solidFill>
                <a:ea typeface="楷体_GB2312" pitchFamily="1" charset="-122"/>
              </a:rPr>
              <a:t>＞</a:t>
            </a:r>
            <a:endParaRPr lang="zh-CN" altLang="en-US" sz="2600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楷体_GB2312" pitchFamily="1" charset="-122"/>
              </a:rPr>
              <a:t>#GE#         ≥</a:t>
            </a:r>
            <a:endParaRPr lang="en-US" altLang="zh-CN" sz="2600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楷体_GB2312" pitchFamily="1" charset="-122"/>
              </a:rPr>
              <a:t>#LT#          </a:t>
            </a:r>
            <a:r>
              <a:rPr lang="zh-CN" altLang="en-US" sz="2600" dirty="0">
                <a:solidFill>
                  <a:schemeClr val="tx2"/>
                </a:solidFill>
                <a:ea typeface="楷体_GB2312" pitchFamily="1" charset="-122"/>
              </a:rPr>
              <a:t>＜</a:t>
            </a:r>
            <a:endParaRPr lang="zh-CN" altLang="en-US" sz="2600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楷体_GB2312" pitchFamily="1" charset="-122"/>
              </a:rPr>
              <a:t>#LE#          ≤</a:t>
            </a:r>
            <a:endParaRPr lang="en-US" altLang="zh-CN" sz="2600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楷体_GB2312" pitchFamily="1" charset="-122"/>
              </a:rPr>
              <a:t>#AND#       </a:t>
            </a:r>
            <a:r>
              <a:rPr lang="zh-CN" altLang="en-US" sz="2600" dirty="0">
                <a:solidFill>
                  <a:schemeClr val="tx2"/>
                </a:solidFill>
                <a:ea typeface="楷体_GB2312" pitchFamily="1" charset="-122"/>
              </a:rPr>
              <a:t>与</a:t>
            </a:r>
            <a:endParaRPr lang="zh-CN" altLang="en-US" sz="2600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楷体_GB2312" pitchFamily="1" charset="-122"/>
              </a:rPr>
              <a:t>#OR#          </a:t>
            </a:r>
            <a:r>
              <a:rPr lang="zh-CN" altLang="en-US" sz="2600" dirty="0">
                <a:solidFill>
                  <a:schemeClr val="tx2"/>
                </a:solidFill>
                <a:ea typeface="楷体_GB2312" pitchFamily="1" charset="-122"/>
              </a:rPr>
              <a:t>或</a:t>
            </a:r>
            <a:endParaRPr lang="zh-CN" altLang="en-US" sz="2600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楷体_GB2312" pitchFamily="1" charset="-122"/>
              </a:rPr>
              <a:t>#NOT#       </a:t>
            </a:r>
            <a:r>
              <a:rPr lang="zh-CN" altLang="en-US" sz="2600" dirty="0">
                <a:solidFill>
                  <a:schemeClr val="tx2"/>
                </a:solidFill>
                <a:ea typeface="楷体_GB2312" pitchFamily="1" charset="-122"/>
              </a:rPr>
              <a:t>非</a:t>
            </a:r>
            <a:endParaRPr lang="zh-CN" altLang="en-US" sz="2600" dirty="0">
              <a:solidFill>
                <a:schemeClr val="tx2"/>
              </a:solidFill>
              <a:ea typeface="楷体_GB2312" pitchFamily="1" charset="-122"/>
            </a:endParaRPr>
          </a:p>
        </p:txBody>
      </p:sp>
      <p:sp>
        <p:nvSpPr>
          <p:cNvPr id="22531" name="文本框 30723"/>
          <p:cNvSpPr txBox="1"/>
          <p:nvPr/>
        </p:nvSpPr>
        <p:spPr>
          <a:xfrm>
            <a:off x="5292725" y="260350"/>
            <a:ext cx="2592388" cy="579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特殊符号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2" name="矩形 30724"/>
          <p:cNvSpPr/>
          <p:nvPr/>
        </p:nvSpPr>
        <p:spPr>
          <a:xfrm>
            <a:off x="5076825" y="981075"/>
            <a:ext cx="3827463" cy="5191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 ！  段落注释符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3" name="矩形 30725"/>
          <p:cNvSpPr/>
          <p:nvPr/>
        </p:nvSpPr>
        <p:spPr>
          <a:xfrm>
            <a:off x="5345113" y="2636838"/>
            <a:ext cx="3798887" cy="6413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 ； 段落结束符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4" name="矩形 30726"/>
          <p:cNvSpPr/>
          <p:nvPr/>
        </p:nvSpPr>
        <p:spPr>
          <a:xfrm>
            <a:off x="5148263" y="1773238"/>
            <a:ext cx="3870325" cy="5191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[ ]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方程注释符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31745"/>
          <p:cNvSpPr txBox="1"/>
          <p:nvPr/>
        </p:nvSpPr>
        <p:spPr>
          <a:xfrm>
            <a:off x="0" y="0"/>
            <a:ext cx="9144000" cy="7232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xiaobiao /1,2,3,4,5/:x;</a:t>
            </a:r>
            <a:endParaRPr lang="en-US" altLang="zh-CN" sz="3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600" dirty="0">
                <a:latin typeface="Arial" panose="020B0604020202020204" pitchFamily="34" charset="0"/>
              </a:rPr>
              <a:t>表示</a:t>
            </a:r>
            <a:r>
              <a:rPr lang="en-US" altLang="zh-CN" sz="3600" dirty="0">
                <a:latin typeface="Arial" panose="020B0604020202020204" pitchFamily="34" charset="0"/>
              </a:rPr>
              <a:t>:x(1); x(2);x(3);x(4);x(5);</a:t>
            </a:r>
            <a:endParaRPr lang="en-US" altLang="zh-CN" sz="3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@for(xiaobiao(i):@gin(x(i)));</a:t>
            </a:r>
            <a:r>
              <a:rPr lang="zh-CN" altLang="en-US" sz="3600" dirty="0">
                <a:latin typeface="Arial" panose="020B0604020202020204" pitchFamily="34" charset="0"/>
              </a:rPr>
              <a:t>或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@for(xiaobiao:@gin(x));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600" dirty="0">
                <a:latin typeface="Arial" panose="020B0604020202020204" pitchFamily="34" charset="0"/>
              </a:rPr>
              <a:t>表示</a:t>
            </a:r>
            <a:r>
              <a:rPr lang="en-US" altLang="zh-CN" sz="3600" dirty="0">
                <a:latin typeface="Arial" panose="020B0604020202020204" pitchFamily="34" charset="0"/>
              </a:rPr>
              <a:t>5</a:t>
            </a:r>
            <a:r>
              <a:rPr lang="zh-CN" altLang="en-US" sz="3600" dirty="0">
                <a:latin typeface="Arial" panose="020B0604020202020204" pitchFamily="34" charset="0"/>
              </a:rPr>
              <a:t>个变量取非负整数</a:t>
            </a:r>
            <a:r>
              <a:rPr lang="en-US" altLang="zh-CN" sz="3600" dirty="0">
                <a:latin typeface="Arial" panose="020B0604020202020204" pitchFamily="34" charset="0"/>
              </a:rPr>
              <a:t>;</a:t>
            </a:r>
            <a:endParaRPr lang="en-US" altLang="zh-CN" sz="3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600" dirty="0">
                <a:latin typeface="Arial" panose="020B0604020202020204" pitchFamily="34" charset="0"/>
              </a:rPr>
              <a:t>如果只有</a:t>
            </a:r>
            <a:r>
              <a:rPr lang="en-US" altLang="zh-CN" sz="3600" dirty="0">
                <a:latin typeface="Arial" panose="020B0604020202020204" pitchFamily="34" charset="0"/>
              </a:rPr>
              <a:t>x(1)</a:t>
            </a:r>
            <a:r>
              <a:rPr lang="zh-CN" altLang="en-US" sz="3600" dirty="0">
                <a:latin typeface="Arial" panose="020B0604020202020204" pitchFamily="34" charset="0"/>
              </a:rPr>
              <a:t>不取整数的表达</a:t>
            </a:r>
            <a:r>
              <a:rPr lang="en-US" altLang="zh-CN" sz="3600" dirty="0">
                <a:latin typeface="Arial" panose="020B0604020202020204" pitchFamily="34" charset="0"/>
              </a:rPr>
              <a:t>:</a:t>
            </a:r>
            <a:endParaRPr lang="en-US" altLang="zh-CN" sz="3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@for(xiaobiao(i)|i#ge#2:@gin(x(i)));</a:t>
            </a:r>
            <a:endParaRPr lang="en-US" altLang="zh-CN" sz="3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36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32769"/>
          <p:cNvSpPr txBox="1"/>
          <p:nvPr/>
        </p:nvSpPr>
        <p:spPr>
          <a:xfrm>
            <a:off x="1258888" y="620713"/>
            <a:ext cx="4967287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、求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1+2+3+……+100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4578" name="文本框 32770"/>
          <p:cNvSpPr txBox="1"/>
          <p:nvPr/>
        </p:nvSpPr>
        <p:spPr>
          <a:xfrm>
            <a:off x="971550" y="1773238"/>
            <a:ext cx="4967288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、求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1+2+3+……+98+100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4579" name="文本框 32771"/>
          <p:cNvSpPr txBox="1"/>
          <p:nvPr/>
        </p:nvSpPr>
        <p:spPr>
          <a:xfrm>
            <a:off x="900113" y="3429000"/>
            <a:ext cx="4967287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3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、求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1+2+3+……+97+100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4580" name="文本框 32772"/>
          <p:cNvSpPr txBox="1"/>
          <p:nvPr/>
        </p:nvSpPr>
        <p:spPr>
          <a:xfrm>
            <a:off x="0" y="0"/>
            <a:ext cx="183515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练习：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33793"/>
          <p:cNvSpPr txBox="1"/>
          <p:nvPr/>
        </p:nvSpPr>
        <p:spPr>
          <a:xfrm>
            <a:off x="0" y="1268413"/>
            <a:ext cx="8964613" cy="426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   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SAILCO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公司需要决定下四个季度的帆船生产量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下四个季度的帆船需求量分别是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60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75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25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条，</a:t>
            </a:r>
            <a:r>
              <a:rPr lang="zh-CN" altLang="en-US" sz="3400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这些需求可满足也可以不满足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每个季度正常的生产能力是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条帆船，每条帆船的生产费用是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美元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如果加班生产，每条船的费用是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450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美元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四个季度的售价分别是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600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700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750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600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美元。每个季度末，每条帆船的库存费用是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美元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假定生产提前期为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，初始库存为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条船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如何安排生产使总利润最大？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34817"/>
          <p:cNvSpPr txBox="1"/>
          <p:nvPr/>
        </p:nvSpPr>
        <p:spPr>
          <a:xfrm>
            <a:off x="-33337" y="333375"/>
            <a:ext cx="1292225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解设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6626" name="对象 34818"/>
          <p:cNvGraphicFramePr>
            <a:graphicFrameLocks noChangeAspect="1"/>
          </p:cNvGraphicFramePr>
          <p:nvPr/>
        </p:nvGraphicFramePr>
        <p:xfrm>
          <a:off x="971550" y="404813"/>
          <a:ext cx="5634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106295" imgH="203200" progId="Equation.3">
                  <p:embed/>
                </p:oleObj>
              </mc:Choice>
              <mc:Fallback>
                <p:oleObj name="" r:id="rId1" imgW="2106295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404813"/>
                        <a:ext cx="5634038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文本框 34819"/>
          <p:cNvSpPr txBox="1"/>
          <p:nvPr/>
        </p:nvSpPr>
        <p:spPr>
          <a:xfrm>
            <a:off x="6804025" y="333375"/>
            <a:ext cx="208756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分别表示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6628" name="文本框 34820"/>
          <p:cNvSpPr txBox="1"/>
          <p:nvPr/>
        </p:nvSpPr>
        <p:spPr>
          <a:xfrm>
            <a:off x="250825" y="1052513"/>
            <a:ext cx="8893175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第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个月的库存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正常生产量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交货量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需求量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售价，加班生产量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(i=1,2,3,4,5,6)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则有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6629" name="文本框 34821"/>
          <p:cNvSpPr txBox="1"/>
          <p:nvPr/>
        </p:nvSpPr>
        <p:spPr>
          <a:xfrm>
            <a:off x="323850" y="2060575"/>
            <a:ext cx="208915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利润为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6630" name="对象 34822"/>
          <p:cNvGraphicFramePr>
            <a:graphicFrameLocks noChangeAspect="1"/>
          </p:cNvGraphicFramePr>
          <p:nvPr/>
        </p:nvGraphicFramePr>
        <p:xfrm>
          <a:off x="971550" y="2349500"/>
          <a:ext cx="424973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815465" imgH="660400" progId="Equation.3">
                  <p:embed/>
                </p:oleObj>
              </mc:Choice>
              <mc:Fallback>
                <p:oleObj name="" r:id="rId3" imgW="1815465" imgH="660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349500"/>
                        <a:ext cx="4249738" cy="1230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文本框 34823"/>
          <p:cNvSpPr txBox="1"/>
          <p:nvPr/>
        </p:nvSpPr>
        <p:spPr>
          <a:xfrm>
            <a:off x="0" y="3789363"/>
            <a:ext cx="3671888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约束条件为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6632" name="文本框 34824"/>
          <p:cNvSpPr txBox="1"/>
          <p:nvPr/>
        </p:nvSpPr>
        <p:spPr>
          <a:xfrm>
            <a:off x="0" y="4292600"/>
            <a:ext cx="882015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、每个季度的正常生产不能超过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40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6633" name="对象 34825"/>
          <p:cNvGraphicFramePr>
            <a:graphicFrameLocks noChangeAspect="1"/>
          </p:cNvGraphicFramePr>
          <p:nvPr/>
        </p:nvGraphicFramePr>
        <p:xfrm>
          <a:off x="1328738" y="5084763"/>
          <a:ext cx="15192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571500" imgH="203200" progId="Equation.3">
                  <p:embed/>
                </p:oleObj>
              </mc:Choice>
              <mc:Fallback>
                <p:oleObj name="" r:id="rId5" imgW="5715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8738" y="5084763"/>
                        <a:ext cx="151923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35841"/>
          <p:cNvSpPr txBox="1"/>
          <p:nvPr/>
        </p:nvSpPr>
        <p:spPr>
          <a:xfrm>
            <a:off x="0" y="0"/>
            <a:ext cx="3419475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库存的表达式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7650" name="对象 35842"/>
          <p:cNvGraphicFramePr>
            <a:graphicFrameLocks noChangeAspect="1"/>
          </p:cNvGraphicFramePr>
          <p:nvPr/>
        </p:nvGraphicFramePr>
        <p:xfrm>
          <a:off x="250825" y="765175"/>
          <a:ext cx="6076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284095" imgH="203200" progId="Equation.3">
                  <p:embed/>
                </p:oleObj>
              </mc:Choice>
              <mc:Fallback>
                <p:oleObj name="" r:id="rId1" imgW="2284095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765175"/>
                        <a:ext cx="60769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文本框 35843"/>
          <p:cNvSpPr txBox="1"/>
          <p:nvPr/>
        </p:nvSpPr>
        <p:spPr>
          <a:xfrm>
            <a:off x="179388" y="1584325"/>
            <a:ext cx="7488237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3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每个季度交的货量不能超过实际需求量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7652" name="对象 35844"/>
          <p:cNvGraphicFramePr>
            <a:graphicFrameLocks noChangeAspect="1"/>
          </p:cNvGraphicFramePr>
          <p:nvPr/>
        </p:nvGraphicFramePr>
        <p:xfrm>
          <a:off x="1258888" y="2133600"/>
          <a:ext cx="24653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927735" imgH="203200" progId="Equation.3">
                  <p:embed/>
                </p:oleObj>
              </mc:Choice>
              <mc:Fallback>
                <p:oleObj name="" r:id="rId3" imgW="927735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2133600"/>
                        <a:ext cx="246538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36865"/>
          <p:cNvSpPr txBox="1"/>
          <p:nvPr/>
        </p:nvSpPr>
        <p:spPr>
          <a:xfrm>
            <a:off x="0" y="0"/>
            <a:ext cx="44424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5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服装生产问题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8674" name="文本框 36866"/>
          <p:cNvSpPr txBox="1"/>
          <p:nvPr/>
        </p:nvSpPr>
        <p:spPr>
          <a:xfrm>
            <a:off x="0" y="404813"/>
            <a:ext cx="9144000" cy="3749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时代服装生产公司生产一款新的时装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椐预测今后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6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个月的需求量如下表所示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每件时装用工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2h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元原材料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售价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该公司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月初有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名工人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每人每月可工作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200h,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月薪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该公司可于任一个月初新雇工人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但每雇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人需一次额外支出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1500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也可辞掉工人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但需每人补偿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1000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如当月生产数超过需求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可留到后面的月份销售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但需每月每件付库存费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5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元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当供不应求时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短缺数不需补上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求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6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个月利润最大的生产计划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36868" name="表格 36867"/>
          <p:cNvGraphicFramePr/>
          <p:nvPr/>
        </p:nvGraphicFramePr>
        <p:xfrm>
          <a:off x="0" y="4365625"/>
          <a:ext cx="8893175" cy="1800225"/>
        </p:xfrm>
        <a:graphic>
          <a:graphicData uri="http://schemas.openxmlformats.org/drawingml/2006/table">
            <a:tbl>
              <a:tblPr/>
              <a:tblGrid>
                <a:gridCol w="1271588"/>
                <a:gridCol w="1268412"/>
                <a:gridCol w="1271588"/>
                <a:gridCol w="1270000"/>
                <a:gridCol w="1271587"/>
                <a:gridCol w="1268413"/>
                <a:gridCol w="1271587"/>
              </a:tblGrid>
              <a:tr h="900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/>
                        <a:t>月份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1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2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3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4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5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6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/>
                        <a:t>需求</a:t>
                      </a: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500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600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300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400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500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dirty="0"/>
                        <a:t>600</a:t>
                      </a:r>
                      <a:endParaRPr lang="en-US" altLang="x-none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37889"/>
          <p:cNvSpPr txBox="1"/>
          <p:nvPr/>
        </p:nvSpPr>
        <p:spPr>
          <a:xfrm>
            <a:off x="-33337" y="333375"/>
            <a:ext cx="1292225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解设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9698" name="对象 37890"/>
          <p:cNvGraphicFramePr>
            <a:graphicFrameLocks noChangeAspect="1"/>
          </p:cNvGraphicFramePr>
          <p:nvPr/>
        </p:nvGraphicFramePr>
        <p:xfrm>
          <a:off x="830263" y="404813"/>
          <a:ext cx="6550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2449195" imgH="203200" progId="Equation.3">
                  <p:embed/>
                </p:oleObj>
              </mc:Choice>
              <mc:Fallback>
                <p:oleObj name="" r:id="rId1" imgW="2449195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0263" y="404813"/>
                        <a:ext cx="65500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文本框 37891"/>
          <p:cNvSpPr txBox="1"/>
          <p:nvPr/>
        </p:nvSpPr>
        <p:spPr>
          <a:xfrm>
            <a:off x="7164388" y="331788"/>
            <a:ext cx="2087562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分别表示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9700" name="文本框 37892"/>
          <p:cNvSpPr txBox="1"/>
          <p:nvPr/>
        </p:nvSpPr>
        <p:spPr>
          <a:xfrm>
            <a:off x="250825" y="1052513"/>
            <a:ext cx="8893175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第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个月的库存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生产量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交货量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在岗的工人数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辞退的工人数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雇佣的工人数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需求量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,(i=1,2,3,4,5,6)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则有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9701" name="文本框 37893"/>
          <p:cNvSpPr txBox="1"/>
          <p:nvPr/>
        </p:nvSpPr>
        <p:spPr>
          <a:xfrm>
            <a:off x="323850" y="2060575"/>
            <a:ext cx="208915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利润为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9702" name="对象 37894"/>
          <p:cNvGraphicFramePr>
            <a:graphicFrameLocks noChangeAspect="1"/>
          </p:cNvGraphicFramePr>
          <p:nvPr/>
        </p:nvGraphicFramePr>
        <p:xfrm>
          <a:off x="1425575" y="2420938"/>
          <a:ext cx="564832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411730" imgH="660400" progId="Equation.3">
                  <p:embed/>
                </p:oleObj>
              </mc:Choice>
              <mc:Fallback>
                <p:oleObj name="" r:id="rId3" imgW="2411730" imgH="660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2420938"/>
                        <a:ext cx="5648325" cy="123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文本框 37895"/>
          <p:cNvSpPr txBox="1"/>
          <p:nvPr/>
        </p:nvSpPr>
        <p:spPr>
          <a:xfrm>
            <a:off x="0" y="3789363"/>
            <a:ext cx="3671888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约束条件为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9704" name="文本框 37896"/>
          <p:cNvSpPr txBox="1"/>
          <p:nvPr/>
        </p:nvSpPr>
        <p:spPr>
          <a:xfrm>
            <a:off x="0" y="4292600"/>
            <a:ext cx="882015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、生产衣服的工时不能超过实际在岗工人提供的工时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9705" name="对象 37897"/>
          <p:cNvGraphicFramePr>
            <a:graphicFrameLocks noChangeAspect="1"/>
          </p:cNvGraphicFramePr>
          <p:nvPr/>
        </p:nvGraphicFramePr>
        <p:xfrm>
          <a:off x="468313" y="5445125"/>
          <a:ext cx="32400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219835" imgH="203200" progId="Equation.3">
                  <p:embed/>
                </p:oleObj>
              </mc:Choice>
              <mc:Fallback>
                <p:oleObj name="" r:id="rId5" imgW="1219835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5445125"/>
                        <a:ext cx="324008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38913"/>
          <p:cNvSpPr txBox="1"/>
          <p:nvPr/>
        </p:nvSpPr>
        <p:spPr>
          <a:xfrm>
            <a:off x="0" y="0"/>
            <a:ext cx="331311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、交货的限制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30722" name="对象 38914"/>
          <p:cNvGraphicFramePr>
            <a:graphicFrameLocks noChangeAspect="1"/>
          </p:cNvGraphicFramePr>
          <p:nvPr/>
        </p:nvGraphicFramePr>
        <p:xfrm>
          <a:off x="757238" y="692150"/>
          <a:ext cx="2227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838835" imgH="203200" progId="Equation.3">
                  <p:embed/>
                </p:oleObj>
              </mc:Choice>
              <mc:Fallback>
                <p:oleObj name="" r:id="rId1" imgW="838835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692150"/>
                        <a:ext cx="222726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文本框 38915"/>
          <p:cNvSpPr txBox="1"/>
          <p:nvPr/>
        </p:nvSpPr>
        <p:spPr>
          <a:xfrm>
            <a:off x="0" y="1484313"/>
            <a:ext cx="3563938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3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、库存的表达式：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30724" name="对象 38916"/>
          <p:cNvGraphicFramePr>
            <a:graphicFrameLocks noChangeAspect="1"/>
          </p:cNvGraphicFramePr>
          <p:nvPr/>
        </p:nvGraphicFramePr>
        <p:xfrm>
          <a:off x="288925" y="2133600"/>
          <a:ext cx="5038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789430" imgH="203200" progId="Equation.3">
                  <p:embed/>
                </p:oleObj>
              </mc:Choice>
              <mc:Fallback>
                <p:oleObj name="" r:id="rId3" imgW="178943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25" y="2133600"/>
                        <a:ext cx="50387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文本框 38917"/>
          <p:cNvSpPr txBox="1"/>
          <p:nvPr/>
        </p:nvSpPr>
        <p:spPr>
          <a:xfrm>
            <a:off x="0" y="3068638"/>
            <a:ext cx="5940425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、工人在岗人数的表达式：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30726" name="对象 38918"/>
          <p:cNvGraphicFramePr>
            <a:graphicFrameLocks noChangeAspect="1"/>
          </p:cNvGraphicFramePr>
          <p:nvPr/>
        </p:nvGraphicFramePr>
        <p:xfrm>
          <a:off x="395288" y="3860800"/>
          <a:ext cx="55451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789430" imgH="203200" progId="Equation.3">
                  <p:embed/>
                </p:oleObj>
              </mc:Choice>
              <mc:Fallback>
                <p:oleObj name="" r:id="rId5" imgW="178943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3860800"/>
                        <a:ext cx="5545137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0" y="150813"/>
            <a:ext cx="9144000" cy="1190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      (4)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于每年年初将任意数额的资金存放于银行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年息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4%,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于每年年底取出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0" y="1446213"/>
            <a:ext cx="9144000" cy="1190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   问宏银公司该如何运用好这笔数额的资金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使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年需筹集到的资金最少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?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196" name="文本框 8195"/>
          <p:cNvSpPr txBox="1"/>
          <p:nvPr/>
        </p:nvSpPr>
        <p:spPr>
          <a:xfrm>
            <a:off x="0" y="3305175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解 设  为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年底宏银公司需筹集到的资金额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8197" name="对象 8196"/>
          <p:cNvGraphicFramePr>
            <a:graphicFrameLocks noChangeAspect="1"/>
          </p:cNvGraphicFramePr>
          <p:nvPr/>
        </p:nvGraphicFramePr>
        <p:xfrm>
          <a:off x="898525" y="3384550"/>
          <a:ext cx="3095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7635" imgH="140335" progId="Equation.3">
                  <p:embed/>
                </p:oleObj>
              </mc:Choice>
              <mc:Fallback>
                <p:oleObj name="" r:id="rId1" imgW="127635" imgH="14033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8525" y="3384550"/>
                        <a:ext cx="30956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>
            <a:graphicFrameLocks noChangeAspect="1"/>
          </p:cNvGraphicFramePr>
          <p:nvPr/>
        </p:nvGraphicFramePr>
        <p:xfrm>
          <a:off x="7699375" y="3181350"/>
          <a:ext cx="14239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584835" imgH="228600" progId="Equation.3">
                  <p:embed/>
                </p:oleObj>
              </mc:Choice>
              <mc:Fallback>
                <p:oleObj name="" r:id="rId3" imgW="584835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9375" y="3181350"/>
                        <a:ext cx="1423988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文本框 8198"/>
          <p:cNvSpPr txBox="1"/>
          <p:nvPr/>
        </p:nvSpPr>
        <p:spPr>
          <a:xfrm>
            <a:off x="0" y="4033838"/>
            <a:ext cx="91440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为分别于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2003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2004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2005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年初存放到银行的资金数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200" name="文本框 8199"/>
          <p:cNvSpPr txBox="1"/>
          <p:nvPr/>
        </p:nvSpPr>
        <p:spPr>
          <a:xfrm>
            <a:off x="0" y="4799013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             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为分别购买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债券的是数额（单位均为万元）则可例出如下数学模型：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8201" name="对象 8200"/>
          <p:cNvGraphicFramePr>
            <a:graphicFrameLocks noChangeAspect="1"/>
          </p:cNvGraphicFramePr>
          <p:nvPr/>
        </p:nvGraphicFramePr>
        <p:xfrm>
          <a:off x="204788" y="4694238"/>
          <a:ext cx="15176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622935" imgH="228600" progId="Equation.3">
                  <p:embed/>
                </p:oleObj>
              </mc:Choice>
              <mc:Fallback>
                <p:oleObj name="" r:id="rId5" imgW="622935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788" y="4694238"/>
                        <a:ext cx="151765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6" grpId="0"/>
      <p:bldP spid="8199" grpId="0"/>
      <p:bldP spid="82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39937"/>
          <p:cNvSpPr txBox="1"/>
          <p:nvPr/>
        </p:nvSpPr>
        <p:spPr>
          <a:xfrm>
            <a:off x="0" y="836613"/>
            <a:ext cx="9144000" cy="39893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楷体_GB2312" pitchFamily="1" charset="-122"/>
              </a:rPr>
              <a:t>      </a:t>
            </a:r>
            <a:r>
              <a:rPr lang="zh-CN" altLang="en-US" sz="3200" dirty="0">
                <a:latin typeface="Arial" panose="020B0604020202020204" pitchFamily="34" charset="0"/>
                <a:ea typeface="楷体_GB2312" pitchFamily="1" charset="-122"/>
              </a:rPr>
              <a:t>例</a:t>
            </a:r>
            <a:r>
              <a:rPr lang="en-US" altLang="zh-CN" sz="3200" dirty="0">
                <a:latin typeface="Arial" panose="020B0604020202020204" pitchFamily="34" charset="0"/>
                <a:ea typeface="楷体_GB2312" pitchFamily="1" charset="-122"/>
              </a:rPr>
              <a:t>1  </a:t>
            </a:r>
            <a:r>
              <a:rPr lang="zh-CN" altLang="en-US" sz="3200" dirty="0">
                <a:latin typeface="Arial" panose="020B0604020202020204" pitchFamily="34" charset="0"/>
                <a:ea typeface="楷体_GB2312" pitchFamily="1" charset="-122"/>
              </a:rPr>
              <a:t>某部门有</a:t>
            </a:r>
            <a:r>
              <a:rPr lang="en-US" altLang="zh-CN" sz="3200" dirty="0">
                <a:latin typeface="Arial" panose="020B0604020202020204" pitchFamily="34" charset="0"/>
                <a:ea typeface="楷体_GB2312" pitchFamily="1" charset="-122"/>
              </a:rPr>
              <a:t>3</a:t>
            </a:r>
            <a:r>
              <a:rPr lang="zh-CN" altLang="en-US" sz="3200" dirty="0">
                <a:latin typeface="Arial" panose="020B0604020202020204" pitchFamily="34" charset="0"/>
                <a:ea typeface="楷体_GB2312" pitchFamily="1" charset="-122"/>
              </a:rPr>
              <a:t>个同类型的工厂（产地），生产的产品由</a:t>
            </a:r>
            <a:r>
              <a:rPr lang="en-US" altLang="zh-CN" sz="3200" dirty="0">
                <a:latin typeface="Arial" panose="020B0604020202020204" pitchFamily="34" charset="0"/>
                <a:ea typeface="楷体_GB2312" pitchFamily="1" charset="-122"/>
              </a:rPr>
              <a:t>4</a:t>
            </a:r>
            <a:r>
              <a:rPr lang="zh-CN" altLang="en-US" sz="3200" dirty="0">
                <a:latin typeface="Arial" panose="020B0604020202020204" pitchFamily="34" charset="0"/>
                <a:ea typeface="楷体_GB2312" pitchFamily="1" charset="-122"/>
              </a:rPr>
              <a:t>个销售点出售，各工厂的生产量、各销售点的销售量（假定单位为</a:t>
            </a:r>
            <a:r>
              <a:rPr lang="en-US" altLang="zh-CN" sz="3200" dirty="0">
                <a:latin typeface="Arial" panose="020B0604020202020204" pitchFamily="34" charset="0"/>
                <a:ea typeface="楷体_GB2312" pitchFamily="1" charset="-122"/>
              </a:rPr>
              <a:t>t</a:t>
            </a:r>
            <a:r>
              <a:rPr lang="zh-CN" altLang="en-US" sz="3200" dirty="0">
                <a:latin typeface="Arial" panose="020B0604020202020204" pitchFamily="34" charset="0"/>
                <a:ea typeface="楷体_GB2312" pitchFamily="1" charset="-122"/>
              </a:rPr>
              <a:t>）以及各工厂到销售点的单位运价（元</a:t>
            </a:r>
            <a:r>
              <a:rPr lang="en-US" altLang="zh-CN" sz="3200" dirty="0">
                <a:latin typeface="Arial" panose="020B0604020202020204" pitchFamily="34" charset="0"/>
                <a:ea typeface="楷体_GB2312" pitchFamily="1" charset="-122"/>
              </a:rPr>
              <a:t>/t</a:t>
            </a:r>
            <a:r>
              <a:rPr lang="zh-CN" altLang="en-US" sz="3200" dirty="0">
                <a:latin typeface="Arial" panose="020B0604020202020204" pitchFamily="34" charset="0"/>
                <a:ea typeface="楷体_GB2312" pitchFamily="1" charset="-122"/>
              </a:rPr>
              <a:t>）示于表</a:t>
            </a:r>
            <a:r>
              <a:rPr lang="en-US" altLang="zh-CN" sz="3200" dirty="0">
                <a:latin typeface="Arial" panose="020B0604020202020204" pitchFamily="34" charset="0"/>
                <a:ea typeface="楷体_GB2312" pitchFamily="1" charset="-122"/>
              </a:rPr>
              <a:t>3-2</a:t>
            </a:r>
            <a:r>
              <a:rPr lang="zh-CN" altLang="en-US" sz="3200" dirty="0">
                <a:latin typeface="Arial" panose="020B0604020202020204" pitchFamily="34" charset="0"/>
                <a:ea typeface="楷体_GB2312" pitchFamily="1" charset="-122"/>
              </a:rPr>
              <a:t>中，问如何调运才能使总运费最小？</a:t>
            </a:r>
            <a:endParaRPr lang="zh-CN" altLang="en-US" sz="32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1746" name="文本框 39938"/>
          <p:cNvSpPr txBox="1"/>
          <p:nvPr/>
        </p:nvSpPr>
        <p:spPr>
          <a:xfrm>
            <a:off x="0" y="188913"/>
            <a:ext cx="701992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2" charset="0"/>
                <a:ea typeface="楷体_GB2312" pitchFamily="1" charset="-122"/>
              </a:rPr>
              <a:t>三、二维（多维）数组循环</a:t>
            </a:r>
            <a:endParaRPr lang="en-US" altLang="zh-CN" sz="36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2" name="表格 40961"/>
          <p:cNvGraphicFramePr/>
          <p:nvPr/>
        </p:nvGraphicFramePr>
        <p:xfrm>
          <a:off x="1066800" y="900113"/>
          <a:ext cx="7010400" cy="4335463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914400"/>
              </a:tblGrid>
              <a:tr h="10160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/>
                        <a:t>      </a:t>
                      </a:r>
                      <a:r>
                        <a:rPr lang="zh-CN" altLang="en-US" sz="2000"/>
                        <a:t>销地</a:t>
                      </a:r>
                      <a:endParaRPr lang="zh-CN" altLang="en-US" sz="200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00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/>
                        <a:t>产地</a:t>
                      </a: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 cap="rnd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000">
                        <a:ea typeface="楷体_GB2312" pitchFamily="1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ea typeface="楷体_GB2312" pitchFamily="1" charset="-122"/>
                        </a:rPr>
                        <a:t>产</a:t>
                      </a:r>
                      <a:endParaRPr lang="zh-CN" altLang="en-US" sz="2000">
                        <a:ea typeface="楷体_GB2312" pitchFamily="1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ea typeface="楷体_GB2312" pitchFamily="1" charset="-122"/>
                        </a:rPr>
                        <a:t>量</a:t>
                      </a: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en-US" altLang="zh-CN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4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12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4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11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2400" dirty="0">
                        <a:ea typeface="楷体_GB2312" pitchFamily="1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16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2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10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3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9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2400" dirty="0">
                        <a:ea typeface="楷体_GB2312" pitchFamily="1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10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037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8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5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11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6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2400" dirty="0">
                        <a:ea typeface="楷体_GB2312" pitchFamily="1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22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ea typeface="楷体_GB2312" pitchFamily="1" charset="-122"/>
                        </a:rPr>
                        <a:t>销  量</a:t>
                      </a:r>
                      <a:endParaRPr lang="zh-CN" altLang="en-US" sz="2400"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8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14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12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14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dirty="0">
                          <a:ea typeface="楷体_GB2312" pitchFamily="1" charset="-122"/>
                        </a:rPr>
                        <a:t>48</a:t>
                      </a:r>
                      <a:endParaRPr lang="en-US" altLang="x-none" sz="2400" dirty="0"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055" name="对象 41054"/>
          <p:cNvGraphicFramePr>
            <a:graphicFrameLocks noChangeAspect="1"/>
          </p:cNvGraphicFramePr>
          <p:nvPr/>
        </p:nvGraphicFramePr>
        <p:xfrm>
          <a:off x="1366838" y="2286000"/>
          <a:ext cx="5032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8435" imgH="216535" progId="Equation.3">
                  <p:embed/>
                </p:oleObj>
              </mc:Choice>
              <mc:Fallback>
                <p:oleObj name="" r:id="rId1" imgW="178435" imgH="21653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6838" y="2286000"/>
                        <a:ext cx="50323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6" name="对象 41055"/>
          <p:cNvGraphicFramePr>
            <a:graphicFrameLocks noChangeAspect="1"/>
          </p:cNvGraphicFramePr>
          <p:nvPr/>
        </p:nvGraphicFramePr>
        <p:xfrm>
          <a:off x="1371600" y="3124200"/>
          <a:ext cx="53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91135" imgH="216535" progId="Equation.3">
                  <p:embed/>
                </p:oleObj>
              </mc:Choice>
              <mc:Fallback>
                <p:oleObj name="" r:id="rId3" imgW="191135" imgH="2165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124200"/>
                        <a:ext cx="5397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7" name="对象 41056"/>
          <p:cNvGraphicFramePr>
            <a:graphicFrameLocks noChangeAspect="1"/>
          </p:cNvGraphicFramePr>
          <p:nvPr/>
        </p:nvGraphicFramePr>
        <p:xfrm>
          <a:off x="2662238" y="1219200"/>
          <a:ext cx="504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78435" imgH="216535" progId="Equation.3">
                  <p:embed/>
                </p:oleObj>
              </mc:Choice>
              <mc:Fallback>
                <p:oleObj name="" r:id="rId5" imgW="178435" imgH="21653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2238" y="1219200"/>
                        <a:ext cx="50482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8" name="对象 41057"/>
          <p:cNvGraphicFramePr>
            <a:graphicFrameLocks noChangeAspect="1"/>
          </p:cNvGraphicFramePr>
          <p:nvPr/>
        </p:nvGraphicFramePr>
        <p:xfrm>
          <a:off x="3805238" y="1219200"/>
          <a:ext cx="5381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191135" imgH="216535" progId="Equation.3">
                  <p:embed/>
                </p:oleObj>
              </mc:Choice>
              <mc:Fallback>
                <p:oleObj name="" r:id="rId7" imgW="191135" imgH="21653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5238" y="1219200"/>
                        <a:ext cx="53816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9" name="对象 41058"/>
          <p:cNvGraphicFramePr>
            <a:graphicFrameLocks noChangeAspect="1"/>
          </p:cNvGraphicFramePr>
          <p:nvPr/>
        </p:nvGraphicFramePr>
        <p:xfrm>
          <a:off x="5029200" y="1203325"/>
          <a:ext cx="538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191135" imgH="229235" progId="Equation.3">
                  <p:embed/>
                </p:oleObj>
              </mc:Choice>
              <mc:Fallback>
                <p:oleObj name="" r:id="rId9" imgW="191135" imgH="22923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203325"/>
                        <a:ext cx="5381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0" name="对象 41059"/>
          <p:cNvGraphicFramePr>
            <a:graphicFrameLocks noChangeAspect="1"/>
          </p:cNvGraphicFramePr>
          <p:nvPr/>
        </p:nvGraphicFramePr>
        <p:xfrm>
          <a:off x="6324600" y="1219200"/>
          <a:ext cx="538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91135" imgH="216535" progId="Equation.3">
                  <p:embed/>
                </p:oleObj>
              </mc:Choice>
              <mc:Fallback>
                <p:oleObj name="" r:id="rId11" imgW="191135" imgH="21653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4600" y="1219200"/>
                        <a:ext cx="53816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1" name="对象 41060"/>
          <p:cNvGraphicFramePr>
            <a:graphicFrameLocks noChangeAspect="1"/>
          </p:cNvGraphicFramePr>
          <p:nvPr/>
        </p:nvGraphicFramePr>
        <p:xfrm>
          <a:off x="1371600" y="3886200"/>
          <a:ext cx="53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191135" imgH="229235" progId="Equation.3">
                  <p:embed/>
                </p:oleObj>
              </mc:Choice>
              <mc:Fallback>
                <p:oleObj name="" r:id="rId13" imgW="191135" imgH="22923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1600" y="3886200"/>
                        <a:ext cx="5397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" name="文本框 41061"/>
          <p:cNvSpPr txBox="1"/>
          <p:nvPr/>
        </p:nvSpPr>
        <p:spPr>
          <a:xfrm>
            <a:off x="4191000" y="4572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表 </a:t>
            </a:r>
            <a:r>
              <a:rPr lang="en-US" altLang="zh-CN" sz="2400" dirty="0">
                <a:latin typeface="Arial" panose="020B0604020202020204" pitchFamily="34" charset="0"/>
                <a:ea typeface="楷体_GB2312" pitchFamily="1" charset="-122"/>
              </a:rPr>
              <a:t>3-2</a:t>
            </a:r>
            <a:endParaRPr lang="en-US" altLang="zh-CN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41063" name="对象 41062"/>
          <p:cNvGraphicFramePr>
            <a:graphicFrameLocks noChangeAspect="1"/>
          </p:cNvGraphicFramePr>
          <p:nvPr/>
        </p:nvGraphicFramePr>
        <p:xfrm>
          <a:off x="2514600" y="2362200"/>
          <a:ext cx="388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203835" imgH="216535" progId="Equation.3">
                  <p:embed/>
                </p:oleObj>
              </mc:Choice>
              <mc:Fallback>
                <p:oleObj name="" r:id="rId15" imgW="203835" imgH="21653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8893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" name="对象 41063"/>
          <p:cNvGraphicFramePr>
            <a:graphicFrameLocks noChangeAspect="1"/>
          </p:cNvGraphicFramePr>
          <p:nvPr/>
        </p:nvGraphicFramePr>
        <p:xfrm>
          <a:off x="3733800" y="2438400"/>
          <a:ext cx="388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203835" imgH="216535" progId="Equation.3">
                  <p:embed/>
                </p:oleObj>
              </mc:Choice>
              <mc:Fallback>
                <p:oleObj name="" r:id="rId17" imgW="203835" imgH="21653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33800" y="2438400"/>
                        <a:ext cx="38893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" name="对象 41064"/>
          <p:cNvGraphicFramePr>
            <a:graphicFrameLocks noChangeAspect="1"/>
          </p:cNvGraphicFramePr>
          <p:nvPr/>
        </p:nvGraphicFramePr>
        <p:xfrm>
          <a:off x="4876800" y="2425700"/>
          <a:ext cx="3889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9" imgW="203835" imgH="229235" progId="Equation.3">
                  <p:embed/>
                </p:oleObj>
              </mc:Choice>
              <mc:Fallback>
                <p:oleObj name="" r:id="rId19" imgW="203835" imgH="22923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76800" y="2425700"/>
                        <a:ext cx="38893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" name="对象 41065"/>
          <p:cNvGraphicFramePr>
            <a:graphicFrameLocks noChangeAspect="1"/>
          </p:cNvGraphicFramePr>
          <p:nvPr/>
        </p:nvGraphicFramePr>
        <p:xfrm>
          <a:off x="6096000" y="2438400"/>
          <a:ext cx="388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203835" imgH="216535" progId="Equation.3">
                  <p:embed/>
                </p:oleObj>
              </mc:Choice>
              <mc:Fallback>
                <p:oleObj name="" r:id="rId21" imgW="203835" imgH="2165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96000" y="2438400"/>
                        <a:ext cx="38893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7" name="对象 41066"/>
          <p:cNvGraphicFramePr>
            <a:graphicFrameLocks noChangeAspect="1"/>
          </p:cNvGraphicFramePr>
          <p:nvPr/>
        </p:nvGraphicFramePr>
        <p:xfrm>
          <a:off x="2438400" y="3276600"/>
          <a:ext cx="388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3" imgW="203835" imgH="216535" progId="Equation.3">
                  <p:embed/>
                </p:oleObj>
              </mc:Choice>
              <mc:Fallback>
                <p:oleObj name="" r:id="rId23" imgW="203835" imgH="21653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8400" y="3276600"/>
                        <a:ext cx="38893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8" name="对象 41067"/>
          <p:cNvGraphicFramePr>
            <a:graphicFrameLocks noChangeAspect="1"/>
          </p:cNvGraphicFramePr>
          <p:nvPr/>
        </p:nvGraphicFramePr>
        <p:xfrm>
          <a:off x="3733800" y="3352800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5" imgW="216535" imgH="216535" progId="Equation.3">
                  <p:embed/>
                </p:oleObj>
              </mc:Choice>
              <mc:Fallback>
                <p:oleObj name="" r:id="rId25" imgW="216535" imgH="21653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33800" y="3352800"/>
                        <a:ext cx="4127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9" name="对象 41068"/>
          <p:cNvGraphicFramePr>
            <a:graphicFrameLocks noChangeAspect="1"/>
          </p:cNvGraphicFramePr>
          <p:nvPr/>
        </p:nvGraphicFramePr>
        <p:xfrm>
          <a:off x="4876800" y="3263900"/>
          <a:ext cx="412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7" imgW="216535" imgH="229235" progId="Equation.3">
                  <p:embed/>
                </p:oleObj>
              </mc:Choice>
              <mc:Fallback>
                <p:oleObj name="" r:id="rId27" imgW="216535" imgH="22923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76800" y="3263900"/>
                        <a:ext cx="4127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0" name="对象 41069"/>
          <p:cNvGraphicFramePr>
            <a:graphicFrameLocks noChangeAspect="1"/>
          </p:cNvGraphicFramePr>
          <p:nvPr/>
        </p:nvGraphicFramePr>
        <p:xfrm>
          <a:off x="6096000" y="3276600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9" imgW="216535" imgH="216535" progId="Equation.3">
                  <p:embed/>
                </p:oleObj>
              </mc:Choice>
              <mc:Fallback>
                <p:oleObj name="" r:id="rId29" imgW="216535" imgH="21653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96000" y="3276600"/>
                        <a:ext cx="4127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1" name="对象 41070"/>
          <p:cNvGraphicFramePr>
            <a:graphicFrameLocks noChangeAspect="1"/>
          </p:cNvGraphicFramePr>
          <p:nvPr/>
        </p:nvGraphicFramePr>
        <p:xfrm>
          <a:off x="2514600" y="4178300"/>
          <a:ext cx="3889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1" imgW="203835" imgH="229235" progId="Equation.3">
                  <p:embed/>
                </p:oleObj>
              </mc:Choice>
              <mc:Fallback>
                <p:oleObj name="" r:id="rId31" imgW="203835" imgH="22923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514600" y="4178300"/>
                        <a:ext cx="38893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2" name="对象 41071"/>
          <p:cNvGraphicFramePr>
            <a:graphicFrameLocks noChangeAspect="1"/>
          </p:cNvGraphicFramePr>
          <p:nvPr/>
        </p:nvGraphicFramePr>
        <p:xfrm>
          <a:off x="3810000" y="4178300"/>
          <a:ext cx="412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3" imgW="216535" imgH="229235" progId="Equation.3">
                  <p:embed/>
                </p:oleObj>
              </mc:Choice>
              <mc:Fallback>
                <p:oleObj name="" r:id="rId33" imgW="216535" imgH="22923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810000" y="4178300"/>
                        <a:ext cx="4127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3" name="对象 41072"/>
          <p:cNvGraphicFramePr>
            <a:graphicFrameLocks noChangeAspect="1"/>
          </p:cNvGraphicFramePr>
          <p:nvPr/>
        </p:nvGraphicFramePr>
        <p:xfrm>
          <a:off x="4964113" y="4191000"/>
          <a:ext cx="3889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5" imgW="203835" imgH="229235" progId="Equation.3">
                  <p:embed/>
                </p:oleObj>
              </mc:Choice>
              <mc:Fallback>
                <p:oleObj name="" r:id="rId35" imgW="203835" imgH="22923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964113" y="4191000"/>
                        <a:ext cx="388937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4" name="对象 41073"/>
          <p:cNvGraphicFramePr>
            <a:graphicFrameLocks noChangeAspect="1"/>
          </p:cNvGraphicFramePr>
          <p:nvPr/>
        </p:nvGraphicFramePr>
        <p:xfrm>
          <a:off x="6172200" y="4178300"/>
          <a:ext cx="412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7" imgW="216535" imgH="229235" progId="Equation.3">
                  <p:embed/>
                </p:oleObj>
              </mc:Choice>
              <mc:Fallback>
                <p:oleObj name="" r:id="rId37" imgW="216535" imgH="22923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172200" y="4178300"/>
                        <a:ext cx="4127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1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1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1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1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1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1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4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1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1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1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1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1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6" name="对象 41985"/>
          <p:cNvGraphicFramePr>
            <a:graphicFrameLocks noChangeAspect="1"/>
          </p:cNvGraphicFramePr>
          <p:nvPr/>
        </p:nvGraphicFramePr>
        <p:xfrm>
          <a:off x="1066800" y="1295400"/>
          <a:ext cx="5867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200400" imgH="685800" progId="Equation.3">
                  <p:embed/>
                </p:oleObj>
              </mc:Choice>
              <mc:Fallback>
                <p:oleObj name="" r:id="rId1" imgW="3200400" imgH="685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295400"/>
                        <a:ext cx="58674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对象 41986"/>
          <p:cNvGraphicFramePr>
            <a:graphicFrameLocks noChangeAspect="1"/>
          </p:cNvGraphicFramePr>
          <p:nvPr/>
        </p:nvGraphicFramePr>
        <p:xfrm>
          <a:off x="1981200" y="2749550"/>
          <a:ext cx="4495800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362200" imgH="1854200" progId="Equation.3">
                  <p:embed/>
                </p:oleObj>
              </mc:Choice>
              <mc:Fallback>
                <p:oleObj name="" r:id="rId3" imgW="2362200" imgH="1854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749550"/>
                        <a:ext cx="4495800" cy="352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文本框 41987"/>
          <p:cNvSpPr txBox="1"/>
          <p:nvPr/>
        </p:nvSpPr>
        <p:spPr>
          <a:xfrm>
            <a:off x="762000" y="6096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该运输问题的数学模型为：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8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7" name="图片 43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-225425"/>
            <a:ext cx="9753600" cy="731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44033"/>
          <p:cNvSpPr>
            <a:spLocks noGrp="1"/>
          </p:cNvSpPr>
          <p:nvPr>
            <p:ph type="title"/>
          </p:nvPr>
        </p:nvSpPr>
        <p:spPr>
          <a:xfrm>
            <a:off x="179388" y="1196975"/>
            <a:ext cx="1079500" cy="692150"/>
          </a:xfrm>
        </p:spPr>
        <p:txBody>
          <a:bodyPr anchor="ctr"/>
          <a:p>
            <a:pPr algn="l"/>
            <a:r>
              <a:rPr lang="zh-CN" altLang="en-US" sz="3000" dirty="0">
                <a:latin typeface="楷体_GB2312" pitchFamily="1" charset="-122"/>
                <a:ea typeface="楷体_GB2312" pitchFamily="1" charset="-122"/>
              </a:rPr>
              <a:t>例题</a:t>
            </a:r>
            <a:endParaRPr lang="en-US" altLang="zh-CN" sz="3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5842" name="文本占位符 44034"/>
          <p:cNvSpPr>
            <a:spLocks noGrp="1"/>
          </p:cNvSpPr>
          <p:nvPr>
            <p:ph type="body" sz="half" idx="1"/>
          </p:nvPr>
        </p:nvSpPr>
        <p:spPr>
          <a:xfrm>
            <a:off x="468313" y="908050"/>
            <a:ext cx="4038600" cy="3522663"/>
          </a:xfrm>
        </p:spPr>
        <p:txBody>
          <a:bodyPr wrap="square" anchor="ctr"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数学模型：</a:t>
            </a:r>
            <a:endParaRPr lang="zh-CN" altLang="en-US" sz="3000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min </a:t>
            </a:r>
            <a:endParaRPr lang="en-US" altLang="zh-CN" sz="3000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3000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s.t.</a:t>
            </a:r>
            <a:endParaRPr lang="en-US" altLang="zh-CN" sz="3000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35843" name="内容占位符 440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2205038"/>
          <a:ext cx="10874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673735" imgH="445135" progId="Equation.DSMT4">
                  <p:embed/>
                </p:oleObj>
              </mc:Choice>
              <mc:Fallback>
                <p:oleObj name="" r:id="rId1" imgW="673735" imgH="445135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2205038"/>
                        <a:ext cx="1087438" cy="6905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内容占位符 440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3068638"/>
          <a:ext cx="24479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283970" imgH="432435" progId="Equation.DSMT4">
                  <p:embed/>
                </p:oleObj>
              </mc:Choice>
              <mc:Fallback>
                <p:oleObj name="" r:id="rId3" imgW="1283970" imgH="43243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3068638"/>
                        <a:ext cx="2447925" cy="793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44037"/>
          <p:cNvGraphicFramePr>
            <a:graphicFrameLocks noChangeAspect="1"/>
          </p:cNvGraphicFramePr>
          <p:nvPr/>
        </p:nvGraphicFramePr>
        <p:xfrm>
          <a:off x="1619250" y="3933825"/>
          <a:ext cx="2438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1207770" imgH="445135" progId="Equation.DSMT4">
                  <p:embed/>
                </p:oleObj>
              </mc:Choice>
              <mc:Fallback>
                <p:oleObj name="" r:id="rId5" imgW="1207770" imgH="44513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3933825"/>
                        <a:ext cx="2438400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44038"/>
          <p:cNvGraphicFramePr>
            <a:graphicFrameLocks noChangeAspect="1"/>
          </p:cNvGraphicFramePr>
          <p:nvPr/>
        </p:nvGraphicFramePr>
        <p:xfrm>
          <a:off x="1403350" y="5013325"/>
          <a:ext cx="3079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1523365" imgH="241300" progId="Equation.DSMT4">
                  <p:embed/>
                </p:oleObj>
              </mc:Choice>
              <mc:Fallback>
                <p:oleObj name="" r:id="rId7" imgW="1523365" imgH="241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5013325"/>
                        <a:ext cx="307975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文本框 44039"/>
          <p:cNvSpPr txBox="1"/>
          <p:nvPr/>
        </p:nvSpPr>
        <p:spPr>
          <a:xfrm>
            <a:off x="5148263" y="1700213"/>
            <a:ext cx="3492500" cy="34163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其中：</a:t>
            </a:r>
            <a:endParaRPr lang="zh-CN" altLang="en-US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xl</a:t>
            </a:r>
            <a:r>
              <a:rPr lang="zh-CN" altLang="en-US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＝</a:t>
            </a:r>
            <a:r>
              <a:rPr lang="en-US" altLang="zh-CN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5 2 4 6</a:t>
            </a:r>
            <a:endParaRPr lang="en-US" altLang="zh-CN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cl= 4 9 4</a:t>
            </a:r>
            <a:endParaRPr lang="en-US" altLang="zh-CN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c = 10  6   7  12</a:t>
            </a:r>
            <a:endParaRPr lang="en-US" altLang="zh-CN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  16 10  5  9</a:t>
            </a:r>
            <a:endParaRPr lang="en-US" altLang="zh-CN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  5  4   10 10</a:t>
            </a:r>
            <a:endParaRPr lang="en-US" altLang="zh-CN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000"/>
              <a:t>分析：</a:t>
            </a:r>
            <a:endParaRPr lang="zh-CN" altLang="en-US" sz="4000"/>
          </a:p>
        </p:txBody>
      </p:sp>
      <p:sp>
        <p:nvSpPr>
          <p:cNvPr id="36866" name="文本占位符 45058"/>
          <p:cNvSpPr>
            <a:spLocks noGrp="1"/>
          </p:cNvSpPr>
          <p:nvPr>
            <p:ph idx="1"/>
          </p:nvPr>
        </p:nvSpPr>
        <p:spPr>
          <a:xfrm>
            <a:off x="685800" y="1981200"/>
            <a:ext cx="4567238" cy="2119313"/>
          </a:xfrm>
        </p:spPr>
        <p:txBody>
          <a:bodyPr anchor="t"/>
          <a:p>
            <a:r>
              <a:rPr lang="zh-CN" altLang="en-US" sz="2800" b="1" dirty="0"/>
              <a:t>下标变量有：</a:t>
            </a:r>
            <a:endParaRPr lang="zh-CN" altLang="en-US" sz="2800" b="1" dirty="0"/>
          </a:p>
          <a:p>
            <a:r>
              <a:rPr lang="zh-CN" altLang="en-US" sz="2800" dirty="0"/>
              <a:t>   </a:t>
            </a:r>
            <a:r>
              <a:rPr lang="en-US" altLang="zh-CN" sz="2800" dirty="0"/>
              <a:t>1. </a:t>
            </a:r>
            <a:r>
              <a:rPr lang="en-US" altLang="zh-CN" sz="2800" i="1" dirty="0"/>
              <a:t>xl          </a:t>
            </a:r>
            <a:r>
              <a:rPr lang="en-US" altLang="zh-CN" sz="2800" dirty="0"/>
              <a:t>4</a:t>
            </a:r>
            <a:r>
              <a:rPr lang="zh-CN" altLang="en-US" sz="2800" dirty="0"/>
              <a:t>个分量</a:t>
            </a:r>
            <a:endParaRPr lang="zh-CN" altLang="en-US" sz="2800" dirty="0"/>
          </a:p>
          <a:p>
            <a:r>
              <a:rPr lang="zh-CN" altLang="en-US" sz="2800" dirty="0"/>
              <a:t>   </a:t>
            </a:r>
            <a:r>
              <a:rPr lang="en-US" altLang="zh-CN" sz="2800" dirty="0"/>
              <a:t>2. </a:t>
            </a:r>
            <a:r>
              <a:rPr lang="en-US" altLang="zh-CN" sz="2800" i="1" dirty="0"/>
              <a:t>cl          </a:t>
            </a:r>
            <a:r>
              <a:rPr lang="en-US" altLang="zh-CN" sz="2800" dirty="0"/>
              <a:t>3</a:t>
            </a:r>
            <a:r>
              <a:rPr lang="zh-CN" altLang="en-US" sz="2800" dirty="0"/>
              <a:t>个分量</a:t>
            </a:r>
            <a:endParaRPr lang="zh-CN" altLang="en-US" sz="2800" dirty="0"/>
          </a:p>
          <a:p>
            <a:r>
              <a:rPr lang="zh-CN" altLang="en-US" sz="2800" dirty="0"/>
              <a:t>   </a:t>
            </a:r>
            <a:r>
              <a:rPr lang="en-US" altLang="zh-CN" sz="2800" dirty="0"/>
              <a:t>3. </a:t>
            </a:r>
            <a:r>
              <a:rPr lang="en-US" altLang="zh-CN" sz="2800" i="1" dirty="0"/>
              <a:t>x 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c    3</a:t>
            </a:r>
            <a:r>
              <a:rPr lang="en-US" altLang="zh-CN" sz="2800" dirty="0"/>
              <a:t>×4</a:t>
            </a:r>
            <a:r>
              <a:rPr lang="zh-CN" altLang="en-US" sz="2800" dirty="0"/>
              <a:t>个分量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5060" name="矩形 45059"/>
          <p:cNvSpPr/>
          <p:nvPr/>
        </p:nvSpPr>
        <p:spPr>
          <a:xfrm>
            <a:off x="539750" y="4076700"/>
            <a:ext cx="4835525" cy="233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2" charset="0"/>
              </a:rPr>
              <a:t>下标集：</a:t>
            </a:r>
            <a:endParaRPr lang="zh-CN" altLang="en-US" sz="2800" b="1" dirty="0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800" dirty="0">
                <a:latin typeface="Times New Roman" panose="02020603050405020304" pitchFamily="2" charset="0"/>
              </a:rPr>
              <a:t>   </a:t>
            </a:r>
            <a:r>
              <a:rPr lang="en-US" altLang="zh-CN" sz="2800" dirty="0">
                <a:latin typeface="Times New Roman" panose="02020603050405020304" pitchFamily="2" charset="0"/>
              </a:rPr>
              <a:t>si</a:t>
            </a:r>
            <a:r>
              <a:rPr lang="en-US" altLang="zh-CN" sz="2800" i="1" dirty="0">
                <a:latin typeface="Times New Roman" panose="02020603050405020304" pitchFamily="2" charset="0"/>
              </a:rPr>
              <a:t>          </a:t>
            </a:r>
            <a:r>
              <a:rPr lang="en-US" altLang="zh-CN" sz="2800" dirty="0">
                <a:latin typeface="Times New Roman" panose="02020603050405020304" pitchFamily="2" charset="0"/>
              </a:rPr>
              <a:t>1,</a:t>
            </a:r>
            <a:r>
              <a:rPr lang="en-US" altLang="zh-CN" sz="2800" dirty="0">
                <a:latin typeface="宋体" panose="02010600030101010101" pitchFamily="2" charset="-122"/>
              </a:rPr>
              <a:t>…</a:t>
            </a:r>
            <a:r>
              <a:rPr lang="en-US" altLang="zh-CN" sz="2800" dirty="0">
                <a:latin typeface="Times New Roman" panose="02020603050405020304" pitchFamily="2" charset="0"/>
              </a:rPr>
              <a:t>,3</a:t>
            </a:r>
            <a:endParaRPr lang="en-US" altLang="zh-CN" sz="2800" dirty="0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latin typeface="Times New Roman" panose="02020603050405020304" pitchFamily="2" charset="0"/>
              </a:rPr>
              <a:t>   sj       </a:t>
            </a:r>
            <a:r>
              <a:rPr lang="en-US" altLang="zh-CN" sz="2800" dirty="0">
                <a:latin typeface="Times New Roman" panose="02020603050405020304" pitchFamily="2" charset="0"/>
              </a:rPr>
              <a:t>1,</a:t>
            </a:r>
            <a:r>
              <a:rPr lang="en-US" altLang="zh-CN" sz="2800" dirty="0">
                <a:latin typeface="宋体" panose="02010600030101010101" pitchFamily="2" charset="-122"/>
              </a:rPr>
              <a:t>…</a:t>
            </a:r>
            <a:r>
              <a:rPr lang="en-US" altLang="zh-CN" sz="2800" dirty="0">
                <a:latin typeface="Times New Roman" panose="02020603050405020304" pitchFamily="2" charset="0"/>
              </a:rPr>
              <a:t>,4</a:t>
            </a:r>
            <a:endParaRPr lang="en-US" altLang="zh-CN" sz="2800" dirty="0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latin typeface="Times New Roman" panose="02020603050405020304" pitchFamily="2" charset="0"/>
              </a:rPr>
              <a:t>   sij</a:t>
            </a:r>
            <a:r>
              <a:rPr lang="en-US" altLang="zh-CN" sz="2800" i="1" dirty="0">
                <a:latin typeface="Times New Roman" panose="02020603050405020304" pitchFamily="2" charset="0"/>
              </a:rPr>
              <a:t> </a:t>
            </a:r>
            <a:r>
              <a:rPr lang="zh-CN" altLang="en-US" sz="2800" dirty="0">
                <a:latin typeface="Times New Roman" panose="02020603050405020304" pitchFamily="2" charset="0"/>
              </a:rPr>
              <a:t>＝（</a:t>
            </a:r>
            <a:r>
              <a:rPr lang="en-US" altLang="zh-CN" sz="2800" dirty="0">
                <a:latin typeface="Times New Roman" panose="02020603050405020304" pitchFamily="2" charset="0"/>
              </a:rPr>
              <a:t>si</a:t>
            </a:r>
            <a:r>
              <a:rPr lang="zh-CN" altLang="en-US" sz="2800" dirty="0">
                <a:latin typeface="Times New Roman" panose="02020603050405020304" pitchFamily="2" charset="0"/>
              </a:rPr>
              <a:t>，</a:t>
            </a:r>
            <a:r>
              <a:rPr lang="en-US" altLang="zh-CN" sz="2800" dirty="0">
                <a:latin typeface="Times New Roman" panose="02020603050405020304" pitchFamily="2" charset="0"/>
              </a:rPr>
              <a:t>sj</a:t>
            </a:r>
            <a:r>
              <a:rPr lang="zh-CN" altLang="en-US" sz="2800" dirty="0">
                <a:latin typeface="Times New Roman" panose="02020603050405020304" pitchFamily="2" charset="0"/>
              </a:rPr>
              <a:t>）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zh-CN" altLang="en-US" sz="2800" dirty="0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45061" name="矩形 45060"/>
          <p:cNvSpPr/>
          <p:nvPr/>
        </p:nvSpPr>
        <p:spPr>
          <a:xfrm>
            <a:off x="5219700" y="1700213"/>
            <a:ext cx="3168650" cy="2189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2" charset="0"/>
              </a:rPr>
              <a:t>1.</a:t>
            </a:r>
            <a:r>
              <a:rPr lang="zh-CN" altLang="en-US" sz="3200" b="1" dirty="0">
                <a:latin typeface="Times New Roman" panose="02020603050405020304" pitchFamily="2" charset="0"/>
              </a:rPr>
              <a:t>下标变量</a:t>
            </a:r>
            <a:endParaRPr lang="zh-CN" altLang="en-US" sz="3200" b="1" dirty="0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latin typeface="Times New Roman" panose="02020603050405020304" pitchFamily="2" charset="0"/>
              </a:rPr>
              <a:t>si/1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2" charset="0"/>
              </a:rPr>
              <a:t>..</a:t>
            </a:r>
            <a:r>
              <a:rPr lang="en-US" altLang="zh-CN" sz="2800" dirty="0">
                <a:latin typeface="Times New Roman" panose="02020603050405020304" pitchFamily="2" charset="0"/>
              </a:rPr>
              <a:t>3/:cl;</a:t>
            </a:r>
            <a:endParaRPr lang="en-US" altLang="zh-CN" sz="2800" dirty="0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latin typeface="Times New Roman" panose="02020603050405020304" pitchFamily="2" charset="0"/>
              </a:rPr>
              <a:t>sj/1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2" charset="0"/>
              </a:rPr>
              <a:t>..</a:t>
            </a:r>
            <a:r>
              <a:rPr lang="en-US" altLang="zh-CN" sz="2800" dirty="0">
                <a:latin typeface="Times New Roman" panose="02020603050405020304" pitchFamily="2" charset="0"/>
              </a:rPr>
              <a:t>4/:xl;</a:t>
            </a:r>
            <a:endParaRPr lang="en-US" altLang="zh-CN" sz="2800" dirty="0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latin typeface="Times New Roman" panose="02020603050405020304" pitchFamily="2" charset="0"/>
              </a:rPr>
              <a:t>sij(si,sj):c,x;</a:t>
            </a:r>
            <a:endParaRPr lang="en-US" altLang="zh-CN" sz="2800" dirty="0">
              <a:latin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45062" name="矩形 45061"/>
          <p:cNvSpPr/>
          <p:nvPr/>
        </p:nvSpPr>
        <p:spPr>
          <a:xfrm>
            <a:off x="4749800" y="765175"/>
            <a:ext cx="24145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fontAlgn="base"/>
            <a:r>
              <a:rPr lang="en-US" altLang="x-none" sz="40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lingo</a:t>
            </a:r>
            <a:r>
              <a:rPr lang="zh-CN" altLang="en-US" sz="40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建模</a:t>
            </a:r>
            <a:r>
              <a:rPr lang="en-US" altLang="x-none" sz="40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:</a:t>
            </a:r>
            <a:endParaRPr lang="en-US" altLang="x-none" sz="4000" strike="noStrike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直接连接符 45062"/>
          <p:cNvSpPr/>
          <p:nvPr/>
        </p:nvSpPr>
        <p:spPr>
          <a:xfrm>
            <a:off x="4787900" y="1052513"/>
            <a:ext cx="0" cy="5040312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矩形 46081"/>
          <p:cNvSpPr/>
          <p:nvPr/>
        </p:nvSpPr>
        <p:spPr>
          <a:xfrm>
            <a:off x="611188" y="4578350"/>
            <a:ext cx="78486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fontAlgn="base"/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min 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 @sum(si(i): </a:t>
            </a:r>
            <a:endParaRPr lang="en-US" altLang="x-none" sz="3200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lvl="0" fontAlgn="base"/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              @sum(sj(j): c(i,j)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*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x(i,j)) </a:t>
            </a:r>
            <a:endParaRPr lang="en-US" altLang="x-none" sz="3200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lvl="0" fontAlgn="base"/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                      </a:t>
            </a:r>
            <a:r>
              <a:rPr lang="zh-CN" altLang="en-US" sz="32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）</a:t>
            </a:r>
            <a:r>
              <a:rPr lang="en-US" altLang="x-none" sz="3200" b="1" strike="noStrike" noProof="1" dirty="0">
                <a:solidFill>
                  <a:srgbClr val="66FF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;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 </a:t>
            </a:r>
            <a:endParaRPr lang="en-US" altLang="x-none" sz="3200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890" name="标题 4608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 sz="4000" dirty="0"/>
              <a:t>lingo</a:t>
            </a:r>
            <a:r>
              <a:rPr lang="zh-CN" altLang="en-US" sz="4000" dirty="0"/>
              <a:t>建模</a:t>
            </a:r>
            <a:endParaRPr lang="zh-CN" altLang="en-US" sz="4000" dirty="0"/>
          </a:p>
        </p:txBody>
      </p:sp>
      <p:sp>
        <p:nvSpPr>
          <p:cNvPr id="37891" name="矩形 46083"/>
          <p:cNvSpPr/>
          <p:nvPr/>
        </p:nvSpPr>
        <p:spPr>
          <a:xfrm>
            <a:off x="539750" y="1844675"/>
            <a:ext cx="3168650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2" charset="0"/>
              </a:rPr>
              <a:t>2.</a:t>
            </a:r>
            <a:r>
              <a:rPr lang="zh-CN" altLang="en-US" sz="3200" b="1" dirty="0">
                <a:latin typeface="Times New Roman" panose="02020603050405020304" pitchFamily="2" charset="0"/>
              </a:rPr>
              <a:t>目标函数</a:t>
            </a:r>
            <a:endParaRPr lang="zh-CN" altLang="en-US" sz="2800" b="1" dirty="0">
              <a:latin typeface="Times New Roman" panose="02020603050405020304" pitchFamily="2" charset="0"/>
            </a:endParaRPr>
          </a:p>
        </p:txBody>
      </p:sp>
      <p:graphicFrame>
        <p:nvGraphicFramePr>
          <p:cNvPr id="37892" name="内容占位符 4608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16300" y="2973388"/>
          <a:ext cx="1155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673735" imgH="445135" progId="Equation.DSMT4">
                  <p:embed/>
                </p:oleObj>
              </mc:Choice>
              <mc:Fallback>
                <p:oleObj name="" r:id="rId1" imgW="673735" imgH="44513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6300" y="2973388"/>
                        <a:ext cx="1155700" cy="7334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6" name="组合 46085"/>
          <p:cNvGrpSpPr/>
          <p:nvPr/>
        </p:nvGrpSpPr>
        <p:grpSpPr>
          <a:xfrm>
            <a:off x="4735513" y="2922588"/>
            <a:ext cx="1452562" cy="809625"/>
            <a:chOff x="0" y="0"/>
            <a:chExt cx="915" cy="510"/>
          </a:xfrm>
        </p:grpSpPr>
        <p:graphicFrame>
          <p:nvGraphicFramePr>
            <p:cNvPr id="37894" name="内容占位符 46086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326" y="0"/>
            <a:ext cx="589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" imgW="495935" imgH="445135" progId="Equation.DSMT4">
                    <p:embed/>
                  </p:oleObj>
                </mc:Choice>
                <mc:Fallback>
                  <p:oleObj name="" r:id="rId3" imgW="495935" imgH="445135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66FF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" y="0"/>
                          <a:ext cx="589" cy="51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5" name="文本框 46087"/>
            <p:cNvSpPr txBox="1"/>
            <p:nvPr/>
          </p:nvSpPr>
          <p:spPr>
            <a:xfrm>
              <a:off x="0" y="5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800" dirty="0">
                  <a:latin typeface="Verdana" panose="020B0604030504040204" pitchFamily="2" charset="0"/>
                </a:rPr>
                <a:t>或</a:t>
              </a:r>
              <a:endParaRPr lang="zh-CN" altLang="en-US" sz="1800" dirty="0">
                <a:latin typeface="Verdana" panose="020B0604030504040204" pitchFamily="2" charset="0"/>
              </a:endParaRPr>
            </a:p>
          </p:txBody>
        </p:sp>
      </p:grpSp>
      <p:sp>
        <p:nvSpPr>
          <p:cNvPr id="46089" name="矩形 46088"/>
          <p:cNvSpPr/>
          <p:nvPr/>
        </p:nvSpPr>
        <p:spPr>
          <a:xfrm>
            <a:off x="323850" y="3778250"/>
            <a:ext cx="75612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fontAlgn="base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min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  @sum(sij:c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*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x)</a:t>
            </a:r>
            <a:r>
              <a:rPr lang="en-US" altLang="x-none" sz="3200" b="1" strike="noStrike" noProof="1" dirty="0">
                <a:solidFill>
                  <a:srgbClr val="66FF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;</a:t>
            </a:r>
            <a:endParaRPr lang="en-US" altLang="x-none" sz="3200" b="1" strike="noStrike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897" name="文本框 46089"/>
          <p:cNvSpPr txBox="1"/>
          <p:nvPr/>
        </p:nvSpPr>
        <p:spPr>
          <a:xfrm>
            <a:off x="1979613" y="2776538"/>
            <a:ext cx="936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latin typeface="Verdana" panose="020B0604030504040204" pitchFamily="2" charset="0"/>
              </a:rPr>
              <a:t>min</a:t>
            </a:r>
            <a:endParaRPr lang="en-US" altLang="zh-CN" sz="2800" b="1" dirty="0">
              <a:latin typeface="Verdana" panose="020B0604030504040204" pitchFamily="2" charset="0"/>
            </a:endParaRPr>
          </a:p>
        </p:txBody>
      </p:sp>
      <p:sp>
        <p:nvSpPr>
          <p:cNvPr id="46091" name="矩形 46090"/>
          <p:cNvSpPr/>
          <p:nvPr/>
        </p:nvSpPr>
        <p:spPr>
          <a:xfrm>
            <a:off x="611188" y="5945188"/>
            <a:ext cx="6686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fontAlgn="base"/>
            <a:r>
              <a:rPr lang="zh-CN" altLang="en-US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简写  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@sum(sij(i,j):c(i,j)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*</a:t>
            </a:r>
            <a:r>
              <a:rPr lang="en-US" altLang="x-none" sz="3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x(i,j))</a:t>
            </a:r>
            <a:r>
              <a:rPr lang="en-US" altLang="x-none" sz="3200" b="1" strike="noStrike" noProof="1" dirty="0">
                <a:solidFill>
                  <a:srgbClr val="66FF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;</a:t>
            </a:r>
            <a:endParaRPr lang="en-US" altLang="x-none" sz="3200" b="1" strike="noStrike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6092" name="直接连接符 46091"/>
          <p:cNvSpPr/>
          <p:nvPr/>
        </p:nvSpPr>
        <p:spPr>
          <a:xfrm>
            <a:off x="3924300" y="3500438"/>
            <a:ext cx="0" cy="108108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093" name="直接连接符 46092"/>
          <p:cNvSpPr/>
          <p:nvPr/>
        </p:nvSpPr>
        <p:spPr>
          <a:xfrm flipV="1">
            <a:off x="2268538" y="4365625"/>
            <a:ext cx="0" cy="1511300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094" name="直接连接符 46093"/>
          <p:cNvSpPr/>
          <p:nvPr/>
        </p:nvSpPr>
        <p:spPr>
          <a:xfrm>
            <a:off x="5651500" y="3573463"/>
            <a:ext cx="0" cy="2303462"/>
          </a:xfrm>
          <a:prstGeom prst="line">
            <a:avLst/>
          </a:prstGeom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2" grpId="1"/>
      <p:bldP spid="46089" grpId="0"/>
      <p:bldP spid="460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文本占位符 47105"/>
          <p:cNvSpPr>
            <a:spLocks noGrp="1"/>
          </p:cNvSpPr>
          <p:nvPr>
            <p:ph type="body" sz="half" idx="1"/>
          </p:nvPr>
        </p:nvSpPr>
        <p:spPr>
          <a:xfrm>
            <a:off x="179388" y="549275"/>
            <a:ext cx="5122862" cy="647700"/>
          </a:xfrm>
        </p:spPr>
        <p:txBody>
          <a:bodyPr anchor="t"/>
          <a:p>
            <a:pPr>
              <a:buClrTx/>
              <a:buSzTx/>
              <a:buFontTx/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约束条件</a:t>
            </a:r>
            <a:r>
              <a:rPr lang="zh-CN" altLang="en-US" sz="2800" b="1" dirty="0">
                <a:solidFill>
                  <a:srgbClr val="66FF33"/>
                </a:solidFill>
              </a:rPr>
              <a:t>：</a:t>
            </a:r>
            <a:endParaRPr lang="zh-CN" altLang="en-US" sz="2800" b="1" dirty="0">
              <a:solidFill>
                <a:srgbClr val="66FF33"/>
              </a:solidFill>
            </a:endParaRPr>
          </a:p>
          <a:p>
            <a:pPr>
              <a:buClrTx/>
              <a:buSzTx/>
              <a:buFontTx/>
              <a:buNone/>
            </a:pPr>
            <a:endParaRPr lang="zh-CN" altLang="en-US" sz="2800" dirty="0"/>
          </a:p>
        </p:txBody>
      </p:sp>
      <p:graphicFrame>
        <p:nvGraphicFramePr>
          <p:cNvPr id="38914" name="对象 47106"/>
          <p:cNvGraphicFramePr>
            <a:graphicFrameLocks noChangeAspect="1"/>
          </p:cNvGraphicFramePr>
          <p:nvPr/>
        </p:nvGraphicFramePr>
        <p:xfrm>
          <a:off x="3697288" y="1074738"/>
          <a:ext cx="259238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283970" imgH="432435" progId="Equation.DSMT4">
                  <p:embed/>
                </p:oleObj>
              </mc:Choice>
              <mc:Fallback>
                <p:oleObj name="" r:id="rId1" imgW="1283970" imgH="43243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97288" y="1074738"/>
                        <a:ext cx="2592387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对象 47107"/>
          <p:cNvGraphicFramePr>
            <a:graphicFrameLocks noChangeAspect="1"/>
          </p:cNvGraphicFramePr>
          <p:nvPr/>
        </p:nvGraphicFramePr>
        <p:xfrm>
          <a:off x="3851275" y="3235325"/>
          <a:ext cx="2438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207770" imgH="445135" progId="Equation.DSMT4">
                  <p:embed/>
                </p:oleObj>
              </mc:Choice>
              <mc:Fallback>
                <p:oleObj name="" r:id="rId3" imgW="1207770" imgH="44513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1275" y="3235325"/>
                        <a:ext cx="2438400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内容占位符 4710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0113" y="1074738"/>
          <a:ext cx="13573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686435" imgH="432435" progId="Equation.DSMT4">
                  <p:embed/>
                </p:oleObj>
              </mc:Choice>
              <mc:Fallback>
                <p:oleObj name="" r:id="rId5" imgW="686435" imgH="43243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1074738"/>
                        <a:ext cx="1357312" cy="854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直接连接符 47109"/>
          <p:cNvSpPr/>
          <p:nvPr/>
        </p:nvSpPr>
        <p:spPr>
          <a:xfrm>
            <a:off x="1538288" y="1722438"/>
            <a:ext cx="0" cy="35877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47111" name="组合 47110"/>
          <p:cNvGrpSpPr/>
          <p:nvPr/>
        </p:nvGrpSpPr>
        <p:grpSpPr>
          <a:xfrm>
            <a:off x="250825" y="2586038"/>
            <a:ext cx="1296988" cy="504825"/>
            <a:chOff x="0" y="0"/>
            <a:chExt cx="817" cy="318"/>
          </a:xfrm>
        </p:grpSpPr>
        <p:sp>
          <p:nvSpPr>
            <p:cNvPr id="38919" name="直接连接符 47111"/>
            <p:cNvSpPr/>
            <p:nvPr/>
          </p:nvSpPr>
          <p:spPr>
            <a:xfrm>
              <a:off x="817" y="0"/>
              <a:ext cx="0" cy="31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8920" name="对象 47112"/>
            <p:cNvGraphicFramePr>
              <a:graphicFrameLocks noChangeAspect="1"/>
            </p:cNvGraphicFramePr>
            <p:nvPr/>
          </p:nvGraphicFramePr>
          <p:xfrm>
            <a:off x="0" y="0"/>
            <a:ext cx="72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7" imgW="571500" imgH="203200" progId="Equation.DSMT4">
                    <p:embed/>
                  </p:oleObj>
                </mc:Choice>
                <mc:Fallback>
                  <p:oleObj name="" r:id="rId7" imgW="571500" imgH="2032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2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4" name="矩形 47113"/>
          <p:cNvSpPr/>
          <p:nvPr/>
        </p:nvSpPr>
        <p:spPr>
          <a:xfrm>
            <a:off x="215900" y="2946400"/>
            <a:ext cx="5940425" cy="5762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latin typeface="Times New Roman" panose="02020603050405020304" pitchFamily="2" charset="0"/>
              </a:rPr>
              <a:t>@for(sj(j):</a:t>
            </a:r>
            <a:r>
              <a:rPr lang="zh-CN" altLang="en-US" sz="2800" dirty="0">
                <a:latin typeface="Times New Roman" panose="02020603050405020304" pitchFamily="2" charset="0"/>
              </a:rPr>
              <a:t>等式</a:t>
            </a:r>
            <a:r>
              <a:rPr lang="en-US" altLang="zh-CN" sz="2800" dirty="0">
                <a:latin typeface="Times New Roman" panose="02020603050405020304" pitchFamily="2" charset="0"/>
              </a:rPr>
              <a:t>)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2" charset="0"/>
              </a:rPr>
              <a:t>;</a:t>
            </a:r>
            <a:endParaRPr lang="en-US" altLang="zh-CN" sz="2800" b="1" dirty="0">
              <a:solidFill>
                <a:srgbClr val="66FF33"/>
              </a:solidFill>
              <a:latin typeface="Times New Roman" panose="02020603050405020304" pitchFamily="2" charset="0"/>
            </a:endParaRPr>
          </a:p>
        </p:txBody>
      </p:sp>
      <p:sp>
        <p:nvSpPr>
          <p:cNvPr id="47115" name="矩形 47114"/>
          <p:cNvSpPr/>
          <p:nvPr/>
        </p:nvSpPr>
        <p:spPr>
          <a:xfrm>
            <a:off x="250825" y="4483100"/>
            <a:ext cx="7634288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latin typeface="Times New Roman" panose="02020603050405020304" pitchFamily="2" charset="0"/>
              </a:rPr>
              <a:t>@for(si(i):@sum(sj(j)):x(i,j))=cl(i))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2" charset="0"/>
              </a:rPr>
              <a:t>;</a:t>
            </a:r>
            <a:endParaRPr lang="en-US" altLang="zh-CN" sz="2800" b="1" dirty="0">
              <a:solidFill>
                <a:srgbClr val="66FF33"/>
              </a:solidFill>
              <a:latin typeface="Times New Roman" panose="02020603050405020304" pitchFamily="2" charset="0"/>
            </a:endParaRPr>
          </a:p>
        </p:txBody>
      </p:sp>
      <p:sp>
        <p:nvSpPr>
          <p:cNvPr id="47116" name="直接连接符 47115"/>
          <p:cNvSpPr/>
          <p:nvPr/>
        </p:nvSpPr>
        <p:spPr>
          <a:xfrm flipH="1">
            <a:off x="2257425" y="1435100"/>
            <a:ext cx="11525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117" name="直接连接符 47116"/>
          <p:cNvSpPr/>
          <p:nvPr/>
        </p:nvSpPr>
        <p:spPr>
          <a:xfrm>
            <a:off x="4859338" y="4027488"/>
            <a:ext cx="0" cy="4318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47118" name="组合 47117"/>
          <p:cNvGrpSpPr/>
          <p:nvPr/>
        </p:nvGrpSpPr>
        <p:grpSpPr>
          <a:xfrm>
            <a:off x="4368800" y="5384800"/>
            <a:ext cx="3365500" cy="1212850"/>
            <a:chOff x="0" y="0"/>
            <a:chExt cx="2120" cy="764"/>
          </a:xfrm>
        </p:grpSpPr>
        <p:graphicFrame>
          <p:nvGraphicFramePr>
            <p:cNvPr id="38926" name="内容占位符 47118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0"/>
            <a:ext cx="212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9" imgW="1523365" imgH="241300" progId="Equation.DSMT4">
                    <p:embed/>
                  </p:oleObj>
                </mc:Choice>
                <mc:Fallback>
                  <p:oleObj name="" r:id="rId9" imgW="1523365" imgH="2413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120" cy="32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直接连接符 47119"/>
            <p:cNvSpPr/>
            <p:nvPr/>
          </p:nvSpPr>
          <p:spPr>
            <a:xfrm>
              <a:off x="321" y="295"/>
              <a:ext cx="0" cy="22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8" name="文本框 47120"/>
            <p:cNvSpPr txBox="1"/>
            <p:nvPr/>
          </p:nvSpPr>
          <p:spPr>
            <a:xfrm>
              <a:off x="36" y="476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tx2"/>
                  </a:solidFill>
                  <a:latin typeface="Verdana" panose="020B0604030504040204" pitchFamily="2" charset="0"/>
                </a:rPr>
                <a:t>默认</a:t>
              </a:r>
              <a:endParaRPr lang="zh-CN" altLang="en-US" sz="2400" dirty="0">
                <a:solidFill>
                  <a:schemeClr val="tx2"/>
                </a:solidFill>
                <a:latin typeface="Verdana" panose="020B0604030504040204" pitchFamily="2" charset="0"/>
              </a:endParaRPr>
            </a:p>
          </p:txBody>
        </p:sp>
      </p:grpSp>
      <p:sp>
        <p:nvSpPr>
          <p:cNvPr id="47122" name="矩形 47121"/>
          <p:cNvSpPr/>
          <p:nvPr/>
        </p:nvSpPr>
        <p:spPr>
          <a:xfrm>
            <a:off x="179388" y="2082800"/>
            <a:ext cx="4416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fontAlgn="base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</a:pPr>
            <a:r>
              <a:rPr lang="en-US" altLang="x-none" sz="28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@sum(si(i):x(i))=xl(j)</a:t>
            </a:r>
            <a:endParaRPr lang="en-US" altLang="x-none" sz="2800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/>
      <p:bldP spid="47115" grpId="0"/>
      <p:bldP spid="471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占位符 48129"/>
          <p:cNvSpPr>
            <a:spLocks noGrp="1"/>
          </p:cNvSpPr>
          <p:nvPr>
            <p:ph idx="1"/>
          </p:nvPr>
        </p:nvSpPr>
        <p:spPr>
          <a:xfrm>
            <a:off x="468313" y="333375"/>
            <a:ext cx="8229600" cy="6308725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完整模型：</a:t>
            </a:r>
            <a:endParaRPr lang="zh-CN" altLang="en-US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model:</a:t>
            </a:r>
            <a:endParaRPr lang="en-US" altLang="zh-CN" sz="1800" b="1" dirty="0"/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sets:</a:t>
            </a:r>
            <a:endParaRPr lang="en-US" altLang="zh-CN" sz="1800" b="1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  si/1..3/:cl;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  sj/1..4/:xl;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  sij(si,sj):c,x;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endsets</a:t>
            </a:r>
            <a:endParaRPr lang="en-US" altLang="zh-CN" sz="1800" b="1" dirty="0"/>
          </a:p>
          <a:p>
            <a:pPr>
              <a:lnSpc>
                <a:spcPct val="80000"/>
              </a:lnSpc>
            </a:pPr>
            <a:r>
              <a:rPr lang="zh-CN" altLang="en-US" sz="1800" b="1" dirty="0">
                <a:solidFill>
                  <a:srgbClr val="66FF33"/>
                </a:solidFill>
              </a:rPr>
              <a:t>！</a:t>
            </a:r>
            <a:r>
              <a:rPr lang="zh-CN" altLang="en-US" sz="1800" dirty="0">
                <a:solidFill>
                  <a:schemeClr val="tx2"/>
                </a:solidFill>
              </a:rPr>
              <a:t>数据设置</a:t>
            </a:r>
            <a:r>
              <a:rPr lang="zh-CN" altLang="en-US" sz="1800" dirty="0">
                <a:solidFill>
                  <a:srgbClr val="66FF33"/>
                </a:solidFill>
              </a:rPr>
              <a:t>；</a:t>
            </a:r>
            <a:endParaRPr lang="zh-CN" altLang="en-US" sz="1800" dirty="0">
              <a:solidFill>
                <a:srgbClr val="66FF33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data:</a:t>
            </a:r>
            <a:endParaRPr lang="en-US" altLang="zh-CN" sz="1800" b="1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chemeClr val="tx2"/>
                </a:solidFill>
              </a:rPr>
              <a:t>xl= 5 2 4 6;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tx2"/>
                </a:solidFill>
              </a:rPr>
              <a:t>  cl= 4 9 4;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tx2"/>
                </a:solidFill>
              </a:rPr>
              <a:t>  c = 10   6  7 12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tx2"/>
                </a:solidFill>
              </a:rPr>
              <a:t>        16 10  5  9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tx2"/>
                </a:solidFill>
              </a:rPr>
              <a:t>         5  4 10 10;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enddata</a:t>
            </a:r>
            <a:endParaRPr lang="en-US" altLang="zh-CN" sz="1800" b="1" dirty="0"/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[obj]</a:t>
            </a:r>
            <a:r>
              <a:rPr lang="en-US" altLang="zh-CN" sz="1800" dirty="0"/>
              <a:t> min = @sum( sij: c*x);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      @for( sj(j): 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           </a:t>
            </a:r>
            <a:r>
              <a:rPr lang="en-US" altLang="zh-CN" sz="1800" dirty="0"/>
              <a:t>[eq1]</a:t>
            </a:r>
            <a:r>
              <a:rPr lang="en-US" altLang="zh-CN" sz="1800" dirty="0"/>
              <a:t>  @sum( si(i): x(i,j)) = xl(j));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      @for( si(i):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           </a:t>
            </a:r>
            <a:r>
              <a:rPr lang="en-US" altLang="zh-CN" sz="1800" dirty="0"/>
              <a:t>[eq2]</a:t>
            </a:r>
            <a:r>
              <a:rPr lang="en-US" altLang="zh-CN" sz="1800" dirty="0"/>
              <a:t>  @sum( sj(j): x(i,j)) = cl(i));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end</a:t>
            </a:r>
            <a:endParaRPr lang="en-US" altLang="zh-CN" sz="1800" b="1" dirty="0"/>
          </a:p>
        </p:txBody>
      </p:sp>
      <p:sp>
        <p:nvSpPr>
          <p:cNvPr id="48131" name="矩形 48130"/>
          <p:cNvSpPr/>
          <p:nvPr/>
        </p:nvSpPr>
        <p:spPr>
          <a:xfrm>
            <a:off x="323850" y="981075"/>
            <a:ext cx="3024188" cy="1439863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8132" name="矩形 48131"/>
          <p:cNvSpPr/>
          <p:nvPr/>
        </p:nvSpPr>
        <p:spPr>
          <a:xfrm>
            <a:off x="323850" y="2708275"/>
            <a:ext cx="3024188" cy="1944688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8133" name="矩形 48132"/>
          <p:cNvSpPr/>
          <p:nvPr/>
        </p:nvSpPr>
        <p:spPr>
          <a:xfrm>
            <a:off x="323850" y="4868863"/>
            <a:ext cx="5761038" cy="1439862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1" name="图片 49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77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1" name="对象 9217"/>
          <p:cNvGraphicFramePr>
            <a:graphicFrameLocks noChangeAspect="1"/>
          </p:cNvGraphicFramePr>
          <p:nvPr/>
        </p:nvGraphicFramePr>
        <p:xfrm>
          <a:off x="515938" y="28575"/>
          <a:ext cx="6837362" cy="44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717800" imgH="1651000" progId="Equation.3">
                  <p:embed/>
                </p:oleObj>
              </mc:Choice>
              <mc:Fallback>
                <p:oleObj name="" r:id="rId1" imgW="2717800" imgH="1651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938" y="28575"/>
                        <a:ext cx="6837362" cy="442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5" name="图片 501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44450"/>
            <a:ext cx="9109075" cy="5878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6" name="文本框 50178"/>
          <p:cNvSpPr txBox="1"/>
          <p:nvPr/>
        </p:nvSpPr>
        <p:spPr>
          <a:xfrm>
            <a:off x="0" y="6165850"/>
            <a:ext cx="54356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练习用软件求下面建厂问题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框 51201"/>
          <p:cNvSpPr txBox="1"/>
          <p:nvPr/>
        </p:nvSpPr>
        <p:spPr>
          <a:xfrm>
            <a:off x="0" y="115888"/>
            <a:ext cx="9144000" cy="180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工厂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A1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A2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生产某种物资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由于该种物资供不应求，故需要再建一家工厂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相应的建厂方案有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A3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A4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两个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这种物资的需求地有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B1,B2,B3,B4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四个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各工厂年生产能力、各地年需求量，各厂到各地的运费见下表：</a:t>
            </a:r>
            <a:endParaRPr lang="zh-CN" altLang="en-US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1203" name="表格 51202"/>
          <p:cNvGraphicFramePr/>
          <p:nvPr/>
        </p:nvGraphicFramePr>
        <p:xfrm>
          <a:off x="0" y="1989138"/>
          <a:ext cx="8893175" cy="4751388"/>
        </p:xfrm>
        <a:graphic>
          <a:graphicData uri="http://schemas.openxmlformats.org/drawingml/2006/table">
            <a:tbl>
              <a:tblPr/>
              <a:tblGrid>
                <a:gridCol w="2987675"/>
                <a:gridCol w="936625"/>
                <a:gridCol w="792163"/>
                <a:gridCol w="792162"/>
                <a:gridCol w="792163"/>
                <a:gridCol w="2592387"/>
              </a:tblGrid>
              <a:tr h="1295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B1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B2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B3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B4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 </a:t>
                      </a:r>
                      <a:r>
                        <a:rPr lang="zh-CN" altLang="en-US" b="1" dirty="0"/>
                        <a:t>生产能力</a:t>
                      </a:r>
                      <a:endParaRPr lang="zh-CN" altLang="en-US" b="1" dirty="0"/>
                    </a:p>
                    <a:p>
                      <a:pPr marL="0" lvl="0" indent="0" algn="ctr">
                        <a:buNone/>
                      </a:pPr>
                      <a:r>
                        <a:rPr lang="zh-CN" altLang="en-US" b="1" dirty="0"/>
                        <a:t>（</a:t>
                      </a:r>
                      <a:r>
                        <a:rPr lang="en-US" altLang="x-none" b="1" dirty="0"/>
                        <a:t>kt/</a:t>
                      </a:r>
                      <a:r>
                        <a:rPr lang="zh-CN" altLang="en-US" b="1" dirty="0"/>
                        <a:t>年）</a:t>
                      </a:r>
                      <a:endParaRPr lang="zh-CN" altLang="en-US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A1</a:t>
                      </a:r>
                      <a:endParaRPr lang="en-US" altLang="x-none" b="1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2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9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3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4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400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A2</a:t>
                      </a:r>
                      <a:endParaRPr lang="en-US" altLang="x-none" b="1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8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3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5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7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600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A3</a:t>
                      </a:r>
                      <a:endParaRPr lang="en-US" altLang="x-none" b="1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7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6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1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2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200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A4</a:t>
                      </a:r>
                      <a:endParaRPr lang="en-US" altLang="x-none" b="1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4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5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2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5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200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/>
                        <a:t>需求</a:t>
                      </a:r>
                      <a:r>
                        <a:rPr lang="en-US" altLang="x-none" b="1" dirty="0"/>
                        <a:t>(kt/</a:t>
                      </a:r>
                      <a:r>
                        <a:rPr lang="zh-CN" altLang="en-US" b="1" dirty="0"/>
                        <a:t>年</a:t>
                      </a:r>
                      <a:r>
                        <a:rPr lang="en-US" altLang="x-none" b="1" dirty="0"/>
                        <a:t>)</a:t>
                      </a:r>
                      <a:endParaRPr lang="en-US" altLang="x-none" b="1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350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400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300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1" dirty="0"/>
                        <a:t>150</a:t>
                      </a:r>
                      <a:endParaRPr lang="en-US" altLang="x-none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61" name="直接连接符 51253"/>
          <p:cNvSpPr/>
          <p:nvPr/>
        </p:nvSpPr>
        <p:spPr>
          <a:xfrm>
            <a:off x="2051050" y="1989138"/>
            <a:ext cx="865188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62" name="直接连接符 51254"/>
          <p:cNvSpPr/>
          <p:nvPr/>
        </p:nvSpPr>
        <p:spPr>
          <a:xfrm>
            <a:off x="0" y="2708275"/>
            <a:ext cx="2987675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3063" name="对象 51255"/>
          <p:cNvGraphicFramePr>
            <a:graphicFrameLocks noChangeAspect="1"/>
          </p:cNvGraphicFramePr>
          <p:nvPr/>
        </p:nvGraphicFramePr>
        <p:xfrm>
          <a:off x="2484438" y="2060575"/>
          <a:ext cx="454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91135" imgH="241935" progId="Equation.3">
                  <p:embed/>
                </p:oleObj>
              </mc:Choice>
              <mc:Fallback>
                <p:oleObj name="" r:id="rId1" imgW="191135" imgH="24193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060575"/>
                        <a:ext cx="4540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4" name="对象 51256"/>
          <p:cNvGraphicFramePr>
            <a:graphicFrameLocks noChangeAspect="1"/>
          </p:cNvGraphicFramePr>
          <p:nvPr/>
        </p:nvGraphicFramePr>
        <p:xfrm>
          <a:off x="14288" y="2722563"/>
          <a:ext cx="423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178435" imgH="229235" progId="Equation.3">
                  <p:embed/>
                </p:oleObj>
              </mc:Choice>
              <mc:Fallback>
                <p:oleObj name="" r:id="rId3" imgW="178435" imgH="22923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8" y="2722563"/>
                        <a:ext cx="423862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5" name="对象 51257"/>
          <p:cNvGraphicFramePr>
            <a:graphicFrameLocks noChangeAspect="1"/>
          </p:cNvGraphicFramePr>
          <p:nvPr/>
        </p:nvGraphicFramePr>
        <p:xfrm>
          <a:off x="0" y="2060575"/>
          <a:ext cx="19446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762635" imgH="241300" progId="Equation.3">
                  <p:embed/>
                </p:oleObj>
              </mc:Choice>
              <mc:Fallback>
                <p:oleObj name="" r:id="rId5" imgW="762635" imgH="241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060575"/>
                        <a:ext cx="1944688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文本框 52225"/>
          <p:cNvSpPr txBox="1"/>
          <p:nvPr/>
        </p:nvSpPr>
        <p:spPr>
          <a:xfrm>
            <a:off x="0" y="0"/>
            <a:ext cx="9144000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工厂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A3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或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A4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开工后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每年的生产费用估计分别为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1200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万元或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1500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万元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现要决定应该建设工厂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A3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或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A4,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才能使今后的总费用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即全部物资运费和新工厂生产费用之和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最少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?</a:t>
            </a:r>
            <a:endParaRPr lang="en-US" altLang="zh-CN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27" name="文本框 52226"/>
          <p:cNvSpPr txBox="1"/>
          <p:nvPr/>
        </p:nvSpPr>
        <p:spPr>
          <a:xfrm>
            <a:off x="179388" y="2109788"/>
            <a:ext cx="576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解</a:t>
            </a:r>
            <a:endParaRPr lang="zh-CN" altLang="en-US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28" name="文本框 52227"/>
          <p:cNvSpPr txBox="1"/>
          <p:nvPr/>
        </p:nvSpPr>
        <p:spPr>
          <a:xfrm>
            <a:off x="971550" y="2109788"/>
            <a:ext cx="7207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设</a:t>
            </a:r>
            <a:endParaRPr lang="zh-CN" altLang="en-US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2229" name="对象 52228"/>
          <p:cNvGraphicFramePr>
            <a:graphicFrameLocks noChangeAspect="1"/>
          </p:cNvGraphicFramePr>
          <p:nvPr/>
        </p:nvGraphicFramePr>
        <p:xfrm>
          <a:off x="1547813" y="1966913"/>
          <a:ext cx="23764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296670" imgH="483235" progId="Equation.3">
                  <p:embed/>
                </p:oleObj>
              </mc:Choice>
              <mc:Fallback>
                <p:oleObj name="" r:id="rId1" imgW="1296670" imgH="48323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966913"/>
                        <a:ext cx="2376487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文本框 52229"/>
          <p:cNvSpPr txBox="1"/>
          <p:nvPr/>
        </p:nvSpPr>
        <p:spPr>
          <a:xfrm>
            <a:off x="395288" y="3284538"/>
            <a:ext cx="87487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再设      为由      运往     的物资数量                       单位是</a:t>
            </a:r>
            <a:endParaRPr lang="zh-CN" altLang="en-US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2231" name="对象 52230"/>
          <p:cNvGraphicFramePr>
            <a:graphicFrameLocks noChangeAspect="1"/>
          </p:cNvGraphicFramePr>
          <p:nvPr/>
        </p:nvGraphicFramePr>
        <p:xfrm>
          <a:off x="1258888" y="3284538"/>
          <a:ext cx="4238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178435" imgH="241935" progId="Equation.3">
                  <p:embed/>
                </p:oleObj>
              </mc:Choice>
              <mc:Fallback>
                <p:oleObj name="" r:id="rId3" imgW="178435" imgH="24193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3284538"/>
                        <a:ext cx="42386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对象 52231"/>
          <p:cNvGraphicFramePr>
            <a:graphicFrameLocks noChangeAspect="1"/>
          </p:cNvGraphicFramePr>
          <p:nvPr/>
        </p:nvGraphicFramePr>
        <p:xfrm>
          <a:off x="2419350" y="3298825"/>
          <a:ext cx="4238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178435" imgH="229235" progId="Equation.3">
                  <p:embed/>
                </p:oleObj>
              </mc:Choice>
              <mc:Fallback>
                <p:oleObj name="" r:id="rId5" imgW="178435" imgH="22923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9350" y="3298825"/>
                        <a:ext cx="423863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对象 52232"/>
          <p:cNvGraphicFramePr>
            <a:graphicFrameLocks noChangeAspect="1"/>
          </p:cNvGraphicFramePr>
          <p:nvPr/>
        </p:nvGraphicFramePr>
        <p:xfrm>
          <a:off x="3706813" y="3332163"/>
          <a:ext cx="4540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91135" imgH="241935" progId="Equation.3">
                  <p:embed/>
                </p:oleObj>
              </mc:Choice>
              <mc:Fallback>
                <p:oleObj name="" r:id="rId7" imgW="191135" imgH="24193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6813" y="3332163"/>
                        <a:ext cx="4540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对象 52233"/>
          <p:cNvGraphicFramePr>
            <a:graphicFrameLocks noChangeAspect="1"/>
          </p:cNvGraphicFramePr>
          <p:nvPr/>
        </p:nvGraphicFramePr>
        <p:xfrm>
          <a:off x="5811838" y="3328988"/>
          <a:ext cx="2149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902335" imgH="203200" progId="Equation.3">
                  <p:embed/>
                </p:oleObj>
              </mc:Choice>
              <mc:Fallback>
                <p:oleObj name="" r:id="rId9" imgW="902335" imgH="203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1838" y="3328988"/>
                        <a:ext cx="214947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文本框 52234"/>
          <p:cNvSpPr txBox="1"/>
          <p:nvPr/>
        </p:nvSpPr>
        <p:spPr>
          <a:xfrm>
            <a:off x="0" y="3933825"/>
            <a:ext cx="61563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千吨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;      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表示总运费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单位是万元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2236" name="对象 52235"/>
          <p:cNvGraphicFramePr>
            <a:graphicFrameLocks noChangeAspect="1"/>
          </p:cNvGraphicFramePr>
          <p:nvPr/>
        </p:nvGraphicFramePr>
        <p:xfrm>
          <a:off x="1042988" y="4005263"/>
          <a:ext cx="3032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1" imgW="127635" imgH="127635" progId="Equation.3">
                  <p:embed/>
                </p:oleObj>
              </mc:Choice>
              <mc:Fallback>
                <p:oleObj name="" r:id="rId11" imgW="127635" imgH="12763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2988" y="4005263"/>
                        <a:ext cx="303212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文本框 52236"/>
          <p:cNvSpPr txBox="1"/>
          <p:nvPr/>
        </p:nvSpPr>
        <p:spPr>
          <a:xfrm>
            <a:off x="0" y="4581525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问题的数学模型为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endParaRPr lang="en-US" altLang="zh-CN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2238" name="对象 52237"/>
          <p:cNvGraphicFramePr>
            <a:graphicFrameLocks noChangeAspect="1"/>
          </p:cNvGraphicFramePr>
          <p:nvPr/>
        </p:nvGraphicFramePr>
        <p:xfrm>
          <a:off x="827088" y="5157788"/>
          <a:ext cx="62674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2627630" imgH="444500" progId="Equation.3">
                  <p:embed/>
                </p:oleObj>
              </mc:Choice>
              <mc:Fallback>
                <p:oleObj name="" r:id="rId13" imgW="2627630" imgH="4445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088" y="5157788"/>
                        <a:ext cx="6267450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文本框 52238"/>
          <p:cNvSpPr txBox="1"/>
          <p:nvPr/>
        </p:nvSpPr>
        <p:spPr>
          <a:xfrm>
            <a:off x="3419475" y="4437063"/>
            <a:ext cx="10795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运费</a:t>
            </a:r>
            <a:endParaRPr lang="zh-CN" altLang="en-US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40" name="直接连接符 52239"/>
          <p:cNvSpPr/>
          <p:nvPr/>
        </p:nvSpPr>
        <p:spPr>
          <a:xfrm flipV="1">
            <a:off x="2987675" y="5013325"/>
            <a:ext cx="360363" cy="360363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2241" name="文本框 52240"/>
          <p:cNvSpPr txBox="1"/>
          <p:nvPr/>
        </p:nvSpPr>
        <p:spPr>
          <a:xfrm>
            <a:off x="6443663" y="6165850"/>
            <a:ext cx="19446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生产费用</a:t>
            </a:r>
            <a:endParaRPr lang="zh-CN" altLang="en-US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42" name="直接连接符 52241"/>
          <p:cNvSpPr/>
          <p:nvPr/>
        </p:nvSpPr>
        <p:spPr>
          <a:xfrm>
            <a:off x="5508625" y="5876925"/>
            <a:ext cx="1008063" cy="504825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  <p:bldP spid="52228" grpId="0"/>
      <p:bldP spid="52230" grpId="0"/>
      <p:bldP spid="52235" grpId="0"/>
      <p:bldP spid="52237" grpId="0"/>
      <p:bldP spid="52239" grpId="0"/>
      <p:bldP spid="522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3250" name="对象 53249"/>
          <p:cNvGraphicFramePr>
            <a:graphicFrameLocks noChangeAspect="1"/>
          </p:cNvGraphicFramePr>
          <p:nvPr/>
        </p:nvGraphicFramePr>
        <p:xfrm>
          <a:off x="603250" y="44450"/>
          <a:ext cx="6200775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3263900" imgH="2159000" progId="Equation.3">
                  <p:embed/>
                </p:oleObj>
              </mc:Choice>
              <mc:Fallback>
                <p:oleObj name="" r:id="rId1" imgW="3263900" imgH="2159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250" y="44450"/>
                        <a:ext cx="6200775" cy="410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文本框 53250"/>
          <p:cNvSpPr txBox="1"/>
          <p:nvPr/>
        </p:nvSpPr>
        <p:spPr>
          <a:xfrm>
            <a:off x="611188" y="4508500"/>
            <a:ext cx="5616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其中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5.2—5.2h</a:t>
            </a:r>
            <a:r>
              <a:rPr lang="zh-CN" altLang="en-US" sz="2800" dirty="0">
                <a:latin typeface="Times New Roman" panose="02020603050405020304" pitchFamily="2" charset="0"/>
                <a:ea typeface="楷体_GB2312" pitchFamily="1" charset="-122"/>
              </a:rPr>
              <a:t>为供需平衡约束条件</a:t>
            </a:r>
            <a:r>
              <a:rPr lang="en-US" altLang="zh-CN" sz="2800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sz="28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10241"/>
          <p:cNvSpPr txBox="1"/>
          <p:nvPr/>
        </p:nvSpPr>
        <p:spPr>
          <a:xfrm>
            <a:off x="0" y="115888"/>
            <a:ext cx="1042988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求解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6146" name="图片 10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0713"/>
            <a:ext cx="9144000" cy="628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11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15888"/>
            <a:ext cx="9055100" cy="670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1"/>
          <p:cNvSpPr txBox="1"/>
          <p:nvPr/>
        </p:nvSpPr>
        <p:spPr>
          <a:xfrm>
            <a:off x="469900" y="477838"/>
            <a:ext cx="1724025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Times New Roman" panose="02020603050405020304" pitchFamily="2" charset="0"/>
              </a:rPr>
              <a:t>注意：</a:t>
            </a:r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8194" name="文本框 2"/>
          <p:cNvSpPr txBox="1"/>
          <p:nvPr/>
        </p:nvSpPr>
        <p:spPr>
          <a:xfrm>
            <a:off x="803275" y="1833563"/>
            <a:ext cx="6745288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1</a:t>
            </a:r>
            <a:r>
              <a:rPr lang="zh-CN" altLang="en-US">
                <a:latin typeface="Times New Roman" panose="02020603050405020304" pitchFamily="2" charset="0"/>
              </a:rPr>
              <a:t>、和我们建模的形式比较去掉目标函数中的</a:t>
            </a:r>
            <a:r>
              <a:rPr lang="en-US" altLang="zh-CN">
                <a:latin typeface="Times New Roman" panose="02020603050405020304" pitchFamily="2" charset="0"/>
              </a:rPr>
              <a:t>Z</a:t>
            </a:r>
            <a:r>
              <a:rPr lang="zh-CN" altLang="zh-CN">
                <a:latin typeface="Times New Roman" panose="02020603050405020304" pitchFamily="2" charset="0"/>
              </a:rPr>
              <a:t>和非负限制；</a:t>
            </a:r>
            <a:endParaRPr lang="zh-CN" altLang="zh-CN">
              <a:latin typeface="Times New Roman" panose="02020603050405020304" pitchFamily="2" charset="0"/>
            </a:endParaRPr>
          </a:p>
        </p:txBody>
      </p:sp>
      <p:sp>
        <p:nvSpPr>
          <p:cNvPr id="8195" name="文本框 3"/>
          <p:cNvSpPr txBox="1"/>
          <p:nvPr/>
        </p:nvSpPr>
        <p:spPr>
          <a:xfrm>
            <a:off x="581025" y="3733800"/>
            <a:ext cx="6745288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r>
              <a:rPr lang="zh-CN" altLang="en-US">
                <a:latin typeface="Times New Roman" panose="02020603050405020304" pitchFamily="2" charset="0"/>
              </a:rPr>
              <a:t>、数和变量相乘不能少乘号</a:t>
            </a:r>
            <a:r>
              <a:rPr lang="zh-CN" altLang="zh-CN">
                <a:latin typeface="Times New Roman" panose="02020603050405020304" pitchFamily="2" charset="0"/>
              </a:rPr>
              <a:t>；还有目标函数和约束条件完后应有分号。</a:t>
            </a:r>
            <a:endParaRPr lang="zh-CN" altLang="zh-CN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2289"/>
          <p:cNvSpPr>
            <a:spLocks noGrp="1"/>
          </p:cNvSpPr>
          <p:nvPr>
            <p:ph type="title"/>
          </p:nvPr>
        </p:nvSpPr>
        <p:spPr>
          <a:xfrm>
            <a:off x="0" y="0"/>
            <a:ext cx="2470150" cy="549275"/>
          </a:xfrm>
        </p:spPr>
        <p:txBody>
          <a:bodyPr wrap="none" anchor="t">
            <a:spAutoFit/>
          </a:bodyPr>
          <a:p>
            <a:pPr algn="l"/>
            <a:r>
              <a:rPr lang="zh-CN" altLang="en-US" sz="3000">
                <a:solidFill>
                  <a:schemeClr val="tx1"/>
                </a:solidFill>
                <a:ea typeface="楷体_GB2312" pitchFamily="1" charset="-122"/>
              </a:rPr>
              <a:t>变量取值限制</a:t>
            </a:r>
            <a:endParaRPr lang="zh-CN" altLang="en-US" sz="3000">
              <a:solidFill>
                <a:schemeClr val="tx1"/>
              </a:solidFill>
              <a:ea typeface="楷体_GB2312" pitchFamily="1" charset="-122"/>
            </a:endParaRPr>
          </a:p>
        </p:txBody>
      </p:sp>
      <p:sp>
        <p:nvSpPr>
          <p:cNvPr id="9218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0" y="620713"/>
            <a:ext cx="8058150" cy="5267325"/>
          </a:xfrm>
        </p:spPr>
        <p:txBody>
          <a:bodyPr wrap="none" anchor="t">
            <a:spAutoFit/>
          </a:bodyPr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3400" dirty="0"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400" dirty="0">
                <a:ea typeface="楷体_GB2312" pitchFamily="1" charset="-122"/>
              </a:rPr>
              <a:t>@BND(</a:t>
            </a:r>
            <a:r>
              <a:rPr lang="zh-CN" altLang="en-US" sz="3400" dirty="0">
                <a:ea typeface="楷体_GB2312" pitchFamily="1" charset="-122"/>
              </a:rPr>
              <a:t>下限</a:t>
            </a:r>
            <a:r>
              <a:rPr lang="en-US" altLang="zh-CN" sz="3400" dirty="0">
                <a:ea typeface="楷体_GB2312" pitchFamily="1" charset="-122"/>
              </a:rPr>
              <a:t>, </a:t>
            </a:r>
            <a:r>
              <a:rPr lang="zh-CN" altLang="en-US" sz="3400" dirty="0">
                <a:ea typeface="楷体_GB2312" pitchFamily="1" charset="-122"/>
              </a:rPr>
              <a:t>变量或分量</a:t>
            </a:r>
            <a:r>
              <a:rPr lang="en-US" altLang="zh-CN" sz="3400" dirty="0">
                <a:ea typeface="楷体_GB2312" pitchFamily="1" charset="-122"/>
              </a:rPr>
              <a:t>, </a:t>
            </a:r>
            <a:r>
              <a:rPr lang="zh-CN" altLang="en-US" sz="3400" dirty="0">
                <a:ea typeface="楷体_GB2312" pitchFamily="1" charset="-122"/>
              </a:rPr>
              <a:t>上限</a:t>
            </a:r>
            <a:r>
              <a:rPr lang="en-US" altLang="zh-CN" sz="3400" dirty="0">
                <a:ea typeface="楷体_GB2312" pitchFamily="1" charset="-122"/>
              </a:rPr>
              <a:t>)</a:t>
            </a:r>
            <a:r>
              <a:rPr lang="zh-CN" altLang="en-US" sz="3400" dirty="0">
                <a:ea typeface="楷体_GB2312" pitchFamily="1" charset="-122"/>
              </a:rPr>
              <a:t>；</a:t>
            </a:r>
            <a:endParaRPr lang="en-US" altLang="zh-CN" sz="3400" dirty="0"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400" dirty="0">
                <a:ea typeface="楷体_GB2312" pitchFamily="1" charset="-122"/>
              </a:rPr>
              <a:t>5&lt;=x1&lt;=20:@bnd(5,x1,20)</a:t>
            </a:r>
            <a:endParaRPr lang="en-US" altLang="zh-CN" sz="3400" dirty="0"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400" dirty="0">
                <a:ea typeface="楷体_GB2312" pitchFamily="1" charset="-122"/>
              </a:rPr>
              <a:t>@FREE(</a:t>
            </a:r>
            <a:r>
              <a:rPr lang="zh-CN" altLang="en-US" sz="3400" dirty="0">
                <a:ea typeface="楷体_GB2312" pitchFamily="1" charset="-122"/>
              </a:rPr>
              <a:t>变量或分量</a:t>
            </a:r>
            <a:r>
              <a:rPr lang="en-US" altLang="zh-CN" sz="3400" dirty="0">
                <a:ea typeface="楷体_GB2312" pitchFamily="1" charset="-122"/>
              </a:rPr>
              <a:t>) </a:t>
            </a:r>
            <a:r>
              <a:rPr lang="zh-CN" altLang="en-US" sz="3400" dirty="0">
                <a:ea typeface="楷体_GB2312" pitchFamily="1" charset="-122"/>
              </a:rPr>
              <a:t>；</a:t>
            </a:r>
            <a:endParaRPr lang="zh-CN" altLang="en-US" sz="3400" dirty="0"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400" dirty="0">
                <a:ea typeface="楷体_GB2312" pitchFamily="1" charset="-122"/>
              </a:rPr>
              <a:t>    </a:t>
            </a:r>
            <a:r>
              <a:rPr lang="en-US" altLang="zh-CN" sz="3400" dirty="0">
                <a:ea typeface="楷体_GB2312" pitchFamily="1" charset="-122"/>
              </a:rPr>
              <a:t>x1</a:t>
            </a:r>
            <a:r>
              <a:rPr lang="zh-CN" altLang="en-US" sz="3400" dirty="0">
                <a:ea typeface="楷体_GB2312" pitchFamily="1" charset="-122"/>
              </a:rPr>
              <a:t>无约束</a:t>
            </a:r>
            <a:r>
              <a:rPr lang="en-US" altLang="zh-CN" sz="3400" dirty="0">
                <a:ea typeface="楷体_GB2312" pitchFamily="1" charset="-122"/>
              </a:rPr>
              <a:t>:@free(x1)</a:t>
            </a:r>
            <a:endParaRPr lang="en-US" altLang="zh-CN" sz="3400" dirty="0"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400" dirty="0">
                <a:ea typeface="楷体_GB2312" pitchFamily="1" charset="-122"/>
              </a:rPr>
              <a:t>@GIN(</a:t>
            </a:r>
            <a:r>
              <a:rPr lang="zh-CN" altLang="en-US" sz="3400" dirty="0">
                <a:ea typeface="楷体_GB2312" pitchFamily="1" charset="-122"/>
              </a:rPr>
              <a:t>变量或分量</a:t>
            </a:r>
            <a:r>
              <a:rPr lang="en-US" altLang="zh-CN" sz="3400" dirty="0">
                <a:ea typeface="楷体_GB2312" pitchFamily="1" charset="-122"/>
              </a:rPr>
              <a:t>)</a:t>
            </a:r>
            <a:r>
              <a:rPr lang="zh-CN" altLang="en-US" sz="3400" dirty="0">
                <a:ea typeface="楷体_GB2312" pitchFamily="1" charset="-122"/>
              </a:rPr>
              <a:t>；</a:t>
            </a:r>
            <a:endParaRPr lang="zh-CN" altLang="en-US" sz="3400" dirty="0"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400" dirty="0">
                <a:ea typeface="楷体_GB2312" pitchFamily="1" charset="-122"/>
              </a:rPr>
              <a:t>     限制变量或分量为整数</a:t>
            </a:r>
            <a:endParaRPr lang="zh-CN" altLang="en-US" sz="3400" dirty="0"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400" dirty="0">
                <a:ea typeface="楷体_GB2312" pitchFamily="1" charset="-122"/>
              </a:rPr>
              <a:t>X1</a:t>
            </a:r>
            <a:r>
              <a:rPr lang="zh-CN" altLang="en-US" sz="3400" dirty="0">
                <a:ea typeface="楷体_GB2312" pitchFamily="1" charset="-122"/>
              </a:rPr>
              <a:t>为非负整数</a:t>
            </a:r>
            <a:r>
              <a:rPr lang="en-US" altLang="zh-CN" sz="3400" dirty="0">
                <a:ea typeface="楷体_GB2312" pitchFamily="1" charset="-122"/>
              </a:rPr>
              <a:t>:@gin(x1);</a:t>
            </a:r>
            <a:endParaRPr lang="en-US" altLang="zh-CN" sz="3400" dirty="0"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400" dirty="0">
                <a:ea typeface="楷体_GB2312" pitchFamily="1" charset="-122"/>
              </a:rPr>
              <a:t>@BIN( </a:t>
            </a:r>
            <a:r>
              <a:rPr lang="zh-CN" altLang="en-US" sz="3400" dirty="0">
                <a:ea typeface="楷体_GB2312" pitchFamily="1" charset="-122"/>
              </a:rPr>
              <a:t>变量或分量</a:t>
            </a:r>
            <a:r>
              <a:rPr lang="en-US" altLang="zh-CN" sz="3400" dirty="0">
                <a:ea typeface="楷体_GB2312" pitchFamily="1" charset="-122"/>
              </a:rPr>
              <a:t>) </a:t>
            </a:r>
            <a:r>
              <a:rPr lang="zh-CN" altLang="en-US" sz="3400" dirty="0">
                <a:ea typeface="楷体_GB2312" pitchFamily="1" charset="-122"/>
              </a:rPr>
              <a:t>；</a:t>
            </a:r>
            <a:r>
              <a:rPr lang="en-US" altLang="zh-CN" sz="3400" dirty="0">
                <a:ea typeface="楷体_GB2312" pitchFamily="1" charset="-122"/>
              </a:rPr>
              <a:t>x1</a:t>
            </a:r>
            <a:r>
              <a:rPr lang="zh-CN" altLang="en-US" sz="3400" dirty="0">
                <a:ea typeface="楷体_GB2312" pitchFamily="1" charset="-122"/>
              </a:rPr>
              <a:t>为</a:t>
            </a:r>
            <a:r>
              <a:rPr lang="en-US" altLang="zh-CN" sz="3400" dirty="0">
                <a:ea typeface="楷体_GB2312" pitchFamily="1" charset="-122"/>
              </a:rPr>
              <a:t>0</a:t>
            </a:r>
            <a:r>
              <a:rPr lang="zh-CN" altLang="en-US" sz="3400" dirty="0">
                <a:ea typeface="楷体_GB2312" pitchFamily="1" charset="-122"/>
              </a:rPr>
              <a:t>或</a:t>
            </a:r>
            <a:r>
              <a:rPr lang="en-US" altLang="zh-CN" sz="3400" dirty="0">
                <a:ea typeface="楷体_GB2312" pitchFamily="1" charset="-122"/>
              </a:rPr>
              <a:t>1:@bin(x1);</a:t>
            </a:r>
            <a:endParaRPr lang="en-US" altLang="zh-CN" sz="3400" dirty="0">
              <a:ea typeface="楷体_GB2312" pitchFamily="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400" dirty="0">
                <a:ea typeface="楷体_GB2312" pitchFamily="1" charset="-122"/>
              </a:rPr>
              <a:t>     限制变量或分量为</a:t>
            </a:r>
            <a:r>
              <a:rPr lang="en-US" altLang="zh-CN" sz="3400" dirty="0">
                <a:ea typeface="楷体_GB2312" pitchFamily="1" charset="-122"/>
              </a:rPr>
              <a:t>0</a:t>
            </a:r>
            <a:r>
              <a:rPr lang="zh-CN" altLang="en-US" sz="3400" dirty="0">
                <a:ea typeface="楷体_GB2312" pitchFamily="1" charset="-122"/>
              </a:rPr>
              <a:t>，</a:t>
            </a:r>
            <a:r>
              <a:rPr lang="en-US" altLang="zh-CN" sz="3400" dirty="0">
                <a:ea typeface="楷体_GB2312" pitchFamily="1" charset="-122"/>
              </a:rPr>
              <a:t>1</a:t>
            </a:r>
            <a:endParaRPr lang="en-US" altLang="zh-CN" sz="3400" dirty="0">
              <a:ea typeface="楷体_GB2312" pitchFamily="1" charset="-122"/>
            </a:endParaRPr>
          </a:p>
        </p:txBody>
      </p:sp>
      <p:sp>
        <p:nvSpPr>
          <p:cNvPr id="9219" name="直接连接符 12291"/>
          <p:cNvSpPr/>
          <p:nvPr/>
        </p:nvSpPr>
        <p:spPr>
          <a:xfrm>
            <a:off x="6011863" y="1628775"/>
            <a:ext cx="0" cy="4608513"/>
          </a:xfrm>
          <a:prstGeom prst="line">
            <a:avLst/>
          </a:prstGeom>
          <a:ln w="19050" cap="flat" cmpd="sng">
            <a:solidFill>
              <a:srgbClr val="99CC00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矩形 13313"/>
          <p:cNvSpPr/>
          <p:nvPr/>
        </p:nvSpPr>
        <p:spPr>
          <a:xfrm>
            <a:off x="0" y="433388"/>
            <a:ext cx="8904288" cy="5784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Bnd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即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bound;   gin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即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general integer</a:t>
            </a:r>
            <a:endParaRPr lang="en-US" altLang="zh-CN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free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即无约束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;  bin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即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binary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二进制即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或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endParaRPr lang="en-US" altLang="zh-CN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@BND(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下限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变量或分量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上限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；默认下限为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0</a:t>
            </a:r>
            <a:endParaRPr lang="en-US" altLang="zh-CN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5&lt;=x1&lt;=20:@bnd(5,x1,20)</a:t>
            </a:r>
            <a:endParaRPr lang="en-US" altLang="zh-CN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@FREE(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变量或分量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) 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    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x1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无约束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:@free(x1)</a:t>
            </a:r>
            <a:endParaRPr lang="en-US" altLang="zh-CN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@GIN(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变量或分量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     限制变量或分量为整数</a:t>
            </a:r>
            <a:endParaRPr lang="zh-CN" altLang="en-US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X1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为非负整数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:@gin(x1);</a:t>
            </a:r>
            <a:endParaRPr lang="en-US" altLang="zh-CN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@BIN( 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变量或分量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) 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x1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为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或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1:@bin(x1);</a:t>
            </a:r>
            <a:endParaRPr lang="en-US" altLang="zh-CN" sz="3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     限制变量或分量为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sz="3400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en-US" altLang="zh-CN" sz="34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endParaRPr lang="en-US" altLang="zh-CN" sz="34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4632</Words>
  <Application>WPS 演示</Application>
  <PresentationFormat>在屏幕上显示</PresentationFormat>
  <Paragraphs>487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65</vt:i4>
      </vt:variant>
      <vt:variant>
        <vt:lpstr>幻灯片标题</vt:lpstr>
      </vt:variant>
      <vt:variant>
        <vt:i4>43</vt:i4>
      </vt:variant>
    </vt:vector>
  </HeadingPairs>
  <TitlesOfParts>
    <vt:vector size="119" baseType="lpstr">
      <vt:lpstr>Arial</vt:lpstr>
      <vt:lpstr>宋体</vt:lpstr>
      <vt:lpstr>Wingdings</vt:lpstr>
      <vt:lpstr>Times New Roman</vt:lpstr>
      <vt:lpstr>楷体_GB2312</vt:lpstr>
      <vt:lpstr>新宋体</vt:lpstr>
      <vt:lpstr>微软雅黑</vt:lpstr>
      <vt:lpstr>Arial Unicode MS</vt:lpstr>
      <vt:lpstr>Calibri</vt:lpstr>
      <vt:lpstr>Verdana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变量取值限制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常见的数学函数</vt:lpstr>
      <vt:lpstr>条件和逻辑运算符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分析：</vt:lpstr>
      <vt:lpstr>lingo建模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余德兴</cp:lastModifiedBy>
  <cp:revision>45</cp:revision>
  <dcterms:created xsi:type="dcterms:W3CDTF">2014-05-13T07:50:00Z</dcterms:created>
  <dcterms:modified xsi:type="dcterms:W3CDTF">2020-12-06T14:19:25Z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