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B3DF-2E06-4D06-88D2-5CCD1992B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EA304-77A2-4ACF-9EDB-4ABCB546E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366EA-3C1A-4FA8-9FC2-EE4B28AD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8479-5BA1-4D5C-8FF9-733DC7E57970}" type="datetimeFigureOut">
              <a:rPr lang="en-MY" smtClean="0"/>
              <a:t>30/3/2022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83645-C0B0-4573-919B-72089468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21E2-635E-4F0A-BD7E-CE99243F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12D8-D232-4550-9046-532549133F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293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CD8F-CB2A-4FA5-B191-F64FEF6E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64EB6-B3DA-4D6A-97D9-70C81D1B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EF6D-7B2B-4EE0-B208-2A8D0D05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8479-5BA1-4D5C-8FF9-733DC7E57970}" type="datetimeFigureOut">
              <a:rPr lang="en-MY" smtClean="0"/>
              <a:t>30/3/2022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364C-6ED6-4958-B740-7201C6B3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7F58C-A6E8-41B3-AA00-B5413C5C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12D8-D232-4550-9046-532549133F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57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B6FC5-E13C-4710-BA76-DBA256B25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33B8A-8459-4092-859F-CC074DC61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8F26B-DC61-4527-A6D1-68ABEE68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8479-5BA1-4D5C-8FF9-733DC7E57970}" type="datetimeFigureOut">
              <a:rPr lang="en-MY" smtClean="0"/>
              <a:t>30/3/2022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353D-2AF2-4791-A4CF-7E1E9241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AF68-05A3-49F0-9118-7D5A556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12D8-D232-4550-9046-532549133F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5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0AF9-6B21-44E0-B0EB-FEBE3FB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54ED-F556-47CD-A143-259CFF1D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D2F6-285A-4538-A93D-DDFAA189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8479-5BA1-4D5C-8FF9-733DC7E57970}" type="datetimeFigureOut">
              <a:rPr lang="en-MY" smtClean="0"/>
              <a:t>30/3/2022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DECD8-50BF-4C08-88BA-51A2E753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4A2D-AA3C-4FD9-B204-E2C1AE79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12D8-D232-4550-9046-532549133F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052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49C3-40C3-44A4-9F6C-993807D2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158D6-8347-4A44-BC2B-5CCFC7B5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4B88-517D-41CA-B6C9-BB3C8998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8479-5BA1-4D5C-8FF9-733DC7E57970}" type="datetimeFigureOut">
              <a:rPr lang="en-MY" smtClean="0"/>
              <a:t>30/3/2022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DEBB-1799-41A1-AABA-2C68088F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72DF-CE74-4495-9D3F-14AB9E1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12D8-D232-4550-9046-532549133F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575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24E1-1998-4B02-8FA1-1AF1F56D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73F3-66C5-4C85-8749-2D336DC35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87D31-2D84-49FE-ACBE-6592A9766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E6FC2-07AA-4A19-BD4D-385E2719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8479-5BA1-4D5C-8FF9-733DC7E57970}" type="datetimeFigureOut">
              <a:rPr lang="en-MY" smtClean="0"/>
              <a:t>30/3/2022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8AE87-47D7-49E2-BE14-C137E6F1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34E97-511B-4410-A3F5-5B6ED2BC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12D8-D232-4550-9046-532549133F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850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1A82-5D36-4180-9F88-93F4AA95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B4773-8ABD-4F4B-BCAE-024F88298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B5D0A-163E-4F85-8D20-26691ACA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00F2-34E2-440A-B572-735F79053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18BC-4E21-4509-966D-721BEE315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F9E1D-F7B0-4820-91ED-FE0DA1DB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8479-5BA1-4D5C-8FF9-733DC7E57970}" type="datetimeFigureOut">
              <a:rPr lang="en-MY" smtClean="0"/>
              <a:t>30/3/2022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F1B65-04FA-4324-8320-0DFB3BF4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6434E-BB63-48D3-9946-971C0E78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12D8-D232-4550-9046-532549133F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044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FB85-E215-4F9B-8685-83965106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F10BD-DCF4-4198-96F3-5E4B8E6E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8479-5BA1-4D5C-8FF9-733DC7E57970}" type="datetimeFigureOut">
              <a:rPr lang="en-MY" smtClean="0"/>
              <a:t>30/3/2022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E923B-BB56-4201-9535-CEDC1172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8F59D-F0AF-4BAD-8241-35ADDB6D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12D8-D232-4550-9046-532549133F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87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706B6-CD44-46BC-9B46-200DE215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8479-5BA1-4D5C-8FF9-733DC7E57970}" type="datetimeFigureOut">
              <a:rPr lang="en-MY" smtClean="0"/>
              <a:t>30/3/2022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E880A-6699-421C-A392-B19B319C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4CA11-2C75-4A23-9BEB-7CA034AB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12D8-D232-4550-9046-532549133F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621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DAEA-68D8-47DC-879F-7D95095F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31AA-AC22-41E7-B692-E02560E3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FA8E6-FEF2-40C4-8BB7-5FD9BB36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3F34A-F665-4DE2-A3FE-14372B43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8479-5BA1-4D5C-8FF9-733DC7E57970}" type="datetimeFigureOut">
              <a:rPr lang="en-MY" smtClean="0"/>
              <a:t>30/3/2022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BAC8B-1288-4AB9-923E-EB0EEBD2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2FF9D-152F-44E8-B18F-1F7D2E96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12D8-D232-4550-9046-532549133F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907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DF74-9961-4CA2-822D-E8A6372E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E8224-071C-4081-A6CE-20B575BAC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A632E-6139-446A-A014-747D8EDB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89F06-74EB-40F1-AA3B-8168D160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8479-5BA1-4D5C-8FF9-733DC7E57970}" type="datetimeFigureOut">
              <a:rPr lang="en-MY" smtClean="0"/>
              <a:t>30/3/2022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1E90E-8DA6-4E00-A334-089874EC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CC646-D379-4C5F-894E-F1DF9E5D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12D8-D232-4550-9046-532549133F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54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B9781-5D52-4D0D-BF54-5539CCFF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A0C5-0FA9-499F-B1B3-EC19DB74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834F-1E55-4FED-AE6D-D0F5EE693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8479-5BA1-4D5C-8FF9-733DC7E57970}" type="datetimeFigureOut">
              <a:rPr lang="en-MY" smtClean="0"/>
              <a:t>30/3/2022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5A8C-01D4-401A-B7A8-DAD26AD8F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A2E1-647C-4CB9-9557-57560B632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D12D8-D232-4550-9046-532549133F1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853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BE477D-D541-418A-84FB-59D2A5264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1182"/>
              </p:ext>
            </p:extLst>
          </p:nvPr>
        </p:nvGraphicFramePr>
        <p:xfrm>
          <a:off x="258931" y="621438"/>
          <a:ext cx="11663779" cy="5249863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2231051">
                  <a:extLst>
                    <a:ext uri="{9D8B030D-6E8A-4147-A177-3AD203B41FA5}">
                      <a16:colId xmlns:a16="http://schemas.microsoft.com/office/drawing/2014/main" val="2932063151"/>
                    </a:ext>
                  </a:extLst>
                </a:gridCol>
                <a:gridCol w="9432728">
                  <a:extLst>
                    <a:ext uri="{9D8B030D-6E8A-4147-A177-3AD203B41FA5}">
                      <a16:colId xmlns:a16="http://schemas.microsoft.com/office/drawing/2014/main" val="3469003910"/>
                    </a:ext>
                  </a:extLst>
                </a:gridCol>
              </a:tblGrid>
              <a:tr h="19390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 </a:t>
                      </a:r>
                      <a:endParaRPr lang="en-MY" sz="11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PRE-DEPARTURE</a:t>
                      </a:r>
                      <a:endParaRPr lang="en-MY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83" marR="39383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MY" sz="1100" b="0" dirty="0">
                        <a:effectLst/>
                        <a:latin typeface="+mn-lt"/>
                      </a:endParaRPr>
                    </a:p>
                    <a:p>
                      <a:pPr marL="800100" lvl="1" indent="-342900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US" sz="1100" b="0" dirty="0">
                          <a:effectLst/>
                          <a:latin typeface="+mn-lt"/>
                        </a:rPr>
                        <a:t>Download, register, and activate </a:t>
                      </a:r>
                      <a:r>
                        <a:rPr lang="en-US" sz="1100" b="0" dirty="0" err="1">
                          <a:effectLst/>
                          <a:latin typeface="+mn-lt"/>
                        </a:rPr>
                        <a:t>MySejahtera</a:t>
                      </a:r>
                      <a:r>
                        <a:rPr lang="en-US" sz="1100" b="0" dirty="0">
                          <a:effectLst/>
                          <a:latin typeface="+mn-lt"/>
                        </a:rPr>
                        <a:t> app;</a:t>
                      </a:r>
                      <a:endParaRPr lang="en-MY" sz="1100" b="0" dirty="0">
                        <a:effectLst/>
                        <a:latin typeface="+mn-lt"/>
                      </a:endParaRPr>
                    </a:p>
                    <a:p>
                      <a:pPr marL="800100" lvl="1" indent="-342900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US" sz="1100" b="0" dirty="0">
                          <a:effectLst/>
                          <a:latin typeface="+mn-lt"/>
                        </a:rPr>
                        <a:t>Complete the pre-departure form via the ‘</a:t>
                      </a:r>
                      <a:r>
                        <a:rPr lang="en-US" sz="1100" b="0" dirty="0" err="1">
                          <a:effectLst/>
                          <a:latin typeface="+mn-lt"/>
                        </a:rPr>
                        <a:t>Traveller</a:t>
                      </a:r>
                      <a:r>
                        <a:rPr lang="en-US" sz="1100" b="0" dirty="0">
                          <a:effectLst/>
                          <a:latin typeface="+mn-lt"/>
                        </a:rPr>
                        <a:t>’ icon on </a:t>
                      </a:r>
                      <a:r>
                        <a:rPr lang="en-US" sz="1100" b="0" dirty="0" err="1">
                          <a:effectLst/>
                          <a:latin typeface="+mn-lt"/>
                        </a:rPr>
                        <a:t>MySejahtera</a:t>
                      </a:r>
                      <a:r>
                        <a:rPr lang="en-US" sz="1100" b="0" dirty="0">
                          <a:effectLst/>
                          <a:latin typeface="+mn-lt"/>
                        </a:rPr>
                        <a:t> app;</a:t>
                      </a:r>
                      <a:endParaRPr lang="en-MY" sz="1100" b="0" dirty="0">
                        <a:effectLst/>
                        <a:latin typeface="+mn-lt"/>
                      </a:endParaRPr>
                    </a:p>
                    <a:p>
                      <a:pPr marL="800100" lvl="1" indent="-342900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US" sz="1100" b="0" dirty="0">
                          <a:effectLst/>
                          <a:latin typeface="+mn-lt"/>
                        </a:rPr>
                        <a:t>Undergo a PCR test two (2) days before departure;</a:t>
                      </a:r>
                      <a:endParaRPr lang="en-MY" sz="1100" b="0" dirty="0">
                        <a:effectLst/>
                        <a:latin typeface="+mn-lt"/>
                      </a:endParaRPr>
                    </a:p>
                    <a:p>
                      <a:pPr marL="800100" lvl="1" indent="-342900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US" sz="1100" b="0" dirty="0" err="1">
                          <a:effectLst/>
                          <a:latin typeface="+mn-lt"/>
                        </a:rPr>
                        <a:t>Travellers</a:t>
                      </a:r>
                      <a:r>
                        <a:rPr lang="en-US" sz="1100" b="0" dirty="0">
                          <a:effectLst/>
                          <a:latin typeface="+mn-lt"/>
                        </a:rPr>
                        <a:t> with previous COVID-19 infection (6 to 60 days before departure) are required to undergo a professional RTK Antigen (RTK-Ag) test two (2) days before departure date;</a:t>
                      </a:r>
                      <a:endParaRPr lang="en-MY" sz="1100" b="0" dirty="0">
                        <a:effectLst/>
                        <a:latin typeface="+mn-lt"/>
                      </a:endParaRPr>
                    </a:p>
                    <a:p>
                      <a:pPr marL="800100" lvl="1" indent="-342900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US" sz="1100" b="0" dirty="0">
                          <a:effectLst/>
                          <a:latin typeface="+mn-lt"/>
                        </a:rPr>
                        <a:t>Insurance coverage for travel and COVID-19 are required;</a:t>
                      </a:r>
                      <a:endParaRPr lang="en-MY" sz="1100" b="0" dirty="0">
                        <a:effectLst/>
                        <a:latin typeface="+mn-lt"/>
                      </a:endParaRPr>
                    </a:p>
                    <a:p>
                      <a:pPr marL="800100" lvl="1" indent="-342900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US" sz="1100" b="0" dirty="0">
                          <a:effectLst/>
                          <a:latin typeface="+mn-lt"/>
                        </a:rPr>
                        <a:t>Residential address in Malaysia is required</a:t>
                      </a:r>
                      <a:endParaRPr lang="en-MY" sz="1100" b="0" dirty="0">
                        <a:effectLst/>
                        <a:latin typeface="+mn-lt"/>
                      </a:endParaRPr>
                    </a:p>
                    <a:p>
                      <a:pPr marL="800100" lvl="1" indent="-342900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US" sz="1100" b="0" dirty="0">
                          <a:effectLst/>
                          <a:latin typeface="+mn-lt"/>
                        </a:rPr>
                        <a:t>By completing the above, the </a:t>
                      </a:r>
                      <a:r>
                        <a:rPr lang="en-US" sz="1100" b="0" dirty="0" err="1">
                          <a:effectLst/>
                          <a:latin typeface="+mn-lt"/>
                        </a:rPr>
                        <a:t>travellers</a:t>
                      </a:r>
                      <a:r>
                        <a:rPr lang="en-US" sz="1100" b="0" dirty="0">
                          <a:effectLst/>
                          <a:latin typeface="+mn-lt"/>
                        </a:rPr>
                        <a:t> will receive the below in their </a:t>
                      </a:r>
                      <a:r>
                        <a:rPr lang="en-US" sz="1100" b="0" dirty="0" err="1">
                          <a:effectLst/>
                          <a:latin typeface="+mn-lt"/>
                        </a:rPr>
                        <a:t>MySejahtera</a:t>
                      </a:r>
                      <a:r>
                        <a:rPr lang="en-US" sz="1100" b="0" dirty="0">
                          <a:effectLst/>
                          <a:latin typeface="+mn-lt"/>
                        </a:rPr>
                        <a:t>;-</a:t>
                      </a:r>
                      <a:endParaRPr lang="en-MY" sz="1100" b="0" dirty="0">
                        <a:effectLst/>
                        <a:latin typeface="+mn-lt"/>
                      </a:endParaRPr>
                    </a:p>
                    <a:p>
                      <a:pPr marL="1257300" lvl="2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>
                          <a:effectLst/>
                          <a:latin typeface="+mn-lt"/>
                        </a:rPr>
                        <a:t>Digital </a:t>
                      </a:r>
                      <a:r>
                        <a:rPr lang="en-US" sz="1100" b="0" dirty="0" err="1">
                          <a:effectLst/>
                          <a:latin typeface="+mn-lt"/>
                        </a:rPr>
                        <a:t>Travellers</a:t>
                      </a:r>
                      <a:r>
                        <a:rPr lang="en-US" sz="1100" b="0" dirty="0">
                          <a:effectLst/>
                          <a:latin typeface="+mn-lt"/>
                        </a:rPr>
                        <a:t> Card will be issued for fully vaccinated </a:t>
                      </a:r>
                      <a:r>
                        <a:rPr lang="en-US" sz="1100" b="0" dirty="0" err="1">
                          <a:effectLst/>
                          <a:latin typeface="+mn-lt"/>
                        </a:rPr>
                        <a:t>travellers</a:t>
                      </a:r>
                      <a:r>
                        <a:rPr lang="en-US" sz="1100" b="0" dirty="0">
                          <a:effectLst/>
                          <a:latin typeface="+mn-lt"/>
                        </a:rPr>
                        <a:t>;</a:t>
                      </a:r>
                      <a:endParaRPr lang="en-MY" sz="1100" b="0" dirty="0">
                        <a:effectLst/>
                        <a:latin typeface="+mn-lt"/>
                      </a:endParaRPr>
                    </a:p>
                    <a:p>
                      <a:pPr marL="1257300" lvl="2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100" b="0" dirty="0">
                          <a:effectLst/>
                          <a:latin typeface="+mn-lt"/>
                        </a:rPr>
                        <a:t>Five (5) days Digital Home Surveillance Order (HSO) will be issued for partially vaccinated/unvaccinated </a:t>
                      </a:r>
                      <a:r>
                        <a:rPr lang="en-US" sz="1100" b="0" dirty="0" err="1">
                          <a:effectLst/>
                          <a:latin typeface="+mn-lt"/>
                        </a:rPr>
                        <a:t>travellers</a:t>
                      </a:r>
                      <a:r>
                        <a:rPr lang="en-US" sz="1100" b="0" dirty="0">
                          <a:effectLst/>
                          <a:latin typeface="+mn-lt"/>
                        </a:rPr>
                        <a:t>.</a:t>
                      </a:r>
                      <a:endParaRPr lang="en-MY" sz="1100" b="0" dirty="0">
                        <a:effectLst/>
                        <a:latin typeface="+mn-lt"/>
                      </a:endParaRPr>
                    </a:p>
                    <a:p>
                      <a:pPr marL="800100" lvl="1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romanLcPeriod"/>
                      </a:pPr>
                      <a:r>
                        <a:rPr lang="en-US" sz="1100" b="0" dirty="0">
                          <a:effectLst/>
                          <a:latin typeface="+mn-lt"/>
                        </a:rPr>
                        <a:t>For those without </a:t>
                      </a:r>
                      <a:r>
                        <a:rPr lang="en-US" sz="1100" b="0" dirty="0" err="1">
                          <a:effectLst/>
                          <a:latin typeface="+mn-lt"/>
                        </a:rPr>
                        <a:t>Travellers</a:t>
                      </a:r>
                      <a:r>
                        <a:rPr lang="en-US" sz="1100" b="0" dirty="0">
                          <a:effectLst/>
                          <a:latin typeface="+mn-lt"/>
                        </a:rPr>
                        <a:t> Card or HSO, entry is strictly </a:t>
                      </a:r>
                      <a:r>
                        <a:rPr lang="en-US" sz="1100" b="0" u="sng" dirty="0">
                          <a:effectLst/>
                          <a:latin typeface="+mn-lt"/>
                        </a:rPr>
                        <a:t>not allowed</a:t>
                      </a:r>
                      <a:r>
                        <a:rPr lang="en-US" sz="1100" b="0" dirty="0">
                          <a:effectLst/>
                          <a:latin typeface="+mn-lt"/>
                        </a:rPr>
                        <a:t>.</a:t>
                      </a:r>
                      <a:endParaRPr lang="en-MY" sz="1100" b="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457200" lvl="1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US" sz="1100" b="0" dirty="0">
                        <a:effectLst/>
                        <a:latin typeface="+mn-lt"/>
                      </a:endParaRPr>
                    </a:p>
                  </a:txBody>
                  <a:tcPr marL="39383" marR="39383" marT="0" marB="0"/>
                </a:tc>
                <a:extLst>
                  <a:ext uri="{0D108BD9-81ED-4DB2-BD59-A6C34878D82A}">
                    <a16:rowId xmlns:a16="http://schemas.microsoft.com/office/drawing/2014/main" val="3744671526"/>
                  </a:ext>
                </a:extLst>
              </a:tr>
              <a:tr h="4968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ON-ARRIVAL</a:t>
                      </a:r>
                      <a:endParaRPr lang="en-MY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83" marR="39383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MY" sz="1100" dirty="0">
                        <a:effectLst/>
                        <a:latin typeface="+mn-lt"/>
                      </a:endParaRPr>
                    </a:p>
                    <a:p>
                      <a:pPr marL="800100" lvl="1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romanLcPeriod"/>
                      </a:pPr>
                      <a:r>
                        <a:rPr lang="en-US" sz="1100" dirty="0" err="1">
                          <a:effectLst/>
                          <a:latin typeface="+mn-lt"/>
                        </a:rPr>
                        <a:t>Travellers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 are required to go through thermal scanner before check out or to refer to health officer if symptomatic.</a:t>
                      </a:r>
                    </a:p>
                    <a:p>
                      <a:pPr marL="457200" lvl="1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en-MY" sz="1100" dirty="0">
                        <a:effectLst/>
                        <a:latin typeface="+mn-lt"/>
                      </a:endParaRPr>
                    </a:p>
                  </a:txBody>
                  <a:tcPr marL="39383" marR="39383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33423"/>
                  </a:ext>
                </a:extLst>
              </a:tr>
              <a:tr h="17694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 </a:t>
                      </a:r>
                      <a:endParaRPr lang="en-MY" sz="11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WITHIN 24 HOURS OF ARRIVAL</a:t>
                      </a:r>
                      <a:endParaRPr lang="en-MY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383" marR="39383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 </a:t>
                      </a:r>
                      <a:endParaRPr lang="en-MY" sz="1100" dirty="0">
                        <a:effectLst/>
                        <a:latin typeface="+mn-lt"/>
                      </a:endParaRPr>
                    </a:p>
                    <a:p>
                      <a:pPr marL="800100" lvl="1" indent="-342900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US" sz="1100" dirty="0" err="1">
                          <a:effectLst/>
                          <a:latin typeface="+mn-lt"/>
                        </a:rPr>
                        <a:t>Travellers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 are required </a:t>
                      </a:r>
                      <a:r>
                        <a:rPr lang="en-US" sz="1100" b="1" dirty="0">
                          <a:effectLst/>
                          <a:latin typeface="+mn-lt"/>
                        </a:rPr>
                        <a:t>to undergo a professional RTK-Ag test 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at the airport or any health facility. The cost will be borne by the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travellers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.</a:t>
                      </a:r>
                      <a:endParaRPr lang="en-MY" sz="1100" dirty="0">
                        <a:effectLst/>
                        <a:latin typeface="+mn-lt"/>
                      </a:endParaRPr>
                    </a:p>
                    <a:p>
                      <a:pPr marL="800100" lvl="1" indent="-342900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If the test result is </a:t>
                      </a:r>
                      <a:r>
                        <a:rPr lang="en-US" sz="1100" b="1" dirty="0">
                          <a:effectLst/>
                          <a:latin typeface="+mn-lt"/>
                        </a:rPr>
                        <a:t>positive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: -</a:t>
                      </a:r>
                      <a:endParaRPr lang="en-MY" sz="1100" dirty="0">
                        <a:effectLst/>
                        <a:latin typeface="+mn-lt"/>
                      </a:endParaRPr>
                    </a:p>
                    <a:p>
                      <a:pPr marL="1257300" lvl="2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Fully vaccinated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travellers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 are required to undergo HSO for seven (7) days.</a:t>
                      </a:r>
                      <a:endParaRPr lang="en-MY" sz="1100" dirty="0">
                        <a:effectLst/>
                        <a:latin typeface="+mn-lt"/>
                      </a:endParaRPr>
                    </a:p>
                    <a:p>
                      <a:pPr marL="1257300" lvl="2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Partially vaccinated/unvaccinated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travellers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 are required to undergo HSO for ten (10) days.</a:t>
                      </a:r>
                      <a:endParaRPr lang="en-MY" sz="1100" dirty="0">
                        <a:effectLst/>
                        <a:latin typeface="+mn-lt"/>
                      </a:endParaRPr>
                    </a:p>
                    <a:p>
                      <a:pPr marL="800100" lvl="1" indent="-342900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If the test result is </a:t>
                      </a:r>
                      <a:r>
                        <a:rPr lang="en-US" sz="1100" b="1" dirty="0">
                          <a:effectLst/>
                          <a:latin typeface="+mn-lt"/>
                        </a:rPr>
                        <a:t>negative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: -</a:t>
                      </a:r>
                      <a:endParaRPr lang="en-MY" sz="1100" dirty="0">
                        <a:effectLst/>
                        <a:latin typeface="+mn-lt"/>
                      </a:endParaRPr>
                    </a:p>
                    <a:p>
                      <a:pPr marL="1257300" lvl="2" indent="-34290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Fully vaccinated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Travellers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 are exempted from quarantine.</a:t>
                      </a:r>
                      <a:endParaRPr lang="en-MY" sz="1100" dirty="0">
                        <a:effectLst/>
                        <a:latin typeface="+mn-lt"/>
                      </a:endParaRPr>
                    </a:p>
                    <a:p>
                      <a:pPr marL="1257300" lvl="2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Partially vaccinated/unvaccinated </a:t>
                      </a:r>
                      <a:r>
                        <a:rPr lang="en-US" sz="1100" dirty="0" err="1">
                          <a:effectLst/>
                          <a:latin typeface="+mn-lt"/>
                        </a:rPr>
                        <a:t>travellers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 are required to undergo HSO for five (5) days and get a PCR test on Day-4 </a:t>
                      </a:r>
                      <a:r>
                        <a:rPr lang="en-US" sz="1100" u="sng" dirty="0">
                          <a:effectLst/>
                          <a:latin typeface="+mn-lt"/>
                        </a:rPr>
                        <a:t>OR</a:t>
                      </a:r>
                      <a:r>
                        <a:rPr lang="en-US" sz="1100" dirty="0">
                          <a:effectLst/>
                          <a:latin typeface="+mn-lt"/>
                        </a:rPr>
                        <a:t> a professional RTK-Ag test on Day-5. If the result is positive, there will be five (5) days additional quarantine.</a:t>
                      </a:r>
                    </a:p>
                    <a:p>
                      <a:pPr marL="914400" lvl="2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39383" marR="39383" marT="0" marB="0"/>
                </a:tc>
                <a:extLst>
                  <a:ext uri="{0D108BD9-81ED-4DB2-BD59-A6C34878D82A}">
                    <a16:rowId xmlns:a16="http://schemas.microsoft.com/office/drawing/2014/main" val="17498026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FEEAFB-7A29-43B2-BE4E-03EED56696CE}"/>
              </a:ext>
            </a:extLst>
          </p:cNvPr>
          <p:cNvSpPr txBox="1"/>
          <p:nvPr/>
        </p:nvSpPr>
        <p:spPr>
          <a:xfrm>
            <a:off x="258931" y="5977867"/>
            <a:ext cx="1174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 :</a:t>
            </a:r>
          </a:p>
          <a:p>
            <a:r>
              <a:rPr lang="en-US" sz="1200" dirty="0"/>
              <a:t>*</a:t>
            </a:r>
            <a:r>
              <a:rPr lang="en-US" sz="1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Children aged six (6) years old and below - Pre-departure and on-arrival test and quarantine are exempted.</a:t>
            </a:r>
          </a:p>
          <a:p>
            <a:endParaRPr lang="en-US" sz="12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COVID-19 screening operations by </a:t>
            </a:r>
            <a:r>
              <a:rPr lang="en-US" sz="1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sz="1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health facilities are still in operations. </a:t>
            </a:r>
            <a:r>
              <a:rPr lang="en-US" sz="12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Travellers</a:t>
            </a:r>
            <a:r>
              <a:rPr lang="en-US" sz="1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will have the option to undergo professional RTK-Ag test or breathalyzer test upon arrival at KLIA.</a:t>
            </a:r>
            <a:endParaRPr lang="en-MY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74AA3-F85F-4A76-B233-96B17B82716F}"/>
              </a:ext>
            </a:extLst>
          </p:cNvPr>
          <p:cNvSpPr txBox="1"/>
          <p:nvPr/>
        </p:nvSpPr>
        <p:spPr>
          <a:xfrm>
            <a:off x="919577" y="229601"/>
            <a:ext cx="10342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REQUIREMENTS AND PROCEDURES OF ENTRY TO MALAYSIA</a:t>
            </a:r>
            <a:endParaRPr lang="en-MY" sz="1600" b="1" dirty="0"/>
          </a:p>
        </p:txBody>
      </p:sp>
    </p:spTree>
    <p:extLst>
      <p:ext uri="{BB962C8B-B14F-4D97-AF65-F5344CB8AC3E}">
        <p14:creationId xmlns:p14="http://schemas.microsoft.com/office/powerpoint/2010/main" val="39402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D1B80B-AEB5-4513-82D5-9E851A084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46601"/>
              </p:ext>
            </p:extLst>
          </p:nvPr>
        </p:nvGraphicFramePr>
        <p:xfrm>
          <a:off x="685799" y="585598"/>
          <a:ext cx="10595112" cy="39001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0786">
                  <a:extLst>
                    <a:ext uri="{9D8B030D-6E8A-4147-A177-3AD203B41FA5}">
                      <a16:colId xmlns:a16="http://schemas.microsoft.com/office/drawing/2014/main" val="912468319"/>
                    </a:ext>
                  </a:extLst>
                </a:gridCol>
                <a:gridCol w="1174749">
                  <a:extLst>
                    <a:ext uri="{9D8B030D-6E8A-4147-A177-3AD203B41FA5}">
                      <a16:colId xmlns:a16="http://schemas.microsoft.com/office/drawing/2014/main" val="714187324"/>
                    </a:ext>
                  </a:extLst>
                </a:gridCol>
                <a:gridCol w="1309005">
                  <a:extLst>
                    <a:ext uri="{9D8B030D-6E8A-4147-A177-3AD203B41FA5}">
                      <a16:colId xmlns:a16="http://schemas.microsoft.com/office/drawing/2014/main" val="1185852741"/>
                    </a:ext>
                  </a:extLst>
                </a:gridCol>
                <a:gridCol w="1454450">
                  <a:extLst>
                    <a:ext uri="{9D8B030D-6E8A-4147-A177-3AD203B41FA5}">
                      <a16:colId xmlns:a16="http://schemas.microsoft.com/office/drawing/2014/main" val="2417036781"/>
                    </a:ext>
                  </a:extLst>
                </a:gridCol>
                <a:gridCol w="1398510">
                  <a:extLst>
                    <a:ext uri="{9D8B030D-6E8A-4147-A177-3AD203B41FA5}">
                      <a16:colId xmlns:a16="http://schemas.microsoft.com/office/drawing/2014/main" val="2102844393"/>
                    </a:ext>
                  </a:extLst>
                </a:gridCol>
                <a:gridCol w="1485684">
                  <a:extLst>
                    <a:ext uri="{9D8B030D-6E8A-4147-A177-3AD203B41FA5}">
                      <a16:colId xmlns:a16="http://schemas.microsoft.com/office/drawing/2014/main" val="3259394876"/>
                    </a:ext>
                  </a:extLst>
                </a:gridCol>
                <a:gridCol w="1881928">
                  <a:extLst>
                    <a:ext uri="{9D8B030D-6E8A-4147-A177-3AD203B41FA5}">
                      <a16:colId xmlns:a16="http://schemas.microsoft.com/office/drawing/2014/main" val="2900245381"/>
                    </a:ext>
                  </a:extLst>
                </a:gridCol>
              </a:tblGrid>
              <a:tr h="5063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MY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ENTRY PERMISSION</a:t>
                      </a:r>
                      <a:endParaRPr lang="en-MY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INSTALL &amp; DOWNLOAD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MYSEJAHTERA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INSURANCE COVERAGE</a:t>
                      </a:r>
                      <a:endParaRPr lang="en-MY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MY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PRE-DEPARTURE</a:t>
                      </a:r>
                    </a:p>
                    <a:p>
                      <a:pPr algn="ctr"/>
                      <a:r>
                        <a:rPr lang="en-MY" sz="1100" dirty="0">
                          <a:solidFill>
                            <a:schemeClr val="tx1"/>
                          </a:solidFill>
                        </a:rPr>
                        <a:t>(2 DAYS BEFORE)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WITHIN 24 HOURS OF ARRIVAL</a:t>
                      </a:r>
                      <a:endParaRPr lang="en-MY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QUARANTINE</a:t>
                      </a:r>
                      <a:endParaRPr lang="en-MY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26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TEST RESULT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TEST RESULT</a:t>
                      </a:r>
                      <a:endParaRPr lang="en-MY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85756"/>
                  </a:ext>
                </a:extLst>
              </a:tr>
              <a:tr h="735278">
                <a:tc>
                  <a:txBody>
                    <a:bodyPr/>
                    <a:lstStyle/>
                    <a:p>
                      <a:r>
                        <a:rPr lang="en-US" sz="1100" dirty="0"/>
                        <a:t>Fully Vaccinated</a:t>
                      </a:r>
                      <a:endParaRPr lang="en-MY" sz="11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MY" sz="11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✓</a:t>
                      </a:r>
                      <a:endParaRPr lang="en-MY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✓  </a:t>
                      </a:r>
                    </a:p>
                    <a:p>
                      <a:pPr algn="ctr"/>
                      <a:r>
                        <a:rPr lang="en-US" sz="1100" dirty="0"/>
                        <a:t>(PCR)</a:t>
                      </a:r>
                      <a:endParaRPr lang="en-MY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✓</a:t>
                      </a:r>
                    </a:p>
                    <a:p>
                      <a:pPr algn="ctr"/>
                      <a:r>
                        <a:rPr lang="en-US" sz="1100" dirty="0"/>
                        <a:t>(RTK-AG)</a:t>
                      </a:r>
                    </a:p>
                    <a:p>
                      <a:pPr algn="ctr"/>
                      <a:r>
                        <a:rPr lang="en-US" sz="1100" dirty="0"/>
                        <a:t> </a:t>
                      </a:r>
                      <a:endParaRPr lang="en-MY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</a:p>
                    <a:p>
                      <a:pPr algn="ctr"/>
                      <a:endParaRPr lang="en-MY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✓</a:t>
                      </a:r>
                    </a:p>
                    <a:p>
                      <a:pPr algn="ctr"/>
                      <a:r>
                        <a:rPr lang="en-US" sz="1100" dirty="0"/>
                        <a:t>7 days</a:t>
                      </a:r>
                      <a:endParaRPr lang="en-MY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20165"/>
                  </a:ext>
                </a:extLst>
              </a:tr>
              <a:tr h="735278">
                <a:tc>
                  <a:txBody>
                    <a:bodyPr/>
                    <a:lstStyle/>
                    <a:p>
                      <a:r>
                        <a:rPr lang="en-US" sz="1100" dirty="0"/>
                        <a:t>Fully Vaccinated but affected (6 to 60 days before departure)</a:t>
                      </a:r>
                      <a:endParaRPr lang="en-MY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 ✓   </a:t>
                      </a:r>
                    </a:p>
                    <a:p>
                      <a:pPr algn="ctr"/>
                      <a:r>
                        <a:rPr lang="en-US" sz="1100" dirty="0"/>
                        <a:t>(RTK-AG)</a:t>
                      </a:r>
                      <a:endParaRPr lang="en-MY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/</a:t>
                      </a:r>
                      <a:endParaRPr lang="en-MY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MY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3013"/>
                  </a:ext>
                </a:extLst>
              </a:tr>
              <a:tr h="737912">
                <a:tc>
                  <a:txBody>
                    <a:bodyPr/>
                    <a:lstStyle/>
                    <a:p>
                      <a:r>
                        <a:rPr lang="en-US" sz="1100" dirty="0"/>
                        <a:t>Partial Vaccinated /  Unvaccinated</a:t>
                      </a:r>
                      <a:endParaRPr lang="en-MY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  ✓</a:t>
                      </a:r>
                    </a:p>
                    <a:p>
                      <a:pPr algn="ctr"/>
                      <a:r>
                        <a:rPr lang="en-US" sz="1100" dirty="0"/>
                        <a:t>(PCR)</a:t>
                      </a:r>
                      <a:endParaRPr lang="en-MY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✓</a:t>
                      </a:r>
                    </a:p>
                    <a:p>
                      <a:pPr algn="ctr"/>
                      <a:r>
                        <a:rPr lang="en-US" sz="1100" dirty="0"/>
                        <a:t>5 days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✓</a:t>
                      </a:r>
                    </a:p>
                    <a:p>
                      <a:pPr algn="ctr"/>
                      <a:r>
                        <a:rPr lang="en-US" sz="1100" dirty="0"/>
                        <a:t>10 days (*Additional Test)</a:t>
                      </a:r>
                      <a:endParaRPr lang="en-MY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117203"/>
                  </a:ext>
                </a:extLst>
              </a:tr>
              <a:tr h="270562">
                <a:tc>
                  <a:txBody>
                    <a:bodyPr/>
                    <a:lstStyle/>
                    <a:p>
                      <a:r>
                        <a:rPr lang="en-US" sz="1100" dirty="0"/>
                        <a:t>Children aged 6 year and below</a:t>
                      </a:r>
                      <a:endParaRPr lang="en-MY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MY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MY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MY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39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F68464-71E5-4C15-BD4F-3D33F69865AD}"/>
              </a:ext>
            </a:extLst>
          </p:cNvPr>
          <p:cNvSpPr txBox="1"/>
          <p:nvPr/>
        </p:nvSpPr>
        <p:spPr>
          <a:xfrm>
            <a:off x="685799" y="4837750"/>
            <a:ext cx="10363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:</a:t>
            </a:r>
          </a:p>
          <a:p>
            <a:r>
              <a:rPr lang="en-US" sz="1100" dirty="0"/>
              <a:t>*Additional Test: (PCR on Day-4) or (RTK-AG on Day-5). If result is positive, additional five (5) days quarantine is required.</a:t>
            </a:r>
            <a:endParaRPr lang="en-MY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C159F-1100-44D4-9606-A3AF6175EFC4}"/>
              </a:ext>
            </a:extLst>
          </p:cNvPr>
          <p:cNvSpPr txBox="1"/>
          <p:nvPr/>
        </p:nvSpPr>
        <p:spPr>
          <a:xfrm>
            <a:off x="812112" y="167440"/>
            <a:ext cx="10342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REQUIREMENTS AND PROCEDURES OF ENTRY TO MALAYSIA</a:t>
            </a:r>
            <a:endParaRPr lang="en-MY" sz="1600" b="1" dirty="0"/>
          </a:p>
        </p:txBody>
      </p:sp>
    </p:spTree>
    <p:extLst>
      <p:ext uri="{BB962C8B-B14F-4D97-AF65-F5344CB8AC3E}">
        <p14:creationId xmlns:p14="http://schemas.microsoft.com/office/powerpoint/2010/main" val="364793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498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 Hafizah Zulkifli</dc:creator>
  <cp:lastModifiedBy>Putri Norbaizura Abdul Rahman</cp:lastModifiedBy>
  <cp:revision>13</cp:revision>
  <dcterms:created xsi:type="dcterms:W3CDTF">2022-03-25T07:12:45Z</dcterms:created>
  <dcterms:modified xsi:type="dcterms:W3CDTF">2022-03-30T04:34:46Z</dcterms:modified>
</cp:coreProperties>
</file>