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19"/>
  </p:notesMasterIdLst>
  <p:sldIdLst>
    <p:sldId id="257" r:id="rId2"/>
    <p:sldId id="258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9" r:id="rId14"/>
    <p:sldId id="271" r:id="rId15"/>
    <p:sldId id="273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94444" autoAdjust="0"/>
  </p:normalViewPr>
  <p:slideViewPr>
    <p:cSldViewPr snapToGrid="0">
      <p:cViewPr varScale="1">
        <p:scale>
          <a:sx n="69" d="100"/>
          <a:sy n="69" d="100"/>
        </p:scale>
        <p:origin x="-76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13A1A-0ACD-4FF9-94C6-10524831B7AE}" type="datetimeFigureOut">
              <a:rPr lang="en-IN" smtClean="0"/>
              <a:pPr/>
              <a:t>07-02-2018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128D1-993F-4F49-A2EB-A9A4A0B93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951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128D1-993F-4F49-A2EB-A9A4A0B93AC3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492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825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544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20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4743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0538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8141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524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5844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674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313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657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190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440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087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068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966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490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4883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5624" y="469146"/>
            <a:ext cx="10353761" cy="970671"/>
          </a:xfrm>
        </p:spPr>
        <p:txBody>
          <a:bodyPr>
            <a:normAutofit fontScale="90000"/>
            <a:scene3d>
              <a:camera prst="perspectiveBelow"/>
              <a:lightRig rig="threePt" dir="t"/>
            </a:scene3d>
          </a:bodyPr>
          <a:lstStyle/>
          <a:p>
            <a:pPr algn="ctr"/>
            <a:r>
              <a:rPr lang="en-US" sz="2400" b="1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RAJIV </a:t>
            </a:r>
            <a:r>
              <a:rPr lang="en-US" sz="2400" b="1" dirty="0"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GANDHI INSTITUTE OF </a:t>
            </a:r>
            <a:r>
              <a:rPr lang="en-US" sz="2400" b="1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TECHNOLOGY</a:t>
            </a:r>
            <a:br>
              <a:rPr lang="en-US" sz="2400" b="1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effectLst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14" y="4248443"/>
            <a:ext cx="5106004" cy="2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HARSHITHA E       [1RG14CS038]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NEHA KUMARI      [1RG14CS053]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SHYLAJA M            [1RG14CS074]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RASHMI H.S           [1RG12CS064]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0918" y="4461002"/>
            <a:ext cx="5323849" cy="17996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Mrs.DEEPTI N.N ASST.PROF.DEPT OF CSE RGIT,BANGALORE-3</a:t>
            </a:r>
            <a:endParaRPr lang="en-U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3544" y="685658"/>
            <a:ext cx="1137920" cy="111028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50800" dist="50800" dir="5400000" sx="98000" sy="98000" algn="ctr" rotWithShape="0">
              <a:srgbClr val="000000">
                <a:alpha val="95000"/>
              </a:srgbClr>
            </a:outerShdw>
            <a:reflection stA="30000" endPos="11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TextBox 7"/>
          <p:cNvSpPr txBox="1"/>
          <p:nvPr/>
        </p:nvSpPr>
        <p:spPr>
          <a:xfrm>
            <a:off x="1910403" y="1818002"/>
            <a:ext cx="7716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algn="ctr"/>
            <a:endParaRPr lang="en-I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3317" y="2535833"/>
            <a:ext cx="701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BLIND AID STICK:ANDROID INTEGRATED  BASED COOPERATION VIA GPS ALONG WITH PANIC ALERT SYSTEM</a:t>
            </a:r>
          </a:p>
          <a:p>
            <a:pPr algn="ctr"/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4609" y="5360829"/>
            <a:ext cx="3771900" cy="646331"/>
          </a:xfrm>
          <a:prstGeom prst="rect">
            <a:avLst/>
          </a:prstGeom>
        </p:spPr>
        <p:txBody>
          <a:bodyPr wrap="square">
            <a:spAutoFit/>
            <a:scene3d>
              <a:camera prst="perspectiveBelow"/>
              <a:lightRig rig="threePt" dir="t"/>
            </a:scene3d>
          </a:bodyPr>
          <a:lstStyle/>
          <a:p>
            <a:pPr defTabSz="914400"/>
            <a:endParaRPr lang="en-US" b="1" dirty="0">
              <a:solidFill>
                <a:prstClr val="black"/>
              </a:solidFill>
              <a:effectLst>
                <a:glow rad="63500">
                  <a:srgbClr val="54A021">
                    <a:satMod val="175000"/>
                    <a:alpha val="40000"/>
                  </a:srgbClr>
                </a:glow>
              </a:effectLst>
              <a:latin typeface="Trebuchet MS" panose="020B0603020202020204"/>
            </a:endParaRPr>
          </a:p>
          <a:p>
            <a:pPr defTabSz="914400"/>
            <a:r>
              <a:rPr lang="en-US" b="1" dirty="0" smtClean="0">
                <a:solidFill>
                  <a:prstClr val="black"/>
                </a:solidFill>
                <a:effectLst>
                  <a:glow rad="63500">
                    <a:srgbClr val="54A021">
                      <a:satMod val="175000"/>
                      <a:alpha val="40000"/>
                    </a:srgbClr>
                  </a:glow>
                </a:effectLst>
                <a:latin typeface="Trebuchet MS" panose="020B0603020202020204"/>
              </a:rPr>
              <a:t> </a:t>
            </a:r>
            <a:endParaRPr lang="en-US" b="1" dirty="0">
              <a:solidFill>
                <a:prstClr val="black"/>
              </a:solidFill>
              <a:effectLst>
                <a:glow rad="63500">
                  <a:srgbClr val="54A021">
                    <a:satMod val="175000"/>
                    <a:alpha val="40000"/>
                  </a:srgbClr>
                </a:glow>
              </a:effectLst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53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938368"/>
              </p:ext>
            </p:extLst>
          </p:nvPr>
        </p:nvGraphicFramePr>
        <p:xfrm>
          <a:off x="274320" y="347300"/>
          <a:ext cx="11591777" cy="6040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303">
                  <a:extLst>
                    <a:ext uri="{9D8B030D-6E8A-4147-A177-3AD203B41FA5}">
                      <a16:colId xmlns:a16="http://schemas.microsoft.com/office/drawing/2014/main" xmlns="" val="522959313"/>
                    </a:ext>
                  </a:extLst>
                </a:gridCol>
                <a:gridCol w="1885821">
                  <a:extLst>
                    <a:ext uri="{9D8B030D-6E8A-4147-A177-3AD203B41FA5}">
                      <a16:colId xmlns:a16="http://schemas.microsoft.com/office/drawing/2014/main" xmlns="" val="3370332966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xmlns="" val="2750228380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xmlns="" val="1455045054"/>
                    </a:ext>
                  </a:extLst>
                </a:gridCol>
                <a:gridCol w="1998617">
                  <a:extLst>
                    <a:ext uri="{9D8B030D-6E8A-4147-A177-3AD203B41FA5}">
                      <a16:colId xmlns:a16="http://schemas.microsoft.com/office/drawing/2014/main" xmlns="" val="874296322"/>
                    </a:ext>
                  </a:extLst>
                </a:gridCol>
                <a:gridCol w="2054887">
                  <a:extLst>
                    <a:ext uri="{9D8B030D-6E8A-4147-A177-3AD203B41FA5}">
                      <a16:colId xmlns:a16="http://schemas.microsoft.com/office/drawing/2014/main" xmlns="" val="3092102601"/>
                    </a:ext>
                  </a:extLst>
                </a:gridCol>
              </a:tblGrid>
              <a:tr h="1791616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Smart</a:t>
                      </a:r>
                      <a:r>
                        <a:rPr lang="en-IN" sz="2000" b="0" baseline="0" dirty="0" smtClean="0"/>
                        <a:t> E-Stick for visually Impaired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 smtClean="0"/>
                        <a:t>Archana</a:t>
                      </a:r>
                      <a:r>
                        <a:rPr lang="en-IN" sz="2000" b="0" dirty="0" smtClean="0"/>
                        <a:t> Sharma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2016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Best performance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Accuracy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endParaRPr lang="en-IN" sz="2000" b="0" baseline="0" dirty="0" smtClean="0"/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High cost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More space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6670359"/>
                  </a:ext>
                </a:extLst>
              </a:tr>
              <a:tr h="223311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Smart Blind</a:t>
                      </a:r>
                      <a:r>
                        <a:rPr lang="en-IN" baseline="0" dirty="0" smtClean="0"/>
                        <a:t> Stick For Visually Impaired People with Live Monitoring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Shraddha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kamtthe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GPS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GSM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Live video monitoring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en-IN" dirty="0" smtClean="0"/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High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919574"/>
                  </a:ext>
                </a:extLst>
              </a:tr>
              <a:tr h="201570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982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777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/>
              <a:t>INTRODUCTION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IOT(Internet </a:t>
            </a:r>
            <a:r>
              <a:rPr lang="en-IN" dirty="0"/>
              <a:t>O</a:t>
            </a:r>
            <a:r>
              <a:rPr lang="en-IN" dirty="0" smtClean="0"/>
              <a:t>f </a:t>
            </a: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T</a:t>
            </a:r>
            <a:r>
              <a:rPr lang="en-IN" dirty="0" smtClean="0"/>
              <a:t>hings)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673927"/>
            <a:ext cx="10353762" cy="36437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Latest 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Different aspects.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Application Domains.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7993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9405" y="661852"/>
            <a:ext cx="10353762" cy="970450"/>
          </a:xfrm>
        </p:spPr>
        <p:txBody>
          <a:bodyPr/>
          <a:lstStyle/>
          <a:p>
            <a:r>
              <a:rPr lang="en-US" b="1" dirty="0">
                <a:effectLst/>
              </a:rPr>
              <a:t>Arduino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70" y="1432003"/>
            <a:ext cx="10353762" cy="4058751"/>
          </a:xfrm>
        </p:spPr>
        <p:txBody>
          <a:bodyPr/>
          <a:lstStyle/>
          <a:p>
            <a:pPr marL="36900" indent="0" algn="just">
              <a:buNone/>
            </a:pPr>
            <a:endParaRPr lang="en-IN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effectLst/>
              </a:rPr>
              <a:t>Open-source </a:t>
            </a:r>
            <a:r>
              <a:rPr lang="en-US" sz="2800" dirty="0">
                <a:effectLst/>
              </a:rPr>
              <a:t>hardware </a:t>
            </a:r>
            <a:r>
              <a:rPr lang="en-US" sz="2800" dirty="0" smtClean="0">
                <a:effectLst/>
              </a:rPr>
              <a:t>platform.</a:t>
            </a:r>
            <a:endParaRPr lang="en-IN" sz="2800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effectLst/>
              </a:rPr>
              <a:t>Open </a:t>
            </a:r>
            <a:r>
              <a:rPr lang="en-US" sz="2800" dirty="0">
                <a:effectLst/>
              </a:rPr>
              <a:t>source development </a:t>
            </a:r>
            <a:r>
              <a:rPr lang="en-US" sz="2800" dirty="0" smtClean="0">
                <a:effectLst/>
              </a:rPr>
              <a:t>environment.</a:t>
            </a:r>
            <a:endParaRPr lang="en-IN" sz="2800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effectLst/>
              </a:rPr>
              <a:t>Easy-to </a:t>
            </a:r>
            <a:r>
              <a:rPr lang="en-US" sz="2800" dirty="0">
                <a:effectLst/>
              </a:rPr>
              <a:t>learn language and </a:t>
            </a:r>
            <a:r>
              <a:rPr lang="en-US" sz="2800" dirty="0" smtClean="0">
                <a:effectLst/>
              </a:rPr>
              <a:t>libraries. </a:t>
            </a:r>
            <a:endParaRPr lang="en-IN" sz="2800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effectLst/>
              </a:rPr>
              <a:t>Integrated </a:t>
            </a:r>
            <a:r>
              <a:rPr lang="en-US" sz="2800" dirty="0">
                <a:effectLst/>
              </a:rPr>
              <a:t>development </a:t>
            </a:r>
            <a:r>
              <a:rPr lang="en-US" sz="2800" dirty="0" smtClean="0">
                <a:effectLst/>
              </a:rPr>
              <a:t>environment. </a:t>
            </a:r>
            <a:endParaRPr lang="en-IN" sz="2800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effectLst/>
              </a:rPr>
              <a:t>Available </a:t>
            </a:r>
            <a:r>
              <a:rPr lang="en-IN" sz="2800" dirty="0">
                <a:effectLst/>
              </a:rPr>
              <a:t>for Windows / Mac / Linux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900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Arduino </a:t>
            </a:r>
            <a:r>
              <a:rPr lang="en-US" b="1" dirty="0" smtClean="0">
                <a:effectLst/>
              </a:rPr>
              <a:t>IDE</a:t>
            </a:r>
            <a:br>
              <a:rPr lang="en-US" b="1" dirty="0" smtClean="0">
                <a:effectLst/>
              </a:rPr>
            </a:br>
            <a:r>
              <a:rPr lang="en-US" sz="3600" b="1" dirty="0">
                <a:effectLst/>
              </a:rPr>
              <a:t>Elements of Arduino IDE</a:t>
            </a:r>
            <a:r>
              <a:rPr lang="en-IN" sz="3600" dirty="0">
                <a:effectLst/>
              </a:rPr>
              <a:t/>
            </a:r>
            <a:br>
              <a:rPr lang="en-IN" sz="3600" dirty="0">
                <a:effectLst/>
              </a:rPr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 </a:t>
            </a:r>
            <a:r>
              <a:rPr lang="en-US" sz="2400" b="1" dirty="0">
                <a:effectLst/>
              </a:rPr>
              <a:t>Text </a:t>
            </a:r>
            <a:r>
              <a:rPr lang="en-US" sz="2400" b="1" dirty="0" smtClean="0">
                <a:effectLst/>
              </a:rPr>
              <a:t>editor</a:t>
            </a:r>
            <a:endParaRPr lang="en-IN" sz="2400" dirty="0">
              <a:effectLst/>
            </a:endParaRPr>
          </a:p>
          <a:p>
            <a:pPr marL="36900" indent="0">
              <a:buNone/>
            </a:pPr>
            <a:endParaRPr lang="en-IN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/>
              </a:rPr>
              <a:t> Compiler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/>
              </a:rPr>
              <a:t> Hardware Interface</a:t>
            </a:r>
            <a:endParaRPr lang="en-IN" sz="2400" dirty="0" smtClean="0">
              <a:effectLst/>
            </a:endParaRPr>
          </a:p>
          <a:p>
            <a:pPr marL="36900" indent="0">
              <a:buNone/>
            </a:pP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13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Smart stick blind visionless.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Web camera.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High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Lack of accuracy.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5305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Architectu</a:t>
            </a:r>
            <a:r>
              <a:rPr lang="en-US" dirty="0">
                <a:effectLst/>
              </a:rPr>
              <a:t>re </a:t>
            </a:r>
            <a:r>
              <a:rPr lang="en-US" b="1" dirty="0">
                <a:effectLst/>
              </a:rPr>
              <a:t>Diagram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86840"/>
            <a:ext cx="10353762" cy="501396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Client Side Smart Stick</a:t>
            </a:r>
            <a:r>
              <a:rPr lang="en-IN" dirty="0" smtClean="0"/>
              <a:t>                                                        </a:t>
            </a:r>
            <a:r>
              <a:rPr lang="en-IN" b="1" dirty="0" smtClean="0">
                <a:solidFill>
                  <a:schemeClr val="tx1"/>
                </a:solidFill>
              </a:rPr>
              <a:t>Server Side Android Mobile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1080" y="2123524"/>
            <a:ext cx="6172200" cy="356099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2357" y="2442209"/>
            <a:ext cx="2606040" cy="32423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17320" y="2636520"/>
            <a:ext cx="135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Ultrasonic Sensor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417320" y="44653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Buzzer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454458" y="2636520"/>
            <a:ext cx="10261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Arduino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451860" y="4472940"/>
            <a:ext cx="11506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Bluetooth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5364480" y="2420705"/>
            <a:ext cx="1325880" cy="51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Buzzer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5265508" y="3093720"/>
            <a:ext cx="147828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Vibrator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608176" y="2877904"/>
            <a:ext cx="11047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 Location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8709660" y="4502064"/>
            <a:ext cx="1003241" cy="81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</a:t>
            </a:r>
          </a:p>
          <a:p>
            <a:pPr algn="ctr"/>
            <a:r>
              <a:rPr lang="en-IN" dirty="0" smtClean="0"/>
              <a:t>Stick 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14" idx="3"/>
            <a:endCxn id="16" idx="1"/>
          </p:cNvCxnSpPr>
          <p:nvPr/>
        </p:nvCxnSpPr>
        <p:spPr>
          <a:xfrm>
            <a:off x="2768658" y="309372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331720" y="4930140"/>
            <a:ext cx="112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65320" y="2687406"/>
            <a:ext cx="899160" cy="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967509" y="355092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9" idx="2"/>
          </p:cNvCxnSpPr>
          <p:nvPr/>
        </p:nvCxnSpPr>
        <p:spPr>
          <a:xfrm>
            <a:off x="4480560" y="3335104"/>
            <a:ext cx="784948" cy="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1"/>
          </p:cNvCxnSpPr>
          <p:nvPr/>
        </p:nvCxnSpPr>
        <p:spPr>
          <a:xfrm flipH="1">
            <a:off x="4602480" y="4909734"/>
            <a:ext cx="4107180" cy="4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74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13560"/>
            <a:ext cx="10353762" cy="3977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/>
              <a:t>Client Side </a:t>
            </a:r>
          </a:p>
          <a:p>
            <a:pPr marL="36900" indent="0">
              <a:buNone/>
            </a:pPr>
            <a:r>
              <a:rPr lang="en-IN" sz="2800" dirty="0" smtClean="0"/>
              <a:t>    Smart Stick.</a:t>
            </a:r>
          </a:p>
          <a:p>
            <a:pPr marL="36900" indent="0">
              <a:buNone/>
            </a:pPr>
            <a:endParaRPr lang="en-IN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/>
              <a:t>Server Side</a:t>
            </a:r>
          </a:p>
          <a:p>
            <a:pPr marL="36900" indent="0">
              <a:buNone/>
            </a:pPr>
            <a:r>
              <a:rPr lang="en-IN" sz="2400" dirty="0" smtClean="0"/>
              <a:t>    Android App.</a:t>
            </a:r>
            <a:endParaRPr lang="en-IN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effectLst/>
              </a:rPr>
              <a:t>Identification of Modules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270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13795" y="304800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LIFE CYCLE MODEL</a:t>
            </a:r>
          </a:p>
          <a:p>
            <a:r>
              <a:rPr lang="en-IN" sz="2800" dirty="0" smtClean="0"/>
              <a:t>WATERFLOW MODEL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747540" y="2050473"/>
            <a:ext cx="2036618" cy="651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561543" y="4668986"/>
            <a:ext cx="1632931" cy="67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Maintenance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331460" y="4031676"/>
            <a:ext cx="188231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31928" y="2701637"/>
            <a:ext cx="1786631" cy="67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Design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266329" y="3380509"/>
            <a:ext cx="1841053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Implementation</a:t>
            </a:r>
            <a:endParaRPr lang="en-IN" dirty="0"/>
          </a:p>
        </p:txBody>
      </p:sp>
      <p:cxnSp>
        <p:nvCxnSpPr>
          <p:cNvPr id="9" name="Straight Connector 8"/>
          <p:cNvCxnSpPr>
            <a:stCxn id="5" idx="1"/>
          </p:cNvCxnSpPr>
          <p:nvPr/>
        </p:nvCxnSpPr>
        <p:spPr>
          <a:xfrm flipH="1">
            <a:off x="1773382" y="5008422"/>
            <a:ext cx="7788161" cy="34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745673" y="2701637"/>
            <a:ext cx="13854" cy="235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4158" y="2369127"/>
            <a:ext cx="1150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34691" y="2369127"/>
            <a:ext cx="0" cy="33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</p:cNvCxnSpPr>
          <p:nvPr/>
        </p:nvCxnSpPr>
        <p:spPr>
          <a:xfrm flipV="1">
            <a:off x="4918559" y="3020291"/>
            <a:ext cx="1177441" cy="2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82145" y="3020291"/>
            <a:ext cx="13855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</p:cNvCxnSpPr>
          <p:nvPr/>
        </p:nvCxnSpPr>
        <p:spPr>
          <a:xfrm>
            <a:off x="7107382" y="3719946"/>
            <a:ext cx="1165234" cy="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8272616" y="3726874"/>
            <a:ext cx="1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3"/>
          </p:cNvCxnSpPr>
          <p:nvPr/>
        </p:nvCxnSpPr>
        <p:spPr>
          <a:xfrm>
            <a:off x="9213773" y="4350331"/>
            <a:ext cx="10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252364" y="4350331"/>
            <a:ext cx="13854" cy="31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32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9231" y="824691"/>
            <a:ext cx="28934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2701" y="1983544"/>
            <a:ext cx="761062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IN" sz="2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Survey.</a:t>
            </a:r>
            <a:endParaRPr lang="en-IN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Domain.</a:t>
            </a:r>
          </a:p>
          <a:p>
            <a:pPr marL="360000" indent="-36000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Analysis.</a:t>
            </a:r>
            <a:endParaRPr lang="en-IN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3600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Diagram.</a:t>
            </a:r>
            <a:endParaRPr lang="en-IN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3600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Modules.</a:t>
            </a:r>
            <a:endParaRPr lang="en-IN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3600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Cycle.</a:t>
            </a:r>
            <a:endParaRPr lang="en-IN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65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</a:t>
            </a:r>
            <a:r>
              <a:rPr lang="en-US" sz="2400" dirty="0" smtClean="0"/>
              <a:t>This project aims at </a:t>
            </a:r>
            <a:r>
              <a:rPr lang="en-US" sz="2400" dirty="0" smtClean="0"/>
              <a:t>providing </a:t>
            </a:r>
            <a:r>
              <a:rPr lang="en-US" sz="2400" dirty="0" smtClean="0"/>
              <a:t>theoretical model which </a:t>
            </a:r>
            <a:r>
              <a:rPr lang="en-US" sz="2400" dirty="0" smtClean="0"/>
              <a:t>incorporates </a:t>
            </a:r>
            <a:r>
              <a:rPr lang="en-US" sz="2400" dirty="0" smtClean="0"/>
              <a:t>the latest technologies to provide efficient and smart electronic aid to the blind. we have used ultrasonic range finder circuit for hurdle </a:t>
            </a:r>
            <a:r>
              <a:rPr lang="en-US" sz="2400" dirty="0" smtClean="0"/>
              <a:t>detection.The </a:t>
            </a:r>
            <a:r>
              <a:rPr lang="en-US" sz="2400" dirty="0" smtClean="0"/>
              <a:t>basic objective of the system is to provide a convinient and easy navigation aid for unsighted which helps in </a:t>
            </a:r>
            <a:r>
              <a:rPr lang="en-US" sz="2400" dirty="0" smtClean="0"/>
              <a:t>artificial </a:t>
            </a:r>
            <a:r>
              <a:rPr lang="en-US" sz="2400" dirty="0" smtClean="0"/>
              <a:t>vision by providing information about the environmental scenario of static and dynamic objects around them.</a:t>
            </a:r>
            <a:endParaRPr lang="en-IN" sz="2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0567587"/>
              </p:ext>
            </p:extLst>
          </p:nvPr>
        </p:nvGraphicFramePr>
        <p:xfrm>
          <a:off x="377818" y="432078"/>
          <a:ext cx="11591777" cy="59034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303">
                  <a:extLst>
                    <a:ext uri="{9D8B030D-6E8A-4147-A177-3AD203B41FA5}">
                      <a16:colId xmlns:a16="http://schemas.microsoft.com/office/drawing/2014/main" xmlns="" val="3318195093"/>
                    </a:ext>
                  </a:extLst>
                </a:gridCol>
                <a:gridCol w="1885821">
                  <a:extLst>
                    <a:ext uri="{9D8B030D-6E8A-4147-A177-3AD203B41FA5}">
                      <a16:colId xmlns:a16="http://schemas.microsoft.com/office/drawing/2014/main" xmlns="" val="4016895859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xmlns="" val="2495418455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xmlns="" val="2788455759"/>
                    </a:ext>
                  </a:extLst>
                </a:gridCol>
                <a:gridCol w="1998617">
                  <a:extLst>
                    <a:ext uri="{9D8B030D-6E8A-4147-A177-3AD203B41FA5}">
                      <a16:colId xmlns:a16="http://schemas.microsoft.com/office/drawing/2014/main" xmlns="" val="3061127621"/>
                    </a:ext>
                  </a:extLst>
                </a:gridCol>
                <a:gridCol w="2054887">
                  <a:extLst>
                    <a:ext uri="{9D8B030D-6E8A-4147-A177-3AD203B41FA5}">
                      <a16:colId xmlns:a16="http://schemas.microsoft.com/office/drawing/2014/main" xmlns="" val="1151658180"/>
                    </a:ext>
                  </a:extLst>
                </a:gridCol>
              </a:tblGrid>
              <a:tr h="823454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Name of the Paper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Authors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Year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Features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Advantages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Disadvantages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2453625"/>
                  </a:ext>
                </a:extLst>
              </a:tr>
              <a:tr h="2539976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walking stick - an electronic approach to assist visually disabled persons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Mohammad Hazzan Mahmud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/>
                        <a:t>Can</a:t>
                      </a:r>
                      <a:r>
                        <a:rPr lang="en-IN" sz="2000" baseline="0" dirty="0" smtClean="0"/>
                        <a:t> be Maintain and Operate easily.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aseline="0" dirty="0" smtClean="0"/>
                        <a:t>Entirely Automated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/>
                        <a:t>Smartest</a:t>
                      </a:r>
                      <a:r>
                        <a:rPr lang="en-IN" sz="2000" baseline="0" dirty="0" smtClean="0"/>
                        <a:t>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Vibration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Less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1250020"/>
                  </a:ext>
                </a:extLst>
              </a:tr>
              <a:tr h="2539976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Walking Stick for visually impaired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G. </a:t>
                      </a:r>
                      <a:r>
                        <a:rPr lang="en-US" sz="2000" b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Gayathri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/>
                        <a:t>Reduce</a:t>
                      </a:r>
                      <a:r>
                        <a:rPr lang="en-IN" sz="2000" baseline="0" dirty="0" smtClean="0"/>
                        <a:t> Complexity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/>
                        <a:t>Best Equipment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/>
                        <a:t>Camera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Cost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accurate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8365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51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0950351"/>
              </p:ext>
            </p:extLst>
          </p:nvPr>
        </p:nvGraphicFramePr>
        <p:xfrm>
          <a:off x="313509" y="399552"/>
          <a:ext cx="11591777" cy="6040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303">
                  <a:extLst>
                    <a:ext uri="{9D8B030D-6E8A-4147-A177-3AD203B41FA5}">
                      <a16:colId xmlns:a16="http://schemas.microsoft.com/office/drawing/2014/main" xmlns="" val="2271257396"/>
                    </a:ext>
                  </a:extLst>
                </a:gridCol>
                <a:gridCol w="1885821">
                  <a:extLst>
                    <a:ext uri="{9D8B030D-6E8A-4147-A177-3AD203B41FA5}">
                      <a16:colId xmlns:a16="http://schemas.microsoft.com/office/drawing/2014/main" xmlns="" val="2122288188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xmlns="" val="861249190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xmlns="" val="933621955"/>
                    </a:ext>
                  </a:extLst>
                </a:gridCol>
                <a:gridCol w="1998617">
                  <a:extLst>
                    <a:ext uri="{9D8B030D-6E8A-4147-A177-3AD203B41FA5}">
                      <a16:colId xmlns:a16="http://schemas.microsoft.com/office/drawing/2014/main" xmlns="" val="4142854614"/>
                    </a:ext>
                  </a:extLst>
                </a:gridCol>
                <a:gridCol w="2054887">
                  <a:extLst>
                    <a:ext uri="{9D8B030D-6E8A-4147-A177-3AD203B41FA5}">
                      <a16:colId xmlns:a16="http://schemas.microsoft.com/office/drawing/2014/main" xmlns="" val="3789700260"/>
                    </a:ext>
                  </a:extLst>
                </a:gridCol>
              </a:tblGrid>
              <a:tr h="1791616"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</a:t>
                      </a:r>
                      <a:r>
                        <a:rPr lang="en-IN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enable smart walking stick for visually impaired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Shilpa M.J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Carefree</a:t>
                      </a:r>
                      <a:r>
                        <a:rPr lang="en-IN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navigation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IN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assistance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speed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IN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4308940"/>
                  </a:ext>
                </a:extLst>
              </a:tr>
              <a:tr h="223311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White Cane-An Elegant and Economic Walking Aid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Rohit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Shetty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Convenient to carry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Accurate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4360768"/>
                  </a:ext>
                </a:extLst>
              </a:tr>
              <a:tr h="2015706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Walking for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visually challenge people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</a:t>
                      </a:r>
                      <a:r>
                        <a:rPr lang="en-IN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Jyothi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Sophisticated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Understandably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Vibration</a:t>
                      </a:r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608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6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6032604"/>
              </p:ext>
            </p:extLst>
          </p:nvPr>
        </p:nvGraphicFramePr>
        <p:xfrm>
          <a:off x="261257" y="347300"/>
          <a:ext cx="11591777" cy="6040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303">
                  <a:extLst>
                    <a:ext uri="{9D8B030D-6E8A-4147-A177-3AD203B41FA5}">
                      <a16:colId xmlns:a16="http://schemas.microsoft.com/office/drawing/2014/main" xmlns="" val="522959313"/>
                    </a:ext>
                  </a:extLst>
                </a:gridCol>
                <a:gridCol w="1885821">
                  <a:extLst>
                    <a:ext uri="{9D8B030D-6E8A-4147-A177-3AD203B41FA5}">
                      <a16:colId xmlns:a16="http://schemas.microsoft.com/office/drawing/2014/main" xmlns="" val="3370332966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xmlns="" val="2750228380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xmlns="" val="1455045054"/>
                    </a:ext>
                  </a:extLst>
                </a:gridCol>
                <a:gridCol w="1998617">
                  <a:extLst>
                    <a:ext uri="{9D8B030D-6E8A-4147-A177-3AD203B41FA5}">
                      <a16:colId xmlns:a16="http://schemas.microsoft.com/office/drawing/2014/main" xmlns="" val="874296322"/>
                    </a:ext>
                  </a:extLst>
                </a:gridCol>
                <a:gridCol w="2054887">
                  <a:extLst>
                    <a:ext uri="{9D8B030D-6E8A-4147-A177-3AD203B41FA5}">
                      <a16:colId xmlns:a16="http://schemas.microsoft.com/office/drawing/2014/main" xmlns="" val="3092102601"/>
                    </a:ext>
                  </a:extLst>
                </a:gridCol>
              </a:tblGrid>
              <a:tr h="1791616"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Smart</a:t>
                      </a:r>
                      <a:r>
                        <a:rPr lang="en-IN" sz="2000" b="0" baseline="0" dirty="0" smtClean="0"/>
                        <a:t> Cane-Assistive</a:t>
                      </a:r>
                    </a:p>
                    <a:p>
                      <a:r>
                        <a:rPr lang="en-IN" sz="2000" b="0" baseline="0" dirty="0" smtClean="0"/>
                        <a:t>Cane for visually impaired people.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 smtClean="0"/>
                        <a:t>Amirul</a:t>
                      </a:r>
                      <a:r>
                        <a:rPr lang="en-IN" sz="2000" b="0" dirty="0" smtClean="0"/>
                        <a:t> A </a:t>
                      </a:r>
                      <a:r>
                        <a:rPr lang="en-IN" sz="2000" b="0" dirty="0" err="1" smtClean="0"/>
                        <a:t>Talib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2011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 smtClean="0"/>
                        <a:t>RFID tags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 smtClean="0"/>
                        <a:t>Gloves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 smtClean="0"/>
                        <a:t>Not</a:t>
                      </a:r>
                      <a:r>
                        <a:rPr lang="en-IN" sz="2000" b="0" baseline="0" dirty="0" smtClean="0"/>
                        <a:t> suitable for small areas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baseline="0" dirty="0" smtClean="0"/>
                        <a:t>High cost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6670359"/>
                  </a:ext>
                </a:extLst>
              </a:tr>
              <a:tr h="223311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IOT</a:t>
                      </a:r>
                      <a:r>
                        <a:rPr lang="en-IN" sz="2000" baseline="0" dirty="0" smtClean="0"/>
                        <a:t> based smart speech guidance for visually </a:t>
                      </a:r>
                      <a:r>
                        <a:rPr lang="en-IN" sz="2000" baseline="0" dirty="0" smtClean="0"/>
                        <a:t>impaired </a:t>
                      </a:r>
                      <a:r>
                        <a:rPr lang="en-IN" sz="2000" baseline="0" dirty="0" smtClean="0"/>
                        <a:t>using cortex M3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Chetan</a:t>
                      </a:r>
                      <a:endParaRPr lang="en-IN" sz="2000" dirty="0" smtClean="0"/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2017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/>
                        <a:t>Clear path indicator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/>
                        <a:t>Mobility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/>
                        <a:t>confidence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/>
                        <a:t>No</a:t>
                      </a:r>
                      <a:r>
                        <a:rPr lang="en-IN" sz="2000" baseline="0" dirty="0" smtClean="0"/>
                        <a:t> location access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919574"/>
                  </a:ext>
                </a:extLst>
              </a:tr>
              <a:tr h="2015706">
                <a:tc>
                  <a:txBody>
                    <a:bodyPr/>
                    <a:lstStyle/>
                    <a:p>
                      <a:r>
                        <a:rPr lang="en-IN" dirty="0" smtClean="0"/>
                        <a:t>Walking</a:t>
                      </a:r>
                      <a:r>
                        <a:rPr lang="en-IN" baseline="0" dirty="0" smtClean="0"/>
                        <a:t> Stick That Recognize The </a:t>
                      </a:r>
                      <a:r>
                        <a:rPr lang="en-IN" baseline="0" dirty="0" err="1" smtClean="0"/>
                        <a:t>Colors</a:t>
                      </a:r>
                      <a:r>
                        <a:rPr lang="en-IN" baseline="0" dirty="0" smtClean="0"/>
                        <a:t> For Visually Impaired People.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Mustafa </a:t>
                      </a:r>
                      <a:r>
                        <a:rPr lang="en-IN" dirty="0" err="1" smtClean="0"/>
                        <a:t>Tousin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Color detection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Prevent</a:t>
                      </a:r>
                      <a:r>
                        <a:rPr lang="en-IN" baseline="0" dirty="0" smtClean="0"/>
                        <a:t> disturbance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Headphones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Insufficient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982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565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8556405"/>
              </p:ext>
            </p:extLst>
          </p:nvPr>
        </p:nvGraphicFramePr>
        <p:xfrm>
          <a:off x="326571" y="347300"/>
          <a:ext cx="11591777" cy="6040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303">
                  <a:extLst>
                    <a:ext uri="{9D8B030D-6E8A-4147-A177-3AD203B41FA5}">
                      <a16:colId xmlns:a16="http://schemas.microsoft.com/office/drawing/2014/main" xmlns="" val="522959313"/>
                    </a:ext>
                  </a:extLst>
                </a:gridCol>
                <a:gridCol w="1885821">
                  <a:extLst>
                    <a:ext uri="{9D8B030D-6E8A-4147-A177-3AD203B41FA5}">
                      <a16:colId xmlns:a16="http://schemas.microsoft.com/office/drawing/2014/main" xmlns="" val="3370332966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xmlns="" val="2750228380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xmlns="" val="1455045054"/>
                    </a:ext>
                  </a:extLst>
                </a:gridCol>
                <a:gridCol w="1998617">
                  <a:extLst>
                    <a:ext uri="{9D8B030D-6E8A-4147-A177-3AD203B41FA5}">
                      <a16:colId xmlns:a16="http://schemas.microsoft.com/office/drawing/2014/main" xmlns="" val="874296322"/>
                    </a:ext>
                  </a:extLst>
                </a:gridCol>
                <a:gridCol w="2054887">
                  <a:extLst>
                    <a:ext uri="{9D8B030D-6E8A-4147-A177-3AD203B41FA5}">
                      <a16:colId xmlns:a16="http://schemas.microsoft.com/office/drawing/2014/main" xmlns="" val="3092102601"/>
                    </a:ext>
                  </a:extLst>
                </a:gridCol>
              </a:tblGrid>
              <a:tr h="1791616"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A Intelligent Walking Stick For The Blind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 smtClean="0"/>
                        <a:t>Deshpande</a:t>
                      </a:r>
                      <a:r>
                        <a:rPr lang="en-IN" sz="2000" b="0" dirty="0" smtClean="0"/>
                        <a:t> </a:t>
                      </a:r>
                      <a:r>
                        <a:rPr lang="en-IN" sz="2000" b="0" dirty="0" err="1" smtClean="0"/>
                        <a:t>Aarti</a:t>
                      </a:r>
                      <a:r>
                        <a:rPr lang="en-IN" sz="2000" b="0" dirty="0" smtClean="0"/>
                        <a:t> V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2015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Cloud</a:t>
                      </a:r>
                      <a:r>
                        <a:rPr lang="en-IN" sz="2000" b="0" baseline="0" dirty="0" smtClean="0"/>
                        <a:t> web service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Indoor</a:t>
                      </a:r>
                      <a:r>
                        <a:rPr lang="en-IN" sz="2000" b="0" baseline="0" dirty="0" smtClean="0"/>
                        <a:t> and </a:t>
                      </a:r>
                      <a:r>
                        <a:rPr lang="en-IN" sz="2000" b="0" baseline="0" dirty="0" err="1" smtClean="0"/>
                        <a:t>oudoor</a:t>
                      </a:r>
                      <a:r>
                        <a:rPr lang="en-IN" sz="2000" b="0" baseline="0" dirty="0" smtClean="0"/>
                        <a:t> navigation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Navigation system is less and not efficient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6670359"/>
                  </a:ext>
                </a:extLst>
              </a:tr>
              <a:tr h="2233115">
                <a:tc>
                  <a:txBody>
                    <a:bodyPr/>
                    <a:lstStyle/>
                    <a:p>
                      <a:r>
                        <a:rPr lang="en-IN" dirty="0" smtClean="0"/>
                        <a:t>Ultrasonic Stick For Blind.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Deepak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Memory card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Low cost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Voice based with greater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No Indoor</a:t>
                      </a:r>
                      <a:r>
                        <a:rPr lang="en-IN" baseline="0" dirty="0" smtClean="0"/>
                        <a:t> navigation.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919574"/>
                  </a:ext>
                </a:extLst>
              </a:tr>
              <a:tr h="201570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UltraSonic</a:t>
                      </a:r>
                      <a:r>
                        <a:rPr lang="en-IN" dirty="0" smtClean="0"/>
                        <a:t> and Voice Based Walking Stick For Blind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Poeple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R.Prem</a:t>
                      </a:r>
                      <a:r>
                        <a:rPr lang="en-IN" baseline="0" dirty="0" smtClean="0"/>
                        <a:t>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Reliable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portable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err="1" smtClean="0"/>
                        <a:t>Convinient</a:t>
                      </a:r>
                      <a:endParaRPr lang="en-IN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safe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High power consumption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982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471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7399768"/>
              </p:ext>
            </p:extLst>
          </p:nvPr>
        </p:nvGraphicFramePr>
        <p:xfrm>
          <a:off x="274320" y="373426"/>
          <a:ext cx="11591777" cy="64738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303">
                  <a:extLst>
                    <a:ext uri="{9D8B030D-6E8A-4147-A177-3AD203B41FA5}">
                      <a16:colId xmlns:a16="http://schemas.microsoft.com/office/drawing/2014/main" xmlns="" val="522959313"/>
                    </a:ext>
                  </a:extLst>
                </a:gridCol>
                <a:gridCol w="1885821">
                  <a:extLst>
                    <a:ext uri="{9D8B030D-6E8A-4147-A177-3AD203B41FA5}">
                      <a16:colId xmlns:a16="http://schemas.microsoft.com/office/drawing/2014/main" xmlns="" val="3370332966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xmlns="" val="2750228380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xmlns="" val="1455045054"/>
                    </a:ext>
                  </a:extLst>
                </a:gridCol>
                <a:gridCol w="1998617">
                  <a:extLst>
                    <a:ext uri="{9D8B030D-6E8A-4147-A177-3AD203B41FA5}">
                      <a16:colId xmlns:a16="http://schemas.microsoft.com/office/drawing/2014/main" xmlns="" val="874296322"/>
                    </a:ext>
                  </a:extLst>
                </a:gridCol>
                <a:gridCol w="2054887">
                  <a:extLst>
                    <a:ext uri="{9D8B030D-6E8A-4147-A177-3AD203B41FA5}">
                      <a16:colId xmlns:a16="http://schemas.microsoft.com/office/drawing/2014/main" xmlns="" val="3092102601"/>
                    </a:ext>
                  </a:extLst>
                </a:gridCol>
              </a:tblGrid>
              <a:tr h="1791616"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Voice</a:t>
                      </a:r>
                      <a:r>
                        <a:rPr lang="en-IN" sz="2000" b="0" baseline="0" dirty="0" smtClean="0"/>
                        <a:t> Based Guidance and Location Indication system for the Blind using GSM,GPS and optical device Indicator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 smtClean="0"/>
                        <a:t>M.Naveen</a:t>
                      </a:r>
                      <a:r>
                        <a:rPr lang="en-IN" sz="2000" b="0" baseline="0" dirty="0" smtClean="0"/>
                        <a:t> Kumar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2013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Convincing</a:t>
                      </a:r>
                      <a:r>
                        <a:rPr lang="en-IN" sz="2000" b="0" baseline="0" dirty="0" smtClean="0"/>
                        <a:t> design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Detachable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Portable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IN" sz="2000" b="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High cos</a:t>
                      </a:r>
                      <a:r>
                        <a:rPr lang="en-IN" sz="2000" dirty="0" smtClean="0"/>
                        <a:t>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6670359"/>
                  </a:ext>
                </a:extLst>
              </a:tr>
              <a:tr h="2233115">
                <a:tc>
                  <a:txBody>
                    <a:bodyPr/>
                    <a:lstStyle/>
                    <a:p>
                      <a:r>
                        <a:rPr lang="en-IN" dirty="0" smtClean="0"/>
                        <a:t>Review On Voice Based Blind Stick For the Blind People</a:t>
                      </a:r>
                      <a:r>
                        <a:rPr lang="en-IN" baseline="0" dirty="0" smtClean="0"/>
                        <a:t> Using GSM,GPS and Optical Device Indicator Mechanism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Aditya</a:t>
                      </a:r>
                      <a:r>
                        <a:rPr lang="en-IN" dirty="0" smtClean="0"/>
                        <a:t> Sharma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Efficient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Unique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Simple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Cheap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Configurable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One-one</a:t>
                      </a:r>
                      <a:r>
                        <a:rPr lang="en-IN" baseline="0" dirty="0" smtClean="0"/>
                        <a:t> allocation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aseline="0" dirty="0" smtClean="0"/>
                        <a:t>complex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919574"/>
                  </a:ext>
                </a:extLst>
              </a:tr>
              <a:tr h="2015706">
                <a:tc>
                  <a:txBody>
                    <a:bodyPr/>
                    <a:lstStyle/>
                    <a:p>
                      <a:r>
                        <a:rPr lang="en-IN" dirty="0" smtClean="0"/>
                        <a:t>Smart Stick for </a:t>
                      </a:r>
                      <a:r>
                        <a:rPr lang="en-IN" dirty="0" err="1" smtClean="0"/>
                        <a:t>Blind:Obstacle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Detection,Artificial</a:t>
                      </a:r>
                      <a:r>
                        <a:rPr lang="en-IN" baseline="0" dirty="0" smtClean="0"/>
                        <a:t> Vision and Real-time assistance via GPS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Shruthi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Dambhare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Dual feedback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Low cost solution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safe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Low noise</a:t>
                      </a:r>
                      <a:r>
                        <a:rPr lang="en-IN" baseline="0" dirty="0" smtClean="0"/>
                        <a:t> level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982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215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6101551"/>
              </p:ext>
            </p:extLst>
          </p:nvPr>
        </p:nvGraphicFramePr>
        <p:xfrm>
          <a:off x="261258" y="352697"/>
          <a:ext cx="11591777" cy="6040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303">
                  <a:extLst>
                    <a:ext uri="{9D8B030D-6E8A-4147-A177-3AD203B41FA5}">
                      <a16:colId xmlns:a16="http://schemas.microsoft.com/office/drawing/2014/main" xmlns="" val="522959313"/>
                    </a:ext>
                  </a:extLst>
                </a:gridCol>
                <a:gridCol w="1885821">
                  <a:extLst>
                    <a:ext uri="{9D8B030D-6E8A-4147-A177-3AD203B41FA5}">
                      <a16:colId xmlns:a16="http://schemas.microsoft.com/office/drawing/2014/main" xmlns="" val="3370332966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xmlns="" val="2750228380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xmlns="" val="1455045054"/>
                    </a:ext>
                  </a:extLst>
                </a:gridCol>
                <a:gridCol w="1998617">
                  <a:extLst>
                    <a:ext uri="{9D8B030D-6E8A-4147-A177-3AD203B41FA5}">
                      <a16:colId xmlns:a16="http://schemas.microsoft.com/office/drawing/2014/main" xmlns="" val="874296322"/>
                    </a:ext>
                  </a:extLst>
                </a:gridCol>
                <a:gridCol w="2054887">
                  <a:extLst>
                    <a:ext uri="{9D8B030D-6E8A-4147-A177-3AD203B41FA5}">
                      <a16:colId xmlns:a16="http://schemas.microsoft.com/office/drawing/2014/main" xmlns="" val="3092102601"/>
                    </a:ext>
                  </a:extLst>
                </a:gridCol>
              </a:tblGrid>
              <a:tr h="1791616"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Ultra</a:t>
                      </a:r>
                      <a:r>
                        <a:rPr lang="en-IN" sz="2000" b="0" baseline="0" dirty="0" smtClean="0"/>
                        <a:t>sonic Based smart blind stick for visually impaired Persons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err="1" smtClean="0"/>
                        <a:t>Manoj</a:t>
                      </a:r>
                      <a:r>
                        <a:rPr lang="en-IN" sz="2000" b="0" dirty="0" smtClean="0"/>
                        <a:t> Kumar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2017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High frequency sensors 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Low cost solution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0" dirty="0" smtClean="0"/>
                        <a:t>Power consumption is more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6670359"/>
                  </a:ext>
                </a:extLst>
              </a:tr>
              <a:tr h="2233115">
                <a:tc>
                  <a:txBody>
                    <a:bodyPr/>
                    <a:lstStyle/>
                    <a:p>
                      <a:r>
                        <a:rPr lang="en-IN" dirty="0" smtClean="0"/>
                        <a:t>Smart Walking Stick For Blind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Nivya</a:t>
                      </a:r>
                      <a:r>
                        <a:rPr lang="en-IN" dirty="0" smtClean="0"/>
                        <a:t> M Thomas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Voice alert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Easy navigation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Affordable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err="1" smtClean="0"/>
                        <a:t>Inefficent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919574"/>
                  </a:ext>
                </a:extLst>
              </a:tr>
              <a:tr h="2015706">
                <a:tc>
                  <a:txBody>
                    <a:bodyPr/>
                    <a:lstStyle/>
                    <a:p>
                      <a:r>
                        <a:rPr lang="en-IN" dirty="0" smtClean="0"/>
                        <a:t>Smart Reading System For Visually Impaired People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Sridhar </a:t>
                      </a:r>
                      <a:r>
                        <a:rPr lang="en-IN" dirty="0" err="1" smtClean="0"/>
                        <a:t>Rajan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More </a:t>
                      </a:r>
                      <a:r>
                        <a:rPr lang="en-IN" dirty="0" err="1" smtClean="0"/>
                        <a:t>managable</a:t>
                      </a:r>
                      <a:r>
                        <a:rPr lang="en-IN" dirty="0" smtClean="0"/>
                        <a:t> operations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Camera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speakers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Not accurate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Inefficient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982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4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770</TotalTime>
  <Words>665</Words>
  <Application>Microsoft Office PowerPoint</Application>
  <PresentationFormat>Custom</PresentationFormat>
  <Paragraphs>213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RAJIV GANDHI INSTITUTE OF TECHNOLOGY    </vt:lpstr>
      <vt:lpstr>Slide 2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  <vt:lpstr>INTRODUCTION  IOT(Internet Of The Things)</vt:lpstr>
      <vt:lpstr>Arduino</vt:lpstr>
      <vt:lpstr>Arduino IDE Elements of Arduino IDE </vt:lpstr>
      <vt:lpstr>ANALYSIS</vt:lpstr>
      <vt:lpstr>Architecture Diagram </vt:lpstr>
      <vt:lpstr>Identification of Modules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RAJIV GANDHI INSTITUTE OF TECHNOLOGY</dc:title>
  <dc:creator>Eranna Y</dc:creator>
  <cp:lastModifiedBy>Microsoft</cp:lastModifiedBy>
  <cp:revision>70</cp:revision>
  <dcterms:created xsi:type="dcterms:W3CDTF">2018-02-06T14:22:35Z</dcterms:created>
  <dcterms:modified xsi:type="dcterms:W3CDTF">2018-02-07T16:54:56Z</dcterms:modified>
</cp:coreProperties>
</file>