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9" r:id="rId4"/>
    <p:sldId id="258" r:id="rId5"/>
    <p:sldId id="260" r:id="rId6"/>
    <p:sldId id="261" r:id="rId7"/>
    <p:sldId id="262" r:id="rId8"/>
    <p:sldId id="263" r:id="rId9"/>
    <p:sldId id="270" r:id="rId10"/>
    <p:sldId id="268" r:id="rId11"/>
    <p:sldId id="271" r:id="rId12"/>
    <p:sldId id="272" r:id="rId13"/>
    <p:sldId id="273" r:id="rId14"/>
    <p:sldId id="274" r:id="rId15"/>
    <p:sldId id="275" r:id="rId16"/>
    <p:sldId id="276" r:id="rId17"/>
    <p:sldId id="277"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19F3DA-E842-4893-B3A0-429F07309CCD}" v="5" dt="2023-10-17T08:47:20.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12/20/2023</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Unified_Modeling_Languag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C1EC-D034-2699-511C-E6D6AEE7EF7A}"/>
              </a:ext>
            </a:extLst>
          </p:cNvPr>
          <p:cNvSpPr>
            <a:spLocks noGrp="1"/>
          </p:cNvSpPr>
          <p:nvPr>
            <p:ph type="ctrTitle"/>
          </p:nvPr>
        </p:nvSpPr>
        <p:spPr/>
        <p:txBody>
          <a:bodyPr/>
          <a:lstStyle/>
          <a:p>
            <a:r>
              <a:rPr lang="en-IN" dirty="0">
                <a:latin typeface="Algerian" pitchFamily="82" charset="0"/>
                <a:cs typeface="Times New Roman" panose="02020603050405020304" pitchFamily="18" charset="0"/>
              </a:rPr>
              <a:t>Resume</a:t>
            </a:r>
            <a:r>
              <a:rPr lang="en-IN" dirty="0">
                <a:latin typeface="Algerian" pitchFamily="82" charset="0"/>
              </a:rPr>
              <a:t> builder</a:t>
            </a:r>
          </a:p>
        </p:txBody>
      </p:sp>
      <p:sp>
        <p:nvSpPr>
          <p:cNvPr id="3" name="Subtitle 2">
            <a:extLst>
              <a:ext uri="{FF2B5EF4-FFF2-40B4-BE49-F238E27FC236}">
                <a16:creationId xmlns:a16="http://schemas.microsoft.com/office/drawing/2014/main" id="{E9BF6F6B-F974-7711-25D7-7ED7233B35BC}"/>
              </a:ext>
            </a:extLst>
          </p:cNvPr>
          <p:cNvSpPr>
            <a:spLocks noGrp="1"/>
          </p:cNvSpPr>
          <p:nvPr>
            <p:ph type="subTitle" idx="1"/>
          </p:nvPr>
        </p:nvSpPr>
        <p:spPr>
          <a:xfrm>
            <a:off x="2070847" y="3424519"/>
            <a:ext cx="9126240" cy="1380564"/>
          </a:xfrm>
        </p:spPr>
        <p:txBody>
          <a:bodyPr>
            <a:noAutofit/>
          </a:bodyPr>
          <a:lstStyle/>
          <a:p>
            <a:r>
              <a:rPr lang="en-IN" sz="2400" b="1" dirty="0">
                <a:solidFill>
                  <a:schemeClr val="tx1"/>
                </a:solidFill>
                <a:latin typeface="Times New Roman" pitchFamily="18" charset="0"/>
                <a:cs typeface="Times New Roman" pitchFamily="18" charset="0"/>
              </a:rPr>
              <a:t>                     </a:t>
            </a:r>
          </a:p>
          <a:p>
            <a:r>
              <a:rPr lang="en-IN" sz="2400" b="1" dirty="0">
                <a:solidFill>
                  <a:schemeClr val="tx1"/>
                </a:solidFill>
                <a:latin typeface="Times New Roman" pitchFamily="18" charset="0"/>
                <a:cs typeface="Times New Roman" pitchFamily="18" charset="0"/>
              </a:rPr>
              <a:t>                                         PRESENTED BY-</a:t>
            </a:r>
            <a:endParaRPr lang="en-IN" sz="2400" dirty="0">
              <a:solidFill>
                <a:schemeClr val="tx1"/>
              </a:solidFill>
              <a:latin typeface="Times New Roman" pitchFamily="18" charset="0"/>
              <a:cs typeface="Times New Roman" pitchFamily="18" charset="0"/>
            </a:endParaRPr>
          </a:p>
          <a:p>
            <a:pPr algn="just"/>
            <a:r>
              <a:rPr lang="en-IN" sz="2400" dirty="0">
                <a:solidFill>
                  <a:schemeClr val="tx1"/>
                </a:solidFill>
                <a:latin typeface="Times New Roman" pitchFamily="18" charset="0"/>
                <a:cs typeface="Times New Roman" pitchFamily="18" charset="0"/>
              </a:rPr>
              <a:t>                                                                </a:t>
            </a:r>
            <a:r>
              <a:rPr lang="en-IN" sz="2400" dirty="0" err="1">
                <a:solidFill>
                  <a:schemeClr val="tx1"/>
                </a:solidFill>
                <a:latin typeface="Times New Roman" pitchFamily="18" charset="0"/>
                <a:cs typeface="Times New Roman" pitchFamily="18" charset="0"/>
              </a:rPr>
              <a:t>Jella</a:t>
            </a:r>
            <a:r>
              <a:rPr lang="en-IN" sz="2400" dirty="0">
                <a:solidFill>
                  <a:schemeClr val="tx1"/>
                </a:solidFill>
                <a:latin typeface="Times New Roman" pitchFamily="18" charset="0"/>
                <a:cs typeface="Times New Roman" pitchFamily="18" charset="0"/>
              </a:rPr>
              <a:t> shylaja-21N31A6664</a:t>
            </a:r>
          </a:p>
          <a:p>
            <a:pPr algn="just"/>
            <a:r>
              <a:rPr lang="en-IN" sz="2400" dirty="0">
                <a:solidFill>
                  <a:schemeClr val="tx1"/>
                </a:solidFill>
                <a:latin typeface="Times New Roman" pitchFamily="18" charset="0"/>
                <a:cs typeface="Times New Roman" pitchFamily="18" charset="0"/>
              </a:rPr>
              <a:t>                                                                </a:t>
            </a:r>
            <a:r>
              <a:rPr lang="en-IN" sz="2400" dirty="0" err="1">
                <a:solidFill>
                  <a:schemeClr val="tx1"/>
                </a:solidFill>
                <a:latin typeface="Times New Roman" pitchFamily="18" charset="0"/>
                <a:cs typeface="Times New Roman" pitchFamily="18" charset="0"/>
              </a:rPr>
              <a:t>Bana</a:t>
            </a:r>
            <a:r>
              <a:rPr lang="en-IN" sz="2400" dirty="0">
                <a:solidFill>
                  <a:schemeClr val="tx1"/>
                </a:solidFill>
                <a:latin typeface="Times New Roman" pitchFamily="18" charset="0"/>
                <a:cs typeface="Times New Roman" pitchFamily="18" charset="0"/>
              </a:rPr>
              <a:t> bhavagna-21N31A6617</a:t>
            </a:r>
          </a:p>
          <a:p>
            <a:pPr algn="just"/>
            <a:r>
              <a:rPr lang="en-IN" sz="2400" dirty="0">
                <a:solidFill>
                  <a:schemeClr val="tx1"/>
                </a:solidFill>
                <a:latin typeface="Times New Roman" pitchFamily="18" charset="0"/>
                <a:cs typeface="Times New Roman" pitchFamily="18" charset="0"/>
              </a:rPr>
              <a:t>                                                                </a:t>
            </a:r>
            <a:r>
              <a:rPr lang="en-IN" sz="2400" dirty="0" err="1">
                <a:solidFill>
                  <a:schemeClr val="tx1"/>
                </a:solidFill>
                <a:latin typeface="Times New Roman" pitchFamily="18" charset="0"/>
                <a:cs typeface="Times New Roman" pitchFamily="18" charset="0"/>
              </a:rPr>
              <a:t>Chevuri</a:t>
            </a:r>
            <a:r>
              <a:rPr lang="en-IN" sz="2400" dirty="0">
                <a:solidFill>
                  <a:schemeClr val="tx1"/>
                </a:solidFill>
                <a:latin typeface="Times New Roman" pitchFamily="18" charset="0"/>
                <a:cs typeface="Times New Roman" pitchFamily="18" charset="0"/>
              </a:rPr>
              <a:t>  Sailaja-21N31A6637</a:t>
            </a:r>
          </a:p>
        </p:txBody>
      </p:sp>
      <p:pic>
        <p:nvPicPr>
          <p:cNvPr id="10242" name="Picture 2" descr="https://www.static-contents.youth4work.com/university/Documents/Colleges/collegeLogo/917.png?v=20190222113606"/>
          <p:cNvPicPr>
            <a:picLocks noChangeAspect="1" noChangeArrowheads="1"/>
          </p:cNvPicPr>
          <p:nvPr/>
        </p:nvPicPr>
        <p:blipFill>
          <a:blip r:embed="rId2"/>
          <a:srcRect/>
          <a:stretch>
            <a:fillRect/>
          </a:stretch>
        </p:blipFill>
        <p:spPr bwMode="auto">
          <a:xfrm>
            <a:off x="147483" y="315588"/>
            <a:ext cx="1905000" cy="1459939"/>
          </a:xfrm>
          <a:prstGeom prst="rect">
            <a:avLst/>
          </a:prstGeom>
          <a:noFill/>
        </p:spPr>
      </p:pic>
      <p:sp>
        <p:nvSpPr>
          <p:cNvPr id="6" name="TextBox 5"/>
          <p:cNvSpPr txBox="1"/>
          <p:nvPr/>
        </p:nvSpPr>
        <p:spPr>
          <a:xfrm>
            <a:off x="2281954" y="461246"/>
            <a:ext cx="9532418" cy="1077218"/>
          </a:xfrm>
          <a:prstGeom prst="rect">
            <a:avLst/>
          </a:prstGeom>
          <a:noFill/>
        </p:spPr>
        <p:txBody>
          <a:bodyPr wrap="square" rtlCol="0">
            <a:spAutoFit/>
          </a:bodyPr>
          <a:lstStyle/>
          <a:p>
            <a:r>
              <a:rPr lang="en-US" sz="3200" dirty="0">
                <a:latin typeface="Dutch801 Rm BT" pitchFamily="18" charset="0"/>
              </a:rPr>
              <a:t>MALLA REDDY COLLEGE OF ENGINEERING AND TECHNOLOGY</a:t>
            </a:r>
          </a:p>
        </p:txBody>
      </p:sp>
    </p:spTree>
    <p:extLst>
      <p:ext uri="{BB962C8B-B14F-4D97-AF65-F5344CB8AC3E}">
        <p14:creationId xmlns:p14="http://schemas.microsoft.com/office/powerpoint/2010/main" val="177660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7430" y="388418"/>
            <a:ext cx="4300758" cy="523220"/>
          </a:xfrm>
          <a:prstGeom prst="rect">
            <a:avLst/>
          </a:prstGeom>
          <a:noFill/>
        </p:spPr>
        <p:txBody>
          <a:bodyPr wrap="square" rtlCol="0">
            <a:spAutoFit/>
          </a:bodyPr>
          <a:lstStyle/>
          <a:p>
            <a:r>
              <a:rPr lang="en-IN" sz="2800" dirty="0">
                <a:latin typeface="Times New Roman" pitchFamily="18" charset="0"/>
                <a:cs typeface="Times New Roman" pitchFamily="18" charset="0"/>
              </a:rPr>
              <a:t>    Activity Diagram</a:t>
            </a:r>
            <a:endParaRPr lang="en-US" sz="2800" dirty="0">
              <a:latin typeface="Times New Roman" pitchFamily="18" charset="0"/>
              <a:cs typeface="Times New Roman" pitchFamily="18" charset="0"/>
            </a:endParaRPr>
          </a:p>
        </p:txBody>
      </p:sp>
      <p:sp>
        <p:nvSpPr>
          <p:cNvPr id="4" name="TextBox 3"/>
          <p:cNvSpPr txBox="1"/>
          <p:nvPr/>
        </p:nvSpPr>
        <p:spPr>
          <a:xfrm>
            <a:off x="824514" y="1188895"/>
            <a:ext cx="5576285" cy="2308324"/>
          </a:xfrm>
          <a:prstGeom prst="rect">
            <a:avLst/>
          </a:prstGeom>
          <a:noFill/>
        </p:spPr>
        <p:txBody>
          <a:bodyPr wrap="square" rtlCol="0">
            <a:spAutoFit/>
          </a:bodyPr>
          <a:lstStyle/>
          <a:p>
            <a:r>
              <a:rPr lang="en-US" sz="2400" dirty="0">
                <a:latin typeface="Times New Roman" pitchFamily="18" charset="0"/>
                <a:cs typeface="Times New Roman" pitchFamily="18" charset="0"/>
              </a:rPr>
              <a:t>Activity diagram is another important behavioral diagram in </a:t>
            </a:r>
            <a:r>
              <a:rPr lang="en-US" sz="2400" b="1" dirty="0">
                <a:latin typeface="Times New Roman" pitchFamily="18" charset="0"/>
                <a:cs typeface="Times New Roman" pitchFamily="18" charset="0"/>
                <a:hlinkClick r:id="rId2"/>
              </a:rPr>
              <a:t>UML</a:t>
            </a:r>
            <a:r>
              <a:rPr lang="en-US" sz="2400" dirty="0">
                <a:latin typeface="Times New Roman" pitchFamily="18" charset="0"/>
                <a:cs typeface="Times New Roman" pitchFamily="18" charset="0"/>
              </a:rPr>
              <a:t> diagram to describe dynamic aspects of the system. Activity diagram is essentially an advanced version of flow chart that modeling the flow from one activity to another activity</a:t>
            </a:r>
            <a:r>
              <a:rPr lang="en-US" sz="2000" dirty="0">
                <a:latin typeface="Times New Roman" pitchFamily="18" charset="0"/>
                <a:cs typeface="Times New Roman" pitchFamily="18" charset="0"/>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804" y="796290"/>
            <a:ext cx="2962910" cy="49606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756" y="509798"/>
            <a:ext cx="3843717" cy="461665"/>
          </a:xfrm>
          <a:prstGeom prst="rect">
            <a:avLst/>
          </a:prstGeom>
          <a:noFill/>
        </p:spPr>
        <p:txBody>
          <a:bodyPr wrap="square" rtlCol="0">
            <a:spAutoFit/>
          </a:bodyPr>
          <a:lstStyle/>
          <a:p>
            <a:r>
              <a:rPr lang="en-IN" sz="2400" b="1" dirty="0">
                <a:latin typeface="Times New Roman" pitchFamily="18" charset="0"/>
                <a:cs typeface="Times New Roman" pitchFamily="18" charset="0"/>
              </a:rPr>
              <a:t>OUTPUT  SCREENS</a:t>
            </a:r>
            <a:endParaRPr lang="en-US" sz="2400" b="1" dirty="0">
              <a:latin typeface="Times New Roman" pitchFamily="18" charset="0"/>
              <a:cs typeface="Times New Roman" pitchFamily="18" charset="0"/>
            </a:endParaRPr>
          </a:p>
        </p:txBody>
      </p:sp>
      <p:pic>
        <p:nvPicPr>
          <p:cNvPr id="3" name="Picture 2" descr="Screenshot (103).png"/>
          <p:cNvPicPr>
            <a:picLocks noChangeAspect="1"/>
          </p:cNvPicPr>
          <p:nvPr/>
        </p:nvPicPr>
        <p:blipFill>
          <a:blip r:embed="rId2"/>
          <a:stretch>
            <a:fillRect/>
          </a:stretch>
        </p:blipFill>
        <p:spPr>
          <a:xfrm>
            <a:off x="2468071" y="1391830"/>
            <a:ext cx="8407626" cy="48390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05).png"/>
          <p:cNvPicPr>
            <a:picLocks noChangeAspect="1"/>
          </p:cNvPicPr>
          <p:nvPr/>
        </p:nvPicPr>
        <p:blipFill>
          <a:blip r:embed="rId2"/>
          <a:stretch>
            <a:fillRect/>
          </a:stretch>
        </p:blipFill>
        <p:spPr>
          <a:xfrm>
            <a:off x="2014917" y="776835"/>
            <a:ext cx="9297747" cy="47985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6).png"/>
          <p:cNvPicPr>
            <a:picLocks noChangeAspect="1"/>
          </p:cNvPicPr>
          <p:nvPr/>
        </p:nvPicPr>
        <p:blipFill>
          <a:blip r:embed="rId2"/>
          <a:stretch>
            <a:fillRect/>
          </a:stretch>
        </p:blipFill>
        <p:spPr>
          <a:xfrm>
            <a:off x="1739788" y="857756"/>
            <a:ext cx="9848007" cy="54621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7).png"/>
          <p:cNvPicPr>
            <a:picLocks noChangeAspect="1"/>
          </p:cNvPicPr>
          <p:nvPr/>
        </p:nvPicPr>
        <p:blipFill>
          <a:blip r:embed="rId2"/>
          <a:stretch>
            <a:fillRect/>
          </a:stretch>
        </p:blipFill>
        <p:spPr>
          <a:xfrm>
            <a:off x="0" y="127398"/>
            <a:ext cx="12192000" cy="66032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8).png"/>
          <p:cNvPicPr>
            <a:picLocks noChangeAspect="1"/>
          </p:cNvPicPr>
          <p:nvPr/>
        </p:nvPicPr>
        <p:blipFill>
          <a:blip r:embed="rId2"/>
          <a:stretch>
            <a:fillRect/>
          </a:stretch>
        </p:blipFill>
        <p:spPr>
          <a:xfrm>
            <a:off x="1640541" y="1013012"/>
            <a:ext cx="10139084" cy="507402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9).png"/>
          <p:cNvPicPr>
            <a:picLocks noChangeAspect="1"/>
          </p:cNvPicPr>
          <p:nvPr/>
        </p:nvPicPr>
        <p:blipFill>
          <a:blip r:embed="rId2"/>
          <a:stretch>
            <a:fillRect/>
          </a:stretch>
        </p:blipFill>
        <p:spPr>
          <a:xfrm>
            <a:off x="1712259" y="797858"/>
            <a:ext cx="9816354" cy="51816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11).png"/>
          <p:cNvPicPr>
            <a:picLocks noChangeAspect="1"/>
          </p:cNvPicPr>
          <p:nvPr/>
        </p:nvPicPr>
        <p:blipFill>
          <a:blip r:embed="rId2"/>
          <a:stretch>
            <a:fillRect/>
          </a:stretch>
        </p:blipFill>
        <p:spPr>
          <a:xfrm>
            <a:off x="1577788" y="950259"/>
            <a:ext cx="10040471" cy="536089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3961-89D8-7B86-C360-020CDC67CE9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6797A7F-4A40-285F-9AC8-77E18EB60174}"/>
              </a:ext>
            </a:extLst>
          </p:cNvPr>
          <p:cNvSpPr>
            <a:spLocks noGrp="1"/>
          </p:cNvSpPr>
          <p:nvPr>
            <p:ph idx="1"/>
          </p:nvPr>
        </p:nvSpPr>
        <p:spPr/>
        <p:txBody>
          <a:bodyPr/>
          <a:lstStyle/>
          <a:p>
            <a:pPr algn="just" fontAlgn="t">
              <a:buFont typeface="Wingdings" pitchFamily="2" charset="2"/>
              <a:buChar char="Ø"/>
            </a:pPr>
            <a:r>
              <a:rPr lang="en-US" sz="2400" dirty="0">
                <a:latin typeface="Times New Roman" pitchFamily="18" charset="0"/>
                <a:cs typeface="Times New Roman" pitchFamily="18" charset="0"/>
              </a:rPr>
              <a:t>To save time and energy making their resumes, many job seekers choose to use an online resume builder. </a:t>
            </a:r>
          </a:p>
          <a:p>
            <a:pPr algn="just" fontAlgn="t">
              <a:buFont typeface="Wingdings" pitchFamily="2" charset="2"/>
              <a:buChar char="Ø"/>
            </a:pPr>
            <a:endParaRPr lang="en-US" sz="2400" dirty="0">
              <a:latin typeface="Times New Roman" pitchFamily="18" charset="0"/>
              <a:cs typeface="Times New Roman" pitchFamily="18" charset="0"/>
            </a:endParaRPr>
          </a:p>
          <a:p>
            <a:pPr algn="just" fontAlgn="t">
              <a:buFont typeface="Wingdings" pitchFamily="2" charset="2"/>
              <a:buChar char="Ø"/>
            </a:pPr>
            <a:r>
              <a:rPr lang="en-US" sz="2400" dirty="0">
                <a:solidFill>
                  <a:srgbClr val="374151"/>
                </a:solidFill>
                <a:effectLst/>
                <a:latin typeface="Times New Roman" panose="02020603050405020304" pitchFamily="18" charset="0"/>
                <a:ea typeface="Times New Roman" panose="02020603050405020304" pitchFamily="18" charset="0"/>
              </a:rPr>
              <a:t>It stands as a dynamic solution, empowering individuals to craft polished and professional resumes with ease. The user-friendly interface, coupled with structured input fields and diverse templates, simplifies the complex task of resume creation, catering to users across various industries and career stages.</a:t>
            </a:r>
            <a:endParaRPr lang="en-IN" sz="2400" dirty="0">
              <a:effectLst/>
              <a:latin typeface="Times New Roman" panose="02020603050405020304" pitchFamily="18" charset="0"/>
              <a:ea typeface="Times New Roman" panose="02020603050405020304" pitchFamily="18" charset="0"/>
            </a:endParaRPr>
          </a:p>
          <a:p>
            <a:pPr algn="just" fontAlgn="t">
              <a:buFont typeface="Wingdings" pitchFamily="2" charset="2"/>
              <a:buChar char="Ø"/>
            </a:pPr>
            <a:endParaRPr lang="en-US" sz="2400"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3271296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6881" y="2508531"/>
            <a:ext cx="7347568" cy="1323439"/>
          </a:xfrm>
          <a:prstGeom prst="rect">
            <a:avLst/>
          </a:prstGeom>
          <a:noFill/>
        </p:spPr>
        <p:txBody>
          <a:bodyPr wrap="square" rtlCol="0">
            <a:spAutoFit/>
          </a:bodyPr>
          <a:lstStyle/>
          <a:p>
            <a:r>
              <a:rPr lang="en-US" sz="8000" dirty="0">
                <a:latin typeface="Algerian" pitchFamily="8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8C3E-9481-9EC1-7BB0-41C5314CAF10}"/>
              </a:ext>
            </a:extLst>
          </p:cNvPr>
          <p:cNvSpPr>
            <a:spLocks noGrp="1"/>
          </p:cNvSpPr>
          <p:nvPr>
            <p:ph type="title"/>
          </p:nvPr>
        </p:nvSpPr>
        <p:spPr>
          <a:xfrm>
            <a:off x="-953152" y="577208"/>
            <a:ext cx="5246035" cy="974755"/>
          </a:xfrm>
        </p:spPr>
        <p:txBody>
          <a:bodyPr>
            <a:normAutofit fontScale="90000"/>
          </a:bodyPr>
          <a:lstStyle/>
          <a:p>
            <a:r>
              <a:rPr lang="en-IN" dirty="0">
                <a:latin typeface="Times New Roman" panose="02020603050405020304" pitchFamily="18" charset="0"/>
                <a:cs typeface="Times New Roman" panose="02020603050405020304" pitchFamily="18" charset="0"/>
              </a:rPr>
              <a:t>Contents:</a:t>
            </a:r>
            <a:br>
              <a:rPr lang="en-IN" dirty="0"/>
            </a:br>
            <a:endParaRPr lang="en-IN" dirty="0"/>
          </a:p>
        </p:txBody>
      </p:sp>
      <p:sp>
        <p:nvSpPr>
          <p:cNvPr id="3" name="Content Placeholder 2">
            <a:extLst>
              <a:ext uri="{FF2B5EF4-FFF2-40B4-BE49-F238E27FC236}">
                <a16:creationId xmlns:a16="http://schemas.microsoft.com/office/drawing/2014/main" id="{3CC8CE4D-BB4E-3612-F323-7AAC92BBF8F4}"/>
              </a:ext>
            </a:extLst>
          </p:cNvPr>
          <p:cNvSpPr>
            <a:spLocks noGrp="1"/>
          </p:cNvSpPr>
          <p:nvPr>
            <p:ph idx="1"/>
          </p:nvPr>
        </p:nvSpPr>
        <p:spPr/>
        <p:txBody>
          <a:bodyPr/>
          <a:lstStyle/>
          <a:p>
            <a:r>
              <a:rPr lang="en-IN" sz="2800" dirty="0">
                <a:latin typeface="Times New Roman" panose="02020603050405020304" pitchFamily="18" charset="0"/>
                <a:cs typeface="Times New Roman" panose="02020603050405020304" pitchFamily="18" charset="0"/>
              </a:rPr>
              <a:t>ABSTRACT</a:t>
            </a:r>
          </a:p>
          <a:p>
            <a:r>
              <a:rPr lang="en-IN" sz="2800" dirty="0">
                <a:latin typeface="Times New Roman" panose="02020603050405020304" pitchFamily="18" charset="0"/>
                <a:cs typeface="Times New Roman" panose="02020603050405020304" pitchFamily="18" charset="0"/>
              </a:rPr>
              <a:t>INTRODUCTION</a:t>
            </a:r>
          </a:p>
          <a:p>
            <a:r>
              <a:rPr lang="en-IN" sz="2800" dirty="0">
                <a:latin typeface="Times New Roman" panose="02020603050405020304" pitchFamily="18" charset="0"/>
                <a:cs typeface="Times New Roman" panose="02020603050405020304" pitchFamily="18" charset="0"/>
              </a:rPr>
              <a:t>EXISTING SYSTEM</a:t>
            </a:r>
          </a:p>
          <a:p>
            <a:r>
              <a:rPr lang="en-IN" sz="2800" dirty="0">
                <a:latin typeface="Times New Roman" panose="02020603050405020304" pitchFamily="18" charset="0"/>
                <a:cs typeface="Times New Roman" panose="02020603050405020304" pitchFamily="18" charset="0"/>
              </a:rPr>
              <a:t>PROPOSED SYSTEM</a:t>
            </a:r>
          </a:p>
          <a:p>
            <a:r>
              <a:rPr lang="en-IN" sz="2800" dirty="0">
                <a:latin typeface="Times New Roman" panose="02020603050405020304" pitchFamily="18" charset="0"/>
                <a:cs typeface="Times New Roman" panose="02020603050405020304" pitchFamily="18" charset="0"/>
              </a:rPr>
              <a:t>PROPOSED SYSTEM ARCHITECTURE</a:t>
            </a:r>
          </a:p>
          <a:p>
            <a:r>
              <a:rPr lang="en-IN" sz="2800" dirty="0">
                <a:latin typeface="Times New Roman" panose="02020603050405020304" pitchFamily="18" charset="0"/>
                <a:cs typeface="Times New Roman" panose="02020603050405020304" pitchFamily="18" charset="0"/>
              </a:rPr>
              <a:t>SOFTWARE AND HARDWARE REQUIREMENTS</a:t>
            </a:r>
          </a:p>
          <a:p>
            <a:r>
              <a:rPr lang="en-IN" sz="2800" dirty="0">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115584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0953-0DE0-8072-04EF-85832E29A4F2}"/>
              </a:ext>
            </a:extLst>
          </p:cNvPr>
          <p:cNvSpPr>
            <a:spLocks noGrp="1"/>
          </p:cNvSpPr>
          <p:nvPr>
            <p:ph type="title"/>
          </p:nvPr>
        </p:nvSpPr>
        <p:spPr>
          <a:xfrm>
            <a:off x="-152179" y="116442"/>
            <a:ext cx="5157837" cy="1224110"/>
          </a:xfrm>
        </p:spPr>
        <p:txBody>
          <a:bodyPr>
            <a:normAutofit fontScale="90000"/>
          </a:bodyPr>
          <a:lstStyle/>
          <a:p>
            <a:br>
              <a:rPr lang="en-IN"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ABSTRACT</a:t>
            </a:r>
            <a:r>
              <a:rPr lang="en-IN" dirty="0">
                <a:latin typeface="Times New Roman" panose="02020603050405020304" pitchFamily="18" charset="0"/>
                <a:cs typeface="Times New Roman" panose="02020603050405020304" pitchFamily="18" charset="0"/>
              </a:rPr>
              <a:t> </a:t>
            </a:r>
            <a:br>
              <a:rPr lang="en-IN" dirty="0"/>
            </a:br>
            <a:endParaRPr lang="en-IN" dirty="0"/>
          </a:p>
        </p:txBody>
      </p:sp>
      <p:sp>
        <p:nvSpPr>
          <p:cNvPr id="3" name="Content Placeholder 2">
            <a:extLst>
              <a:ext uri="{FF2B5EF4-FFF2-40B4-BE49-F238E27FC236}">
                <a16:creationId xmlns:a16="http://schemas.microsoft.com/office/drawing/2014/main" id="{3D6841DA-44E5-AA7D-424F-41AD4423BA33}"/>
              </a:ext>
            </a:extLst>
          </p:cNvPr>
          <p:cNvSpPr>
            <a:spLocks noGrp="1"/>
          </p:cNvSpPr>
          <p:nvPr>
            <p:ph idx="1"/>
          </p:nvPr>
        </p:nvSpPr>
        <p:spPr>
          <a:xfrm>
            <a:off x="121381" y="846279"/>
            <a:ext cx="11846740" cy="4931435"/>
          </a:xfrm>
        </p:spPr>
        <p:txBody>
          <a:bodyPr>
            <a:normAutofit lnSpcReduction="10000"/>
          </a:bodyPr>
          <a:lstStyle/>
          <a:p>
            <a:pPr algn="just">
              <a:lnSpc>
                <a:spcPct val="115000"/>
              </a:lnSpc>
              <a:spcAft>
                <a:spcPts val="10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The resume or CV is typically the first item that a potential employer encounters regarding the job seeker and is typically used to screen applicants, often followed by an interview, when seeking employment.</a:t>
            </a:r>
            <a:endPar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In the job search process, a well-written and well-designed resume is essential. Our program does the thinking and writing for you.</a:t>
            </a:r>
          </a:p>
          <a:p>
            <a:pPr algn="just">
              <a:lnSpc>
                <a:spcPct val="115000"/>
              </a:lnSpc>
              <a:spcAft>
                <a:spcPts val="1000"/>
              </a:spcAft>
              <a:buFont typeface="Wingdings"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Resume Builder simplifies the work of finding the job by providing intelligent and user-friendly software.</a:t>
            </a:r>
            <a:endPar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Resume Builder can display the resume structure in a user-friendly format, so that you can choose which sections of the resume to publish.</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3083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C2DF-4937-D849-A4E9-2355618A0CC2}"/>
              </a:ext>
            </a:extLst>
          </p:cNvPr>
          <p:cNvSpPr>
            <a:spLocks noGrp="1"/>
          </p:cNvSpPr>
          <p:nvPr>
            <p:ph type="title"/>
          </p:nvPr>
        </p:nvSpPr>
        <p:spPr/>
        <p:txBody>
          <a:bodyPr>
            <a:normAutofit/>
          </a:bodyPr>
          <a:lstStyle/>
          <a:p>
            <a:pPr algn="l"/>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96A7554-5024-0950-A978-85FF44F9C3A3}"/>
              </a:ext>
            </a:extLst>
          </p:cNvPr>
          <p:cNvSpPr>
            <a:spLocks noGrp="1"/>
          </p:cNvSpPr>
          <p:nvPr>
            <p:ph idx="1"/>
          </p:nvPr>
        </p:nvSpPr>
        <p:spPr>
          <a:xfrm>
            <a:off x="267037" y="1642683"/>
            <a:ext cx="11725359" cy="4725749"/>
          </a:xfrm>
        </p:spPr>
        <p:txBody>
          <a:bodyPr>
            <a:normAutofit/>
          </a:bodyPr>
          <a:lstStyle/>
          <a:p>
            <a:pPr algn="just"/>
            <a:r>
              <a:rPr lang="en-IN" sz="2400" dirty="0">
                <a:latin typeface="Times New Roman" pitchFamily="18" charset="0"/>
                <a:cs typeface="Times New Roman" pitchFamily="18" charset="0"/>
              </a:rPr>
              <a:t>It is an application that simplifies the task of creating a resume for individuals.</a:t>
            </a:r>
          </a:p>
          <a:p>
            <a:pPr algn="just"/>
            <a:r>
              <a:rPr lang="en-US" sz="2400" dirty="0">
                <a:latin typeface="Times New Roman" pitchFamily="18" charset="0"/>
                <a:cs typeface="Times New Roman" pitchFamily="18" charset="0"/>
              </a:rPr>
              <a:t> The system is flexible to be used and reduces the need of thinking and designing an appropriate resume according to qualifications. </a:t>
            </a:r>
          </a:p>
          <a:p>
            <a:pPr algn="just"/>
            <a:r>
              <a:rPr lang="en-US" sz="2400" dirty="0">
                <a:latin typeface="Times New Roman" pitchFamily="18" charset="0"/>
                <a:cs typeface="Times New Roman" pitchFamily="18" charset="0"/>
              </a:rPr>
              <a:t>The system is developed to provide an easy means for creating a professional looking resume. Individuals just have to fill up a form that specifies questions from all required fields such as personal questions, educational, qualities, interest, skills and so on. </a:t>
            </a:r>
          </a:p>
          <a:p>
            <a:pPr algn="just"/>
            <a:r>
              <a:rPr lang="en-US" sz="2400" dirty="0">
                <a:latin typeface="Times New Roman" pitchFamily="18" charset="0"/>
                <a:cs typeface="Times New Roman" pitchFamily="18" charset="0"/>
              </a:rPr>
              <a:t>The answers provided by the users are stored and the system automatically generates a well structured resume. Users have option to create resume in any format and file.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40166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41EC-2657-2B4C-F49D-2EDDBE849F69}"/>
              </a:ext>
            </a:extLst>
          </p:cNvPr>
          <p:cNvSpPr>
            <a:spLocks noGrp="1"/>
          </p:cNvSpPr>
          <p:nvPr>
            <p:ph type="title"/>
          </p:nvPr>
        </p:nvSpPr>
        <p:spPr>
          <a:xfrm>
            <a:off x="391115" y="444571"/>
            <a:ext cx="10972800" cy="1143000"/>
          </a:xfrm>
        </p:spPr>
        <p:txBody>
          <a:bodyPr>
            <a:noAutofit/>
          </a:bodyPr>
          <a:lstStyle/>
          <a:p>
            <a:pPr algn="l"/>
            <a:r>
              <a:rPr lang="en-IN" sz="3600" b="1" dirty="0">
                <a:latin typeface="Times New Roman" panose="02020603050405020304" pitchFamily="18" charset="0"/>
                <a:cs typeface="Times New Roman" panose="02020603050405020304" pitchFamily="18" charset="0"/>
              </a:rPr>
              <a:t>EXISTING SYSTEM</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82A5D9-8A8C-7B89-3A1D-04A95B65374B}"/>
              </a:ext>
            </a:extLst>
          </p:cNvPr>
          <p:cNvSpPr>
            <a:spLocks noGrp="1"/>
          </p:cNvSpPr>
          <p:nvPr>
            <p:ph idx="1"/>
          </p:nvPr>
        </p:nvSpPr>
        <p:spPr/>
        <p:txBody>
          <a:bodyPr>
            <a:normAutofit/>
          </a:bodyPr>
          <a:lstStyle/>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In existing system is we have to create resumes manually either by using word or Google doc. The</a:t>
            </a: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whole system was suffering from drawbacks, the system was to be maintained by keeping , maintaining and retrieving the information but it was very lengthy process.</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50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52FB-C8B0-07A3-4734-C55CA3E50262}"/>
              </a:ext>
            </a:extLst>
          </p:cNvPr>
          <p:cNvSpPr>
            <a:spLocks noGrp="1"/>
          </p:cNvSpPr>
          <p:nvPr>
            <p:ph type="title"/>
          </p:nvPr>
        </p:nvSpPr>
        <p:spPr/>
        <p:txBody>
          <a:bodyPr>
            <a:normAutofit/>
          </a:bodyPr>
          <a:lstStyle/>
          <a:p>
            <a:pPr algn="l"/>
            <a:r>
              <a:rPr lang="en-IN" sz="36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E563E802-F71F-C307-AC25-9AD17B890CEB}"/>
              </a:ext>
            </a:extLst>
          </p:cNvPr>
          <p:cNvSpPr>
            <a:spLocks noGrp="1"/>
          </p:cNvSpPr>
          <p:nvPr>
            <p:ph idx="1"/>
          </p:nvPr>
        </p:nvSpPr>
        <p:spPr/>
        <p:txBody>
          <a:bodyPr>
            <a:noAutofit/>
          </a:bodyPr>
          <a:lstStyle/>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The proposed system is an online platform that provides an easy-to-use interface for</a:t>
            </a:r>
          </a:p>
          <a:p>
            <a:pPr algn="just">
              <a:buNone/>
            </a:pPr>
            <a:r>
              <a:rPr lang="en-US" sz="2400" dirty="0">
                <a:latin typeface="Times New Roman" panose="02020603050405020304" pitchFamily="18" charset="0"/>
                <a:cs typeface="Times New Roman" panose="02020603050405020304" pitchFamily="18" charset="0"/>
              </a:rPr>
              <a:t>    Creating and designing resumes. The system will provide pre-built templates for various industries and job roles, allowing users to select the template that best suits their needs.</a:t>
            </a: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 Additionally , the system will provide a text editor that enables users to enter their resume details, Which they can format using a variety of options, such as font type, size, and color. </a:t>
            </a: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The system will also include features such as the ability to upload a profile picture and add links to social media profiles, email, and phone number. The website will be designed using HTML, CSS, and JavaScript, making it responsive and accessible across different devices and Browsers.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48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92E0-3DE9-FF2F-B705-2940ED5C3FA5}"/>
              </a:ext>
            </a:extLst>
          </p:cNvPr>
          <p:cNvSpPr>
            <a:spLocks noGrp="1"/>
          </p:cNvSpPr>
          <p:nvPr>
            <p:ph type="title"/>
          </p:nvPr>
        </p:nvSpPr>
        <p:spPr/>
        <p:txBody>
          <a:bodyPr>
            <a:normAutofit fontScale="90000"/>
          </a:bodyPr>
          <a:lstStyle/>
          <a:p>
            <a:r>
              <a:rPr lang="en-IN" sz="4000" b="1" dirty="0">
                <a:latin typeface="Times New Roman" pitchFamily="18" charset="0"/>
                <a:cs typeface="Times New Roman" pitchFamily="18" charset="0"/>
              </a:rPr>
              <a:t>PROPOSED SYSTEM ARCHITECTURE</a:t>
            </a:r>
            <a:br>
              <a:rPr lang="en-IN" dirty="0"/>
            </a:br>
            <a:endParaRPr lang="en-IN" dirty="0"/>
          </a:p>
        </p:txBody>
      </p:sp>
      <p:pic>
        <p:nvPicPr>
          <p:cNvPr id="5" name="Content Placeholder 4" descr="Screenshot (86).png"/>
          <p:cNvPicPr>
            <a:picLocks noGrp="1" noChangeAspect="1"/>
          </p:cNvPicPr>
          <p:nvPr>
            <p:ph idx="1"/>
          </p:nvPr>
        </p:nvPicPr>
        <p:blipFill>
          <a:blip r:embed="rId2"/>
          <a:stretch>
            <a:fillRect/>
          </a:stretch>
        </p:blipFill>
        <p:spPr>
          <a:xfrm>
            <a:off x="2072922" y="1600200"/>
            <a:ext cx="8046156" cy="4525963"/>
          </a:xfrm>
        </p:spPr>
      </p:pic>
    </p:spTree>
    <p:extLst>
      <p:ext uri="{BB962C8B-B14F-4D97-AF65-F5344CB8AC3E}">
        <p14:creationId xmlns:p14="http://schemas.microsoft.com/office/powerpoint/2010/main" val="199342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E475-272A-592A-4556-E3770755477C}"/>
              </a:ext>
            </a:extLst>
          </p:cNvPr>
          <p:cNvSpPr>
            <a:spLocks noGrp="1"/>
          </p:cNvSpPr>
          <p:nvPr>
            <p:ph type="title"/>
          </p:nvPr>
        </p:nvSpPr>
        <p:spPr>
          <a:xfrm>
            <a:off x="1770756" y="519847"/>
            <a:ext cx="9603275" cy="1049235"/>
          </a:xfrm>
        </p:spPr>
        <p:txBody>
          <a:bodyPr>
            <a:normAutofit fontScale="90000"/>
          </a:bodyPr>
          <a:lstStyle/>
          <a:p>
            <a:br>
              <a:rPr lang="en-IN" dirty="0"/>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DA39EE-1066-9454-A27C-834C8E1F2E73}"/>
              </a:ext>
            </a:extLst>
          </p:cNvPr>
          <p:cNvSpPr>
            <a:spLocks noGrp="1"/>
          </p:cNvSpPr>
          <p:nvPr>
            <p:ph idx="1"/>
          </p:nvPr>
        </p:nvSpPr>
        <p:spPr>
          <a:xfrm flipV="1">
            <a:off x="520587" y="5179398"/>
            <a:ext cx="3701789" cy="1597920"/>
          </a:xfrm>
        </p:spPr>
        <p:txBody>
          <a:bodyPr>
            <a:normAutofit fontScale="77500" lnSpcReduction="20000"/>
          </a:bodyPr>
          <a:lstStyle/>
          <a:p>
            <a:pPr marL="0" indent="0">
              <a:buNone/>
            </a:pPr>
            <a:endParaRPr lang="en-IN" b="1" u="sng" dirty="0">
              <a:latin typeface="Times New Roman" panose="02020603050405020304" pitchFamily="18" charset="0"/>
              <a:cs typeface="Times New Roman" panose="02020603050405020304" pitchFamily="18" charset="0"/>
            </a:endParaRPr>
          </a:p>
          <a:p>
            <a:pPr marL="0" indent="0">
              <a:buNone/>
            </a:pPr>
            <a:endParaRPr lang="en-IN" b="1" u="sng" dirty="0">
              <a:latin typeface="Times New Roman" panose="02020603050405020304" pitchFamily="18" charset="0"/>
              <a:cs typeface="Times New Roman" panose="02020603050405020304" pitchFamily="18" charset="0"/>
            </a:endParaRPr>
          </a:p>
          <a:p>
            <a:pPr marL="0" indent="0">
              <a:buNone/>
            </a:pPr>
            <a:endParaRPr lang="en-IN" b="1" u="sng"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7A628A-F51B-FE31-1C48-5E9743EC35CD}"/>
              </a:ext>
            </a:extLst>
          </p:cNvPr>
          <p:cNvSpPr txBox="1"/>
          <p:nvPr/>
        </p:nvSpPr>
        <p:spPr>
          <a:xfrm>
            <a:off x="1488140" y="645459"/>
            <a:ext cx="6660777" cy="584775"/>
          </a:xfrm>
          <a:prstGeom prst="rect">
            <a:avLst/>
          </a:prstGeom>
          <a:noFill/>
        </p:spPr>
        <p:txBody>
          <a:bodyPr wrap="square" rtlCol="0">
            <a:spAutoFit/>
          </a:bodyPr>
          <a:lstStyle/>
          <a:p>
            <a:pPr algn="r"/>
            <a:r>
              <a:rPr lang="en-IN" sz="3200" b="1" dirty="0">
                <a:latin typeface="Times New Roman" panose="02020603050405020304" pitchFamily="18" charset="0"/>
                <a:cs typeface="Times New Roman" panose="02020603050405020304" pitchFamily="18" charset="0"/>
              </a:rPr>
              <a:t>SYSTEM REQUIREMENTS</a:t>
            </a:r>
          </a:p>
        </p:txBody>
      </p:sp>
      <p:sp>
        <p:nvSpPr>
          <p:cNvPr id="5" name="TextBox 4">
            <a:extLst>
              <a:ext uri="{FF2B5EF4-FFF2-40B4-BE49-F238E27FC236}">
                <a16:creationId xmlns:a16="http://schemas.microsoft.com/office/drawing/2014/main" id="{F1481C02-79D5-011C-9A10-D22730981D4E}"/>
              </a:ext>
            </a:extLst>
          </p:cNvPr>
          <p:cNvSpPr txBox="1"/>
          <p:nvPr/>
        </p:nvSpPr>
        <p:spPr>
          <a:xfrm>
            <a:off x="717176" y="1828800"/>
            <a:ext cx="5656730" cy="1200329"/>
          </a:xfrm>
          <a:prstGeom prst="rect">
            <a:avLst/>
          </a:prstGeom>
          <a:noFill/>
        </p:spPr>
        <p:txBody>
          <a:bodyPr wrap="square" rtlCol="0">
            <a:spAutoFit/>
          </a:bodyPr>
          <a:lstStyle/>
          <a:p>
            <a:pPr marL="0" indent="0">
              <a:buNone/>
            </a:pPr>
            <a:r>
              <a:rPr lang="en-IN" sz="2400" b="1" u="sng" dirty="0">
                <a:latin typeface="Times New Roman" panose="02020603050405020304" pitchFamily="18" charset="0"/>
                <a:cs typeface="Times New Roman" panose="02020603050405020304" pitchFamily="18" charset="0"/>
              </a:rPr>
              <a:t>HARDWARE SPECIFICATIONS</a:t>
            </a:r>
            <a:r>
              <a:rPr lang="en-IN" sz="2400" u="sng"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PROCESSOR: i3 or above.</a:t>
            </a:r>
          </a:p>
          <a:p>
            <a:pPr marL="0" indent="0">
              <a:buNone/>
            </a:pPr>
            <a:r>
              <a:rPr lang="en-IN" sz="2400" dirty="0">
                <a:latin typeface="Times New Roman" panose="02020603050405020304" pitchFamily="18" charset="0"/>
                <a:cs typeface="Times New Roman" panose="02020603050405020304" pitchFamily="18" charset="0"/>
              </a:rPr>
              <a:t>RAM: 2GB or above</a:t>
            </a:r>
            <a:endParaRPr lang="en-IN" sz="2400" dirty="0"/>
          </a:p>
        </p:txBody>
      </p:sp>
      <p:sp>
        <p:nvSpPr>
          <p:cNvPr id="6" name="TextBox 5">
            <a:extLst>
              <a:ext uri="{FF2B5EF4-FFF2-40B4-BE49-F238E27FC236}">
                <a16:creationId xmlns:a16="http://schemas.microsoft.com/office/drawing/2014/main" id="{ABD9E97A-ABC1-8A87-77B2-B4FB5114C849}"/>
              </a:ext>
            </a:extLst>
          </p:cNvPr>
          <p:cNvSpPr txBox="1"/>
          <p:nvPr/>
        </p:nvSpPr>
        <p:spPr>
          <a:xfrm>
            <a:off x="6553200" y="1828800"/>
            <a:ext cx="4820831" cy="1846659"/>
          </a:xfrm>
          <a:prstGeom prst="rect">
            <a:avLst/>
          </a:prstGeom>
          <a:noFill/>
        </p:spPr>
        <p:txBody>
          <a:bodyPr wrap="square" rtlCol="0">
            <a:spAutoFit/>
          </a:bodyPr>
          <a:lstStyle/>
          <a:p>
            <a:pPr marL="0" indent="0">
              <a:buNone/>
            </a:pPr>
            <a:r>
              <a:rPr lang="en-IN" sz="2400" b="1" u="sng" dirty="0">
                <a:latin typeface="Times New Roman" panose="02020603050405020304" pitchFamily="18" charset="0"/>
                <a:cs typeface="Times New Roman" panose="02020603050405020304" pitchFamily="18" charset="0"/>
              </a:rPr>
              <a:t>SOFTWARE SPECIFICATIONS</a:t>
            </a:r>
            <a:r>
              <a:rPr lang="en-IN" sz="2400" b="1"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OS: Windows 7 or above.</a:t>
            </a:r>
          </a:p>
          <a:p>
            <a:pPr marL="0" indent="0">
              <a:buNone/>
            </a:pPr>
            <a:r>
              <a:rPr lang="en-IN" sz="2400" dirty="0">
                <a:latin typeface="Times New Roman" panose="02020603050405020304" pitchFamily="18" charset="0"/>
                <a:cs typeface="Times New Roman" panose="02020603050405020304" pitchFamily="18" charset="0"/>
              </a:rPr>
              <a:t>CODING LANGUAGE: Python, </a:t>
            </a:r>
            <a:r>
              <a:rPr lang="en-IN" sz="2400" dirty="0" err="1">
                <a:latin typeface="Times New Roman" panose="02020603050405020304" pitchFamily="18" charset="0"/>
                <a:cs typeface="Times New Roman" panose="02020603050405020304" pitchFamily="18" charset="0"/>
              </a:rPr>
              <a:t>Html,Javascript,Css</a:t>
            </a:r>
            <a:r>
              <a:rPr lang="en-IN"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66846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210" y="184187"/>
            <a:ext cx="3640822" cy="646331"/>
          </a:xfrm>
          <a:prstGeom prst="rect">
            <a:avLst/>
          </a:prstGeom>
          <a:noFill/>
        </p:spPr>
        <p:txBody>
          <a:bodyPr wrap="square" rtlCol="0">
            <a:spAutoFit/>
          </a:bodyPr>
          <a:lstStyle/>
          <a:p>
            <a:r>
              <a:rPr lang="en-IN" sz="3600" dirty="0">
                <a:latin typeface="Times New Roman" pitchFamily="18" charset="0"/>
                <a:cs typeface="Times New Roman" pitchFamily="18" charset="0"/>
              </a:rPr>
              <a:t>   UML Diagrams</a:t>
            </a:r>
            <a:endParaRPr lang="en-US" sz="3600" dirty="0">
              <a:latin typeface="Times New Roman" pitchFamily="18" charset="0"/>
              <a:cs typeface="Times New Roman" pitchFamily="18" charset="0"/>
            </a:endParaRPr>
          </a:p>
        </p:txBody>
      </p:sp>
      <p:sp>
        <p:nvSpPr>
          <p:cNvPr id="4" name="TextBox 3"/>
          <p:cNvSpPr txBox="1"/>
          <p:nvPr/>
        </p:nvSpPr>
        <p:spPr>
          <a:xfrm>
            <a:off x="644467" y="1046174"/>
            <a:ext cx="3363986" cy="523220"/>
          </a:xfrm>
          <a:prstGeom prst="rect">
            <a:avLst/>
          </a:prstGeom>
          <a:noFill/>
        </p:spPr>
        <p:txBody>
          <a:bodyPr wrap="square" rtlCol="0">
            <a:spAutoFit/>
          </a:bodyPr>
          <a:lstStyle/>
          <a:p>
            <a:r>
              <a:rPr lang="en-IN" sz="2800" dirty="0">
                <a:latin typeface="Times New Roman" pitchFamily="18" charset="0"/>
                <a:cs typeface="Times New Roman" pitchFamily="18" charset="0"/>
              </a:rPr>
              <a:t>1.Use Case Diagram</a:t>
            </a:r>
            <a:endParaRPr lang="en-US" sz="2800" dirty="0">
              <a:latin typeface="Times New Roman" pitchFamily="18" charset="0"/>
              <a:cs typeface="Times New Roman" pitchFamily="18" charset="0"/>
            </a:endParaRPr>
          </a:p>
        </p:txBody>
      </p:sp>
      <p:sp>
        <p:nvSpPr>
          <p:cNvPr id="7" name="Rectangle 6"/>
          <p:cNvSpPr/>
          <p:nvPr/>
        </p:nvSpPr>
        <p:spPr>
          <a:xfrm>
            <a:off x="469338" y="1723604"/>
            <a:ext cx="5773487" cy="2677656"/>
          </a:xfrm>
          <a:prstGeom prst="rect">
            <a:avLst/>
          </a:prstGeom>
        </p:spPr>
        <p:txBody>
          <a:bodyPr wrap="square">
            <a:spAutoFit/>
          </a:bodyPr>
          <a:lstStyle/>
          <a:p>
            <a:pPr algn="just"/>
            <a:r>
              <a:rPr lang="en-US" sz="2400" dirty="0">
                <a:latin typeface="Times New Roman" pitchFamily="18" charset="0"/>
                <a:cs typeface="Times New Roman" pitchFamily="18" charset="0"/>
              </a:rPr>
              <a:t>A use case is a specific sequence of interactions between an external actor and a system that results in a measurable outcome. These interactions are depicted in the Use Case Diagram, outlining the essential functionalities and behaviors of the system as experienced by the user.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4680" y="2313659"/>
            <a:ext cx="5071110" cy="30016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TotalTime>
  <Words>663</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Calibri</vt:lpstr>
      <vt:lpstr>Dutch801 Rm BT</vt:lpstr>
      <vt:lpstr>Times New Roman</vt:lpstr>
      <vt:lpstr>Wingdings</vt:lpstr>
      <vt:lpstr>Office Theme</vt:lpstr>
      <vt:lpstr>Resume builder</vt:lpstr>
      <vt:lpstr>Contents: </vt:lpstr>
      <vt:lpstr> ABSTRACT  </vt:lpstr>
      <vt:lpstr>INTRODUCTION</vt:lpstr>
      <vt:lpstr>EXISTING SYSTEM </vt:lpstr>
      <vt:lpstr>PROPOSED SYSTEM</vt:lpstr>
      <vt:lpstr>PROPOSED SYSTEM ARCHITECTURE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builder</dc:title>
  <dc:creator>Sharath Gugulothu</dc:creator>
  <cp:lastModifiedBy>gaddam akshaja</cp:lastModifiedBy>
  <cp:revision>39</cp:revision>
  <dcterms:created xsi:type="dcterms:W3CDTF">2023-10-17T08:13:39Z</dcterms:created>
  <dcterms:modified xsi:type="dcterms:W3CDTF">2023-12-20T17:04:12Z</dcterms:modified>
</cp:coreProperties>
</file>