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CE1E7-D3B7-4F7A-85CE-ADAE9760D500}"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324662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CE1E7-D3B7-4F7A-85CE-ADAE9760D500}"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401082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CE1E7-D3B7-4F7A-85CE-ADAE9760D500}"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2B558B-3BB3-4ED5-9CEC-73D4AFE6031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6149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5CE1E7-D3B7-4F7A-85CE-ADAE9760D500}"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2913298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5CE1E7-D3B7-4F7A-85CE-ADAE9760D500}"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2B558B-3BB3-4ED5-9CEC-73D4AFE6031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5165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5CE1E7-D3B7-4F7A-85CE-ADAE9760D500}"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719934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CE1E7-D3B7-4F7A-85CE-ADAE9760D500}"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1633586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CE1E7-D3B7-4F7A-85CE-ADAE9760D500}"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4036599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CE1E7-D3B7-4F7A-85CE-ADAE9760D500}"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256053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CE1E7-D3B7-4F7A-85CE-ADAE9760D500}"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152036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CE1E7-D3B7-4F7A-85CE-ADAE9760D500}"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198118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CE1E7-D3B7-4F7A-85CE-ADAE9760D500}"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46475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CE1E7-D3B7-4F7A-85CE-ADAE9760D500}"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267870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CE1E7-D3B7-4F7A-85CE-ADAE9760D500}"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261993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CE1E7-D3B7-4F7A-85CE-ADAE9760D500}"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296114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CE1E7-D3B7-4F7A-85CE-ADAE9760D500}"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2B558B-3BB3-4ED5-9CEC-73D4AFE6031F}" type="slidenum">
              <a:rPr lang="en-IN" smtClean="0"/>
              <a:t>‹#›</a:t>
            </a:fld>
            <a:endParaRPr lang="en-IN"/>
          </a:p>
        </p:txBody>
      </p:sp>
    </p:spTree>
    <p:extLst>
      <p:ext uri="{BB962C8B-B14F-4D97-AF65-F5344CB8AC3E}">
        <p14:creationId xmlns:p14="http://schemas.microsoft.com/office/powerpoint/2010/main" val="5930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5CE1E7-D3B7-4F7A-85CE-ADAE9760D500}" type="datetimeFigureOut">
              <a:rPr lang="en-IN" smtClean="0"/>
              <a:t>13-08-2024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42B558B-3BB3-4ED5-9CEC-73D4AFE6031F}" type="slidenum">
              <a:rPr lang="en-IN" smtClean="0"/>
              <a:t>‹#›</a:t>
            </a:fld>
            <a:endParaRPr lang="en-IN"/>
          </a:p>
        </p:txBody>
      </p:sp>
    </p:spTree>
    <p:extLst>
      <p:ext uri="{BB962C8B-B14F-4D97-AF65-F5344CB8AC3E}">
        <p14:creationId xmlns:p14="http://schemas.microsoft.com/office/powerpoint/2010/main" val="5695833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1622-2C7B-779C-FC8E-287E9CF1BF82}"/>
              </a:ext>
            </a:extLst>
          </p:cNvPr>
          <p:cNvSpPr>
            <a:spLocks noGrp="1"/>
          </p:cNvSpPr>
          <p:nvPr>
            <p:ph type="ctrTitle"/>
          </p:nvPr>
        </p:nvSpPr>
        <p:spPr>
          <a:xfrm>
            <a:off x="2122869" y="713232"/>
            <a:ext cx="8915399" cy="2262781"/>
          </a:xfrm>
        </p:spPr>
        <p:txBody>
          <a:bodyPr/>
          <a:lstStyle/>
          <a:p>
            <a:r>
              <a:rPr lang="en-US" b="1" dirty="0"/>
              <a:t>LIFE INSURANCE PORTAL</a:t>
            </a:r>
            <a:endParaRPr lang="en-IN" b="1" dirty="0"/>
          </a:p>
        </p:txBody>
      </p:sp>
      <p:sp>
        <p:nvSpPr>
          <p:cNvPr id="3" name="Subtitle 2">
            <a:extLst>
              <a:ext uri="{FF2B5EF4-FFF2-40B4-BE49-F238E27FC236}">
                <a16:creationId xmlns:a16="http://schemas.microsoft.com/office/drawing/2014/main" id="{1495A81E-F52A-4BC9-7F65-5AC411A79B42}"/>
              </a:ext>
            </a:extLst>
          </p:cNvPr>
          <p:cNvSpPr>
            <a:spLocks noGrp="1"/>
          </p:cNvSpPr>
          <p:nvPr>
            <p:ph type="subTitle" idx="1"/>
          </p:nvPr>
        </p:nvSpPr>
        <p:spPr>
          <a:xfrm>
            <a:off x="7068312" y="4197095"/>
            <a:ext cx="4436300" cy="1706567"/>
          </a:xfrm>
        </p:spPr>
        <p:txBody>
          <a:bodyPr>
            <a:normAutofit/>
          </a:bodyPr>
          <a:lstStyle/>
          <a:p>
            <a:r>
              <a:rPr lang="en-US" dirty="0"/>
              <a:t>NITHIN R - 727822TUAM032</a:t>
            </a:r>
          </a:p>
          <a:p>
            <a:r>
              <a:rPr lang="en-US" dirty="0"/>
              <a:t>SHYLENDRA PRABU R - 727822TUAM053</a:t>
            </a:r>
          </a:p>
          <a:p>
            <a:r>
              <a:rPr lang="en-US" dirty="0"/>
              <a:t>LOKESH KRISNA C – 727822TUAM027</a:t>
            </a:r>
          </a:p>
          <a:p>
            <a:r>
              <a:rPr lang="en-US" dirty="0"/>
              <a:t>KRITHIK SS – 727822TUAM023</a:t>
            </a:r>
            <a:endParaRPr lang="en-IN" dirty="0"/>
          </a:p>
        </p:txBody>
      </p:sp>
      <p:sp>
        <p:nvSpPr>
          <p:cNvPr id="4" name="TextBox 3">
            <a:extLst>
              <a:ext uri="{FF2B5EF4-FFF2-40B4-BE49-F238E27FC236}">
                <a16:creationId xmlns:a16="http://schemas.microsoft.com/office/drawing/2014/main" id="{4B774256-F24A-FE5D-59D0-D2FE377BD5BF}"/>
              </a:ext>
            </a:extLst>
          </p:cNvPr>
          <p:cNvSpPr txBox="1"/>
          <p:nvPr/>
        </p:nvSpPr>
        <p:spPr>
          <a:xfrm>
            <a:off x="7068312" y="3697322"/>
            <a:ext cx="2731838" cy="369332"/>
          </a:xfrm>
          <a:prstGeom prst="rect">
            <a:avLst/>
          </a:prstGeom>
          <a:noFill/>
        </p:spPr>
        <p:txBody>
          <a:bodyPr wrap="none" rtlCol="0">
            <a:spAutoFit/>
          </a:bodyPr>
          <a:lstStyle/>
          <a:p>
            <a:r>
              <a:rPr lang="en-US" b="1" dirty="0">
                <a:solidFill>
                  <a:schemeClr val="accent2">
                    <a:lumMod val="50000"/>
                  </a:schemeClr>
                </a:solidFill>
              </a:rPr>
              <a:t>PROJECT SUBMITTED BY</a:t>
            </a:r>
            <a:endParaRPr lang="en-IN" b="1" dirty="0">
              <a:solidFill>
                <a:schemeClr val="accent2">
                  <a:lumMod val="50000"/>
                </a:schemeClr>
              </a:solidFill>
            </a:endParaRPr>
          </a:p>
        </p:txBody>
      </p:sp>
    </p:spTree>
    <p:extLst>
      <p:ext uri="{BB962C8B-B14F-4D97-AF65-F5344CB8AC3E}">
        <p14:creationId xmlns:p14="http://schemas.microsoft.com/office/powerpoint/2010/main" val="197813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7972-F75F-E176-1A29-694240715A92}"/>
              </a:ext>
            </a:extLst>
          </p:cNvPr>
          <p:cNvSpPr>
            <a:spLocks noGrp="1"/>
          </p:cNvSpPr>
          <p:nvPr>
            <p:ph type="title"/>
          </p:nvPr>
        </p:nvSpPr>
        <p:spPr>
          <a:xfrm>
            <a:off x="2163157" y="633254"/>
            <a:ext cx="8911687" cy="1280890"/>
          </a:xfrm>
        </p:spPr>
        <p:txBody>
          <a:bodyPr/>
          <a:lstStyle/>
          <a:p>
            <a:pPr algn="ctr"/>
            <a:r>
              <a:rPr lang="en-US" b="1" dirty="0"/>
              <a:t>INTEGRATION WORK FLOW</a:t>
            </a:r>
            <a:endParaRPr lang="en-IN" b="1" dirty="0"/>
          </a:p>
        </p:txBody>
      </p:sp>
      <p:pic>
        <p:nvPicPr>
          <p:cNvPr id="4" name="Content Placeholder 3" descr="A diagram of a software process">
            <a:extLst>
              <a:ext uri="{FF2B5EF4-FFF2-40B4-BE49-F238E27FC236}">
                <a16:creationId xmlns:a16="http://schemas.microsoft.com/office/drawing/2014/main" id="{15DCEA0A-1984-0474-DBE3-E453DCF56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0929" y="2023872"/>
            <a:ext cx="7175311" cy="3778250"/>
          </a:xfrm>
          <a:prstGeom prst="rect">
            <a:avLst/>
          </a:prstGeom>
        </p:spPr>
      </p:pic>
    </p:spTree>
    <p:extLst>
      <p:ext uri="{BB962C8B-B14F-4D97-AF65-F5344CB8AC3E}">
        <p14:creationId xmlns:p14="http://schemas.microsoft.com/office/powerpoint/2010/main" val="1907481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D471E-BAB6-0AD4-7D26-8044CC608804}"/>
              </a:ext>
            </a:extLst>
          </p:cNvPr>
          <p:cNvSpPr>
            <a:spLocks noGrp="1"/>
          </p:cNvSpPr>
          <p:nvPr>
            <p:ph type="title"/>
          </p:nvPr>
        </p:nvSpPr>
        <p:spPr>
          <a:xfrm>
            <a:off x="1833973" y="624110"/>
            <a:ext cx="8911687" cy="1280890"/>
          </a:xfrm>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2B37D56E-A812-CE02-1F76-7F821EA85119}"/>
              </a:ext>
            </a:extLst>
          </p:cNvPr>
          <p:cNvSpPr>
            <a:spLocks noGrp="1"/>
          </p:cNvSpPr>
          <p:nvPr>
            <p:ph idx="1"/>
          </p:nvPr>
        </p:nvSpPr>
        <p:spPr/>
        <p:txBody>
          <a:bodyPr/>
          <a:lstStyle/>
          <a:p>
            <a:r>
              <a:rPr lang="en-US" dirty="0"/>
              <a:t>The life insurance portal, built with React.js for the front end, Spring Boot for the back end, and </a:t>
            </a:r>
            <a:r>
              <a:rPr lang="en-US" dirty="0" err="1"/>
              <a:t>Axios</a:t>
            </a:r>
            <a:r>
              <a:rPr lang="en-US" dirty="0"/>
              <a:t> for API communication, offers a modern and scalable solution for today's digital insurance market.</a:t>
            </a:r>
          </a:p>
          <a:p>
            <a:r>
              <a:rPr lang="en-US" dirty="0"/>
              <a:t> React.js ensures a dynamic and responsive user interface with reusable components, enhancing development efficiency and user experience. </a:t>
            </a:r>
          </a:p>
          <a:p>
            <a:r>
              <a:rPr lang="en-US" dirty="0"/>
              <a:t>Spring Boot provides a robust and scalable back-end, supporting key features such as authentication and transaction management.</a:t>
            </a:r>
          </a:p>
          <a:p>
            <a:r>
              <a:rPr lang="en-US" dirty="0"/>
              <a:t> </a:t>
            </a:r>
            <a:r>
              <a:rPr lang="en-US" dirty="0" err="1"/>
              <a:t>Axios</a:t>
            </a:r>
            <a:r>
              <a:rPr lang="en-US" dirty="0"/>
              <a:t> facilitates smooth and secure data exchange between the front end and back end, ensuring a responsive and efficient application.</a:t>
            </a:r>
            <a:endParaRPr lang="en-IN" dirty="0"/>
          </a:p>
        </p:txBody>
      </p:sp>
    </p:spTree>
    <p:extLst>
      <p:ext uri="{BB962C8B-B14F-4D97-AF65-F5344CB8AC3E}">
        <p14:creationId xmlns:p14="http://schemas.microsoft.com/office/powerpoint/2010/main" val="224513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EB94-3334-0EFE-EF53-E7958E1677E3}"/>
              </a:ext>
            </a:extLst>
          </p:cNvPr>
          <p:cNvSpPr>
            <a:spLocks noGrp="1"/>
          </p:cNvSpPr>
          <p:nvPr>
            <p:ph type="title"/>
          </p:nvPr>
        </p:nvSpPr>
        <p:spPr>
          <a:xfrm>
            <a:off x="2208876" y="0"/>
            <a:ext cx="8562755" cy="3582130"/>
          </a:xfrm>
        </p:spPr>
        <p:txBody>
          <a:bodyPr>
            <a:noAutofit/>
          </a:bodyPr>
          <a:lstStyle/>
          <a:p>
            <a:pPr algn="ctr"/>
            <a:br>
              <a:rPr lang="en-US" sz="6000" b="1" dirty="0"/>
            </a:br>
            <a:br>
              <a:rPr lang="en-US" sz="6000" b="1" dirty="0"/>
            </a:br>
            <a:br>
              <a:rPr lang="en-US" sz="6000" b="1" dirty="0"/>
            </a:br>
            <a:r>
              <a:rPr lang="en-US" sz="6000" b="1" dirty="0"/>
              <a:t>THANK YOU</a:t>
            </a:r>
            <a:endParaRPr lang="en-IN" sz="6000" b="1" dirty="0"/>
          </a:p>
        </p:txBody>
      </p:sp>
      <p:sp>
        <p:nvSpPr>
          <p:cNvPr id="3" name="Content Placeholder 2">
            <a:extLst>
              <a:ext uri="{FF2B5EF4-FFF2-40B4-BE49-F238E27FC236}">
                <a16:creationId xmlns:a16="http://schemas.microsoft.com/office/drawing/2014/main" id="{F53A2CAA-3B30-D16C-0E52-A34303F54D08}"/>
              </a:ext>
            </a:extLst>
          </p:cNvPr>
          <p:cNvSpPr>
            <a:spLocks noGrp="1"/>
          </p:cNvSpPr>
          <p:nvPr>
            <p:ph idx="1"/>
          </p:nvPr>
        </p:nvSpPr>
        <p:spPr>
          <a:xfrm>
            <a:off x="2416602" y="6233890"/>
            <a:ext cx="8915400" cy="3777622"/>
          </a:xfrm>
        </p:spPr>
        <p:txBody>
          <a:bodyPr>
            <a:normAutofit/>
          </a:bodyPr>
          <a:lstStyle/>
          <a:p>
            <a:endParaRPr lang="en-IN" sz="4400" dirty="0"/>
          </a:p>
        </p:txBody>
      </p:sp>
    </p:spTree>
    <p:extLst>
      <p:ext uri="{BB962C8B-B14F-4D97-AF65-F5344CB8AC3E}">
        <p14:creationId xmlns:p14="http://schemas.microsoft.com/office/powerpoint/2010/main" val="1426901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2CA8-E924-ED18-14C8-ACCB088641CA}"/>
              </a:ext>
            </a:extLst>
          </p:cNvPr>
          <p:cNvSpPr>
            <a:spLocks noGrp="1"/>
          </p:cNvSpPr>
          <p:nvPr>
            <p:ph type="title"/>
          </p:nvPr>
        </p:nvSpPr>
        <p:spPr>
          <a:xfrm>
            <a:off x="1883664" y="624110"/>
            <a:ext cx="8911687" cy="1280890"/>
          </a:xfrm>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AE5D1A0F-A92A-ABEE-56A6-9F79CAF3F084}"/>
              </a:ext>
            </a:extLst>
          </p:cNvPr>
          <p:cNvSpPr>
            <a:spLocks noGrp="1"/>
          </p:cNvSpPr>
          <p:nvPr>
            <p:ph idx="1"/>
          </p:nvPr>
        </p:nvSpPr>
        <p:spPr>
          <a:xfrm>
            <a:off x="1883664" y="1905000"/>
            <a:ext cx="9620948" cy="4006222"/>
          </a:xfrm>
        </p:spPr>
        <p:txBody>
          <a:bodyPr/>
          <a:lstStyle/>
          <a:p>
            <a:pPr algn="just"/>
            <a:r>
              <a:rPr lang="en-US" dirty="0">
                <a:effectLst/>
                <a:latin typeface="Times New Roman" panose="02020603050405020304" pitchFamily="18" charset="0"/>
              </a:rPr>
              <a:t>In the domain of life insurance, individuals often encounter challenges such as complex insurance</a:t>
            </a:r>
            <a:br>
              <a:rPr lang="en-US" dirty="0"/>
            </a:br>
            <a:r>
              <a:rPr lang="en-US" dirty="0">
                <a:effectLst/>
                <a:latin typeface="Times New Roman" panose="02020603050405020304" pitchFamily="18" charset="0"/>
              </a:rPr>
              <a:t>options, confusing registration processes, and security concerns. To address these issues, we propose the creation of an online life insurance portal. This system will provide clear information on different insurance plans, simplify the registration process, and implement robust security protocols, ensuring a user-friendly and secure experience for all users.</a:t>
            </a:r>
            <a:br>
              <a:rPr lang="en-US" dirty="0"/>
            </a:br>
            <a:endParaRPr lang="en-US" dirty="0"/>
          </a:p>
          <a:p>
            <a:pPr algn="just"/>
            <a:endParaRPr lang="en-US" dirty="0">
              <a:latin typeface="Times New Roman" panose="02020603050405020304" pitchFamily="18" charset="0"/>
            </a:endParaRPr>
          </a:p>
          <a:p>
            <a:pPr algn="just"/>
            <a:r>
              <a:rPr lang="en-US" dirty="0">
                <a:latin typeface="Times New Roman" panose="02020603050405020304" pitchFamily="18" charset="0"/>
              </a:rPr>
              <a:t>T</a:t>
            </a:r>
            <a:r>
              <a:rPr lang="en-US" dirty="0">
                <a:effectLst/>
                <a:latin typeface="Times New Roman" panose="02020603050405020304" pitchFamily="18" charset="0"/>
              </a:rPr>
              <a:t>he primary objective of this project is to develop an online life insurance portal that offers users a user-friendly and secure platform to explore, select, and manage their insurance plans conveniently. By eliminating the complexities of traditional insurance methods and providing streamlined processes, the system aims to enhance user satisfaction and improve the overall efficiency of managing life insurance for all users.</a:t>
            </a:r>
            <a:endParaRPr lang="en-IN" dirty="0"/>
          </a:p>
        </p:txBody>
      </p:sp>
    </p:spTree>
    <p:extLst>
      <p:ext uri="{BB962C8B-B14F-4D97-AF65-F5344CB8AC3E}">
        <p14:creationId xmlns:p14="http://schemas.microsoft.com/office/powerpoint/2010/main" val="158074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3DB9-E042-7BF7-B49B-B0DE3FA009E4}"/>
              </a:ext>
            </a:extLst>
          </p:cNvPr>
          <p:cNvSpPr>
            <a:spLocks noGrp="1"/>
          </p:cNvSpPr>
          <p:nvPr>
            <p:ph type="title"/>
          </p:nvPr>
        </p:nvSpPr>
        <p:spPr>
          <a:xfrm>
            <a:off x="1752932" y="411690"/>
            <a:ext cx="8911687" cy="1280890"/>
          </a:xfrm>
        </p:spPr>
        <p:txBody>
          <a:bodyPr/>
          <a:lstStyle/>
          <a:p>
            <a:pPr algn="ctr"/>
            <a:r>
              <a:rPr lang="en-US" b="1" dirty="0"/>
              <a:t>SYSTEM SPECIFICATION</a:t>
            </a:r>
            <a:endParaRPr lang="en-IN" b="1" dirty="0"/>
          </a:p>
        </p:txBody>
      </p:sp>
      <p:pic>
        <p:nvPicPr>
          <p:cNvPr id="5" name="Content Placeholder 4">
            <a:extLst>
              <a:ext uri="{FF2B5EF4-FFF2-40B4-BE49-F238E27FC236}">
                <a16:creationId xmlns:a16="http://schemas.microsoft.com/office/drawing/2014/main" id="{CD3B947C-E25E-BE47-248F-9AB3F265F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672" y="1692580"/>
            <a:ext cx="6638544" cy="4495590"/>
          </a:xfrm>
        </p:spPr>
      </p:pic>
    </p:spTree>
    <p:extLst>
      <p:ext uri="{BB962C8B-B14F-4D97-AF65-F5344CB8AC3E}">
        <p14:creationId xmlns:p14="http://schemas.microsoft.com/office/powerpoint/2010/main" val="183927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8A66-3E12-FA95-F512-920166F60BFA}"/>
              </a:ext>
            </a:extLst>
          </p:cNvPr>
          <p:cNvSpPr>
            <a:spLocks noGrp="1"/>
          </p:cNvSpPr>
          <p:nvPr>
            <p:ph type="title"/>
          </p:nvPr>
        </p:nvSpPr>
        <p:spPr/>
        <p:txBody>
          <a:bodyPr/>
          <a:lstStyle/>
          <a:p>
            <a:pPr algn="ctr"/>
            <a:r>
              <a:rPr lang="en-US" b="1" dirty="0"/>
              <a:t>FRONT END</a:t>
            </a:r>
            <a:endParaRPr lang="en-IN" b="1" dirty="0"/>
          </a:p>
        </p:txBody>
      </p:sp>
      <p:sp>
        <p:nvSpPr>
          <p:cNvPr id="3" name="Content Placeholder 2">
            <a:extLst>
              <a:ext uri="{FF2B5EF4-FFF2-40B4-BE49-F238E27FC236}">
                <a16:creationId xmlns:a16="http://schemas.microsoft.com/office/drawing/2014/main" id="{B07F2F5F-6854-D9B4-FB71-0F4C72DCEEAF}"/>
              </a:ext>
            </a:extLst>
          </p:cNvPr>
          <p:cNvSpPr>
            <a:spLocks noGrp="1"/>
          </p:cNvSpPr>
          <p:nvPr>
            <p:ph idx="1"/>
          </p:nvPr>
        </p:nvSpPr>
        <p:spPr/>
        <p:txBody>
          <a:bodyPr/>
          <a:lstStyle/>
          <a:p>
            <a:pPr algn="just"/>
            <a:r>
              <a:rPr lang="en-US" dirty="0"/>
              <a:t>The life insurance portal's front-end is built using React.js for a dynamic and modular user interface, allowing for reusable components and efficient state management. </a:t>
            </a:r>
          </a:p>
          <a:p>
            <a:pPr algn="just"/>
            <a:r>
              <a:rPr lang="en-US" dirty="0"/>
              <a:t>React Icons were integrated to provide a consistent and customizable visual experience with scalable vector icons. </a:t>
            </a:r>
          </a:p>
          <a:p>
            <a:pPr algn="just"/>
            <a:r>
              <a:rPr lang="en-US" dirty="0"/>
              <a:t>React Router facilitates smooth navigation, enhancing the overall user experience. </a:t>
            </a:r>
          </a:p>
          <a:p>
            <a:pPr algn="just"/>
            <a:r>
              <a:rPr lang="en-US" dirty="0"/>
              <a:t>The portal incorporates interactive elements and real-time feedback, making the interface engaging and responsive. Secure local storage is used to maintain session state and protect user data.</a:t>
            </a:r>
            <a:endParaRPr lang="en-IN" dirty="0"/>
          </a:p>
        </p:txBody>
      </p:sp>
    </p:spTree>
    <p:extLst>
      <p:ext uri="{BB962C8B-B14F-4D97-AF65-F5344CB8AC3E}">
        <p14:creationId xmlns:p14="http://schemas.microsoft.com/office/powerpoint/2010/main" val="341308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5198-587C-9895-9C4C-879B09FBC0C8}"/>
              </a:ext>
            </a:extLst>
          </p:cNvPr>
          <p:cNvSpPr>
            <a:spLocks noGrp="1"/>
          </p:cNvSpPr>
          <p:nvPr>
            <p:ph type="title"/>
          </p:nvPr>
        </p:nvSpPr>
        <p:spPr>
          <a:xfrm>
            <a:off x="2044285" y="550958"/>
            <a:ext cx="8911687" cy="1280890"/>
          </a:xfrm>
        </p:spPr>
        <p:txBody>
          <a:bodyPr/>
          <a:lstStyle/>
          <a:p>
            <a:pPr algn="ctr"/>
            <a:r>
              <a:rPr lang="en-US" b="1" dirty="0"/>
              <a:t>FRONT END WORK FLOW</a:t>
            </a:r>
            <a:endParaRPr lang="en-IN" b="1" dirty="0"/>
          </a:p>
        </p:txBody>
      </p:sp>
      <p:pic>
        <p:nvPicPr>
          <p:cNvPr id="8" name="Content Placeholder 7">
            <a:extLst>
              <a:ext uri="{FF2B5EF4-FFF2-40B4-BE49-F238E27FC236}">
                <a16:creationId xmlns:a16="http://schemas.microsoft.com/office/drawing/2014/main" id="{2DDF3A24-8EC6-5F80-135A-61E572A9C9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304" y="1668981"/>
            <a:ext cx="6217920" cy="4851929"/>
          </a:xfrm>
        </p:spPr>
      </p:pic>
    </p:spTree>
    <p:extLst>
      <p:ext uri="{BB962C8B-B14F-4D97-AF65-F5344CB8AC3E}">
        <p14:creationId xmlns:p14="http://schemas.microsoft.com/office/powerpoint/2010/main" val="30131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6FAC-B801-72D6-60B9-777278DCCFD6}"/>
              </a:ext>
            </a:extLst>
          </p:cNvPr>
          <p:cNvSpPr>
            <a:spLocks noGrp="1"/>
          </p:cNvSpPr>
          <p:nvPr>
            <p:ph type="title"/>
          </p:nvPr>
        </p:nvSpPr>
        <p:spPr>
          <a:xfrm>
            <a:off x="1733389" y="496094"/>
            <a:ext cx="8911687" cy="1280890"/>
          </a:xfrm>
        </p:spPr>
        <p:txBody>
          <a:bodyPr/>
          <a:lstStyle/>
          <a:p>
            <a:pPr algn="ctr"/>
            <a:r>
              <a:rPr lang="en-US" b="1" dirty="0"/>
              <a:t>BACK END</a:t>
            </a:r>
            <a:endParaRPr lang="en-IN" b="1" dirty="0"/>
          </a:p>
        </p:txBody>
      </p:sp>
      <p:sp>
        <p:nvSpPr>
          <p:cNvPr id="3" name="Content Placeholder 2">
            <a:extLst>
              <a:ext uri="{FF2B5EF4-FFF2-40B4-BE49-F238E27FC236}">
                <a16:creationId xmlns:a16="http://schemas.microsoft.com/office/drawing/2014/main" id="{8DEFCC66-744A-F450-42FF-BC61E0684A61}"/>
              </a:ext>
            </a:extLst>
          </p:cNvPr>
          <p:cNvSpPr>
            <a:spLocks noGrp="1"/>
          </p:cNvSpPr>
          <p:nvPr>
            <p:ph idx="1"/>
          </p:nvPr>
        </p:nvSpPr>
        <p:spPr/>
        <p:txBody>
          <a:bodyPr/>
          <a:lstStyle/>
          <a:p>
            <a:pPr algn="just"/>
            <a:r>
              <a:rPr lang="en-US" dirty="0"/>
              <a:t>For the life insurance portal, the back-end was architected with Spring Boot, providing a strong and scalable structure. </a:t>
            </a:r>
          </a:p>
          <a:p>
            <a:pPr algn="just"/>
            <a:r>
              <a:rPr lang="en-US" dirty="0"/>
              <a:t>User data, policies, and transactions are managed through a MySQL database. Postman was utilized for API testing, ensuring smooth and reliable server-client communication. </a:t>
            </a:r>
          </a:p>
          <a:p>
            <a:pPr algn="just"/>
            <a:r>
              <a:rPr lang="en-US" dirty="0"/>
              <a:t>JWT (JSON Web Token) was employed for secure authentication, safeguarding user data throughout the portal. </a:t>
            </a:r>
            <a:endParaRPr lang="en-IN" dirty="0"/>
          </a:p>
        </p:txBody>
      </p:sp>
    </p:spTree>
    <p:extLst>
      <p:ext uri="{BB962C8B-B14F-4D97-AF65-F5344CB8AC3E}">
        <p14:creationId xmlns:p14="http://schemas.microsoft.com/office/powerpoint/2010/main" val="88224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F646-C11F-A3D4-7213-FC9FD288464C}"/>
              </a:ext>
            </a:extLst>
          </p:cNvPr>
          <p:cNvSpPr>
            <a:spLocks noGrp="1"/>
          </p:cNvSpPr>
          <p:nvPr>
            <p:ph type="title"/>
          </p:nvPr>
        </p:nvSpPr>
        <p:spPr>
          <a:xfrm>
            <a:off x="1824829" y="550958"/>
            <a:ext cx="8911687" cy="1280890"/>
          </a:xfrm>
        </p:spPr>
        <p:txBody>
          <a:bodyPr/>
          <a:lstStyle/>
          <a:p>
            <a:pPr algn="ctr"/>
            <a:r>
              <a:rPr lang="en-US" b="1" dirty="0"/>
              <a:t>HOW JWT WORKS</a:t>
            </a:r>
            <a:endParaRPr lang="en-IN" b="1" dirty="0"/>
          </a:p>
        </p:txBody>
      </p:sp>
      <p:pic>
        <p:nvPicPr>
          <p:cNvPr id="7" name="Content Placeholder 6">
            <a:extLst>
              <a:ext uri="{FF2B5EF4-FFF2-40B4-BE49-F238E27FC236}">
                <a16:creationId xmlns:a16="http://schemas.microsoft.com/office/drawing/2014/main" id="{66E53154-EA42-BA17-8C8C-09C5570E40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909" y="2014728"/>
            <a:ext cx="7922935" cy="3778250"/>
          </a:xfrm>
          <a:prstGeom prst="rect">
            <a:avLst/>
          </a:prstGeom>
        </p:spPr>
      </p:pic>
    </p:spTree>
    <p:extLst>
      <p:ext uri="{BB962C8B-B14F-4D97-AF65-F5344CB8AC3E}">
        <p14:creationId xmlns:p14="http://schemas.microsoft.com/office/powerpoint/2010/main" val="140452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BE94-62D5-7908-C112-5711B8CD6581}"/>
              </a:ext>
            </a:extLst>
          </p:cNvPr>
          <p:cNvSpPr>
            <a:spLocks noGrp="1"/>
          </p:cNvSpPr>
          <p:nvPr>
            <p:ph type="title"/>
          </p:nvPr>
        </p:nvSpPr>
        <p:spPr>
          <a:xfrm>
            <a:off x="1925413" y="523526"/>
            <a:ext cx="8911687" cy="1280890"/>
          </a:xfrm>
        </p:spPr>
        <p:txBody>
          <a:bodyPr/>
          <a:lstStyle/>
          <a:p>
            <a:pPr algn="ctr"/>
            <a:r>
              <a:rPr lang="en-US" b="1" dirty="0"/>
              <a:t>BACKEND WORK FLOW</a:t>
            </a:r>
            <a:endParaRPr lang="en-IN" b="1" dirty="0"/>
          </a:p>
        </p:txBody>
      </p:sp>
      <p:pic>
        <p:nvPicPr>
          <p:cNvPr id="5" name="Content Placeholder 4">
            <a:extLst>
              <a:ext uri="{FF2B5EF4-FFF2-40B4-BE49-F238E27FC236}">
                <a16:creationId xmlns:a16="http://schemas.microsoft.com/office/drawing/2014/main" id="{A7F10BFE-B05C-2783-EFB9-1204EE954E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8453" y="2016249"/>
            <a:ext cx="6395627" cy="4062193"/>
          </a:xfrm>
        </p:spPr>
      </p:pic>
    </p:spTree>
    <p:extLst>
      <p:ext uri="{BB962C8B-B14F-4D97-AF65-F5344CB8AC3E}">
        <p14:creationId xmlns:p14="http://schemas.microsoft.com/office/powerpoint/2010/main" val="396616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47D8-7BED-370E-8E2C-08BF9646AB07}"/>
              </a:ext>
            </a:extLst>
          </p:cNvPr>
          <p:cNvSpPr>
            <a:spLocks noGrp="1"/>
          </p:cNvSpPr>
          <p:nvPr>
            <p:ph type="title"/>
          </p:nvPr>
        </p:nvSpPr>
        <p:spPr>
          <a:xfrm>
            <a:off x="1897981" y="587534"/>
            <a:ext cx="8911687" cy="1280890"/>
          </a:xfrm>
        </p:spPr>
        <p:txBody>
          <a:bodyPr/>
          <a:lstStyle/>
          <a:p>
            <a:pPr algn="ctr"/>
            <a:r>
              <a:rPr lang="en-US" b="1" dirty="0"/>
              <a:t>INTEGRATION</a:t>
            </a:r>
            <a:endParaRPr lang="en-IN" b="1" dirty="0"/>
          </a:p>
        </p:txBody>
      </p:sp>
      <p:sp>
        <p:nvSpPr>
          <p:cNvPr id="3" name="Content Placeholder 2">
            <a:extLst>
              <a:ext uri="{FF2B5EF4-FFF2-40B4-BE49-F238E27FC236}">
                <a16:creationId xmlns:a16="http://schemas.microsoft.com/office/drawing/2014/main" id="{F2F7C5DF-1F27-E29B-8F75-6E54E91FCEC4}"/>
              </a:ext>
            </a:extLst>
          </p:cNvPr>
          <p:cNvSpPr>
            <a:spLocks noGrp="1"/>
          </p:cNvSpPr>
          <p:nvPr>
            <p:ph idx="1"/>
          </p:nvPr>
        </p:nvSpPr>
        <p:spPr/>
        <p:txBody>
          <a:bodyPr/>
          <a:lstStyle/>
          <a:p>
            <a:pPr algn="just"/>
            <a:r>
              <a:rPr lang="en-US" dirty="0"/>
              <a:t>For the life insurance portal, </a:t>
            </a:r>
            <a:r>
              <a:rPr lang="en-US" dirty="0" err="1"/>
              <a:t>Axios</a:t>
            </a:r>
            <a:r>
              <a:rPr lang="en-US" dirty="0"/>
              <a:t> was employed to integrate the React-based front-end with the Spring Boot back-end. </a:t>
            </a:r>
          </a:p>
          <a:p>
            <a:pPr algn="just"/>
            <a:r>
              <a:rPr lang="en-US" dirty="0" err="1"/>
              <a:t>Axios</a:t>
            </a:r>
            <a:r>
              <a:rPr lang="en-US" dirty="0"/>
              <a:t> manages HTTP requests, enabling the front-end to interact with back-end APIs for tasks such as user authentication, retrieving policy details, and submitting insurance applications. </a:t>
            </a:r>
          </a:p>
          <a:p>
            <a:pPr algn="just"/>
            <a:r>
              <a:rPr lang="en-US" dirty="0"/>
              <a:t>This effective integration ensures smooth data exchange and an intuitive user experience across the portal.</a:t>
            </a:r>
            <a:endParaRPr lang="en-IN" dirty="0"/>
          </a:p>
        </p:txBody>
      </p:sp>
    </p:spTree>
    <p:extLst>
      <p:ext uri="{BB962C8B-B14F-4D97-AF65-F5344CB8AC3E}">
        <p14:creationId xmlns:p14="http://schemas.microsoft.com/office/powerpoint/2010/main" val="15207779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74</TotalTime>
  <Words>517</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LIFE INSURANCE PORTAL</vt:lpstr>
      <vt:lpstr>INTRODUCTION</vt:lpstr>
      <vt:lpstr>SYSTEM SPECIFICATION</vt:lpstr>
      <vt:lpstr>FRONT END</vt:lpstr>
      <vt:lpstr>FRONT END WORK FLOW</vt:lpstr>
      <vt:lpstr>BACK END</vt:lpstr>
      <vt:lpstr>HOW JWT WORKS</vt:lpstr>
      <vt:lpstr>BACKEND WORK FLOW</vt:lpstr>
      <vt:lpstr>INTEGRATION</vt:lpstr>
      <vt:lpstr>INTEGRATION WORK FLOW</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Nithin R</dc:creator>
  <cp:lastModifiedBy>Nithin R</cp:lastModifiedBy>
  <cp:revision>1</cp:revision>
  <dcterms:created xsi:type="dcterms:W3CDTF">2024-08-13T15:21:52Z</dcterms:created>
  <dcterms:modified xsi:type="dcterms:W3CDTF">2024-08-13T16:36:49Z</dcterms:modified>
</cp:coreProperties>
</file>