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445" r:id="rId5"/>
    <p:sldId id="438" r:id="rId6"/>
    <p:sldId id="463" r:id="rId7"/>
    <p:sldId id="464" r:id="rId8"/>
    <p:sldId id="410" r:id="rId9"/>
    <p:sldId id="437" r:id="rId10"/>
    <p:sldId id="467" r:id="rId11"/>
    <p:sldId id="465" r:id="rId12"/>
    <p:sldId id="466" r:id="rId13"/>
    <p:sldId id="439" r:id="rId14"/>
    <p:sldId id="453" r:id="rId15"/>
    <p:sldId id="454" r:id="rId16"/>
    <p:sldId id="461" r:id="rId17"/>
    <p:sldId id="462" r:id="rId18"/>
    <p:sldId id="460" r:id="rId19"/>
    <p:sldId id="468" r:id="rId20"/>
    <p:sldId id="4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B3D79-319D-8637-A93F-E0201364758F}" v="2" dt="2023-09-24T09:38:53.918"/>
    <p1510:client id="{1AD535EB-3AD0-F459-9C5C-D3EAAE40AADF}" v="982" dt="2023-09-24T09:07:01.980"/>
    <p1510:client id="{1F84272F-72F5-9DE2-4F32-5B25081A1774}" v="95" dt="2023-09-25T06:48:16.287"/>
    <p1510:client id="{546F5CCF-C624-43BF-9494-E6FC2BB2BE2F}" v="117" dt="2023-09-25T06:52:17.806"/>
    <p1510:client id="{594D5CA9-7DD0-4E83-8BEC-A9BA2B99631D}" v="2" dt="2023-09-25T05:54:52.543"/>
    <p1510:client id="{5967EA1E-ADFB-B6AA-3FCB-B75C735F2047}" v="90" dt="2023-09-24T17:14:11.504"/>
    <p1510:client id="{6489C6BB-37D9-247F-E99A-0426F1BDF190}" v="130" dt="2023-09-24T17:01:43.855"/>
    <p1510:client id="{6980FEDD-6CB9-ABA8-F288-D8DC1DCA92C0}" v="251" dt="2023-09-25T05:03:54.814"/>
    <p1510:client id="{7C644AC7-44A6-99D7-F308-66F377436524}" v="163" dt="2023-09-24T08:20:24.835"/>
    <p1510:client id="{836D2D99-60C5-037D-5762-D3A43AF445B8}" v="383" dt="2023-09-24T10:26:19.140"/>
    <p1510:client id="{8481FDD9-AF4F-B711-E2F3-ECE5F052DB84}" v="608" dt="2023-09-22T12:12:20.999"/>
    <p1510:client id="{8C7AE3BB-05B9-F8E9-C92F-E088CE4434DF}" v="273" dt="2023-09-22T12:06:55.060"/>
    <p1510:client id="{A09240A4-65DD-552D-58C2-90C8DF0EFA89}" v="6" dt="2023-09-22T11:54:30.568"/>
    <p1510:client id="{C9D01619-01A9-34B9-0342-92EF129BCB36}" v="1412" dt="2023-09-24T10:41:34.575"/>
    <p1510:client id="{D754A657-DC68-8F53-162D-33C24B493AE3}" v="210" dt="2023-09-24T10:01:22.161"/>
    <p1510:client id="{D9CB4FF5-14E7-C7C0-D4AF-2C804D2EE425}" v="2773" dt="2023-09-25T17:25:45.485"/>
    <p1510:client id="{E43A5B55-EF3A-3710-0C5A-0FA037F0DB55}" v="112" dt="2023-09-24T17:09:18.009"/>
    <p1510:client id="{EDF73F33-28EB-5F2E-2E55-77B526E2A440}" v="333" dt="2023-09-24T08:55:02.183"/>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9/26/2023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ection Header - San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AE9AB71-EA7D-4837-BA55-06C7A73E8AB3}"/>
              </a:ext>
            </a:extLst>
          </p:cNvPr>
          <p:cNvSpPr/>
          <p:nvPr userDrawn="1"/>
        </p:nvSpPr>
        <p:spPr>
          <a:xfrm>
            <a:off x="0" y="0"/>
            <a:ext cx="12192000" cy="2912882"/>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3352172"/>
            <a:ext cx="5568188" cy="1634607"/>
          </a:xfrm>
        </p:spPr>
        <p:txBody>
          <a:bodyPr anchor="t" anchorCtr="0"/>
          <a:lstStyle>
            <a:lvl1pPr>
              <a:defRPr sz="3600" b="0" spc="0" baseline="0">
                <a:solidFill>
                  <a:schemeClr val="accent4"/>
                </a:solidFill>
              </a:defRPr>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5110026"/>
            <a:ext cx="5631688" cy="634606"/>
          </a:xfrm>
        </p:spPr>
        <p:txBody>
          <a:bodyPr/>
          <a:lstStyle>
            <a:lvl1pPr>
              <a:defRPr>
                <a:solidFill>
                  <a:schemeClr val="accent4"/>
                </a:solidFill>
              </a:defRPr>
            </a:lvl1p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
        <p:nvSpPr>
          <p:cNvPr id="8" name="Rectangle 7">
            <a:extLst>
              <a:ext uri="{FF2B5EF4-FFF2-40B4-BE49-F238E27FC236}">
                <a16:creationId xmlns:a16="http://schemas.microsoft.com/office/drawing/2014/main" id="{6FA15BBF-5C88-469D-AC53-F13D56B9876A}"/>
              </a:ext>
            </a:extLst>
          </p:cNvPr>
          <p:cNvSpPr/>
          <p:nvPr userDrawn="1"/>
        </p:nvSpPr>
        <p:spPr>
          <a:xfrm>
            <a:off x="1123950" y="2751666"/>
            <a:ext cx="336073" cy="336073"/>
          </a:xfrm>
          <a:prstGeom prst="rect">
            <a:avLst/>
          </a:prstGeom>
          <a:solidFill>
            <a:schemeClr val="tx1"/>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Tree>
    <p:extLst>
      <p:ext uri="{BB962C8B-B14F-4D97-AF65-F5344CB8AC3E}">
        <p14:creationId xmlns:p14="http://schemas.microsoft.com/office/powerpoint/2010/main" val="3026729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Section Header - San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3D6005-1781-4F29-98BC-754F048C53D6}"/>
              </a:ext>
            </a:extLst>
          </p:cNvPr>
          <p:cNvSpPr/>
          <p:nvPr userDrawn="1"/>
        </p:nvSpPr>
        <p:spPr>
          <a:xfrm>
            <a:off x="0" y="0"/>
            <a:ext cx="8941869" cy="60833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7" name="Rectangle 6">
            <a:extLst>
              <a:ext uri="{FF2B5EF4-FFF2-40B4-BE49-F238E27FC236}">
                <a16:creationId xmlns:a16="http://schemas.microsoft.com/office/drawing/2014/main" id="{5AE9AB71-EA7D-4837-BA55-06C7A73E8AB3}"/>
              </a:ext>
            </a:extLst>
          </p:cNvPr>
          <p:cNvSpPr/>
          <p:nvPr userDrawn="1"/>
        </p:nvSpPr>
        <p:spPr>
          <a:xfrm>
            <a:off x="8999620" y="0"/>
            <a:ext cx="3192379" cy="6083300"/>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2358189"/>
            <a:ext cx="4360091" cy="1329180"/>
          </a:xfrm>
        </p:spPr>
        <p:txBody>
          <a:bodyPr anchor="t" anchorCtr="0"/>
          <a:lstStyle>
            <a:lvl1pPr>
              <a:defRPr sz="3600" b="0" spc="0" baseline="0">
                <a:solidFill>
                  <a:schemeClr val="accent4"/>
                </a:solidFill>
              </a:defRPr>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4149283"/>
            <a:ext cx="4409814" cy="634606"/>
          </a:xfrm>
        </p:spPr>
        <p:txBody>
          <a:bodyPr/>
          <a:lstStyle>
            <a:lvl1pPr>
              <a:defRPr>
                <a:solidFill>
                  <a:schemeClr val="accent4"/>
                </a:solidFill>
              </a:defRPr>
            </a:lvl1p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726300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a:p>
        </p:txBody>
      </p:sp>
      <p:sp>
        <p:nvSpPr>
          <p:cNvPr id="11" name="TextBox">
            <a:extLst>
              <a:ext uri="{FF2B5EF4-FFF2-40B4-BE49-F238E27FC236}">
                <a16:creationId xmlns:a16="http://schemas.microsoft.com/office/drawing/2014/main" id="{C5159709-2F80-4C55-902D-EF4307220566}"/>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2021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13" name="TextBox">
            <a:extLst>
              <a:ext uri="{FF2B5EF4-FFF2-40B4-BE49-F238E27FC236}">
                <a16:creationId xmlns:a16="http://schemas.microsoft.com/office/drawing/2014/main" id="{E1D8188A-7216-40F8-B4F1-6EC2A308AE9A}"/>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endParaRPr lang="en-US" b="1">
              <a:solidFill>
                <a:schemeClr val="tx1"/>
              </a:solidFill>
            </a:endParaRPr>
          </a:p>
          <a:p>
            <a:pPr>
              <a:lnSpc>
                <a:spcPct val="100000"/>
              </a:lnSpc>
              <a:spcBef>
                <a:spcPts val="0"/>
              </a:spcBef>
              <a:buSzPct val="100000"/>
            </a:pPr>
            <a:r>
              <a:rPr lang="en-US" b="0">
                <a:solidFill>
                  <a:schemeClr val="tx1"/>
                </a:solidFill>
              </a:rPr>
              <a:t>5 Polaris Way</a:t>
            </a:r>
            <a:br>
              <a:rPr lang="en-US" b="0">
                <a:solidFill>
                  <a:schemeClr val="tx1"/>
                </a:solidFill>
              </a:rPr>
            </a:br>
            <a:r>
              <a:rPr lang="en-US" b="0">
                <a:solidFill>
                  <a:schemeClr val="tx1"/>
                </a:solidFill>
              </a:rPr>
              <a:t>Aliso Viejo, CA 92656</a:t>
            </a:r>
          </a:p>
          <a:p>
            <a:pPr>
              <a:lnSpc>
                <a:spcPct val="100000"/>
              </a:lnSpc>
              <a:spcBef>
                <a:spcPts val="0"/>
              </a:spcBef>
              <a:buSzPct val="100000"/>
            </a:pPr>
            <a:endParaRPr lang="en-US" b="0">
              <a:solidFill>
                <a:schemeClr val="tx1"/>
              </a:solidFill>
            </a:endParaRPr>
          </a:p>
          <a:p>
            <a:pPr>
              <a:lnSpc>
                <a:spcPct val="100000"/>
              </a:lnSpc>
              <a:spcBef>
                <a:spcPts val="0"/>
              </a:spcBef>
              <a:buSzPct val="100000"/>
            </a:pPr>
            <a:r>
              <a:rPr lang="en-US" b="0">
                <a:solidFill>
                  <a:schemeClr val="tx1"/>
                </a:solidFill>
              </a:rPr>
              <a:t>T 949.716.8757</a:t>
            </a:r>
            <a:br>
              <a:rPr lang="en-US" b="0">
                <a:solidFill>
                  <a:schemeClr val="tx1"/>
                </a:solidFill>
              </a:rPr>
            </a:br>
            <a:r>
              <a:rPr lang="en-US" b="0">
                <a:solidFill>
                  <a:schemeClr val="tx1"/>
                </a:solidFill>
              </a:rPr>
              <a:t>F 949.716.8396</a:t>
            </a:r>
          </a:p>
          <a:p>
            <a:pPr>
              <a:lnSpc>
                <a:spcPct val="100000"/>
              </a:lnSpc>
              <a:spcBef>
                <a:spcPts val="1200"/>
              </a:spcBef>
              <a:buSzPct val="100000"/>
            </a:pPr>
            <a:r>
              <a:rPr lang="en-US" b="1">
                <a:solidFill>
                  <a:schemeClr val="tx1"/>
                </a:solidFill>
              </a:rPr>
              <a:t>ust.com</a:t>
            </a:r>
          </a:p>
        </p:txBody>
      </p:sp>
      <p:sp>
        <p:nvSpPr>
          <p:cNvPr id="16" name="LinkedIn">
            <a:hlinkClick r:id="rId2"/>
            <a:extLst>
              <a:ext uri="{FF2B5EF4-FFF2-40B4-BE49-F238E27FC236}">
                <a16:creationId xmlns:a16="http://schemas.microsoft.com/office/drawing/2014/main" id="{8C3AA516-A586-4A69-86C4-DBC8118B4F4F}"/>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acebook">
            <a:hlinkClick r:id="rId3"/>
            <a:extLst>
              <a:ext uri="{FF2B5EF4-FFF2-40B4-BE49-F238E27FC236}">
                <a16:creationId xmlns:a16="http://schemas.microsoft.com/office/drawing/2014/main" id="{E315BBDC-2D2E-43F9-A79E-CFA0D79FB55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witter">
            <a:hlinkClick r:id="rId4"/>
            <a:extLst>
              <a:ext uri="{FF2B5EF4-FFF2-40B4-BE49-F238E27FC236}">
                <a16:creationId xmlns:a16="http://schemas.microsoft.com/office/drawing/2014/main" id="{7B268748-94C8-423D-AD77-735A084B64B0}"/>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YouTube">
            <a:hlinkClick r:id="rId5"/>
            <a:extLst>
              <a:ext uri="{FF2B5EF4-FFF2-40B4-BE49-F238E27FC236}">
                <a16:creationId xmlns:a16="http://schemas.microsoft.com/office/drawing/2014/main" id="{C347B788-A746-45EA-AB46-D847B216E65D}"/>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 name="Picture 22" descr="Icon&#10;&#10;Description automatically generated">
            <a:extLst>
              <a:ext uri="{FF2B5EF4-FFF2-40B4-BE49-F238E27FC236}">
                <a16:creationId xmlns:a16="http://schemas.microsoft.com/office/drawing/2014/main" id="{ADDB5820-D474-4AE9-B16C-05B230982C00}"/>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377102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36704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pos="5588">
          <p15:clr>
            <a:srgbClr val="FBAE40"/>
          </p15:clr>
        </p15:guide>
        <p15:guide id="4" orient="horz" pos="4148">
          <p15:clr>
            <a:srgbClr val="FBAE40"/>
          </p15:clr>
        </p15:guide>
        <p15:guide id="5" pos="57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2021 UST</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710" r:id="rId7"/>
    <p:sldLayoutId id="2147483652" r:id="rId8"/>
    <p:sldLayoutId id="2147483656" r:id="rId9"/>
    <p:sldLayoutId id="2147483657" r:id="rId10"/>
    <p:sldLayoutId id="2147483661" r:id="rId11"/>
    <p:sldLayoutId id="2147483660" r:id="rId12"/>
    <p:sldLayoutId id="2147483692" r:id="rId13"/>
    <p:sldLayoutId id="2147483665" r:id="rId14"/>
    <p:sldLayoutId id="2147483700" r:id="rId15"/>
    <p:sldLayoutId id="2147483696" r:id="rId16"/>
    <p:sldLayoutId id="2147483695" r:id="rId17"/>
    <p:sldLayoutId id="2147483694" r:id="rId18"/>
    <p:sldLayoutId id="2147483697" r:id="rId19"/>
    <p:sldLayoutId id="2147483698" r:id="rId20"/>
    <p:sldLayoutId id="2147483699" r:id="rId21"/>
    <p:sldLayoutId id="2147483703" r:id="rId22"/>
    <p:sldLayoutId id="2147483704" r:id="rId23"/>
    <p:sldLayoutId id="2147483705" r:id="rId24"/>
    <p:sldLayoutId id="2147483702" r:id="rId25"/>
    <p:sldLayoutId id="2147483651" r:id="rId26"/>
    <p:sldLayoutId id="2147483693" r:id="rId27"/>
    <p:sldLayoutId id="2147483713" r:id="rId28"/>
    <p:sldLayoutId id="2147483714" r:id="rId29"/>
    <p:sldLayoutId id="2147483708" r:id="rId30"/>
    <p:sldLayoutId id="2147483709" r:id="rId31"/>
    <p:sldLayoutId id="2147483690" r:id="rId32"/>
    <p:sldLayoutId id="2147483689" r:id="rId33"/>
    <p:sldLayoutId id="2147483716" r:id="rId34"/>
    <p:sldLayoutId id="2147483680"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94059-angle-plane-paper-art-airplane-line"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getbootstrap.com/" TargetMode="External"/><Relationship Id="rId3" Type="http://schemas.openxmlformats.org/officeDocument/2006/relationships/hyperlink" Target="http://www.pngall.com/java-png" TargetMode="External"/><Relationship Id="rId7" Type="http://schemas.openxmlformats.org/officeDocument/2006/relationships/hyperlink" Target="https://blog.toright.com/posts/1214/mysql-%E6%96%B0%E5%A2%9E%E4%BD%BF%E7%94%A8%E8%80%85%E8%88%87%E6%AC%8A%E9%99%90%E8%A8%AD%E5%AE%9A-%E7%AD%86%E8%A8%98.html" TargetMode="External"/><Relationship Id="rId12" Type="http://schemas.openxmlformats.org/officeDocument/2006/relationships/image" Target="../media/image11.png"/><Relationship Id="rId2" Type="http://schemas.openxmlformats.org/officeDocument/2006/relationships/image" Target="../media/image6.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slides.com/mariogl/react-cf67ef" TargetMode="External"/><Relationship Id="rId5" Type="http://schemas.openxmlformats.org/officeDocument/2006/relationships/hyperlink" Target="https://www.c3d2.de/news/event-20170824-pydd.html" TargetMode="External"/><Relationship Id="rId15" Type="http://schemas.openxmlformats.org/officeDocument/2006/relationships/hyperlink" Target="http://melonicedlatte.com/2021/07/11/174700.html"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s://markus-gattol.name/ws/mongodb.html" TargetMode="External"/><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127.0.0./:8900/autoc/recommended_flights" TargetMode="External"/><Relationship Id="rId2" Type="http://schemas.openxmlformats.org/officeDocument/2006/relationships/hyperlink" Target="http://127.0.0./:8900/autoc"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A968-BD40-8D80-F56E-6F6685E7FA99}"/>
              </a:ext>
            </a:extLst>
          </p:cNvPr>
          <p:cNvSpPr>
            <a:spLocks noGrp="1"/>
          </p:cNvSpPr>
          <p:nvPr>
            <p:ph type="ctrTitle"/>
          </p:nvPr>
        </p:nvSpPr>
        <p:spPr/>
        <p:txBody>
          <a:bodyPr/>
          <a:lstStyle/>
          <a:p>
            <a:pPr algn="ctr"/>
            <a:r>
              <a:rPr lang="en-US" sz="6000" b="1" i="1">
                <a:latin typeface="Times New Roman"/>
                <a:cs typeface="Arial"/>
              </a:rPr>
              <a:t>TRIPPY</a:t>
            </a:r>
            <a:br>
              <a:rPr lang="en-US" sz="6000">
                <a:cs typeface="Arial"/>
              </a:rPr>
            </a:br>
            <a:r>
              <a:rPr lang="en-US" sz="2400">
                <a:latin typeface="Times New Roman"/>
                <a:cs typeface="Arial"/>
              </a:rPr>
              <a:t>                                                  Your Journey, Our Passion</a:t>
            </a:r>
            <a:endParaRPr lang="en-US" sz="2400">
              <a:latin typeface="Times New Roman"/>
              <a:cs typeface="Times New Roman"/>
            </a:endParaRPr>
          </a:p>
        </p:txBody>
      </p:sp>
      <p:sp>
        <p:nvSpPr>
          <p:cNvPr id="3" name="Subtitle 2">
            <a:extLst>
              <a:ext uri="{FF2B5EF4-FFF2-40B4-BE49-F238E27FC236}">
                <a16:creationId xmlns:a16="http://schemas.microsoft.com/office/drawing/2014/main" id="{F75DB92A-71D2-5F5F-ECC6-1855934C18D9}"/>
              </a:ext>
            </a:extLst>
          </p:cNvPr>
          <p:cNvSpPr>
            <a:spLocks noGrp="1"/>
          </p:cNvSpPr>
          <p:nvPr>
            <p:ph type="subTitle" idx="1"/>
          </p:nvPr>
        </p:nvSpPr>
        <p:spPr>
          <a:xfrm>
            <a:off x="7131375" y="4301004"/>
            <a:ext cx="4960498" cy="2419219"/>
          </a:xfrm>
        </p:spPr>
        <p:txBody>
          <a:bodyPr vert="horz" lIns="0" tIns="0" rIns="0" bIns="0" spcCol="301752" rtlCol="0" anchor="t">
            <a:noAutofit/>
          </a:bodyPr>
          <a:lstStyle/>
          <a:p>
            <a:r>
              <a:rPr lang="en-US" sz="3600" b="1" i="1">
                <a:latin typeface="Times New Roman"/>
                <a:cs typeface="Arial"/>
              </a:rPr>
              <a:t>Quad Coders - 106</a:t>
            </a:r>
          </a:p>
          <a:p>
            <a:r>
              <a:rPr lang="en-US" i="1">
                <a:latin typeface="Times New Roman"/>
                <a:cs typeface="Arial"/>
              </a:rPr>
              <a:t>TONY KURIAN – 248740</a:t>
            </a:r>
          </a:p>
          <a:p>
            <a:r>
              <a:rPr lang="en-US" i="1">
                <a:latin typeface="Times New Roman"/>
                <a:cs typeface="Arial"/>
              </a:rPr>
              <a:t>VIVEK KUMAR P V – 248784</a:t>
            </a:r>
          </a:p>
          <a:p>
            <a:r>
              <a:rPr lang="en-US" i="1">
                <a:latin typeface="Times New Roman"/>
                <a:cs typeface="Arial"/>
              </a:rPr>
              <a:t>ASHNA SHAMSUDEEN – 249416</a:t>
            </a:r>
          </a:p>
          <a:p>
            <a:r>
              <a:rPr lang="en-US" i="1">
                <a:latin typeface="Times New Roman"/>
                <a:cs typeface="Arial"/>
              </a:rPr>
              <a:t>SHYMA PAUL – 249387</a:t>
            </a:r>
          </a:p>
          <a:p>
            <a:endParaRPr lang="en-US" i="1">
              <a:latin typeface="Times New Roman"/>
              <a:cs typeface="Arial"/>
            </a:endParaRPr>
          </a:p>
          <a:p>
            <a:endParaRPr lang="en-US" i="1">
              <a:latin typeface="Times New Roman"/>
              <a:cs typeface="Arial"/>
            </a:endParaRPr>
          </a:p>
        </p:txBody>
      </p:sp>
      <p:pic>
        <p:nvPicPr>
          <p:cNvPr id="4" name="Picture 3" descr="A paper plane in the sky&#10;&#10;Description automatically generated">
            <a:extLst>
              <a:ext uri="{FF2B5EF4-FFF2-40B4-BE49-F238E27FC236}">
                <a16:creationId xmlns:a16="http://schemas.microsoft.com/office/drawing/2014/main" id="{C45E73FA-20A5-0DCE-3881-033E226536C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45625" y="1499391"/>
            <a:ext cx="1870766" cy="2279374"/>
          </a:xfrm>
          <a:prstGeom prst="rect">
            <a:avLst/>
          </a:prstGeom>
        </p:spPr>
      </p:pic>
    </p:spTree>
    <p:extLst>
      <p:ext uri="{BB962C8B-B14F-4D97-AF65-F5344CB8AC3E}">
        <p14:creationId xmlns:p14="http://schemas.microsoft.com/office/powerpoint/2010/main" val="114704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earch box&#10;&#10;Description automatically generated">
            <a:extLst>
              <a:ext uri="{FF2B5EF4-FFF2-40B4-BE49-F238E27FC236}">
                <a16:creationId xmlns:a16="http://schemas.microsoft.com/office/drawing/2014/main" id="{DCFBD8A6-3B47-49D3-866E-D9C0122CEDEA}"/>
              </a:ext>
            </a:extLst>
          </p:cNvPr>
          <p:cNvPicPr>
            <a:picLocks noChangeAspect="1"/>
          </p:cNvPicPr>
          <p:nvPr/>
        </p:nvPicPr>
        <p:blipFill>
          <a:blip r:embed="rId2"/>
          <a:stretch>
            <a:fillRect/>
          </a:stretch>
        </p:blipFill>
        <p:spPr>
          <a:xfrm>
            <a:off x="1636986" y="2855436"/>
            <a:ext cx="4464269" cy="2342680"/>
          </a:xfrm>
          <a:prstGeom prst="rect">
            <a:avLst/>
          </a:prstGeom>
        </p:spPr>
      </p:pic>
      <p:pic>
        <p:nvPicPr>
          <p:cNvPr id="8" name="Picture 7" descr="A screenshot of a search engine&#10;&#10;Description automatically generated">
            <a:extLst>
              <a:ext uri="{FF2B5EF4-FFF2-40B4-BE49-F238E27FC236}">
                <a16:creationId xmlns:a16="http://schemas.microsoft.com/office/drawing/2014/main" id="{823FF177-934D-8736-846E-86E82C29D1FB}"/>
              </a:ext>
            </a:extLst>
          </p:cNvPr>
          <p:cNvPicPr>
            <a:picLocks noChangeAspect="1"/>
          </p:cNvPicPr>
          <p:nvPr/>
        </p:nvPicPr>
        <p:blipFill>
          <a:blip r:embed="rId3"/>
          <a:stretch>
            <a:fillRect/>
          </a:stretch>
        </p:blipFill>
        <p:spPr>
          <a:xfrm>
            <a:off x="7089228" y="2851099"/>
            <a:ext cx="4451131" cy="2351352"/>
          </a:xfrm>
          <a:prstGeom prst="rect">
            <a:avLst/>
          </a:prstGeom>
        </p:spPr>
      </p:pic>
      <p:sp>
        <p:nvSpPr>
          <p:cNvPr id="9" name="TextBox 8">
            <a:extLst>
              <a:ext uri="{FF2B5EF4-FFF2-40B4-BE49-F238E27FC236}">
                <a16:creationId xmlns:a16="http://schemas.microsoft.com/office/drawing/2014/main" id="{EFA53A29-3914-94A4-461C-8358DED9F773}"/>
              </a:ext>
            </a:extLst>
          </p:cNvPr>
          <p:cNvSpPr txBox="1"/>
          <p:nvPr/>
        </p:nvSpPr>
        <p:spPr>
          <a:xfrm>
            <a:off x="1635672" y="1504293"/>
            <a:ext cx="9183413"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5400" b="1" i="1">
                <a:solidFill>
                  <a:schemeClr val="bg1"/>
                </a:solidFill>
                <a:latin typeface="Times New Roman"/>
                <a:cs typeface="Arial"/>
              </a:rPr>
              <a:t>WIREFRAME DESIGN</a:t>
            </a:r>
          </a:p>
        </p:txBody>
      </p:sp>
    </p:spTree>
    <p:extLst>
      <p:ext uri="{BB962C8B-B14F-4D97-AF65-F5344CB8AC3E}">
        <p14:creationId xmlns:p14="http://schemas.microsoft.com/office/powerpoint/2010/main" val="113059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earch box&#10;&#10;Description automatically generated">
            <a:extLst>
              <a:ext uri="{FF2B5EF4-FFF2-40B4-BE49-F238E27FC236}">
                <a16:creationId xmlns:a16="http://schemas.microsoft.com/office/drawing/2014/main" id="{DBDFCF68-26D9-0A5D-F1A4-11C3A6493F99}"/>
              </a:ext>
            </a:extLst>
          </p:cNvPr>
          <p:cNvPicPr>
            <a:picLocks noChangeAspect="1"/>
          </p:cNvPicPr>
          <p:nvPr/>
        </p:nvPicPr>
        <p:blipFill>
          <a:blip r:embed="rId2"/>
          <a:stretch>
            <a:fillRect/>
          </a:stretch>
        </p:blipFill>
        <p:spPr>
          <a:xfrm>
            <a:off x="1580872" y="2828781"/>
            <a:ext cx="4512589" cy="243183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9F7E287-45BC-A3FD-8664-3B3C6B5FCEFD}"/>
              </a:ext>
            </a:extLst>
          </p:cNvPr>
          <p:cNvPicPr>
            <a:picLocks noChangeAspect="1"/>
          </p:cNvPicPr>
          <p:nvPr/>
        </p:nvPicPr>
        <p:blipFill>
          <a:blip r:embed="rId3"/>
          <a:stretch>
            <a:fillRect/>
          </a:stretch>
        </p:blipFill>
        <p:spPr>
          <a:xfrm>
            <a:off x="6873010" y="2834862"/>
            <a:ext cx="4460928" cy="2445509"/>
          </a:xfrm>
          <a:prstGeom prst="rect">
            <a:avLst/>
          </a:prstGeom>
        </p:spPr>
      </p:pic>
      <p:sp>
        <p:nvSpPr>
          <p:cNvPr id="9" name="TextBox 8">
            <a:extLst>
              <a:ext uri="{FF2B5EF4-FFF2-40B4-BE49-F238E27FC236}">
                <a16:creationId xmlns:a16="http://schemas.microsoft.com/office/drawing/2014/main" id="{8397CC2E-2974-8A0B-E8B0-409F806C8BB7}"/>
              </a:ext>
            </a:extLst>
          </p:cNvPr>
          <p:cNvSpPr txBox="1"/>
          <p:nvPr/>
        </p:nvSpPr>
        <p:spPr>
          <a:xfrm>
            <a:off x="1583120" y="1517431"/>
            <a:ext cx="9183413"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800" b="1" i="1">
                <a:solidFill>
                  <a:schemeClr val="bg1"/>
                </a:solidFill>
                <a:latin typeface="Times New Roman"/>
                <a:cs typeface="Arial"/>
              </a:rPr>
              <a:t>WIREFRAME DESIGN </a:t>
            </a:r>
            <a:r>
              <a:rPr lang="en-US" sz="4800" b="1" i="1">
                <a:solidFill>
                  <a:schemeClr val="bg1"/>
                </a:solidFill>
                <a:latin typeface="Times New Roman"/>
                <a:cs typeface="Times New Roman"/>
              </a:rPr>
              <a:t>(Cont..)</a:t>
            </a:r>
            <a:endParaRPr lang="en-US" sz="4800" b="1" i="1">
              <a:solidFill>
                <a:schemeClr val="bg1"/>
              </a:solidFill>
              <a:latin typeface="Times New Roman"/>
              <a:cs typeface="Arial"/>
            </a:endParaRPr>
          </a:p>
        </p:txBody>
      </p:sp>
    </p:spTree>
    <p:extLst>
      <p:ext uri="{BB962C8B-B14F-4D97-AF65-F5344CB8AC3E}">
        <p14:creationId xmlns:p14="http://schemas.microsoft.com/office/powerpoint/2010/main" val="38332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C5D09CC-9837-5230-DBA8-E414483B6452}"/>
              </a:ext>
            </a:extLst>
          </p:cNvPr>
          <p:cNvPicPr>
            <a:picLocks noChangeAspect="1"/>
          </p:cNvPicPr>
          <p:nvPr/>
        </p:nvPicPr>
        <p:blipFill>
          <a:blip r:embed="rId2"/>
          <a:stretch>
            <a:fillRect/>
          </a:stretch>
        </p:blipFill>
        <p:spPr>
          <a:xfrm>
            <a:off x="1487569" y="2258007"/>
            <a:ext cx="4331776" cy="2160727"/>
          </a:xfrm>
          <a:prstGeom prst="rect">
            <a:avLst/>
          </a:prstGeom>
        </p:spPr>
      </p:pic>
      <p:pic>
        <p:nvPicPr>
          <p:cNvPr id="5" name="Picture 4" descr="A screenshot of a flight form&#10;&#10;Description automatically generated">
            <a:extLst>
              <a:ext uri="{FF2B5EF4-FFF2-40B4-BE49-F238E27FC236}">
                <a16:creationId xmlns:a16="http://schemas.microsoft.com/office/drawing/2014/main" id="{7E7EBA39-4581-652E-C925-0E74AE530300}"/>
              </a:ext>
            </a:extLst>
          </p:cNvPr>
          <p:cNvPicPr>
            <a:picLocks noChangeAspect="1"/>
          </p:cNvPicPr>
          <p:nvPr/>
        </p:nvPicPr>
        <p:blipFill>
          <a:blip r:embed="rId3"/>
          <a:stretch>
            <a:fillRect/>
          </a:stretch>
        </p:blipFill>
        <p:spPr>
          <a:xfrm>
            <a:off x="7761934" y="2258556"/>
            <a:ext cx="4138047" cy="216141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A8837AB-E517-CEB5-0512-BB804D37F193}"/>
              </a:ext>
            </a:extLst>
          </p:cNvPr>
          <p:cNvPicPr>
            <a:picLocks noChangeAspect="1"/>
          </p:cNvPicPr>
          <p:nvPr/>
        </p:nvPicPr>
        <p:blipFill>
          <a:blip r:embed="rId4"/>
          <a:stretch>
            <a:fillRect/>
          </a:stretch>
        </p:blipFill>
        <p:spPr>
          <a:xfrm>
            <a:off x="4719278" y="4594718"/>
            <a:ext cx="4150962" cy="2158617"/>
          </a:xfrm>
          <a:prstGeom prst="rect">
            <a:avLst/>
          </a:prstGeom>
        </p:spPr>
      </p:pic>
      <p:sp>
        <p:nvSpPr>
          <p:cNvPr id="11" name="TextBox 10">
            <a:extLst>
              <a:ext uri="{FF2B5EF4-FFF2-40B4-BE49-F238E27FC236}">
                <a16:creationId xmlns:a16="http://schemas.microsoft.com/office/drawing/2014/main" id="{2BFEEB58-4CC4-0460-1D7E-E28D8F6CACA4}"/>
              </a:ext>
            </a:extLst>
          </p:cNvPr>
          <p:cNvSpPr txBox="1"/>
          <p:nvPr/>
        </p:nvSpPr>
        <p:spPr>
          <a:xfrm>
            <a:off x="1491154" y="1320362"/>
            <a:ext cx="9183413"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800" b="1" i="1">
                <a:solidFill>
                  <a:schemeClr val="bg1"/>
                </a:solidFill>
                <a:latin typeface="Times New Roman"/>
                <a:cs typeface="Arial"/>
              </a:rPr>
              <a:t>WIREFRAME DESIGN </a:t>
            </a:r>
            <a:r>
              <a:rPr lang="en-US" sz="4800" b="1" i="1">
                <a:solidFill>
                  <a:schemeClr val="bg1"/>
                </a:solidFill>
                <a:latin typeface="Times New Roman"/>
                <a:cs typeface="Times New Roman"/>
              </a:rPr>
              <a:t>(Cont..)</a:t>
            </a:r>
            <a:endParaRPr lang="en-US" sz="4800" b="1" i="1">
              <a:solidFill>
                <a:schemeClr val="bg1"/>
              </a:solidFill>
              <a:latin typeface="Times New Roman"/>
              <a:cs typeface="Arial"/>
            </a:endParaRPr>
          </a:p>
        </p:txBody>
      </p:sp>
    </p:spTree>
    <p:extLst>
      <p:ext uri="{BB962C8B-B14F-4D97-AF65-F5344CB8AC3E}">
        <p14:creationId xmlns:p14="http://schemas.microsoft.com/office/powerpoint/2010/main" val="209107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dirty="0" smtClean="0"/>
              <a:t>13</a:t>
            </a:fld>
            <a:endParaRPr lang="en-US"/>
          </a:p>
        </p:txBody>
      </p:sp>
      <p:sp>
        <p:nvSpPr>
          <p:cNvPr id="7" name="Rectangle 6">
            <a:extLst>
              <a:ext uri="{FF2B5EF4-FFF2-40B4-BE49-F238E27FC236}">
                <a16:creationId xmlns:a16="http://schemas.microsoft.com/office/drawing/2014/main" id="{C434600B-A2AA-99D7-441D-5594FE1BFD35}"/>
              </a:ext>
            </a:extLst>
          </p:cNvPr>
          <p:cNvSpPr/>
          <p:nvPr/>
        </p:nvSpPr>
        <p:spPr>
          <a:xfrm>
            <a:off x="763654" y="327609"/>
            <a:ext cx="11061073" cy="6280146"/>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pPr>
              <a:lnSpc>
                <a:spcPct val="110000"/>
              </a:lnSpc>
              <a:spcBef>
                <a:spcPts val="400"/>
              </a:spcBef>
              <a:spcAft>
                <a:spcPts val="400"/>
              </a:spcAft>
            </a:pPr>
            <a:endParaRPr lang="en-US" sz="3600" i="1" u="sng">
              <a:latin typeface="Times New Roman"/>
              <a:cs typeface="Arial"/>
            </a:endParaRPr>
          </a:p>
        </p:txBody>
      </p:sp>
      <p:sp>
        <p:nvSpPr>
          <p:cNvPr id="6" name="TextBox 5">
            <a:extLst>
              <a:ext uri="{FF2B5EF4-FFF2-40B4-BE49-F238E27FC236}">
                <a16:creationId xmlns:a16="http://schemas.microsoft.com/office/drawing/2014/main" id="{2EC48076-9E81-87C7-C2B5-A0F148D8B0B4}"/>
              </a:ext>
            </a:extLst>
          </p:cNvPr>
          <p:cNvSpPr txBox="1"/>
          <p:nvPr/>
        </p:nvSpPr>
        <p:spPr>
          <a:xfrm>
            <a:off x="1391167" y="522710"/>
            <a:ext cx="7488620"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400" b="1" i="1" dirty="0">
                <a:solidFill>
                  <a:schemeClr val="bg1"/>
                </a:solidFill>
                <a:latin typeface="Times New Roman"/>
                <a:cs typeface="Arial"/>
              </a:rPr>
              <a:t>Database Design</a:t>
            </a:r>
            <a:endParaRPr lang="en-US" sz="4400" b="1" i="1" dirty="0">
              <a:solidFill>
                <a:schemeClr val="bg1"/>
              </a:solidFill>
              <a:latin typeface="Times New Roman"/>
              <a:cs typeface="Times New Roman"/>
            </a:endParaRPr>
          </a:p>
        </p:txBody>
      </p:sp>
      <p:graphicFrame>
        <p:nvGraphicFramePr>
          <p:cNvPr id="5" name="Table 4">
            <a:extLst>
              <a:ext uri="{FF2B5EF4-FFF2-40B4-BE49-F238E27FC236}">
                <a16:creationId xmlns:a16="http://schemas.microsoft.com/office/drawing/2014/main" id="{FF263E91-021C-D9EC-10CC-390ED28B9CA5}"/>
              </a:ext>
            </a:extLst>
          </p:cNvPr>
          <p:cNvGraphicFramePr>
            <a:graphicFrameLocks noGrp="1"/>
          </p:cNvGraphicFramePr>
          <p:nvPr>
            <p:extLst>
              <p:ext uri="{D42A27DB-BD31-4B8C-83A1-F6EECF244321}">
                <p14:modId xmlns:p14="http://schemas.microsoft.com/office/powerpoint/2010/main" val="840227211"/>
              </p:ext>
            </p:extLst>
          </p:nvPr>
        </p:nvGraphicFramePr>
        <p:xfrm>
          <a:off x="3803980" y="1863064"/>
          <a:ext cx="5425440" cy="2805362"/>
        </p:xfrm>
        <a:graphic>
          <a:graphicData uri="http://schemas.openxmlformats.org/drawingml/2006/table">
            <a:tbl>
              <a:tblPr firstRow="1" bandRow="1">
                <a:tableStyleId>{87103D19-456E-4ACA-AAA1-257D443D96B4}</a:tableStyleId>
              </a:tblPr>
              <a:tblGrid>
                <a:gridCol w="2556512">
                  <a:extLst>
                    <a:ext uri="{9D8B030D-6E8A-4147-A177-3AD203B41FA5}">
                      <a16:colId xmlns:a16="http://schemas.microsoft.com/office/drawing/2014/main" val="1849792083"/>
                    </a:ext>
                  </a:extLst>
                </a:gridCol>
                <a:gridCol w="2868928">
                  <a:extLst>
                    <a:ext uri="{9D8B030D-6E8A-4147-A177-3AD203B41FA5}">
                      <a16:colId xmlns:a16="http://schemas.microsoft.com/office/drawing/2014/main" val="1645859464"/>
                    </a:ext>
                  </a:extLst>
                </a:gridCol>
              </a:tblGrid>
              <a:tr h="492672">
                <a:tc gridSpan="2">
                  <a:txBody>
                    <a:bodyPr/>
                    <a:lstStyle/>
                    <a:p>
                      <a:pPr algn="ctr" fontAlgn="t"/>
                      <a:r>
                        <a:rPr lang="en-US" sz="2400" b="1" i="1">
                          <a:solidFill>
                            <a:schemeClr val="bg1"/>
                          </a:solidFill>
                          <a:effectLst/>
                          <a:latin typeface="Times New Roman"/>
                        </a:rPr>
                        <a:t>AIRLINE</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817913481"/>
                  </a:ext>
                </a:extLst>
              </a:tr>
              <a:tr h="425826">
                <a:tc>
                  <a:txBody>
                    <a:bodyPr/>
                    <a:lstStyle/>
                    <a:p>
                      <a:pPr fontAlgn="t"/>
                      <a:r>
                        <a:rPr lang="en-US" sz="2400" b="1" i="1">
                          <a:solidFill>
                            <a:schemeClr val="tx1"/>
                          </a:solidFill>
                          <a:effectLst/>
                          <a:latin typeface="Times New Roman"/>
                        </a:rPr>
                        <a:t>id</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a:solidFill>
                            <a:schemeClr val="tx1"/>
                          </a:solidFill>
                          <a:effectLst/>
                          <a:latin typeface="Times New Roman"/>
                        </a:rPr>
                        <a:t>int</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89731986"/>
                  </a:ext>
                </a:extLst>
              </a:tr>
              <a:tr h="425826">
                <a:tc>
                  <a:txBody>
                    <a:bodyPr/>
                    <a:lstStyle/>
                    <a:p>
                      <a:pPr fontAlgn="t"/>
                      <a:r>
                        <a:rPr lang="en-US" sz="2400" b="1" i="1">
                          <a:solidFill>
                            <a:schemeClr val="tx1"/>
                          </a:solidFill>
                          <a:effectLst/>
                          <a:latin typeface="Times New Roman"/>
                        </a:rPr>
                        <a:t>code</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a:solidFill>
                            <a:schemeClr val="tx1"/>
                          </a:solidFill>
                          <a:effectLst/>
                          <a:latin typeface="Times New Roman"/>
                        </a:rPr>
                        <a:t>String</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765534763"/>
                  </a:ext>
                </a:extLst>
              </a:tr>
              <a:tr h="425826">
                <a:tc>
                  <a:txBody>
                    <a:bodyPr/>
                    <a:lstStyle/>
                    <a:p>
                      <a:pPr fontAlgn="t"/>
                      <a:r>
                        <a:rPr lang="en-US" sz="2400" b="1" i="1">
                          <a:solidFill>
                            <a:schemeClr val="tx1"/>
                          </a:solidFill>
                          <a:effectLst/>
                          <a:latin typeface="Times New Roman"/>
                        </a:rPr>
                        <a:t>is_lowcost</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a:solidFill>
                            <a:schemeClr val="tx1"/>
                          </a:solidFill>
                          <a:effectLst/>
                          <a:latin typeface="Times New Roman"/>
                        </a:rPr>
                        <a:t>boolean</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4161265163"/>
                  </a:ext>
                </a:extLst>
              </a:tr>
              <a:tr h="425826">
                <a:tc>
                  <a:txBody>
                    <a:bodyPr/>
                    <a:lstStyle/>
                    <a:p>
                      <a:pPr fontAlgn="t"/>
                      <a:r>
                        <a:rPr lang="en-US" sz="2400" b="1" i="1">
                          <a:solidFill>
                            <a:schemeClr val="tx1"/>
                          </a:solidFill>
                          <a:effectLst/>
                          <a:latin typeface="Times New Roman"/>
                        </a:rPr>
                        <a:t>logo</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a:solidFill>
                            <a:schemeClr val="tx1"/>
                          </a:solidFill>
                          <a:effectLst/>
                          <a:latin typeface="Times New Roman"/>
                        </a:rPr>
                        <a:t>String</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696820464"/>
                  </a:ext>
                </a:extLst>
              </a:tr>
              <a:tr h="425826">
                <a:tc>
                  <a:txBody>
                    <a:bodyPr/>
                    <a:lstStyle/>
                    <a:p>
                      <a:pPr fontAlgn="t"/>
                      <a:r>
                        <a:rPr lang="en-US" sz="2400" b="1" i="1">
                          <a:solidFill>
                            <a:schemeClr val="tx1"/>
                          </a:solidFill>
                          <a:effectLst/>
                          <a:latin typeface="Times New Roman"/>
                        </a:rPr>
                        <a:t>name</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400" b="1" i="1">
                          <a:solidFill>
                            <a:schemeClr val="tx1"/>
                          </a:solidFill>
                          <a:effectLst/>
                          <a:latin typeface="Times New Roman"/>
                        </a:rPr>
                        <a:t>String</a:t>
                      </a:r>
                    </a:p>
                  </a:txBody>
                  <a:tcPr marL="96779" marR="96779" marT="48389" marB="48389">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092628415"/>
                  </a:ext>
                </a:extLst>
              </a:tr>
            </a:tbl>
          </a:graphicData>
        </a:graphic>
      </p:graphicFrame>
    </p:spTree>
    <p:extLst>
      <p:ext uri="{BB962C8B-B14F-4D97-AF65-F5344CB8AC3E}">
        <p14:creationId xmlns:p14="http://schemas.microsoft.com/office/powerpoint/2010/main" val="281327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dirty="0" smtClean="0"/>
              <a:t>14</a:t>
            </a:fld>
            <a:endParaRPr lang="en-US"/>
          </a:p>
        </p:txBody>
      </p:sp>
      <p:sp>
        <p:nvSpPr>
          <p:cNvPr id="7" name="Rectangle 6">
            <a:extLst>
              <a:ext uri="{FF2B5EF4-FFF2-40B4-BE49-F238E27FC236}">
                <a16:creationId xmlns:a16="http://schemas.microsoft.com/office/drawing/2014/main" id="{C434600B-A2AA-99D7-441D-5594FE1BFD35}"/>
              </a:ext>
            </a:extLst>
          </p:cNvPr>
          <p:cNvSpPr/>
          <p:nvPr/>
        </p:nvSpPr>
        <p:spPr>
          <a:xfrm>
            <a:off x="763654" y="406437"/>
            <a:ext cx="11061073" cy="6280146"/>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pPr>
              <a:lnSpc>
                <a:spcPct val="110000"/>
              </a:lnSpc>
              <a:spcBef>
                <a:spcPts val="400"/>
              </a:spcBef>
              <a:spcAft>
                <a:spcPts val="400"/>
              </a:spcAft>
            </a:pPr>
            <a:endParaRPr lang="en-US" sz="3600" i="1" u="sng">
              <a:latin typeface="Times New Roman"/>
              <a:cs typeface="Arial"/>
            </a:endParaRPr>
          </a:p>
        </p:txBody>
      </p:sp>
      <p:sp>
        <p:nvSpPr>
          <p:cNvPr id="6" name="TextBox 5">
            <a:extLst>
              <a:ext uri="{FF2B5EF4-FFF2-40B4-BE49-F238E27FC236}">
                <a16:creationId xmlns:a16="http://schemas.microsoft.com/office/drawing/2014/main" id="{2EC48076-9E81-87C7-C2B5-A0F148D8B0B4}"/>
              </a:ext>
            </a:extLst>
          </p:cNvPr>
          <p:cNvSpPr txBox="1"/>
          <p:nvPr/>
        </p:nvSpPr>
        <p:spPr>
          <a:xfrm>
            <a:off x="1319249" y="530797"/>
            <a:ext cx="7488620"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400" b="1" i="1" dirty="0">
                <a:solidFill>
                  <a:schemeClr val="bg1"/>
                </a:solidFill>
                <a:latin typeface="Times New Roman"/>
                <a:cs typeface="Arial"/>
              </a:rPr>
              <a:t>Database Design</a:t>
            </a:r>
            <a:endParaRPr lang="en-US" sz="4400" b="1" i="1" dirty="0">
              <a:solidFill>
                <a:schemeClr val="bg1"/>
              </a:solidFill>
              <a:latin typeface="Times New Roman"/>
              <a:cs typeface="Times New Roman"/>
            </a:endParaRPr>
          </a:p>
        </p:txBody>
      </p:sp>
      <p:graphicFrame>
        <p:nvGraphicFramePr>
          <p:cNvPr id="3" name="Table 2">
            <a:extLst>
              <a:ext uri="{FF2B5EF4-FFF2-40B4-BE49-F238E27FC236}">
                <a16:creationId xmlns:a16="http://schemas.microsoft.com/office/drawing/2014/main" id="{58AAD756-2C23-B351-1CEC-58AB0EA38FEA}"/>
              </a:ext>
            </a:extLst>
          </p:cNvPr>
          <p:cNvGraphicFramePr>
            <a:graphicFrameLocks noGrp="1"/>
          </p:cNvGraphicFramePr>
          <p:nvPr>
            <p:extLst>
              <p:ext uri="{D42A27DB-BD31-4B8C-83A1-F6EECF244321}">
                <p14:modId xmlns:p14="http://schemas.microsoft.com/office/powerpoint/2010/main" val="421311949"/>
              </p:ext>
            </p:extLst>
          </p:nvPr>
        </p:nvGraphicFramePr>
        <p:xfrm>
          <a:off x="3769414" y="1332264"/>
          <a:ext cx="5353538" cy="4957670"/>
        </p:xfrm>
        <a:graphic>
          <a:graphicData uri="http://schemas.openxmlformats.org/drawingml/2006/table">
            <a:tbl>
              <a:tblPr firstRow="1" bandRow="1">
                <a:tableStyleId>{87103D19-456E-4ACA-AAA1-257D443D96B4}</a:tableStyleId>
              </a:tblPr>
              <a:tblGrid>
                <a:gridCol w="2676769">
                  <a:extLst>
                    <a:ext uri="{9D8B030D-6E8A-4147-A177-3AD203B41FA5}">
                      <a16:colId xmlns:a16="http://schemas.microsoft.com/office/drawing/2014/main" val="3570945612"/>
                    </a:ext>
                  </a:extLst>
                </a:gridCol>
                <a:gridCol w="2676769">
                  <a:extLst>
                    <a:ext uri="{9D8B030D-6E8A-4147-A177-3AD203B41FA5}">
                      <a16:colId xmlns:a16="http://schemas.microsoft.com/office/drawing/2014/main" val="1466338841"/>
                    </a:ext>
                  </a:extLst>
                </a:gridCol>
              </a:tblGrid>
              <a:tr h="316230">
                <a:tc gridSpan="2">
                  <a:txBody>
                    <a:bodyPr/>
                    <a:lstStyle/>
                    <a:p>
                      <a:pPr algn="ctr" fontAlgn="t"/>
                      <a:r>
                        <a:rPr lang="en-US" sz="2400" b="1" i="1">
                          <a:solidFill>
                            <a:schemeClr val="bg1"/>
                          </a:solidFill>
                          <a:effectLst/>
                          <a:latin typeface="Times New Roman"/>
                        </a:rPr>
                        <a:t>AIRPORT</a:t>
                      </a:r>
                      <a:endParaRPr lang="en-US" sz="2400" i="1">
                        <a:solidFill>
                          <a:schemeClr val="bg1"/>
                        </a:solidFill>
                        <a:effectLst/>
                        <a:latin typeface="Times New Roman"/>
                      </a:endParaRP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9052187"/>
                  </a:ext>
                </a:extLst>
              </a:tr>
              <a:tr h="316230">
                <a:tc>
                  <a:txBody>
                    <a:bodyPr/>
                    <a:lstStyle/>
                    <a:p>
                      <a:pPr fontAlgn="t"/>
                      <a:r>
                        <a:rPr lang="en-US" sz="2000" b="1" i="1">
                          <a:solidFill>
                            <a:srgbClr val="1A1A1A"/>
                          </a:solidFill>
                          <a:effectLst/>
                          <a:latin typeface="Times New Roman"/>
                        </a:rPr>
                        <a:t>id</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int</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730452602"/>
                  </a:ext>
                </a:extLst>
              </a:tr>
              <a:tr h="316230">
                <a:tc>
                  <a:txBody>
                    <a:bodyPr/>
                    <a:lstStyle/>
                    <a:p>
                      <a:pPr fontAlgn="t"/>
                      <a:r>
                        <a:rPr lang="en-US" sz="2000" b="1" i="1">
                          <a:solidFill>
                            <a:srgbClr val="1A1A1A"/>
                          </a:solidFill>
                          <a:effectLst/>
                          <a:latin typeface="Times New Roman"/>
                        </a:rPr>
                        <a:t>iata_code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630388818"/>
                  </a:ext>
                </a:extLst>
              </a:tr>
              <a:tr h="316230">
                <a:tc>
                  <a:txBody>
                    <a:bodyPr/>
                    <a:lstStyle/>
                    <a:p>
                      <a:pPr fontAlgn="t"/>
                      <a:r>
                        <a:rPr lang="en-US" sz="2000" b="1" i="1">
                          <a:solidFill>
                            <a:srgbClr val="1A1A1A"/>
                          </a:solidFill>
                          <a:effectLst/>
                          <a:latin typeface="Times New Roman"/>
                        </a:rPr>
                        <a:t>airport_name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708871337"/>
                  </a:ext>
                </a:extLst>
              </a:tr>
              <a:tr h="316230">
                <a:tc>
                  <a:txBody>
                    <a:bodyPr/>
                    <a:lstStyle/>
                    <a:p>
                      <a:pPr fontAlgn="t"/>
                      <a:r>
                        <a:rPr lang="en-US" sz="2000" b="1" i="1">
                          <a:solidFill>
                            <a:srgbClr val="1A1A1A"/>
                          </a:solidFill>
                          <a:effectLst/>
                          <a:latin typeface="Times New Roman"/>
                        </a:rPr>
                        <a:t>country</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765151935"/>
                  </a:ext>
                </a:extLst>
              </a:tr>
              <a:tr h="316230">
                <a:tc>
                  <a:txBody>
                    <a:bodyPr/>
                    <a:lstStyle/>
                    <a:p>
                      <a:pPr fontAlgn="t"/>
                      <a:r>
                        <a:rPr lang="en-US" sz="2000" b="1" i="1">
                          <a:solidFill>
                            <a:srgbClr val="1A1A1A"/>
                          </a:solidFill>
                          <a:effectLst/>
                          <a:latin typeface="Times New Roman"/>
                        </a:rPr>
                        <a:t>latitude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double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009015647"/>
                  </a:ext>
                </a:extLst>
              </a:tr>
              <a:tr h="316230">
                <a:tc>
                  <a:txBody>
                    <a:bodyPr/>
                    <a:lstStyle/>
                    <a:p>
                      <a:pPr fontAlgn="t"/>
                      <a:r>
                        <a:rPr lang="en-US" sz="2000" b="1" i="1">
                          <a:solidFill>
                            <a:srgbClr val="1A1A1A"/>
                          </a:solidFill>
                          <a:effectLst/>
                          <a:latin typeface="Times New Roman"/>
                        </a:rPr>
                        <a:t>longitude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double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556260810"/>
                  </a:ext>
                </a:extLst>
              </a:tr>
              <a:tr h="316230">
                <a:tc>
                  <a:txBody>
                    <a:bodyPr/>
                    <a:lstStyle/>
                    <a:p>
                      <a:pPr fontAlgn="t"/>
                      <a:r>
                        <a:rPr lang="en-US" sz="2000" b="1" i="1">
                          <a:solidFill>
                            <a:srgbClr val="1A1A1A"/>
                          </a:solidFill>
                          <a:effectLst/>
                          <a:latin typeface="Times New Roman"/>
                        </a:rPr>
                        <a:t>city</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268347766"/>
                  </a:ext>
                </a:extLst>
              </a:tr>
              <a:tr h="316230">
                <a:tc>
                  <a:txBody>
                    <a:bodyPr/>
                    <a:lstStyle/>
                    <a:p>
                      <a:pPr fontAlgn="t"/>
                      <a:r>
                        <a:rPr lang="en-US" sz="2000" b="1" i="1">
                          <a:solidFill>
                            <a:srgbClr val="1A1A1A"/>
                          </a:solidFill>
                          <a:effectLst/>
                          <a:latin typeface="Times New Roman"/>
                        </a:rPr>
                        <a:t>state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899782202"/>
                  </a:ext>
                </a:extLst>
              </a:tr>
              <a:tr h="316230">
                <a:tc>
                  <a:txBody>
                    <a:bodyPr/>
                    <a:lstStyle/>
                    <a:p>
                      <a:pPr fontAlgn="t"/>
                      <a:r>
                        <a:rPr lang="en-US" sz="2000" b="1" i="1">
                          <a:solidFill>
                            <a:srgbClr val="1A1A1A"/>
                          </a:solidFill>
                          <a:effectLst/>
                          <a:latin typeface="Times New Roman"/>
                        </a:rPr>
                        <a:t>icao</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2000" b="1" i="1">
                          <a:solidFill>
                            <a:srgbClr val="1A1A1A"/>
                          </a:solidFill>
                          <a:effectLst/>
                          <a:latin typeface="Times New Roman"/>
                        </a:rPr>
                        <a:t>String</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369635416"/>
                  </a:ext>
                </a:extLst>
              </a:tr>
              <a:tr h="316230">
                <a:tc>
                  <a:txBody>
                    <a:bodyPr/>
                    <a:lstStyle/>
                    <a:p>
                      <a:pPr fontAlgn="t"/>
                      <a:r>
                        <a:rPr lang="en-US" sz="2000" b="1" i="1">
                          <a:solidFill>
                            <a:srgbClr val="1A1A1A"/>
                          </a:solidFill>
                          <a:effectLst/>
                          <a:latin typeface="Times New Roman"/>
                        </a:rPr>
                        <a:t>created_on</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lvl="0">
                        <a:buNone/>
                      </a:pPr>
                      <a:r>
                        <a:rPr lang="en-US" sz="2000" b="1" i="1">
                          <a:solidFill>
                            <a:srgbClr val="1A1A1A"/>
                          </a:solidFill>
                          <a:effectLst/>
                          <a:latin typeface="Times New Roman"/>
                        </a:rPr>
                        <a:t>LocalDateTime</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036921907"/>
                  </a:ext>
                </a:extLst>
              </a:tr>
              <a:tr h="316230">
                <a:tc>
                  <a:txBody>
                    <a:bodyPr/>
                    <a:lstStyle/>
                    <a:p>
                      <a:pPr fontAlgn="t"/>
                      <a:r>
                        <a:rPr lang="en-US" sz="2000" b="1" i="1">
                          <a:solidFill>
                            <a:srgbClr val="1A1A1A"/>
                          </a:solidFill>
                          <a:effectLst/>
                          <a:latin typeface="Times New Roman"/>
                        </a:rPr>
                        <a:t>updated_on</a:t>
                      </a:r>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lvl="0">
                        <a:buNone/>
                      </a:pPr>
                      <a:r>
                        <a:rPr lang="en-US" sz="2000" b="1" i="1" u="none" strike="noStrike" noProof="0">
                          <a:solidFill>
                            <a:srgbClr val="1A1A1A"/>
                          </a:solidFill>
                          <a:effectLst/>
                          <a:latin typeface="Times New Roman"/>
                        </a:rPr>
                        <a:t>LocalDateTime</a:t>
                      </a:r>
                      <a:endParaRPr lang="en-US" u="none" strike="noStrike" noProof="0"/>
                    </a:p>
                  </a:txBody>
                  <a:tcPr marL="71870" marR="71870" marT="35935" marB="359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134128104"/>
                  </a:ext>
                </a:extLst>
              </a:tr>
              <a:tr h="316230">
                <a:tc>
                  <a:txBody>
                    <a:bodyPr/>
                    <a:lstStyle/>
                    <a:p>
                      <a:pPr lvl="0">
                        <a:buNone/>
                      </a:pPr>
                      <a:r>
                        <a:rPr lang="en-US" sz="2000" b="1" i="1">
                          <a:solidFill>
                            <a:srgbClr val="1A1A1A"/>
                          </a:solidFill>
                          <a:effectLst/>
                          <a:latin typeface="Times New Roman"/>
                        </a:rPr>
                        <a:t>direct_flights</a:t>
                      </a:r>
                    </a:p>
                  </a:txBody>
                  <a:tcPr marL="71869" marR="71869" marT="35935" marB="35935">
                    <a:lnL w="9524">
                      <a:solidFill>
                        <a:srgbClr val="A9A9A9"/>
                      </a:solidFill>
                    </a:lnL>
                    <a:lnR w="9524">
                      <a:solidFill>
                        <a:srgbClr val="A9A9A9"/>
                      </a:solidFill>
                    </a:lnR>
                    <a:lnT w="9525" cap="flat" cmpd="sng" algn="ctr">
                      <a:solidFill>
                        <a:srgbClr val="A9A9A9"/>
                      </a:solidFill>
                      <a:prstDash val="solid"/>
                      <a:round/>
                      <a:headEnd type="none" w="med" len="med"/>
                      <a:tailEnd type="none" w="med" len="med"/>
                    </a:lnT>
                    <a:lnB w="9524">
                      <a:solidFill>
                        <a:srgbClr val="A9A9A9"/>
                      </a:solidFill>
                    </a:lnB>
                  </a:tcPr>
                </a:tc>
                <a:tc>
                  <a:txBody>
                    <a:bodyPr/>
                    <a:lstStyle/>
                    <a:p>
                      <a:pPr lvl="0">
                        <a:buNone/>
                      </a:pPr>
                      <a:r>
                        <a:rPr lang="en-US" sz="2000" b="1" i="1" u="none" strike="noStrike" noProof="0">
                          <a:solidFill>
                            <a:srgbClr val="1A1A1A"/>
                          </a:solidFill>
                          <a:effectLst/>
                          <a:latin typeface="Times New Roman"/>
                        </a:rPr>
                        <a:t>int</a:t>
                      </a:r>
                    </a:p>
                  </a:txBody>
                  <a:tcPr marL="71869" marR="71869" marT="35935" marB="35935">
                    <a:lnL w="9524">
                      <a:solidFill>
                        <a:srgbClr val="A9A9A9"/>
                      </a:solidFill>
                    </a:lnL>
                    <a:lnR w="9524">
                      <a:solidFill>
                        <a:srgbClr val="A9A9A9"/>
                      </a:solidFill>
                    </a:lnR>
                    <a:lnT w="9525" cap="flat" cmpd="sng" algn="ctr">
                      <a:solidFill>
                        <a:srgbClr val="A9A9A9"/>
                      </a:solidFill>
                      <a:prstDash val="solid"/>
                      <a:round/>
                      <a:headEnd type="none" w="med" len="med"/>
                      <a:tailEnd type="none" w="med" len="med"/>
                    </a:lnT>
                    <a:lnB w="9524">
                      <a:solidFill>
                        <a:srgbClr val="A9A9A9"/>
                      </a:solidFill>
                    </a:lnB>
                  </a:tcPr>
                </a:tc>
                <a:extLst>
                  <a:ext uri="{0D108BD9-81ED-4DB2-BD59-A6C34878D82A}">
                    <a16:rowId xmlns:a16="http://schemas.microsoft.com/office/drawing/2014/main" val="3319315865"/>
                  </a:ext>
                </a:extLst>
              </a:tr>
            </a:tbl>
          </a:graphicData>
        </a:graphic>
      </p:graphicFrame>
    </p:spTree>
    <p:extLst>
      <p:ext uri="{BB962C8B-B14F-4D97-AF65-F5344CB8AC3E}">
        <p14:creationId xmlns:p14="http://schemas.microsoft.com/office/powerpoint/2010/main" val="404779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dirty="0" smtClean="0"/>
              <a:t>15</a:t>
            </a:fld>
            <a:endParaRPr lang="en-US"/>
          </a:p>
        </p:txBody>
      </p:sp>
      <p:sp>
        <p:nvSpPr>
          <p:cNvPr id="7" name="Rectangle 6">
            <a:extLst>
              <a:ext uri="{FF2B5EF4-FFF2-40B4-BE49-F238E27FC236}">
                <a16:creationId xmlns:a16="http://schemas.microsoft.com/office/drawing/2014/main" id="{C434600B-A2AA-99D7-441D-5594FE1BFD35}"/>
              </a:ext>
            </a:extLst>
          </p:cNvPr>
          <p:cNvSpPr/>
          <p:nvPr/>
        </p:nvSpPr>
        <p:spPr>
          <a:xfrm>
            <a:off x="763654" y="327609"/>
            <a:ext cx="11061073" cy="6280146"/>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pPr>
              <a:lnSpc>
                <a:spcPct val="110000"/>
              </a:lnSpc>
              <a:spcBef>
                <a:spcPts val="400"/>
              </a:spcBef>
              <a:spcAft>
                <a:spcPts val="400"/>
              </a:spcAft>
            </a:pPr>
            <a:endParaRPr lang="en-US" sz="3600" i="1" u="sng">
              <a:latin typeface="Times New Roman"/>
              <a:cs typeface="Arial"/>
            </a:endParaRPr>
          </a:p>
        </p:txBody>
      </p:sp>
      <p:graphicFrame>
        <p:nvGraphicFramePr>
          <p:cNvPr id="3" name="Table 2">
            <a:extLst>
              <a:ext uri="{FF2B5EF4-FFF2-40B4-BE49-F238E27FC236}">
                <a16:creationId xmlns:a16="http://schemas.microsoft.com/office/drawing/2014/main" id="{D17B60F0-CD5D-4EB9-989E-73626637A590}"/>
              </a:ext>
            </a:extLst>
          </p:cNvPr>
          <p:cNvGraphicFramePr>
            <a:graphicFrameLocks noGrp="1"/>
          </p:cNvGraphicFramePr>
          <p:nvPr>
            <p:extLst>
              <p:ext uri="{D42A27DB-BD31-4B8C-83A1-F6EECF244321}">
                <p14:modId xmlns:p14="http://schemas.microsoft.com/office/powerpoint/2010/main" val="2796193473"/>
              </p:ext>
            </p:extLst>
          </p:nvPr>
        </p:nvGraphicFramePr>
        <p:xfrm>
          <a:off x="4024514" y="1153862"/>
          <a:ext cx="4132438" cy="5223828"/>
        </p:xfrm>
        <a:graphic>
          <a:graphicData uri="http://schemas.openxmlformats.org/drawingml/2006/table">
            <a:tbl>
              <a:tblPr firstRow="1" bandRow="1">
                <a:tableStyleId>{87103D19-456E-4ACA-AAA1-257D443D96B4}</a:tableStyleId>
              </a:tblPr>
              <a:tblGrid>
                <a:gridCol w="2052704">
                  <a:extLst>
                    <a:ext uri="{9D8B030D-6E8A-4147-A177-3AD203B41FA5}">
                      <a16:colId xmlns:a16="http://schemas.microsoft.com/office/drawing/2014/main" val="1896039528"/>
                    </a:ext>
                  </a:extLst>
                </a:gridCol>
                <a:gridCol w="2079734">
                  <a:extLst>
                    <a:ext uri="{9D8B030D-6E8A-4147-A177-3AD203B41FA5}">
                      <a16:colId xmlns:a16="http://schemas.microsoft.com/office/drawing/2014/main" val="864180601"/>
                    </a:ext>
                  </a:extLst>
                </a:gridCol>
              </a:tblGrid>
              <a:tr h="243744">
                <a:tc gridSpan="2">
                  <a:txBody>
                    <a:bodyPr/>
                    <a:lstStyle/>
                    <a:p>
                      <a:pPr algn="ctr" fontAlgn="t"/>
                      <a:r>
                        <a:rPr lang="en-US" sz="1500" b="1" i="1">
                          <a:solidFill>
                            <a:schemeClr val="bg1"/>
                          </a:solidFill>
                          <a:effectLst/>
                          <a:latin typeface="Times New Roman"/>
                        </a:rPr>
                        <a:t>ROUTE</a:t>
                      </a:r>
                    </a:p>
                  </a:txBody>
                  <a:tcPr marL="47069" marR="0"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56712545"/>
                  </a:ext>
                </a:extLst>
              </a:tr>
              <a:tr h="229406">
                <a:tc>
                  <a:txBody>
                    <a:bodyPr/>
                    <a:lstStyle/>
                    <a:p>
                      <a:pPr fontAlgn="t"/>
                      <a:r>
                        <a:rPr lang="en-US" sz="1400" b="1" i="1">
                          <a:solidFill>
                            <a:schemeClr val="tx1"/>
                          </a:solidFill>
                          <a:effectLst/>
                          <a:latin typeface="Times New Roman"/>
                        </a:rPr>
                        <a:t>id</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int</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388832751"/>
                  </a:ext>
                </a:extLst>
              </a:tr>
              <a:tr h="229406">
                <a:tc>
                  <a:txBody>
                    <a:bodyPr/>
                    <a:lstStyle/>
                    <a:p>
                      <a:pPr fontAlgn="t"/>
                      <a:r>
                        <a:rPr lang="en-US" sz="1400" b="1" i="1">
                          <a:solidFill>
                            <a:schemeClr val="tx1"/>
                          </a:solidFill>
                          <a:effectLst/>
                          <a:latin typeface="Times New Roman"/>
                        </a:rPr>
                        <a:t>iata_from</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String</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483310236"/>
                  </a:ext>
                </a:extLst>
              </a:tr>
              <a:tr h="229406">
                <a:tc>
                  <a:txBody>
                    <a:bodyPr/>
                    <a:lstStyle/>
                    <a:p>
                      <a:pPr fontAlgn="t"/>
                      <a:r>
                        <a:rPr lang="en-US" sz="1400" b="1" i="1">
                          <a:solidFill>
                            <a:schemeClr val="tx1"/>
                          </a:solidFill>
                          <a:effectLst/>
                          <a:latin typeface="Times New Roman"/>
                        </a:rPr>
                        <a:t>iata_to</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String</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830527776"/>
                  </a:ext>
                </a:extLst>
              </a:tr>
              <a:tr h="229406">
                <a:tc>
                  <a:txBody>
                    <a:bodyPr/>
                    <a:lstStyle/>
                    <a:p>
                      <a:pPr lvl="0">
                        <a:buNone/>
                      </a:pPr>
                      <a:r>
                        <a:rPr lang="en-US" sz="1400" b="1" i="1">
                          <a:solidFill>
                            <a:schemeClr val="tx1"/>
                          </a:solidFill>
                          <a:effectLst/>
                          <a:latin typeface="Times New Roman"/>
                        </a:rPr>
                        <a:t>air_line_iata</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String</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797722649"/>
                  </a:ext>
                </a:extLst>
              </a:tr>
              <a:tr h="229406">
                <a:tc>
                  <a:txBody>
                    <a:bodyPr/>
                    <a:lstStyle/>
                    <a:p>
                      <a:pPr fontAlgn="t"/>
                      <a:r>
                        <a:rPr lang="en-US" sz="1400" b="1" i="1">
                          <a:solidFill>
                            <a:schemeClr val="tx1"/>
                          </a:solidFill>
                          <a:effectLst/>
                          <a:latin typeface="Times New Roman"/>
                        </a:rPr>
                        <a:t>day1</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4074902057"/>
                  </a:ext>
                </a:extLst>
              </a:tr>
              <a:tr h="229406">
                <a:tc>
                  <a:txBody>
                    <a:bodyPr/>
                    <a:lstStyle/>
                    <a:p>
                      <a:pPr fontAlgn="t"/>
                      <a:r>
                        <a:rPr lang="en-US" sz="1400" b="1" i="1">
                          <a:solidFill>
                            <a:schemeClr val="tx1"/>
                          </a:solidFill>
                          <a:effectLst/>
                          <a:latin typeface="Times New Roman"/>
                        </a:rPr>
                        <a:t>day2</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277566991"/>
                  </a:ext>
                </a:extLst>
              </a:tr>
              <a:tr h="229406">
                <a:tc>
                  <a:txBody>
                    <a:bodyPr/>
                    <a:lstStyle/>
                    <a:p>
                      <a:pPr fontAlgn="t"/>
                      <a:r>
                        <a:rPr lang="en-US" sz="1400" b="1" i="1">
                          <a:solidFill>
                            <a:schemeClr val="tx1"/>
                          </a:solidFill>
                          <a:effectLst/>
                          <a:latin typeface="Times New Roman"/>
                        </a:rPr>
                        <a:t>day3</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289367396"/>
                  </a:ext>
                </a:extLst>
              </a:tr>
              <a:tr h="229406">
                <a:tc>
                  <a:txBody>
                    <a:bodyPr/>
                    <a:lstStyle/>
                    <a:p>
                      <a:pPr fontAlgn="t"/>
                      <a:r>
                        <a:rPr lang="en-US" sz="1400" b="1" i="1">
                          <a:solidFill>
                            <a:schemeClr val="tx1"/>
                          </a:solidFill>
                          <a:effectLst/>
                          <a:latin typeface="Times New Roman"/>
                        </a:rPr>
                        <a:t>day4</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49346783"/>
                  </a:ext>
                </a:extLst>
              </a:tr>
              <a:tr h="229406">
                <a:tc>
                  <a:txBody>
                    <a:bodyPr/>
                    <a:lstStyle/>
                    <a:p>
                      <a:pPr fontAlgn="t"/>
                      <a:r>
                        <a:rPr lang="en-US" sz="1400" b="1" i="1">
                          <a:solidFill>
                            <a:schemeClr val="tx1"/>
                          </a:solidFill>
                          <a:effectLst/>
                          <a:latin typeface="Times New Roman"/>
                        </a:rPr>
                        <a:t>day5</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506135480"/>
                  </a:ext>
                </a:extLst>
              </a:tr>
              <a:tr h="229406">
                <a:tc>
                  <a:txBody>
                    <a:bodyPr/>
                    <a:lstStyle/>
                    <a:p>
                      <a:pPr fontAlgn="t"/>
                      <a:r>
                        <a:rPr lang="en-US" sz="1400" b="1" i="1">
                          <a:solidFill>
                            <a:schemeClr val="tx1"/>
                          </a:solidFill>
                          <a:effectLst/>
                          <a:latin typeface="Times New Roman"/>
                        </a:rPr>
                        <a:t>day6</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613499670"/>
                  </a:ext>
                </a:extLst>
              </a:tr>
              <a:tr h="229406">
                <a:tc>
                  <a:txBody>
                    <a:bodyPr/>
                    <a:lstStyle/>
                    <a:p>
                      <a:pPr fontAlgn="t"/>
                      <a:r>
                        <a:rPr lang="en-US" sz="1400" b="1" i="1">
                          <a:solidFill>
                            <a:schemeClr val="tx1"/>
                          </a:solidFill>
                          <a:effectLst/>
                          <a:latin typeface="Times New Roman"/>
                        </a:rPr>
                        <a:t>day7</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boolean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436322688"/>
                  </a:ext>
                </a:extLst>
              </a:tr>
              <a:tr h="229406">
                <a:tc>
                  <a:txBody>
                    <a:bodyPr/>
                    <a:lstStyle/>
                    <a:p>
                      <a:pPr fontAlgn="t"/>
                      <a:r>
                        <a:rPr lang="en-US" sz="1400" b="1" i="1">
                          <a:solidFill>
                            <a:schemeClr val="tx1"/>
                          </a:solidFill>
                          <a:effectLst/>
                          <a:latin typeface="Times New Roman"/>
                        </a:rPr>
                        <a:t>max_duration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LocalDateTime</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13329255"/>
                  </a:ext>
                </a:extLst>
              </a:tr>
              <a:tr h="229406">
                <a:tc>
                  <a:txBody>
                    <a:bodyPr/>
                    <a:lstStyle/>
                    <a:p>
                      <a:pPr fontAlgn="t"/>
                      <a:r>
                        <a:rPr lang="en-US" sz="1400" b="1" i="1">
                          <a:solidFill>
                            <a:schemeClr val="tx1"/>
                          </a:solidFill>
                          <a:effectLst/>
                          <a:latin typeface="Times New Roman"/>
                        </a:rPr>
                        <a:t>min_duration</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tc>
                  <a:txBody>
                    <a:bodyPr/>
                    <a:lstStyle/>
                    <a:p>
                      <a:pPr fontAlgn="t"/>
                      <a:r>
                        <a:rPr lang="en-US" sz="1400" b="1" i="1">
                          <a:solidFill>
                            <a:schemeClr val="tx1"/>
                          </a:solidFill>
                          <a:effectLst/>
                          <a:latin typeface="Times New Roman"/>
                        </a:rPr>
                        <a:t>LocalDateTime</a:t>
                      </a:r>
                    </a:p>
                  </a:txBody>
                  <a:tcPr marL="47069" marR="47069" marT="23535" marB="23535">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917654786"/>
                  </a:ext>
                </a:extLst>
              </a:tr>
              <a:tr h="229406">
                <a:tc>
                  <a:txBody>
                    <a:bodyPr/>
                    <a:lstStyle/>
                    <a:p>
                      <a:pPr lvl="0">
                        <a:buNone/>
                      </a:pPr>
                      <a:r>
                        <a:rPr lang="en-US" sz="1400" b="1" i="1">
                          <a:solidFill>
                            <a:schemeClr val="tx1"/>
                          </a:solidFill>
                          <a:effectLst/>
                          <a:latin typeface="Times New Roman"/>
                        </a:rPr>
                        <a:t>airport_via</a:t>
                      </a:r>
                    </a:p>
                  </a:txBody>
                  <a:tcPr marL="47069" marR="47069" marT="23534" marB="23534">
                    <a:lnL w="9524">
                      <a:solidFill>
                        <a:srgbClr val="A9A9A9"/>
                      </a:solidFill>
                    </a:lnL>
                    <a:lnR w="9524">
                      <a:solidFill>
                        <a:srgbClr val="A9A9A9"/>
                      </a:solidFill>
                    </a:lnR>
                    <a:lnT w="9525" cap="flat" cmpd="sng" algn="ctr">
                      <a:solidFill>
                        <a:srgbClr val="A9A9A9"/>
                      </a:solidFill>
                      <a:prstDash val="solid"/>
                      <a:round/>
                      <a:headEnd type="none" w="med" len="med"/>
                      <a:tailEnd type="none" w="med" len="med"/>
                    </a:lnT>
                    <a:lnB w="9524" cap="flat" cmpd="sng" algn="ctr">
                      <a:solidFill>
                        <a:srgbClr val="A9A9A9"/>
                      </a:solidFill>
                      <a:prstDash val="solid"/>
                      <a:round/>
                      <a:headEnd type="none" w="med" len="med"/>
                      <a:tailEnd type="none" w="med" len="med"/>
                    </a:lnB>
                  </a:tcPr>
                </a:tc>
                <a:tc>
                  <a:txBody>
                    <a:bodyPr/>
                    <a:lstStyle/>
                    <a:p>
                      <a:pPr lvl="0">
                        <a:buNone/>
                      </a:pPr>
                      <a:r>
                        <a:rPr lang="en-US" sz="1400" b="1" i="1">
                          <a:solidFill>
                            <a:schemeClr val="tx1"/>
                          </a:solidFill>
                          <a:effectLst/>
                          <a:latin typeface="Times New Roman"/>
                        </a:rPr>
                        <a:t>String</a:t>
                      </a:r>
                    </a:p>
                  </a:txBody>
                  <a:tcPr marL="47069" marR="47069" marT="23534" marB="23534">
                    <a:lnL w="9524">
                      <a:solidFill>
                        <a:srgbClr val="A9A9A9"/>
                      </a:solidFill>
                    </a:lnL>
                    <a:lnR w="9524">
                      <a:solidFill>
                        <a:srgbClr val="A9A9A9"/>
                      </a:solidFill>
                    </a:lnR>
                    <a:lnT w="9525" cap="flat" cmpd="sng" algn="ctr">
                      <a:solidFill>
                        <a:srgbClr val="A9A9A9"/>
                      </a:solidFill>
                      <a:prstDash val="solid"/>
                      <a:round/>
                      <a:headEnd type="none" w="med" len="med"/>
                      <a:tailEnd type="none" w="med" len="med"/>
                    </a:lnT>
                    <a:lnB w="9524"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3900383320"/>
                  </a:ext>
                </a:extLst>
              </a:tr>
              <a:tr h="229406">
                <a:tc>
                  <a:txBody>
                    <a:bodyPr/>
                    <a:lstStyle/>
                    <a:p>
                      <a:pPr lvl="0">
                        <a:buNone/>
                      </a:pPr>
                      <a:r>
                        <a:rPr lang="en-US" sz="1400" b="1" i="1">
                          <a:solidFill>
                            <a:schemeClr val="tx1"/>
                          </a:solidFill>
                          <a:effectLst/>
                          <a:latin typeface="Times New Roman"/>
                        </a:rPr>
                        <a:t>class_first</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tc>
                  <a:txBody>
                    <a:bodyPr/>
                    <a:lstStyle/>
                    <a:p>
                      <a:pPr lvl="0">
                        <a:buNone/>
                      </a:pPr>
                      <a:r>
                        <a:rPr lang="en-US" sz="1400" b="1" i="1">
                          <a:solidFill>
                            <a:schemeClr val="tx1"/>
                          </a:solidFill>
                          <a:effectLst/>
                          <a:latin typeface="Times New Roman"/>
                        </a:rPr>
                        <a:t>boolean</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617520080"/>
                  </a:ext>
                </a:extLst>
              </a:tr>
              <a:tr h="229406">
                <a:tc>
                  <a:txBody>
                    <a:bodyPr/>
                    <a:lstStyle/>
                    <a:p>
                      <a:pPr lvl="0">
                        <a:buNone/>
                      </a:pPr>
                      <a:r>
                        <a:rPr lang="en-US" sz="1400" b="1" i="1">
                          <a:solidFill>
                            <a:schemeClr val="tx1"/>
                          </a:solidFill>
                          <a:effectLst/>
                          <a:latin typeface="Times New Roman"/>
                        </a:rPr>
                        <a:t>class_economy</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tc>
                  <a:txBody>
                    <a:bodyPr/>
                    <a:lstStyle/>
                    <a:p>
                      <a:pPr lvl="0">
                        <a:buNone/>
                      </a:pPr>
                      <a:r>
                        <a:rPr lang="en-US" sz="1400" b="1" i="1">
                          <a:solidFill>
                            <a:schemeClr val="tx1"/>
                          </a:solidFill>
                          <a:effectLst/>
                          <a:latin typeface="Times New Roman"/>
                        </a:rPr>
                        <a:t>boolean</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526779139"/>
                  </a:ext>
                </a:extLst>
              </a:tr>
              <a:tr h="229406">
                <a:tc>
                  <a:txBody>
                    <a:bodyPr/>
                    <a:lstStyle/>
                    <a:p>
                      <a:pPr lvl="0">
                        <a:buNone/>
                      </a:pPr>
                      <a:r>
                        <a:rPr lang="en-US" sz="1400" b="1" i="1">
                          <a:solidFill>
                            <a:schemeClr val="tx1"/>
                          </a:solidFill>
                          <a:effectLst/>
                          <a:latin typeface="Times New Roman"/>
                        </a:rPr>
                        <a:t>class_buisiness</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tc>
                  <a:txBody>
                    <a:bodyPr/>
                    <a:lstStyle/>
                    <a:p>
                      <a:pPr lvl="0">
                        <a:buNone/>
                      </a:pPr>
                      <a:r>
                        <a:rPr lang="en-US" sz="1400" b="1" i="1">
                          <a:solidFill>
                            <a:schemeClr val="tx1"/>
                          </a:solidFill>
                          <a:effectLst/>
                          <a:latin typeface="Times New Roman"/>
                        </a:rPr>
                        <a:t>boolean</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1837352934"/>
                  </a:ext>
                </a:extLst>
              </a:tr>
              <a:tr h="229406">
                <a:tc>
                  <a:txBody>
                    <a:bodyPr/>
                    <a:lstStyle/>
                    <a:p>
                      <a:pPr lvl="0">
                        <a:buNone/>
                      </a:pPr>
                      <a:r>
                        <a:rPr lang="en-US" sz="1400" b="1" i="1">
                          <a:solidFill>
                            <a:schemeClr val="tx1"/>
                          </a:solidFill>
                          <a:effectLst/>
                          <a:latin typeface="Times New Roman"/>
                        </a:rPr>
                        <a:t>created_on</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tc>
                  <a:txBody>
                    <a:bodyPr/>
                    <a:lstStyle/>
                    <a:p>
                      <a:pPr lvl="0">
                        <a:buNone/>
                      </a:pPr>
                      <a:r>
                        <a:rPr lang="en-US" sz="1400" b="1" i="1">
                          <a:solidFill>
                            <a:schemeClr val="tx1"/>
                          </a:solidFill>
                          <a:effectLst/>
                          <a:latin typeface="Times New Roman"/>
                        </a:rPr>
                        <a:t>LocalDateTime</a:t>
                      </a:r>
                    </a:p>
                  </a:txBody>
                  <a:tcPr marL="47069" marR="47069" marT="23534" marB="23534">
                    <a:lnL w="9524">
                      <a:solidFill>
                        <a:srgbClr val="A9A9A9"/>
                      </a:solidFill>
                    </a:lnL>
                    <a:lnR w="9524">
                      <a:solidFill>
                        <a:srgbClr val="A9A9A9"/>
                      </a:solidFill>
                    </a:lnR>
                    <a:lnT w="9524">
                      <a:solidFill>
                        <a:srgbClr val="A9A9A9"/>
                      </a:solidFill>
                    </a:lnT>
                    <a:lnB w="9524" cap="flat" cmpd="sng" algn="ctr">
                      <a:solidFill>
                        <a:srgbClr val="A9A9A9"/>
                      </a:solidFill>
                      <a:prstDash val="solid"/>
                      <a:round/>
                      <a:headEnd type="none" w="med" len="med"/>
                      <a:tailEnd type="none" w="med" len="med"/>
                    </a:lnB>
                  </a:tcPr>
                </a:tc>
                <a:extLst>
                  <a:ext uri="{0D108BD9-81ED-4DB2-BD59-A6C34878D82A}">
                    <a16:rowId xmlns:a16="http://schemas.microsoft.com/office/drawing/2014/main" val="2017317309"/>
                  </a:ext>
                </a:extLst>
              </a:tr>
              <a:tr h="229406">
                <a:tc>
                  <a:txBody>
                    <a:bodyPr/>
                    <a:lstStyle/>
                    <a:p>
                      <a:pPr lvl="0">
                        <a:buNone/>
                      </a:pPr>
                      <a:r>
                        <a:rPr lang="en-US" sz="1400" b="1" i="1">
                          <a:solidFill>
                            <a:schemeClr val="tx1"/>
                          </a:solidFill>
                          <a:effectLst/>
                          <a:latin typeface="Times New Roman"/>
                        </a:rPr>
                        <a:t>updated_on</a:t>
                      </a:r>
                    </a:p>
                  </a:txBody>
                  <a:tcPr marL="47069" marR="47069" marT="23534" marB="23534">
                    <a:lnL w="9524">
                      <a:solidFill>
                        <a:srgbClr val="A9A9A9"/>
                      </a:solidFill>
                    </a:lnL>
                    <a:lnR w="9524">
                      <a:solidFill>
                        <a:srgbClr val="A9A9A9"/>
                      </a:solidFill>
                    </a:lnR>
                    <a:lnT w="9524">
                      <a:solidFill>
                        <a:srgbClr val="A9A9A9"/>
                      </a:solidFill>
                    </a:lnT>
                    <a:lnB w="9524">
                      <a:solidFill>
                        <a:srgbClr val="A9A9A9"/>
                      </a:solidFill>
                    </a:lnB>
                  </a:tcPr>
                </a:tc>
                <a:tc>
                  <a:txBody>
                    <a:bodyPr/>
                    <a:lstStyle/>
                    <a:p>
                      <a:pPr lvl="0">
                        <a:buNone/>
                      </a:pPr>
                      <a:r>
                        <a:rPr lang="en-US" sz="1400" b="1" i="1" u="none" strike="noStrike" noProof="0">
                          <a:solidFill>
                            <a:schemeClr val="tx1"/>
                          </a:solidFill>
                          <a:effectLst/>
                          <a:latin typeface="Times New Roman"/>
                        </a:rPr>
                        <a:t>LocalDateTime</a:t>
                      </a:r>
                      <a:endParaRPr lang="en-US" sz="1400"/>
                    </a:p>
                  </a:txBody>
                  <a:tcPr marL="47069" marR="47069" marT="23534" marB="23534">
                    <a:lnL w="9524">
                      <a:solidFill>
                        <a:srgbClr val="A9A9A9"/>
                      </a:solidFill>
                    </a:lnL>
                    <a:lnR w="9524">
                      <a:solidFill>
                        <a:srgbClr val="A9A9A9"/>
                      </a:solidFill>
                    </a:lnR>
                    <a:lnT w="9524">
                      <a:solidFill>
                        <a:srgbClr val="A9A9A9"/>
                      </a:solidFill>
                    </a:lnT>
                    <a:lnB w="9524">
                      <a:solidFill>
                        <a:srgbClr val="A9A9A9"/>
                      </a:solidFill>
                    </a:lnB>
                  </a:tcPr>
                </a:tc>
                <a:extLst>
                  <a:ext uri="{0D108BD9-81ED-4DB2-BD59-A6C34878D82A}">
                    <a16:rowId xmlns:a16="http://schemas.microsoft.com/office/drawing/2014/main" val="968513924"/>
                  </a:ext>
                </a:extLst>
              </a:tr>
            </a:tbl>
          </a:graphicData>
        </a:graphic>
      </p:graphicFrame>
      <p:sp>
        <p:nvSpPr>
          <p:cNvPr id="6" name="TextBox 5">
            <a:extLst>
              <a:ext uri="{FF2B5EF4-FFF2-40B4-BE49-F238E27FC236}">
                <a16:creationId xmlns:a16="http://schemas.microsoft.com/office/drawing/2014/main" id="{2EC48076-9E81-87C7-C2B5-A0F148D8B0B4}"/>
              </a:ext>
            </a:extLst>
          </p:cNvPr>
          <p:cNvSpPr txBox="1"/>
          <p:nvPr/>
        </p:nvSpPr>
        <p:spPr>
          <a:xfrm>
            <a:off x="1175410" y="402182"/>
            <a:ext cx="7488620"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400" b="1" i="1">
                <a:solidFill>
                  <a:schemeClr val="bg1"/>
                </a:solidFill>
                <a:latin typeface="Times New Roman"/>
                <a:cs typeface="Arial"/>
              </a:rPr>
              <a:t>Database Design</a:t>
            </a:r>
            <a:endParaRPr lang="en-US" sz="4400" b="1" i="1">
              <a:solidFill>
                <a:schemeClr val="bg1"/>
              </a:solidFill>
              <a:latin typeface="Times New Roman"/>
              <a:cs typeface="Times New Roman"/>
            </a:endParaRPr>
          </a:p>
        </p:txBody>
      </p:sp>
    </p:spTree>
    <p:extLst>
      <p:ext uri="{BB962C8B-B14F-4D97-AF65-F5344CB8AC3E}">
        <p14:creationId xmlns:p14="http://schemas.microsoft.com/office/powerpoint/2010/main" val="42834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dirty="0" smtClean="0"/>
              <a:t>16</a:t>
            </a:fld>
            <a:endParaRPr lang="en-US"/>
          </a:p>
        </p:txBody>
      </p:sp>
      <p:sp>
        <p:nvSpPr>
          <p:cNvPr id="7" name="Rectangle 6">
            <a:extLst>
              <a:ext uri="{FF2B5EF4-FFF2-40B4-BE49-F238E27FC236}">
                <a16:creationId xmlns:a16="http://schemas.microsoft.com/office/drawing/2014/main" id="{C434600B-A2AA-99D7-441D-5594FE1BFD35}"/>
              </a:ext>
            </a:extLst>
          </p:cNvPr>
          <p:cNvSpPr/>
          <p:nvPr/>
        </p:nvSpPr>
        <p:spPr>
          <a:xfrm>
            <a:off x="762119" y="327501"/>
            <a:ext cx="11061073" cy="6280146"/>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pPr>
              <a:lnSpc>
                <a:spcPct val="110000"/>
              </a:lnSpc>
              <a:spcBef>
                <a:spcPts val="400"/>
              </a:spcBef>
              <a:spcAft>
                <a:spcPts val="400"/>
              </a:spcAft>
            </a:pPr>
            <a:endParaRPr lang="en-US" sz="3600" i="1" u="sng">
              <a:latin typeface="Times New Roman"/>
              <a:cs typeface="Arial"/>
            </a:endParaRPr>
          </a:p>
        </p:txBody>
      </p:sp>
      <p:sp>
        <p:nvSpPr>
          <p:cNvPr id="6" name="TextBox 5">
            <a:extLst>
              <a:ext uri="{FF2B5EF4-FFF2-40B4-BE49-F238E27FC236}">
                <a16:creationId xmlns:a16="http://schemas.microsoft.com/office/drawing/2014/main" id="{2EC48076-9E81-87C7-C2B5-A0F148D8B0B4}"/>
              </a:ext>
            </a:extLst>
          </p:cNvPr>
          <p:cNvSpPr txBox="1"/>
          <p:nvPr/>
        </p:nvSpPr>
        <p:spPr>
          <a:xfrm>
            <a:off x="1234902" y="559942"/>
            <a:ext cx="7488620"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4400" b="1" i="1" u="sng" dirty="0">
                <a:solidFill>
                  <a:schemeClr val="bg1"/>
                </a:solidFill>
                <a:latin typeface="Times New Roman"/>
                <a:cs typeface="Arial"/>
              </a:rPr>
              <a:t>Key Features</a:t>
            </a:r>
            <a:endParaRPr lang="en-US" sz="4400" b="1" i="1" u="sng" dirty="0">
              <a:solidFill>
                <a:schemeClr val="bg1"/>
              </a:solidFill>
              <a:latin typeface="Times New Roman"/>
              <a:cs typeface="Times New Roman"/>
            </a:endParaRPr>
          </a:p>
        </p:txBody>
      </p:sp>
      <p:sp>
        <p:nvSpPr>
          <p:cNvPr id="2" name="TextBox 1">
            <a:extLst>
              <a:ext uri="{FF2B5EF4-FFF2-40B4-BE49-F238E27FC236}">
                <a16:creationId xmlns:a16="http://schemas.microsoft.com/office/drawing/2014/main" id="{DC634E38-90F2-BDEE-4541-4458D77638D5}"/>
              </a:ext>
            </a:extLst>
          </p:cNvPr>
          <p:cNvSpPr txBox="1"/>
          <p:nvPr/>
        </p:nvSpPr>
        <p:spPr>
          <a:xfrm>
            <a:off x="1234902" y="1551398"/>
            <a:ext cx="10428270" cy="4746660"/>
          </a:xfrm>
          <a:prstGeom prst="rect">
            <a:avLst/>
          </a:prstGeom>
          <a:noFill/>
        </p:spPr>
        <p:txBody>
          <a:bodyPr wrap="square" lIns="0" tIns="0" rIns="0" bIns="0" rtlCol="0">
            <a:noAutofit/>
          </a:bodyPr>
          <a:lstStyle/>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Solved the problem in two ways, using Python as well as Java.</a:t>
            </a:r>
          </a:p>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Fulfilled all requirements, including the multi-city requirement</a:t>
            </a:r>
          </a:p>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Improved the UI design and front end by adding more functions.</a:t>
            </a:r>
          </a:p>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The system will respond in the best possible way in the shortest period .</a:t>
            </a:r>
          </a:p>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The system will sort the obtained flight information according to travel duration.</a:t>
            </a:r>
          </a:p>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All the available flights in the system can be viewed.</a:t>
            </a:r>
          </a:p>
        </p:txBody>
      </p:sp>
    </p:spTree>
    <p:extLst>
      <p:ext uri="{BB962C8B-B14F-4D97-AF65-F5344CB8AC3E}">
        <p14:creationId xmlns:p14="http://schemas.microsoft.com/office/powerpoint/2010/main" val="384216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0D5A-B96D-48C5-9A79-5D291D4BC999}"/>
              </a:ext>
            </a:extLst>
          </p:cNvPr>
          <p:cNvSpPr>
            <a:spLocks noGrp="1"/>
          </p:cNvSpPr>
          <p:nvPr>
            <p:ph type="ctrTitle"/>
          </p:nvPr>
        </p:nvSpPr>
        <p:spPr>
          <a:xfrm>
            <a:off x="3139789" y="2246827"/>
            <a:ext cx="8686800" cy="2105012"/>
          </a:xfrm>
        </p:spPr>
        <p:txBody>
          <a:bodyPr/>
          <a:lstStyle/>
          <a:p>
            <a:r>
              <a:rPr lang="en-US" sz="7200" b="1" i="1">
                <a:latin typeface="Times New Roman"/>
                <a:cs typeface="Arial"/>
              </a:rPr>
              <a:t>THANK YOU!</a:t>
            </a:r>
          </a:p>
        </p:txBody>
      </p:sp>
    </p:spTree>
    <p:extLst>
      <p:ext uri="{BB962C8B-B14F-4D97-AF65-F5344CB8AC3E}">
        <p14:creationId xmlns:p14="http://schemas.microsoft.com/office/powerpoint/2010/main" val="19137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8982DD-959A-168B-F682-A533D40207FA}"/>
              </a:ext>
            </a:extLst>
          </p:cNvPr>
          <p:cNvSpPr txBox="1"/>
          <p:nvPr/>
        </p:nvSpPr>
        <p:spPr>
          <a:xfrm>
            <a:off x="2008169" y="3239517"/>
            <a:ext cx="9502913" cy="184665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r>
              <a:rPr lang="en-US" sz="2400" i="1">
                <a:solidFill>
                  <a:schemeClr val="bg1"/>
                </a:solidFill>
                <a:latin typeface="Times New Roman"/>
                <a:ea typeface="+mn-lt"/>
                <a:cs typeface="+mn-lt"/>
              </a:rPr>
              <a:t>Develop a comprehensive solution to get the best airline route possible. When travelers are searching for routes between two destinations, the system should provide solutions with the minimum travel duration and the least amount of inconvenience caused by layovers and connecting flights. The system is expected to provide the optimum response within 30ms. </a:t>
            </a:r>
            <a:endParaRPr lang="en-US" sz="2400" i="1">
              <a:solidFill>
                <a:schemeClr val="bg1"/>
              </a:solidFill>
              <a:latin typeface="Times New Roman"/>
              <a:cs typeface="Arial"/>
            </a:endParaRPr>
          </a:p>
        </p:txBody>
      </p:sp>
      <p:sp>
        <p:nvSpPr>
          <p:cNvPr id="4" name="TextBox 3">
            <a:extLst>
              <a:ext uri="{FF2B5EF4-FFF2-40B4-BE49-F238E27FC236}">
                <a16:creationId xmlns:a16="http://schemas.microsoft.com/office/drawing/2014/main" id="{BF3248C0-422B-326F-9EED-6ECF78F12669}"/>
              </a:ext>
            </a:extLst>
          </p:cNvPr>
          <p:cNvSpPr txBox="1"/>
          <p:nvPr/>
        </p:nvSpPr>
        <p:spPr>
          <a:xfrm>
            <a:off x="2005263" y="2152316"/>
            <a:ext cx="9144000"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5400" b="1" i="1">
                <a:solidFill>
                  <a:schemeClr val="bg1"/>
                </a:solidFill>
                <a:latin typeface="Times New Roman"/>
                <a:cs typeface="Arial"/>
              </a:rPr>
              <a:t>PROBLEM STATEMENT</a:t>
            </a:r>
          </a:p>
        </p:txBody>
      </p:sp>
    </p:spTree>
    <p:extLst>
      <p:ext uri="{BB962C8B-B14F-4D97-AF65-F5344CB8AC3E}">
        <p14:creationId xmlns:p14="http://schemas.microsoft.com/office/powerpoint/2010/main" val="43960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smtClean="0"/>
              <a:t>3</a:t>
            </a:fld>
            <a:endParaRPr lang="en-US"/>
          </a:p>
        </p:txBody>
      </p:sp>
      <p:sp>
        <p:nvSpPr>
          <p:cNvPr id="9" name="Rectangle 8">
            <a:extLst>
              <a:ext uri="{FF2B5EF4-FFF2-40B4-BE49-F238E27FC236}">
                <a16:creationId xmlns:a16="http://schemas.microsoft.com/office/drawing/2014/main" id="{A2A265ED-D224-4065-9168-C4985B1A9186}"/>
              </a:ext>
            </a:extLst>
          </p:cNvPr>
          <p:cNvSpPr/>
          <p:nvPr/>
        </p:nvSpPr>
        <p:spPr>
          <a:xfrm>
            <a:off x="660777" y="1137361"/>
            <a:ext cx="10853331" cy="4617944"/>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r>
              <a:rPr lang="en-IN" sz="3600" i="1" u="sng">
                <a:latin typeface="Times New Roman"/>
                <a:cs typeface="Arial"/>
              </a:rPr>
              <a:t>WEEK-1</a:t>
            </a:r>
            <a:endParaRPr lang="en-US" sz="3600" u="sng">
              <a:cs typeface="Arial"/>
            </a:endParaRPr>
          </a:p>
          <a:p>
            <a:pPr marL="457200" indent="-457200">
              <a:lnSpc>
                <a:spcPct val="150000"/>
              </a:lnSpc>
              <a:buFont typeface="Arial"/>
              <a:buChar char="•"/>
            </a:pPr>
            <a:r>
              <a:rPr lang="en-IN" sz="2800" i="1">
                <a:latin typeface="Times New Roman"/>
                <a:ea typeface="Arial"/>
                <a:cs typeface="Arial"/>
              </a:rPr>
              <a:t>Analysed the problem statement.</a:t>
            </a:r>
            <a:r>
              <a:rPr lang="en-US" sz="2800" i="1">
                <a:latin typeface="Times New Roman"/>
                <a:ea typeface="Arial"/>
                <a:cs typeface="Arial"/>
              </a:rPr>
              <a:t>​</a:t>
            </a:r>
            <a:endParaRPr lang="en-US" sz="2800">
              <a:cs typeface="Arial"/>
            </a:endParaRPr>
          </a:p>
          <a:p>
            <a:pPr marL="457200" lvl="0" indent="-457200" rtl="0">
              <a:lnSpc>
                <a:spcPct val="150000"/>
              </a:lnSpc>
              <a:buFont typeface="Arial"/>
              <a:buChar char="•"/>
            </a:pPr>
            <a:r>
              <a:rPr lang="en-IN" sz="2800" i="1">
                <a:latin typeface="Times New Roman"/>
                <a:ea typeface="Arial"/>
                <a:cs typeface="Arial"/>
              </a:rPr>
              <a:t>Brainstormed our ideas.</a:t>
            </a:r>
            <a:r>
              <a:rPr lang="en-US" sz="2800" i="1">
                <a:latin typeface="Times New Roman"/>
                <a:ea typeface="Arial"/>
                <a:cs typeface="Arial"/>
              </a:rPr>
              <a:t>​</a:t>
            </a:r>
          </a:p>
          <a:p>
            <a:pPr marL="457200" lvl="0" indent="-457200" rtl="0">
              <a:lnSpc>
                <a:spcPct val="150000"/>
              </a:lnSpc>
              <a:buFont typeface="Arial"/>
              <a:buChar char="•"/>
            </a:pPr>
            <a:r>
              <a:rPr lang="en-IN" sz="2800" i="1">
                <a:latin typeface="Times New Roman"/>
                <a:ea typeface="Arial"/>
                <a:cs typeface="Arial"/>
              </a:rPr>
              <a:t>Installed required applications.</a:t>
            </a:r>
            <a:r>
              <a:rPr lang="en-US" sz="2800" i="1">
                <a:latin typeface="Times New Roman"/>
                <a:ea typeface="Arial"/>
                <a:cs typeface="Arial"/>
              </a:rPr>
              <a:t>​</a:t>
            </a:r>
          </a:p>
          <a:p>
            <a:pPr marL="457200" lvl="0" indent="-457200" rtl="0">
              <a:lnSpc>
                <a:spcPct val="150000"/>
              </a:lnSpc>
              <a:buFont typeface="Arial"/>
              <a:buChar char="•"/>
            </a:pPr>
            <a:r>
              <a:rPr lang="en-IN" sz="2800" i="1">
                <a:latin typeface="Times New Roman"/>
                <a:ea typeface="Arial"/>
                <a:cs typeface="Arial"/>
              </a:rPr>
              <a:t>Collected JSON file of airport , airline and route details.</a:t>
            </a:r>
          </a:p>
          <a:p>
            <a:pPr marL="457200" indent="-457200">
              <a:lnSpc>
                <a:spcPct val="150000"/>
              </a:lnSpc>
              <a:buFont typeface="Arial"/>
              <a:buChar char="•"/>
            </a:pPr>
            <a:r>
              <a:rPr lang="en-US" sz="2800" i="1">
                <a:latin typeface="Times New Roman"/>
                <a:cs typeface="Times New Roman"/>
              </a:rPr>
              <a:t>Fetched airport ,airline and route details and saved data in the designed database using APIs</a:t>
            </a:r>
          </a:p>
        </p:txBody>
      </p:sp>
    </p:spTree>
    <p:extLst>
      <p:ext uri="{BB962C8B-B14F-4D97-AF65-F5344CB8AC3E}">
        <p14:creationId xmlns:p14="http://schemas.microsoft.com/office/powerpoint/2010/main" val="181234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smtClean="0"/>
              <a:t>4</a:t>
            </a:fld>
            <a:endParaRPr lang="en-US"/>
          </a:p>
        </p:txBody>
      </p:sp>
      <p:sp>
        <p:nvSpPr>
          <p:cNvPr id="7" name="Rectangle 6">
            <a:extLst>
              <a:ext uri="{FF2B5EF4-FFF2-40B4-BE49-F238E27FC236}">
                <a16:creationId xmlns:a16="http://schemas.microsoft.com/office/drawing/2014/main" id="{B7B405D0-A6E9-116D-B2E4-DDA823B5B1AC}"/>
              </a:ext>
            </a:extLst>
          </p:cNvPr>
          <p:cNvSpPr/>
          <p:nvPr/>
        </p:nvSpPr>
        <p:spPr>
          <a:xfrm>
            <a:off x="719399" y="1215927"/>
            <a:ext cx="10943773" cy="4426146"/>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r>
              <a:rPr lang="en-IN" sz="3600" i="1" u="sng" dirty="0">
                <a:latin typeface="Times New Roman"/>
                <a:ea typeface="Arial"/>
                <a:cs typeface="Arial"/>
              </a:rPr>
              <a:t>WEEK-2</a:t>
            </a:r>
            <a:endParaRPr lang="en-US" sz="3600" i="1" u="sng" dirty="0">
              <a:latin typeface="Times New Roman"/>
              <a:ea typeface="Arial"/>
              <a:cs typeface="Arial"/>
            </a:endParaRPr>
          </a:p>
          <a:p>
            <a:pPr lvl="0" rtl="0">
              <a:lnSpc>
                <a:spcPct val="150000"/>
              </a:lnSpc>
              <a:buChar char="•"/>
            </a:pPr>
            <a:r>
              <a:rPr lang="en-IN" sz="2800" i="1" dirty="0">
                <a:latin typeface="Times New Roman"/>
                <a:ea typeface="Arial"/>
                <a:cs typeface="Arial"/>
              </a:rPr>
              <a:t>Developed APIs for fetching airline and airport using the IATA code.</a:t>
            </a:r>
            <a:r>
              <a:rPr lang="en-US" sz="2800" i="1" dirty="0">
                <a:latin typeface="Times New Roman"/>
                <a:ea typeface="Arial"/>
                <a:cs typeface="Arial"/>
              </a:rPr>
              <a:t>​</a:t>
            </a:r>
          </a:p>
          <a:p>
            <a:pPr lvl="0" rtl="0">
              <a:lnSpc>
                <a:spcPct val="150000"/>
              </a:lnSpc>
              <a:buChar char="•"/>
            </a:pPr>
            <a:r>
              <a:rPr lang="en-IN" sz="2800" i="1" dirty="0">
                <a:latin typeface="Times New Roman"/>
                <a:ea typeface="Arial"/>
                <a:cs typeface="Arial"/>
              </a:rPr>
              <a:t>Developed an API to list best recommendations.​</a:t>
            </a:r>
          </a:p>
          <a:p>
            <a:pPr>
              <a:lnSpc>
                <a:spcPct val="150000"/>
              </a:lnSpc>
              <a:buFontTx/>
              <a:buChar char="•"/>
            </a:pPr>
            <a:r>
              <a:rPr lang="en-IN" sz="2800" i="1" dirty="0">
                <a:latin typeface="Times New Roman"/>
                <a:ea typeface="Arial"/>
                <a:cs typeface="Arial"/>
              </a:rPr>
              <a:t>Added filters for accepting multiple class and airline types.</a:t>
            </a:r>
            <a:r>
              <a:rPr lang="en-US" sz="2800" i="1" dirty="0">
                <a:latin typeface="Times New Roman"/>
                <a:ea typeface="Arial"/>
                <a:cs typeface="Arial"/>
              </a:rPr>
              <a:t>​</a:t>
            </a:r>
            <a:endParaRPr lang="en-US" sz="2800" i="1" dirty="0">
              <a:latin typeface="Times New Roman"/>
              <a:cs typeface="Arial"/>
            </a:endParaRPr>
          </a:p>
          <a:p>
            <a:pPr>
              <a:lnSpc>
                <a:spcPct val="150000"/>
              </a:lnSpc>
              <a:buChar char="•"/>
            </a:pPr>
            <a:r>
              <a:rPr lang="en-IN" sz="2800" i="1" dirty="0">
                <a:latin typeface="Times New Roman"/>
                <a:ea typeface="Arial"/>
                <a:cs typeface="Arial"/>
              </a:rPr>
              <a:t>Designed flight recommendations for round trip &amp; multi city.</a:t>
            </a:r>
            <a:r>
              <a:rPr lang="en-US" sz="2800" i="1" dirty="0">
                <a:latin typeface="Times New Roman"/>
                <a:ea typeface="Arial"/>
                <a:cs typeface="Arial"/>
              </a:rPr>
              <a:t>​</a:t>
            </a:r>
          </a:p>
          <a:p>
            <a:pPr>
              <a:lnSpc>
                <a:spcPct val="150000"/>
              </a:lnSpc>
              <a:buChar char="•"/>
            </a:pPr>
            <a:r>
              <a:rPr lang="en-IN" sz="2800" i="1" dirty="0">
                <a:latin typeface="Times New Roman"/>
                <a:ea typeface="Arial"/>
                <a:cs typeface="Arial"/>
              </a:rPr>
              <a:t>Developed an API for airport autocomplete search.</a:t>
            </a:r>
            <a:endParaRPr lang="en-US" sz="2800" i="1" dirty="0">
              <a:latin typeface="Times New Roman"/>
              <a:ea typeface="Arial"/>
              <a:cs typeface="Arial"/>
            </a:endParaRPr>
          </a:p>
        </p:txBody>
      </p:sp>
    </p:spTree>
    <p:extLst>
      <p:ext uri="{BB962C8B-B14F-4D97-AF65-F5344CB8AC3E}">
        <p14:creationId xmlns:p14="http://schemas.microsoft.com/office/powerpoint/2010/main" val="75998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9062DD-3B3F-4B38-9403-38E7C397757A}"/>
              </a:ext>
            </a:extLst>
          </p:cNvPr>
          <p:cNvSpPr>
            <a:spLocks noGrp="1"/>
          </p:cNvSpPr>
          <p:nvPr>
            <p:ph type="sldNum" sz="quarter" idx="12"/>
          </p:nvPr>
        </p:nvSpPr>
        <p:spPr/>
        <p:txBody>
          <a:bodyPr/>
          <a:lstStyle/>
          <a:p>
            <a:fld id="{B58DE5F1-E0F9-4CCA-92B7-7A6FC4DFEE14}" type="slidenum">
              <a:rPr lang="en-US" dirty="0" smtClean="0"/>
              <a:t>5</a:t>
            </a:fld>
            <a:endParaRPr lang="en-US"/>
          </a:p>
        </p:txBody>
      </p:sp>
      <p:sp>
        <p:nvSpPr>
          <p:cNvPr id="7" name="Rectangle 6">
            <a:extLst>
              <a:ext uri="{FF2B5EF4-FFF2-40B4-BE49-F238E27FC236}">
                <a16:creationId xmlns:a16="http://schemas.microsoft.com/office/drawing/2014/main" id="{C434600B-A2AA-99D7-441D-5594FE1BFD35}"/>
              </a:ext>
            </a:extLst>
          </p:cNvPr>
          <p:cNvSpPr/>
          <p:nvPr/>
        </p:nvSpPr>
        <p:spPr>
          <a:xfrm>
            <a:off x="601698" y="1203386"/>
            <a:ext cx="11221494" cy="445122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lIns="144000" tIns="144000" rIns="144000" bIns="144000" rtlCol="0" anchor="t"/>
          <a:lstStyle/>
          <a:p>
            <a:pPr>
              <a:lnSpc>
                <a:spcPct val="110000"/>
              </a:lnSpc>
              <a:spcBef>
                <a:spcPts val="400"/>
              </a:spcBef>
              <a:spcAft>
                <a:spcPts val="400"/>
              </a:spcAft>
            </a:pPr>
            <a:r>
              <a:rPr lang="en-US" sz="3600" i="1" u="sng" dirty="0">
                <a:latin typeface="Times New Roman"/>
                <a:cs typeface="Arial"/>
              </a:rPr>
              <a:t>WEEK-3</a:t>
            </a:r>
            <a:endParaRPr lang="en-US" sz="3600" i="1" u="sng" dirty="0">
              <a:cs typeface="Arial"/>
            </a:endParaRPr>
          </a:p>
          <a:p>
            <a:pPr marL="171450" indent="-171450">
              <a:lnSpc>
                <a:spcPct val="110000"/>
              </a:lnSpc>
              <a:spcBef>
                <a:spcPts val="400"/>
              </a:spcBef>
              <a:spcAft>
                <a:spcPts val="400"/>
              </a:spcAft>
              <a:buFont typeface="Arial,Sans-Serif"/>
              <a:buChar char="•"/>
            </a:pPr>
            <a:r>
              <a:rPr lang="en-IN" sz="2800" i="1" dirty="0">
                <a:latin typeface="Times New Roman"/>
                <a:cs typeface="Times New Roman"/>
              </a:rPr>
              <a:t>Developed an APIs to get detailed itinerary information.</a:t>
            </a:r>
            <a:endParaRPr lang="en-US" sz="2800" i="1" dirty="0">
              <a:latin typeface="Times New Roman"/>
              <a:cs typeface="Times New Roman"/>
            </a:endParaRPr>
          </a:p>
          <a:p>
            <a:pPr marL="171450" indent="-171450">
              <a:lnSpc>
                <a:spcPct val="110000"/>
              </a:lnSpc>
              <a:spcBef>
                <a:spcPts val="400"/>
              </a:spcBef>
              <a:spcAft>
                <a:spcPts val="400"/>
              </a:spcAft>
              <a:buFont typeface="Arial,Sans-Serif"/>
              <a:buChar char="•"/>
            </a:pPr>
            <a:r>
              <a:rPr lang="en-US" sz="2800" i="1" dirty="0">
                <a:latin typeface="Times New Roman"/>
                <a:cs typeface="Times New Roman"/>
              </a:rPr>
              <a:t>Started front-end and designed the wireframe.</a:t>
            </a:r>
            <a:endParaRPr lang="en-US" sz="2800" i="1" dirty="0">
              <a:latin typeface="Times New Roman"/>
              <a:cs typeface="Arial"/>
            </a:endParaRPr>
          </a:p>
          <a:p>
            <a:pPr marL="171450" indent="-171450">
              <a:lnSpc>
                <a:spcPct val="110000"/>
              </a:lnSpc>
              <a:spcBef>
                <a:spcPts val="400"/>
              </a:spcBef>
              <a:spcAft>
                <a:spcPts val="400"/>
              </a:spcAft>
              <a:buFont typeface="Arial,Sans-Serif"/>
              <a:buChar char="•"/>
            </a:pPr>
            <a:r>
              <a:rPr lang="en-US" sz="2800" i="1" dirty="0">
                <a:latin typeface="Times New Roman"/>
                <a:cs typeface="Arial"/>
              </a:rPr>
              <a:t>Wireframe designed using Miro.</a:t>
            </a:r>
          </a:p>
          <a:p>
            <a:pPr marL="171450" indent="-171450">
              <a:lnSpc>
                <a:spcPct val="110000"/>
              </a:lnSpc>
              <a:spcBef>
                <a:spcPts val="400"/>
              </a:spcBef>
              <a:spcAft>
                <a:spcPts val="400"/>
              </a:spcAft>
              <a:buFont typeface="Arial,Sans-Serif"/>
              <a:buChar char="•"/>
            </a:pPr>
            <a:r>
              <a:rPr lang="en-US" sz="2800" i="1" dirty="0">
                <a:latin typeface="Times New Roman"/>
                <a:cs typeface="Arial"/>
              </a:rPr>
              <a:t>Started front-end coding</a:t>
            </a:r>
          </a:p>
          <a:p>
            <a:pPr marL="171450" indent="-171450">
              <a:lnSpc>
                <a:spcPct val="110000"/>
              </a:lnSpc>
              <a:spcBef>
                <a:spcPts val="400"/>
              </a:spcBef>
              <a:spcAft>
                <a:spcPts val="400"/>
              </a:spcAft>
              <a:buFont typeface="Arial,Sans-Serif"/>
              <a:buChar char="•"/>
            </a:pPr>
            <a:r>
              <a:rPr lang="en-US" sz="2800" i="1" dirty="0">
                <a:latin typeface="Times New Roman"/>
                <a:cs typeface="Arial"/>
              </a:rPr>
              <a:t>Used React as Front-end library.</a:t>
            </a:r>
          </a:p>
          <a:p>
            <a:pPr marL="171450" indent="-171450">
              <a:lnSpc>
                <a:spcPct val="110000"/>
              </a:lnSpc>
              <a:spcBef>
                <a:spcPts val="400"/>
              </a:spcBef>
              <a:spcAft>
                <a:spcPts val="400"/>
              </a:spcAft>
              <a:buFont typeface="Arial,Sans-Serif"/>
              <a:buChar char="•"/>
            </a:pPr>
            <a:r>
              <a:rPr lang="en-US" sz="2800" i="1" dirty="0">
                <a:latin typeface="Times New Roman"/>
                <a:cs typeface="Arial"/>
              </a:rPr>
              <a:t>Pushed the code to GitHub</a:t>
            </a:r>
          </a:p>
        </p:txBody>
      </p:sp>
    </p:spTree>
    <p:extLst>
      <p:ext uri="{BB962C8B-B14F-4D97-AF65-F5344CB8AC3E}">
        <p14:creationId xmlns:p14="http://schemas.microsoft.com/office/powerpoint/2010/main" val="53856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0D5A-B96D-48C5-9A79-5D291D4BC999}"/>
              </a:ext>
            </a:extLst>
          </p:cNvPr>
          <p:cNvSpPr>
            <a:spLocks noGrp="1"/>
          </p:cNvSpPr>
          <p:nvPr>
            <p:ph type="ctrTitle"/>
          </p:nvPr>
        </p:nvSpPr>
        <p:spPr>
          <a:xfrm>
            <a:off x="1462003" y="941459"/>
            <a:ext cx="8686800" cy="1066926"/>
          </a:xfrm>
        </p:spPr>
        <p:txBody>
          <a:bodyPr/>
          <a:lstStyle/>
          <a:p>
            <a:r>
              <a:rPr lang="en-US" sz="4400" b="1" i="1">
                <a:latin typeface="Times New Roman"/>
                <a:cs typeface="Arial"/>
              </a:rPr>
              <a:t>Technologies Used</a:t>
            </a:r>
          </a:p>
        </p:txBody>
      </p:sp>
      <p:sp>
        <p:nvSpPr>
          <p:cNvPr id="3" name="TextBox 2">
            <a:extLst>
              <a:ext uri="{FF2B5EF4-FFF2-40B4-BE49-F238E27FC236}">
                <a16:creationId xmlns:a16="http://schemas.microsoft.com/office/drawing/2014/main" id="{70C0BE75-A118-BC1D-3DB1-B9FB4428B0C9}"/>
              </a:ext>
            </a:extLst>
          </p:cNvPr>
          <p:cNvSpPr txBox="1"/>
          <p:nvPr/>
        </p:nvSpPr>
        <p:spPr>
          <a:xfrm>
            <a:off x="1805609" y="2238629"/>
            <a:ext cx="9939130" cy="553997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gn="l">
              <a:lnSpc>
                <a:spcPct val="100000"/>
              </a:lnSpc>
              <a:spcBef>
                <a:spcPts val="1200"/>
              </a:spcBef>
              <a:buSzPct val="100000"/>
              <a:buFont typeface="Wingdings"/>
              <a:buChar char="Ø"/>
            </a:pPr>
            <a:r>
              <a:rPr lang="en-US" sz="2800" dirty="0">
                <a:solidFill>
                  <a:schemeClr val="bg1"/>
                </a:solidFill>
                <a:latin typeface="Times New Roman"/>
                <a:cs typeface="Arial"/>
              </a:rPr>
              <a:t>Python</a:t>
            </a:r>
          </a:p>
          <a:p>
            <a:pPr marL="457200" indent="-457200">
              <a:spcBef>
                <a:spcPts val="1200"/>
              </a:spcBef>
              <a:buSzPct val="100000"/>
              <a:buFont typeface="Wingdings"/>
              <a:buChar char="Ø"/>
            </a:pPr>
            <a:r>
              <a:rPr lang="en-US" sz="2800" dirty="0">
                <a:solidFill>
                  <a:schemeClr val="bg1"/>
                </a:solidFill>
                <a:latin typeface="Times New Roman"/>
                <a:cs typeface="Arial"/>
              </a:rPr>
              <a:t>JAVA</a:t>
            </a:r>
          </a:p>
          <a:p>
            <a:pPr marL="457200" indent="-457200">
              <a:spcBef>
                <a:spcPts val="1200"/>
              </a:spcBef>
              <a:buSzPct val="100000"/>
              <a:buFont typeface="Wingdings"/>
              <a:buChar char="Ø"/>
            </a:pPr>
            <a:r>
              <a:rPr lang="en-US" sz="2800" dirty="0">
                <a:solidFill>
                  <a:schemeClr val="bg1"/>
                </a:solidFill>
                <a:latin typeface="Times New Roman"/>
                <a:cs typeface="Arial"/>
              </a:rPr>
              <a:t>MYSQL</a:t>
            </a:r>
          </a:p>
          <a:p>
            <a:pPr marL="457200" indent="-457200">
              <a:spcBef>
                <a:spcPts val="1200"/>
              </a:spcBef>
              <a:buSzPct val="100000"/>
              <a:buFont typeface="Wingdings"/>
              <a:buChar char="Ø"/>
            </a:pPr>
            <a:r>
              <a:rPr lang="en-US" sz="2800" dirty="0">
                <a:solidFill>
                  <a:schemeClr val="bg1"/>
                </a:solidFill>
                <a:latin typeface="Times New Roman"/>
                <a:cs typeface="Arial"/>
              </a:rPr>
              <a:t>MongoDB</a:t>
            </a:r>
          </a:p>
          <a:p>
            <a:pPr marL="457200" indent="-457200">
              <a:spcBef>
                <a:spcPts val="1200"/>
              </a:spcBef>
              <a:buSzPct val="100000"/>
              <a:buFont typeface="Wingdings"/>
              <a:buChar char="Ø"/>
            </a:pPr>
            <a:r>
              <a:rPr lang="en-US" sz="2800" dirty="0">
                <a:solidFill>
                  <a:schemeClr val="bg1"/>
                </a:solidFill>
                <a:latin typeface="Times New Roman"/>
                <a:cs typeface="Arial"/>
              </a:rPr>
              <a:t>React</a:t>
            </a:r>
          </a:p>
          <a:p>
            <a:pPr marL="457200" indent="-457200">
              <a:spcBef>
                <a:spcPts val="1200"/>
              </a:spcBef>
              <a:buSzPct val="100000"/>
              <a:buFont typeface="Wingdings"/>
              <a:buChar char="Ø"/>
            </a:pPr>
            <a:r>
              <a:rPr lang="en-US" sz="2800" dirty="0">
                <a:solidFill>
                  <a:schemeClr val="bg1"/>
                </a:solidFill>
                <a:latin typeface="Times New Roman"/>
                <a:cs typeface="Arial"/>
              </a:rPr>
              <a:t>Bootstrap</a:t>
            </a:r>
          </a:p>
          <a:p>
            <a:pPr marL="457200" indent="-457200">
              <a:spcBef>
                <a:spcPts val="1200"/>
              </a:spcBef>
              <a:buSzPct val="100000"/>
              <a:buFont typeface="Wingdings"/>
              <a:buChar char="Ø"/>
            </a:pPr>
            <a:r>
              <a:rPr lang="en-US" sz="2800" dirty="0">
                <a:solidFill>
                  <a:schemeClr val="bg1"/>
                </a:solidFill>
                <a:latin typeface="Times New Roman"/>
                <a:cs typeface="Arial"/>
              </a:rPr>
              <a:t>Spring Boot</a:t>
            </a:r>
          </a:p>
          <a:p>
            <a:pPr marL="457200" indent="-457200">
              <a:spcBef>
                <a:spcPts val="1200"/>
              </a:spcBef>
              <a:buSzPct val="100000"/>
              <a:buFont typeface="Wingdings"/>
              <a:buChar char="Ø"/>
            </a:pPr>
            <a:r>
              <a:rPr lang="en-US" sz="2800" dirty="0">
                <a:solidFill>
                  <a:schemeClr val="bg1"/>
                </a:solidFill>
                <a:latin typeface="Times New Roman"/>
                <a:cs typeface="Arial"/>
              </a:rPr>
              <a:t>Fast API</a:t>
            </a:r>
          </a:p>
          <a:p>
            <a:pPr marL="457200" indent="-457200">
              <a:spcBef>
                <a:spcPts val="1200"/>
              </a:spcBef>
              <a:buSzPct val="100000"/>
              <a:buFont typeface="Wingdings"/>
              <a:buChar char="Ø"/>
            </a:pPr>
            <a:endParaRPr lang="en-US" sz="2800" dirty="0">
              <a:latin typeface="Times New Roman"/>
              <a:cs typeface="Arial"/>
            </a:endParaRPr>
          </a:p>
          <a:p>
            <a:pPr marL="285750" indent="-285750">
              <a:spcBef>
                <a:spcPts val="1200"/>
              </a:spcBef>
              <a:buFont typeface="Arial"/>
              <a:buChar char="•"/>
            </a:pPr>
            <a:endParaRPr lang="en-US" dirty="0">
              <a:latin typeface="Times New Roman"/>
              <a:cs typeface="Arial"/>
            </a:endParaRPr>
          </a:p>
        </p:txBody>
      </p:sp>
      <p:pic>
        <p:nvPicPr>
          <p:cNvPr id="4" name="Picture 3" descr="A logo of a cup of coffee&#10;&#10;Description automatically generated">
            <a:extLst>
              <a:ext uri="{FF2B5EF4-FFF2-40B4-BE49-F238E27FC236}">
                <a16:creationId xmlns:a16="http://schemas.microsoft.com/office/drawing/2014/main" id="{C280FFED-D4AC-A1C0-2E46-1DD88456C57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08458" y="2286987"/>
            <a:ext cx="1299412" cy="1419727"/>
          </a:xfrm>
          <a:prstGeom prst="rect">
            <a:avLst/>
          </a:prstGeom>
        </p:spPr>
      </p:pic>
      <p:pic>
        <p:nvPicPr>
          <p:cNvPr id="7" name="Picture 6" descr="A blue and yellow snake logo&#10;&#10;Description automatically generated">
            <a:extLst>
              <a:ext uri="{FF2B5EF4-FFF2-40B4-BE49-F238E27FC236}">
                <a16:creationId xmlns:a16="http://schemas.microsoft.com/office/drawing/2014/main" id="{8F273010-1DC3-F208-D715-A9355FC01DD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076324" y="2651424"/>
            <a:ext cx="1286625" cy="1223849"/>
          </a:xfrm>
          <a:prstGeom prst="rect">
            <a:avLst/>
          </a:prstGeom>
        </p:spPr>
      </p:pic>
      <p:pic>
        <p:nvPicPr>
          <p:cNvPr id="10" name="Picture 9" descr="A logo with a dolphin&#10;&#10;Description automatically generated">
            <a:extLst>
              <a:ext uri="{FF2B5EF4-FFF2-40B4-BE49-F238E27FC236}">
                <a16:creationId xmlns:a16="http://schemas.microsoft.com/office/drawing/2014/main" id="{565860EB-A096-AD95-C073-6B2910A90B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7113859" y="1790032"/>
            <a:ext cx="2168358" cy="2422358"/>
          </a:xfrm>
          <a:prstGeom prst="rect">
            <a:avLst/>
          </a:prstGeom>
        </p:spPr>
      </p:pic>
      <p:pic>
        <p:nvPicPr>
          <p:cNvPr id="13" name="Picture 12" descr="A black background with brown text&#10;&#10;Description automatically generated">
            <a:extLst>
              <a:ext uri="{FF2B5EF4-FFF2-40B4-BE49-F238E27FC236}">
                <a16:creationId xmlns:a16="http://schemas.microsoft.com/office/drawing/2014/main" id="{FBAD1F61-33E9-2D55-2B55-663FD0FC72C7}"/>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684667" y="2650958"/>
            <a:ext cx="2101514" cy="914399"/>
          </a:xfrm>
          <a:prstGeom prst="rect">
            <a:avLst/>
          </a:prstGeom>
        </p:spPr>
      </p:pic>
      <p:pic>
        <p:nvPicPr>
          <p:cNvPr id="19" name="Picture 18" descr="A blue and black symbol&#10;&#10;Description automatically generated">
            <a:extLst>
              <a:ext uri="{FF2B5EF4-FFF2-40B4-BE49-F238E27FC236}">
                <a16:creationId xmlns:a16="http://schemas.microsoft.com/office/drawing/2014/main" id="{0F580E01-5ACE-4C35-2EB6-F550AF09E93F}"/>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3638652" y="4722487"/>
            <a:ext cx="2161965" cy="1377055"/>
          </a:xfrm>
          <a:prstGeom prst="rect">
            <a:avLst/>
          </a:prstGeom>
        </p:spPr>
      </p:pic>
      <p:pic>
        <p:nvPicPr>
          <p:cNvPr id="22" name="Picture 21" descr="A stack of purple square boxes with white letters&#10;&#10;Description automatically generated">
            <a:extLst>
              <a:ext uri="{FF2B5EF4-FFF2-40B4-BE49-F238E27FC236}">
                <a16:creationId xmlns:a16="http://schemas.microsoft.com/office/drawing/2014/main" id="{DC64B3BD-5E28-C789-DCAB-536B6295FFD2}"/>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5727031" y="4914716"/>
            <a:ext cx="1580148" cy="986200"/>
          </a:xfrm>
          <a:prstGeom prst="rect">
            <a:avLst/>
          </a:prstGeom>
        </p:spPr>
      </p:pic>
      <p:pic>
        <p:nvPicPr>
          <p:cNvPr id="25" name="Picture 24" descr="A green text on a black background&#10;&#10;Description automatically generated">
            <a:extLst>
              <a:ext uri="{FF2B5EF4-FFF2-40B4-BE49-F238E27FC236}">
                <a16:creationId xmlns:a16="http://schemas.microsoft.com/office/drawing/2014/main" id="{9118F2ED-0083-DEE9-58F5-9757BAE6A373}"/>
              </a:ext>
            </a:extLst>
          </p:cNvPr>
          <p:cNvPicPr>
            <a:picLocks noChangeAspect="1"/>
          </p:cNvPicPr>
          <p:nvPr/>
        </p:nvPicPr>
        <p:blipFill>
          <a:blip r:embed="rId14">
            <a:extLst>
              <a:ext uri="{837473B0-CC2E-450A-ABE3-18F120FF3D39}">
                <a1611:picAttrSrcUrl xmlns:a1611="http://schemas.microsoft.com/office/drawing/2016/11/main" r:id="rId15"/>
              </a:ext>
            </a:extLst>
          </a:blip>
          <a:stretch>
            <a:fillRect/>
          </a:stretch>
        </p:blipFill>
        <p:spPr>
          <a:xfrm>
            <a:off x="7633485" y="4816791"/>
            <a:ext cx="2048043" cy="1175657"/>
          </a:xfrm>
          <a:prstGeom prst="rect">
            <a:avLst/>
          </a:prstGeom>
        </p:spPr>
      </p:pic>
      <p:pic>
        <p:nvPicPr>
          <p:cNvPr id="11" name="Picture 10" descr="A black and green lightning bolt in a circle&#10;&#10;Description automatically generated">
            <a:extLst>
              <a:ext uri="{FF2B5EF4-FFF2-40B4-BE49-F238E27FC236}">
                <a16:creationId xmlns:a16="http://schemas.microsoft.com/office/drawing/2014/main" id="{7203B6E0-C7C7-7082-8D09-F791EB930322}"/>
              </a:ext>
            </a:extLst>
          </p:cNvPr>
          <p:cNvPicPr>
            <a:picLocks noChangeAspect="1"/>
          </p:cNvPicPr>
          <p:nvPr/>
        </p:nvPicPr>
        <p:blipFill>
          <a:blip r:embed="rId16"/>
          <a:stretch>
            <a:fillRect/>
          </a:stretch>
        </p:blipFill>
        <p:spPr>
          <a:xfrm>
            <a:off x="9682369" y="4895020"/>
            <a:ext cx="1054653" cy="1021523"/>
          </a:xfrm>
          <a:prstGeom prst="rect">
            <a:avLst/>
          </a:prstGeom>
        </p:spPr>
      </p:pic>
      <p:sp>
        <p:nvSpPr>
          <p:cNvPr id="12" name="TextBox 11">
            <a:extLst>
              <a:ext uri="{FF2B5EF4-FFF2-40B4-BE49-F238E27FC236}">
                <a16:creationId xmlns:a16="http://schemas.microsoft.com/office/drawing/2014/main" id="{5847C43F-AC93-0FFC-FB80-0395B234C720}"/>
              </a:ext>
            </a:extLst>
          </p:cNvPr>
          <p:cNvSpPr txBox="1"/>
          <p:nvPr/>
        </p:nvSpPr>
        <p:spPr>
          <a:xfrm>
            <a:off x="10684565" y="5190435"/>
            <a:ext cx="1413564"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2800">
                <a:solidFill>
                  <a:schemeClr val="bg1"/>
                </a:solidFill>
                <a:latin typeface="Times New Roman"/>
                <a:cs typeface="Arial"/>
              </a:rPr>
              <a:t>Fast API</a:t>
            </a:r>
          </a:p>
        </p:txBody>
      </p:sp>
    </p:spTree>
    <p:extLst>
      <p:ext uri="{BB962C8B-B14F-4D97-AF65-F5344CB8AC3E}">
        <p14:creationId xmlns:p14="http://schemas.microsoft.com/office/powerpoint/2010/main" val="290651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0D5A-B96D-48C5-9A79-5D291D4BC999}"/>
              </a:ext>
            </a:extLst>
          </p:cNvPr>
          <p:cNvSpPr>
            <a:spLocks noGrp="1"/>
          </p:cNvSpPr>
          <p:nvPr>
            <p:ph type="ctrTitle"/>
          </p:nvPr>
        </p:nvSpPr>
        <p:spPr>
          <a:xfrm>
            <a:off x="1462003" y="941459"/>
            <a:ext cx="8686800" cy="1066926"/>
          </a:xfrm>
        </p:spPr>
        <p:txBody>
          <a:bodyPr/>
          <a:lstStyle/>
          <a:p>
            <a:r>
              <a:rPr lang="en-US" sz="4400" b="1" i="1">
                <a:latin typeface="Times New Roman"/>
                <a:cs typeface="Arial"/>
              </a:rPr>
              <a:t>APIs (Python)</a:t>
            </a:r>
          </a:p>
        </p:txBody>
      </p:sp>
      <p:sp>
        <p:nvSpPr>
          <p:cNvPr id="3" name="TextBox 2">
            <a:extLst>
              <a:ext uri="{FF2B5EF4-FFF2-40B4-BE49-F238E27FC236}">
                <a16:creationId xmlns:a16="http://schemas.microsoft.com/office/drawing/2014/main" id="{70C0BE75-A118-BC1D-3DB1-B9FB4428B0C9}"/>
              </a:ext>
            </a:extLst>
          </p:cNvPr>
          <p:cNvSpPr txBox="1"/>
          <p:nvPr/>
        </p:nvSpPr>
        <p:spPr>
          <a:xfrm>
            <a:off x="1805609" y="2238629"/>
            <a:ext cx="9939130" cy="618630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nSpc>
                <a:spcPct val="150000"/>
              </a:lnSpc>
              <a:spcBef>
                <a:spcPts val="1200"/>
              </a:spcBef>
              <a:buSzPct val="100000"/>
              <a:buFont typeface="Wingdings"/>
              <a:buChar char="Ø"/>
            </a:pPr>
            <a:r>
              <a:rPr lang="en-US" sz="2800" b="1" i="1" u="sng">
                <a:solidFill>
                  <a:schemeClr val="bg1"/>
                </a:solidFill>
                <a:latin typeface="Times New Roman"/>
                <a:ea typeface="+mn-lt"/>
                <a:cs typeface="+mn-lt"/>
                <a:hlinkClick r:id="rId2">
                  <a:extLst>
                    <a:ext uri="{A12FA001-AC4F-418D-AE19-62706E023703}">
                      <ahyp:hlinkClr xmlns:ahyp="http://schemas.microsoft.com/office/drawing/2018/hyperlinkcolor" val="tx"/>
                    </a:ext>
                  </a:extLst>
                </a:hlinkClick>
              </a:rPr>
              <a:t>http://127.0.0./:8900/autoc</a:t>
            </a:r>
            <a:endParaRPr lang="en-US" sz="2800" i="1">
              <a:solidFill>
                <a:schemeClr val="bg1"/>
              </a:solidFill>
              <a:latin typeface="Times New Roman"/>
              <a:ea typeface="+mn-lt"/>
              <a:cs typeface="+mn-lt"/>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ea typeface="+mn-lt"/>
                <a:cs typeface="Times New Roman"/>
              </a:rPr>
              <a:t>http</a:t>
            </a:r>
            <a:r>
              <a:rPr lang="en-US" sz="2800" b="1" i="1" u="sng">
                <a:solidFill>
                  <a:schemeClr val="bg1"/>
                </a:solidFill>
                <a:latin typeface="Times New Roman"/>
                <a:cs typeface="Times New Roman"/>
              </a:rPr>
              <a:t>://127.0.0./:8900/autoc/recommended_flights</a:t>
            </a:r>
            <a:endParaRPr lang="en-US" sz="2800" i="1">
              <a:solidFill>
                <a:schemeClr val="bg1"/>
              </a:solidFill>
              <a:latin typeface="Times New Roman"/>
              <a:cs typeface="Arial"/>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hlinkClick r:id="rId3">
                  <a:extLst>
                    <a:ext uri="{A12FA001-AC4F-418D-AE19-62706E023703}">
                      <ahyp:hlinkClr xmlns:ahyp="http://schemas.microsoft.com/office/drawing/2018/hyperlinkcolor" val="tx"/>
                    </a:ext>
                  </a:extLst>
                </a:hlinkClick>
              </a:rPr>
              <a:t>http://127.0.0./:8900/autoc/recomended_flights/round</a:t>
            </a:r>
            <a:endParaRPr lang="en-US" sz="2800" i="1">
              <a:solidFill>
                <a:schemeClr val="bg1"/>
              </a:solidFill>
              <a:latin typeface="Times New Roman"/>
              <a:cs typeface="Times New Roman"/>
            </a:endParaRPr>
          </a:p>
          <a:p>
            <a:pPr>
              <a:spcBef>
                <a:spcPts val="1200"/>
              </a:spcBef>
              <a:buSzPct val="100000"/>
            </a:pPr>
            <a:endParaRPr lang="en-US" sz="2800" i="1">
              <a:solidFill>
                <a:schemeClr val="bg1"/>
              </a:solidFill>
              <a:latin typeface="Times New Roman"/>
              <a:cs typeface="Times New Roman"/>
            </a:endParaRPr>
          </a:p>
          <a:p>
            <a:pPr>
              <a:spcBef>
                <a:spcPts val="1200"/>
              </a:spcBef>
              <a:buSzPct val="100000"/>
            </a:pPr>
            <a:endParaRPr lang="en-US" sz="2800" i="1" u="sng">
              <a:solidFill>
                <a:schemeClr val="bg1"/>
              </a:solidFill>
              <a:latin typeface="Times New Roman"/>
              <a:cs typeface="Times New Roman"/>
            </a:endParaRPr>
          </a:p>
          <a:p>
            <a:pPr>
              <a:spcBef>
                <a:spcPts val="1200"/>
              </a:spcBef>
            </a:pPr>
            <a:r>
              <a:rPr lang="en-US" sz="2800" i="1">
                <a:solidFill>
                  <a:schemeClr val="bg1"/>
                </a:solidFill>
                <a:latin typeface="Times New Roman"/>
                <a:cs typeface="Times New Roman"/>
              </a:rPr>
              <a:t>     </a:t>
            </a:r>
            <a:endParaRPr lang="en-US" sz="2800" i="1">
              <a:solidFill>
                <a:schemeClr val="bg1"/>
              </a:solidFill>
              <a:latin typeface="Times New Roman"/>
              <a:ea typeface="+mn-lt"/>
              <a:cs typeface="+mn-lt"/>
            </a:endParaRPr>
          </a:p>
          <a:p>
            <a:pPr>
              <a:spcBef>
                <a:spcPts val="1200"/>
              </a:spcBef>
            </a:pPr>
            <a:endParaRPr lang="en-US" sz="2800" i="1">
              <a:solidFill>
                <a:schemeClr val="bg1"/>
              </a:solidFill>
              <a:latin typeface="Times New Roman"/>
              <a:cs typeface="Times New Roman"/>
            </a:endParaRPr>
          </a:p>
          <a:p>
            <a:pPr marL="457200" indent="-457200">
              <a:spcBef>
                <a:spcPts val="1200"/>
              </a:spcBef>
              <a:buSzPct val="100000"/>
              <a:buFont typeface="Wingdings"/>
              <a:buChar char="Ø"/>
            </a:pPr>
            <a:endParaRPr lang="en-US" sz="2800" i="1">
              <a:solidFill>
                <a:schemeClr val="bg1"/>
              </a:solidFill>
              <a:latin typeface="Times New Roman"/>
              <a:cs typeface="Times New Roman"/>
            </a:endParaRPr>
          </a:p>
          <a:p>
            <a:pPr marL="457200" indent="-457200">
              <a:spcBef>
                <a:spcPts val="1200"/>
              </a:spcBef>
              <a:buSzPct val="100000"/>
              <a:buFont typeface="Wingdings"/>
              <a:buChar char="Ø"/>
            </a:pPr>
            <a:endParaRPr lang="en-US" sz="2800" i="1">
              <a:solidFill>
                <a:schemeClr val="bg1"/>
              </a:solidFill>
              <a:latin typeface="Times New Roman"/>
              <a:cs typeface="Arial"/>
            </a:endParaRPr>
          </a:p>
          <a:p>
            <a:pPr marL="285750" indent="-285750">
              <a:spcBef>
                <a:spcPts val="1200"/>
              </a:spcBef>
              <a:buFont typeface="Wingdings"/>
              <a:buChar char="Ø"/>
            </a:pPr>
            <a:endParaRPr lang="en-US" i="1">
              <a:solidFill>
                <a:schemeClr val="bg1"/>
              </a:solidFill>
              <a:latin typeface="Times New Roman"/>
              <a:cs typeface="Arial"/>
            </a:endParaRPr>
          </a:p>
        </p:txBody>
      </p:sp>
    </p:spTree>
    <p:extLst>
      <p:ext uri="{BB962C8B-B14F-4D97-AF65-F5344CB8AC3E}">
        <p14:creationId xmlns:p14="http://schemas.microsoft.com/office/powerpoint/2010/main" val="230913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0D5A-B96D-48C5-9A79-5D291D4BC999}"/>
              </a:ext>
            </a:extLst>
          </p:cNvPr>
          <p:cNvSpPr>
            <a:spLocks noGrp="1"/>
          </p:cNvSpPr>
          <p:nvPr>
            <p:ph type="ctrTitle"/>
          </p:nvPr>
        </p:nvSpPr>
        <p:spPr>
          <a:xfrm>
            <a:off x="1462003" y="941459"/>
            <a:ext cx="8686800" cy="1066926"/>
          </a:xfrm>
        </p:spPr>
        <p:txBody>
          <a:bodyPr/>
          <a:lstStyle/>
          <a:p>
            <a:r>
              <a:rPr lang="en-US" sz="4400" b="1" i="1">
                <a:latin typeface="Times New Roman"/>
                <a:cs typeface="Arial"/>
              </a:rPr>
              <a:t>APIs (Java)</a:t>
            </a:r>
          </a:p>
        </p:txBody>
      </p:sp>
      <p:sp>
        <p:nvSpPr>
          <p:cNvPr id="3" name="TextBox 2">
            <a:extLst>
              <a:ext uri="{FF2B5EF4-FFF2-40B4-BE49-F238E27FC236}">
                <a16:creationId xmlns:a16="http://schemas.microsoft.com/office/drawing/2014/main" id="{70C0BE75-A118-BC1D-3DB1-B9FB4428B0C9}"/>
              </a:ext>
            </a:extLst>
          </p:cNvPr>
          <p:cNvSpPr txBox="1"/>
          <p:nvPr/>
        </p:nvSpPr>
        <p:spPr>
          <a:xfrm>
            <a:off x="1805609" y="2238629"/>
            <a:ext cx="9939130" cy="763285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nSpc>
                <a:spcPct val="150000"/>
              </a:lnSpc>
              <a:spcBef>
                <a:spcPts val="1200"/>
              </a:spcBef>
              <a:buSzPct val="100000"/>
              <a:buFont typeface="Wingdings"/>
              <a:buChar char="Ø"/>
            </a:pPr>
            <a:r>
              <a:rPr lang="en-US" sz="2800" b="1" i="1" u="sng">
                <a:solidFill>
                  <a:schemeClr val="bg1"/>
                </a:solidFill>
                <a:latin typeface="Times New Roman"/>
                <a:ea typeface="+mn-lt"/>
                <a:cs typeface="+mn-lt"/>
              </a:rPr>
              <a:t>http://localhost:8100/api/airline </a:t>
            </a:r>
            <a:r>
              <a:rPr lang="en-US" sz="2800" i="1">
                <a:solidFill>
                  <a:schemeClr val="bg1"/>
                </a:solidFill>
                <a:latin typeface="Times New Roman"/>
                <a:ea typeface="+mn-lt"/>
                <a:cs typeface="Arial"/>
              </a:rPr>
              <a:t> </a:t>
            </a:r>
            <a:endParaRPr lang="en-US" sz="2800" i="1">
              <a:solidFill>
                <a:schemeClr val="bg1"/>
              </a:solidFill>
              <a:latin typeface="Times New Roman"/>
              <a:ea typeface="+mn-lt"/>
              <a:cs typeface="Times New Roman"/>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http://localhost:8100/api/airline/getbyiata/{iataCode}</a:t>
            </a:r>
            <a:endParaRPr lang="en-US" sz="2800" i="1" u="sng">
              <a:solidFill>
                <a:schemeClr val="bg1"/>
              </a:solidFill>
              <a:latin typeface="Times New Roman"/>
              <a:cs typeface="Times New Roman"/>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http://localhost:8100/api/airport</a:t>
            </a:r>
            <a:r>
              <a:rPr lang="en-US" sz="2800" i="1">
                <a:solidFill>
                  <a:schemeClr val="bg1"/>
                </a:solidFill>
                <a:latin typeface="Times New Roman"/>
                <a:cs typeface="Times New Roman"/>
              </a:rPr>
              <a:t> </a:t>
            </a:r>
            <a:endParaRPr lang="en-US">
              <a:solidFill>
                <a:schemeClr val="bg1"/>
              </a:solidFill>
              <a:cs typeface="Arial"/>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http://localhost:8100/api/airport/getbyiata/{iataCode}</a:t>
            </a:r>
            <a:r>
              <a:rPr lang="en-US" sz="2800" i="1" u="sng">
                <a:solidFill>
                  <a:schemeClr val="bg1"/>
                </a:solidFill>
                <a:latin typeface="Times New Roman"/>
                <a:cs typeface="Times New Roman"/>
              </a:rPr>
              <a:t> </a:t>
            </a:r>
            <a:endParaRPr lang="en-US" sz="2800" i="1">
              <a:solidFill>
                <a:schemeClr val="bg1"/>
              </a:solidFill>
              <a:latin typeface="Times New Roman"/>
              <a:cs typeface="Times New Roman"/>
            </a:endParaRPr>
          </a:p>
          <a:p>
            <a:pPr marL="457200" indent="-457200">
              <a:lnSpc>
                <a:spcPct val="150000"/>
              </a:lnSpc>
              <a:spcBef>
                <a:spcPts val="1200"/>
              </a:spcBef>
              <a:buFont typeface="Wingdings"/>
              <a:buChar char="Ø"/>
            </a:pPr>
            <a:r>
              <a:rPr lang="en-US" sz="2800" b="1" i="1" u="sng">
                <a:solidFill>
                  <a:schemeClr val="bg1"/>
                </a:solidFill>
                <a:latin typeface="Times New Roman"/>
                <a:cs typeface="Times New Roman"/>
              </a:rPr>
              <a:t>http://localhost:8100/api/airport /suggest</a:t>
            </a:r>
            <a:endParaRPr lang="en-US" sz="2800" i="1">
              <a:solidFill>
                <a:schemeClr val="bg1"/>
              </a:solidFill>
              <a:latin typeface="Times New Roman"/>
              <a:ea typeface="+mn-lt"/>
              <a:cs typeface="Times New Roman"/>
            </a:endParaRPr>
          </a:p>
          <a:p>
            <a:pPr marL="457200" indent="-457200">
              <a:lnSpc>
                <a:spcPct val="150000"/>
              </a:lnSpc>
              <a:spcBef>
                <a:spcPts val="1200"/>
              </a:spcBef>
              <a:buFont typeface="Wingdings"/>
              <a:buChar char="Ø"/>
            </a:pPr>
            <a:r>
              <a:rPr lang="en-US" sz="2800" b="1" i="1" u="sng">
                <a:solidFill>
                  <a:schemeClr val="bg1"/>
                </a:solidFill>
                <a:latin typeface="Times New Roman"/>
                <a:cs typeface="Times New Roman"/>
              </a:rPr>
              <a:t>http://localhost:8100/api/airline /routes</a:t>
            </a:r>
            <a:r>
              <a:rPr lang="en-US" sz="2800" i="1">
                <a:solidFill>
                  <a:schemeClr val="bg1"/>
                </a:solidFill>
                <a:latin typeface="Times New Roman"/>
                <a:cs typeface="Times New Roman"/>
              </a:rPr>
              <a:t> </a:t>
            </a:r>
            <a:endParaRPr lang="en-US" sz="2800" b="1" i="1" u="sng">
              <a:solidFill>
                <a:schemeClr val="bg1"/>
              </a:solidFill>
              <a:latin typeface="Times New Roman"/>
              <a:cs typeface="Times New Roman"/>
            </a:endParaRPr>
          </a:p>
          <a:p>
            <a:pPr marL="457200" indent="-457200">
              <a:lnSpc>
                <a:spcPct val="150000"/>
              </a:lnSpc>
              <a:spcBef>
                <a:spcPts val="1200"/>
              </a:spcBef>
              <a:buFont typeface="Wingdings"/>
              <a:buChar char="Ø"/>
            </a:pPr>
            <a:endParaRPr lang="en-US" sz="2800" b="1" i="1" u="sng">
              <a:solidFill>
                <a:schemeClr val="bg1"/>
              </a:solidFill>
              <a:latin typeface="Times New Roman"/>
              <a:cs typeface="Times New Roman"/>
            </a:endParaRPr>
          </a:p>
          <a:p>
            <a:pPr>
              <a:spcBef>
                <a:spcPts val="1200"/>
              </a:spcBef>
            </a:pPr>
            <a:endParaRPr lang="en-US" sz="2800" i="1">
              <a:solidFill>
                <a:schemeClr val="bg1"/>
              </a:solidFill>
              <a:latin typeface="Times New Roman"/>
              <a:cs typeface="Times New Roman"/>
            </a:endParaRPr>
          </a:p>
          <a:p>
            <a:pPr marL="457200" indent="-457200">
              <a:spcBef>
                <a:spcPts val="1200"/>
              </a:spcBef>
              <a:buSzPct val="100000"/>
              <a:buFont typeface="Wingdings"/>
              <a:buChar char="Ø"/>
            </a:pPr>
            <a:endParaRPr lang="en-US" sz="2800" i="1">
              <a:solidFill>
                <a:schemeClr val="bg1"/>
              </a:solidFill>
              <a:latin typeface="Times New Roman"/>
              <a:cs typeface="Times New Roman"/>
            </a:endParaRPr>
          </a:p>
          <a:p>
            <a:pPr marL="457200" indent="-457200">
              <a:spcBef>
                <a:spcPts val="1200"/>
              </a:spcBef>
              <a:buSzPct val="100000"/>
              <a:buFont typeface="Wingdings"/>
              <a:buChar char="Ø"/>
            </a:pPr>
            <a:endParaRPr lang="en-US" sz="2800" i="1">
              <a:solidFill>
                <a:schemeClr val="bg1"/>
              </a:solidFill>
              <a:latin typeface="Times New Roman"/>
              <a:cs typeface="Arial"/>
            </a:endParaRPr>
          </a:p>
          <a:p>
            <a:pPr marL="285750" indent="-285750">
              <a:spcBef>
                <a:spcPts val="1200"/>
              </a:spcBef>
              <a:buFont typeface="Wingdings"/>
              <a:buChar char="Ø"/>
            </a:pPr>
            <a:endParaRPr lang="en-US" i="1">
              <a:solidFill>
                <a:schemeClr val="bg1"/>
              </a:solidFill>
              <a:latin typeface="Times New Roman"/>
              <a:cs typeface="Arial"/>
            </a:endParaRPr>
          </a:p>
        </p:txBody>
      </p:sp>
    </p:spTree>
    <p:extLst>
      <p:ext uri="{BB962C8B-B14F-4D97-AF65-F5344CB8AC3E}">
        <p14:creationId xmlns:p14="http://schemas.microsoft.com/office/powerpoint/2010/main" val="252943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0BE75-A118-BC1D-3DB1-B9FB4428B0C9}"/>
              </a:ext>
            </a:extLst>
          </p:cNvPr>
          <p:cNvSpPr txBox="1"/>
          <p:nvPr/>
        </p:nvSpPr>
        <p:spPr>
          <a:xfrm>
            <a:off x="1498557" y="1855376"/>
            <a:ext cx="9939130" cy="837152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2800" i="1">
              <a:solidFill>
                <a:schemeClr val="bg1"/>
              </a:solidFill>
              <a:latin typeface="Times New Roman"/>
              <a:ea typeface="+mn-lt"/>
              <a:cs typeface="Arial"/>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http://localhost:8100/api/airline /routes/filter</a:t>
            </a:r>
            <a:endParaRPr lang="en-US" sz="2800" i="1">
              <a:solidFill>
                <a:schemeClr val="bg1"/>
              </a:solidFill>
              <a:latin typeface="Times New Roman"/>
              <a:cs typeface="Times New Roman"/>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http://localhost:8100/api/airline /routes/search</a:t>
            </a: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http://localhost:8100/api/airline /routes/</a:t>
            </a:r>
            <a:r>
              <a:rPr lang="en-US" sz="2800" b="1" i="1" u="sng" err="1">
                <a:solidFill>
                  <a:schemeClr val="bg1"/>
                </a:solidFill>
                <a:latin typeface="Times New Roman"/>
                <a:cs typeface="Times New Roman"/>
              </a:rPr>
              <a:t>getdetaileditinerary</a:t>
            </a:r>
            <a:r>
              <a:rPr lang="en-US" sz="2800" i="1">
                <a:solidFill>
                  <a:schemeClr val="bg1"/>
                </a:solidFill>
                <a:latin typeface="Times New Roman"/>
                <a:cs typeface="Times New Roman"/>
              </a:rPr>
              <a:t> </a:t>
            </a:r>
            <a:endParaRPr lang="en-US">
              <a:solidFill>
                <a:schemeClr val="bg1"/>
              </a:solidFill>
              <a:latin typeface="Arial"/>
              <a:cs typeface="Arial"/>
            </a:endParaRPr>
          </a:p>
          <a:p>
            <a:pPr marL="457200" indent="-457200">
              <a:lnSpc>
                <a:spcPct val="150000"/>
              </a:lnSpc>
              <a:spcBef>
                <a:spcPts val="1200"/>
              </a:spcBef>
              <a:buSzPct val="100000"/>
              <a:buFont typeface="Wingdings"/>
              <a:buChar char="Ø"/>
            </a:pPr>
            <a:r>
              <a:rPr lang="en-US" sz="2800" b="1" i="1" u="sng">
                <a:solidFill>
                  <a:schemeClr val="bg1"/>
                </a:solidFill>
                <a:latin typeface="Times New Roman"/>
                <a:cs typeface="Times New Roman"/>
              </a:rPr>
              <a:t>http://localhost:8100/api/airline /routes/multicity</a:t>
            </a:r>
            <a:r>
              <a:rPr lang="en-US" sz="2800" i="1">
                <a:solidFill>
                  <a:schemeClr val="bg1"/>
                </a:solidFill>
                <a:latin typeface="Times New Roman"/>
                <a:cs typeface="Times New Roman"/>
              </a:rPr>
              <a:t> </a:t>
            </a:r>
          </a:p>
          <a:p>
            <a:pPr marL="457200" indent="-457200">
              <a:lnSpc>
                <a:spcPct val="150000"/>
              </a:lnSpc>
              <a:spcBef>
                <a:spcPts val="1200"/>
              </a:spcBef>
              <a:buFont typeface="Wingdings"/>
              <a:buChar char="Ø"/>
            </a:pPr>
            <a:r>
              <a:rPr lang="en-US" sz="2800" b="1" i="1" u="sng">
                <a:solidFill>
                  <a:schemeClr val="bg1"/>
                </a:solidFill>
                <a:latin typeface="Times New Roman"/>
                <a:ea typeface="+mn-lt"/>
                <a:cs typeface="Times New Roman"/>
              </a:rPr>
              <a:t>http://localhost:8100/api/airline /routes/</a:t>
            </a:r>
            <a:r>
              <a:rPr lang="en-US" sz="2800" b="1" i="1" u="sng" err="1">
                <a:solidFill>
                  <a:schemeClr val="bg1"/>
                </a:solidFill>
                <a:latin typeface="Times New Roman"/>
                <a:ea typeface="+mn-lt"/>
                <a:cs typeface="Times New Roman"/>
              </a:rPr>
              <a:t>onewayround</a:t>
            </a:r>
            <a:endParaRPr lang="en-US" sz="2800" i="1" err="1">
              <a:solidFill>
                <a:schemeClr val="bg1"/>
              </a:solidFill>
              <a:latin typeface="Times New Roman"/>
              <a:ea typeface="+mn-lt"/>
              <a:cs typeface="Times New Roman"/>
            </a:endParaRPr>
          </a:p>
          <a:p>
            <a:pPr>
              <a:spcBef>
                <a:spcPts val="1200"/>
              </a:spcBef>
            </a:pPr>
            <a:endParaRPr lang="en-US" sz="2800" b="1" i="1" u="sng">
              <a:solidFill>
                <a:schemeClr val="bg1"/>
              </a:solidFill>
              <a:latin typeface="Times New Roman"/>
              <a:cs typeface="Times New Roman"/>
            </a:endParaRPr>
          </a:p>
          <a:p>
            <a:pPr>
              <a:spcBef>
                <a:spcPts val="1200"/>
              </a:spcBef>
            </a:pPr>
            <a:endParaRPr lang="en-US" sz="2800" i="1">
              <a:solidFill>
                <a:schemeClr val="bg1"/>
              </a:solidFill>
              <a:latin typeface="Times New Roman"/>
              <a:cs typeface="Times New Roman"/>
            </a:endParaRPr>
          </a:p>
          <a:p>
            <a:pPr marL="457200" indent="-457200">
              <a:spcBef>
                <a:spcPts val="1200"/>
              </a:spcBef>
              <a:buFont typeface="Wingdings"/>
              <a:buChar char="Ø"/>
            </a:pPr>
            <a:endParaRPr lang="en-US" sz="2800" i="1">
              <a:solidFill>
                <a:schemeClr val="bg1"/>
              </a:solidFill>
              <a:latin typeface="Times New Roman"/>
              <a:cs typeface="Times New Roman"/>
            </a:endParaRPr>
          </a:p>
          <a:p>
            <a:pPr>
              <a:spcBef>
                <a:spcPts val="1200"/>
              </a:spcBef>
            </a:pPr>
            <a:endParaRPr lang="en-US" sz="2800" i="1">
              <a:solidFill>
                <a:schemeClr val="bg1"/>
              </a:solidFill>
              <a:latin typeface="Times New Roman"/>
              <a:cs typeface="Times New Roman"/>
            </a:endParaRPr>
          </a:p>
          <a:p>
            <a:pPr marL="457200" indent="-457200">
              <a:spcBef>
                <a:spcPts val="1200"/>
              </a:spcBef>
              <a:buSzPct val="100000"/>
              <a:buFont typeface="Wingdings"/>
              <a:buChar char="Ø"/>
            </a:pPr>
            <a:endParaRPr lang="en-US" sz="2800" i="1">
              <a:solidFill>
                <a:schemeClr val="bg1"/>
              </a:solidFill>
              <a:latin typeface="Times New Roman"/>
              <a:cs typeface="Times New Roman"/>
            </a:endParaRPr>
          </a:p>
          <a:p>
            <a:pPr marL="457200" indent="-457200">
              <a:spcBef>
                <a:spcPts val="1200"/>
              </a:spcBef>
              <a:buSzPct val="100000"/>
              <a:buFont typeface="Wingdings"/>
              <a:buChar char="Ø"/>
            </a:pPr>
            <a:endParaRPr lang="en-US" sz="2800" i="1">
              <a:solidFill>
                <a:schemeClr val="bg1"/>
              </a:solidFill>
              <a:latin typeface="Times New Roman"/>
              <a:cs typeface="Arial"/>
            </a:endParaRPr>
          </a:p>
          <a:p>
            <a:pPr marL="285750" indent="-285750">
              <a:spcBef>
                <a:spcPts val="1200"/>
              </a:spcBef>
              <a:buFont typeface="Wingdings"/>
              <a:buChar char="Ø"/>
            </a:pPr>
            <a:endParaRPr lang="en-US" i="1">
              <a:solidFill>
                <a:schemeClr val="bg1"/>
              </a:solidFill>
              <a:latin typeface="Times New Roman"/>
              <a:cs typeface="Arial"/>
            </a:endParaRPr>
          </a:p>
        </p:txBody>
      </p:sp>
      <p:sp>
        <p:nvSpPr>
          <p:cNvPr id="5" name="Title 1">
            <a:extLst>
              <a:ext uri="{FF2B5EF4-FFF2-40B4-BE49-F238E27FC236}">
                <a16:creationId xmlns:a16="http://schemas.microsoft.com/office/drawing/2014/main" id="{1A31454A-6710-1384-E9E7-3A276BFF385F}"/>
              </a:ext>
            </a:extLst>
          </p:cNvPr>
          <p:cNvSpPr>
            <a:spLocks noGrp="1"/>
          </p:cNvSpPr>
          <p:nvPr>
            <p:ph type="ctrTitle"/>
          </p:nvPr>
        </p:nvSpPr>
        <p:spPr>
          <a:xfrm>
            <a:off x="1501417" y="1007148"/>
            <a:ext cx="8686800" cy="1066926"/>
          </a:xfrm>
        </p:spPr>
        <p:txBody>
          <a:bodyPr/>
          <a:lstStyle/>
          <a:p>
            <a:r>
              <a:rPr lang="en-US" sz="4400" b="1" i="1">
                <a:latin typeface="Times New Roman"/>
                <a:cs typeface="Arial"/>
              </a:rPr>
              <a:t>APIs (Java)</a:t>
            </a:r>
          </a:p>
        </p:txBody>
      </p:sp>
    </p:spTree>
    <p:extLst>
      <p:ext uri="{BB962C8B-B14F-4D97-AF65-F5344CB8AC3E}">
        <p14:creationId xmlns:p14="http://schemas.microsoft.com/office/powerpoint/2010/main" val="378112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minimal" id="{35878BD2-7105-45BC-A255-8BEF0039920E}" vid="{4D77ADDD-F3E0-4E0A-B81A-1D1BF3129669}"/>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0d64d3e-621a-43ea-9307-867f5b4d886b">
      <UserInfo>
        <DisplayName>Shyma Paul(UST,IN)</DisplayName>
        <AccountId>224</AccountId>
        <AccountType/>
      </UserInfo>
      <UserInfo>
        <DisplayName>Rejin Mathews(UST,IN)</DisplayName>
        <AccountId>148</AccountId>
        <AccountType/>
      </UserInfo>
      <UserInfo>
        <DisplayName>Ashna Shamsudeen(UST,IN)</DisplayName>
        <AccountId>145</AccountId>
        <AccountType/>
      </UserInfo>
      <UserInfo>
        <DisplayName>Ansiya Salam(UST,IN)</DisplayName>
        <AccountId>229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8AC06188D9724F9C70BDEDFEA486A0" ma:contentTypeVersion="8" ma:contentTypeDescription="Create a new document." ma:contentTypeScope="" ma:versionID="9ba0594645bdaa91814a046df86c9191">
  <xsd:schema xmlns:xsd="http://www.w3.org/2001/XMLSchema" xmlns:xs="http://www.w3.org/2001/XMLSchema" xmlns:p="http://schemas.microsoft.com/office/2006/metadata/properties" xmlns:ns2="4dfe85d7-98da-4501-a556-6738e2a430c5" xmlns:ns3="d0d64d3e-621a-43ea-9307-867f5b4d886b" targetNamespace="http://schemas.microsoft.com/office/2006/metadata/properties" ma:root="true" ma:fieldsID="8af5e257880849e60823a8eca2978588" ns2:_="" ns3:_="">
    <xsd:import namespace="4dfe85d7-98da-4501-a556-6738e2a430c5"/>
    <xsd:import namespace="d0d64d3e-621a-43ea-9307-867f5b4d886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fe85d7-98da-4501-a556-6738e2a430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d64d3e-621a-43ea-9307-867f5b4d886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BCCD60-3024-4478-B5EC-50664D4A758C}">
  <ds:schemaRefs>
    <ds:schemaRef ds:uri="a3b5c737-56bb-4450-ad91-e94aa17d890d"/>
    <ds:schemaRef ds:uri="d0d64d3e-621a-43ea-9307-867f5b4d886b"/>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772C734-9D1B-40DB-A20F-048014F9B3D6}">
  <ds:schemaRefs>
    <ds:schemaRef ds:uri="http://schemas.microsoft.com/sharepoint/v3/contenttype/forms"/>
  </ds:schemaRefs>
</ds:datastoreItem>
</file>

<file path=customXml/itemProps3.xml><?xml version="1.0" encoding="utf-8"?>
<ds:datastoreItem xmlns:ds="http://schemas.openxmlformats.org/officeDocument/2006/customXml" ds:itemID="{68E19A3F-EA43-4947-8D4D-41C69769C3B8}">
  <ds:schemaRefs>
    <ds:schemaRef ds:uri="4dfe85d7-98da-4501-a556-6738e2a430c5"/>
    <ds:schemaRef ds:uri="d0d64d3e-621a-43ea-9307-867f5b4d88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UST_PowerPoint_16x9_minimal</Template>
  <TotalTime>0</TotalTime>
  <Words>626</Words>
  <Application>Microsoft Office PowerPoint</Application>
  <PresentationFormat>Widescreen</PresentationFormat>
  <Paragraphs>164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Arial,Sans-Serif</vt:lpstr>
      <vt:lpstr>Times New Roman</vt:lpstr>
      <vt:lpstr>Wingdings</vt:lpstr>
      <vt:lpstr>UST</vt:lpstr>
      <vt:lpstr>TRIPPY                                                   Your Journey, Our Passion</vt:lpstr>
      <vt:lpstr>PowerPoint Presentation</vt:lpstr>
      <vt:lpstr>PowerPoint Presentation</vt:lpstr>
      <vt:lpstr>PowerPoint Presentation</vt:lpstr>
      <vt:lpstr>PowerPoint Presentation</vt:lpstr>
      <vt:lpstr>Technologies Used</vt:lpstr>
      <vt:lpstr>APIs (Python)</vt:lpstr>
      <vt:lpstr>APIs (Java)</vt:lpstr>
      <vt:lpstr>APIs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UST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UST Global</dc:title>
  <dc:subject/>
  <dc:creator>GTMServices@ust.com</dc:creator>
  <cp:keywords>Corporate Presentation Template</cp:keywords>
  <dc:description/>
  <cp:lastModifiedBy>Ashna</cp:lastModifiedBy>
  <cp:revision>3</cp:revision>
  <cp:lastPrinted>2019-10-06T00:46:52Z</cp:lastPrinted>
  <dcterms:created xsi:type="dcterms:W3CDTF">2020-10-06T10:48:43Z</dcterms:created>
  <dcterms:modified xsi:type="dcterms:W3CDTF">2023-09-25T20:40:45Z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0x010100C58AC06188D9724F9C70BDEDFEA486A0</vt:lpwstr>
  </property>
</Properties>
</file>