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1" r:id="rId7"/>
    <p:sldId id="272" r:id="rId8"/>
    <p:sldId id="270" r:id="rId9"/>
    <p:sldId id="271" r:id="rId10"/>
    <p:sldId id="262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4AE91-00AD-42E3-A049-96C413DE6950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053E5-1B33-49B3-B156-10B019C54A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E070A-DB7A-4D83-93D2-19AC2459BE6D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FFAD5-0FF0-413B-B2E2-20B7AE34A5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7EFD0-76E4-4113-A52D-545803BF7E79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48F6-BA0E-4974-A0BF-BE6DE4BF6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867F-A147-4394-9251-A8555BB32FE1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480DA2-F77A-4DC7-8788-5BE531B07A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5556F-8D88-4454-8044-F7382F39897F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055B9-A2A9-4E39-9638-C7BB29F904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7D2E-D0B7-449C-885C-7D77CFD5A226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A79DE-F76C-41E3-8A92-C707B4A53C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624E5-9A5E-4CCE-B4EE-D2A656253D4E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D8E0D-20D5-40E9-8297-11437538EE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559872-D9C3-438E-B66C-DAFE2800CC6D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340830-B9F5-4F2A-A4AA-E211FF02CE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81C36-2076-4137-95B4-17BDDA1D7D46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D0039-FC64-4BE2-868F-FE58EC938E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C4B7E5B-A0AE-4D41-B1B9-7B4E87D498FD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B56E3DE-D8DA-4F61-859E-C25C7327C5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ED662D-CEEB-40CD-A88D-DBF5210B6CA1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FB3CF7-E0AB-4A10-A1CF-1DD64C96AE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F2D9B8-B703-4432-A1FA-D245692DE79A}" type="datetimeFigureOut">
              <a:rPr lang="ru-RU"/>
              <a:pPr>
                <a:defRPr/>
              </a:pPr>
              <a:t>06.03.2017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E5E51F-F3DB-47D7-A84E-8CDF2B0B79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5" r:id="rId4"/>
    <p:sldLayoutId id="2147483696" r:id="rId5"/>
    <p:sldLayoutId id="2147483703" r:id="rId6"/>
    <p:sldLayoutId id="2147483697" r:id="rId7"/>
    <p:sldLayoutId id="2147483704" r:id="rId8"/>
    <p:sldLayoutId id="2147483705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571625"/>
            <a:ext cx="6172200" cy="34464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«Обнаружение вкраплений в двоичную цепь Маркова на основе </a:t>
            </a:r>
            <a:r>
              <a:rPr lang="ru-RU" dirty="0" err="1" smtClean="0">
                <a:solidFill>
                  <a:schemeClr val="tx1"/>
                </a:solidFill>
              </a:rPr>
              <a:t>энтропийных</a:t>
            </a:r>
            <a:r>
              <a:rPr lang="ru-RU" dirty="0" smtClean="0">
                <a:solidFill>
                  <a:schemeClr val="tx1"/>
                </a:solidFill>
              </a:rPr>
              <a:t> характеристик»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>
            <a:normAutofit fontScale="85000" lnSpcReduction="20000"/>
          </a:bodyPr>
          <a:lstStyle/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Подготовил: 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Студент 5 курса 9 группы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err="1" smtClean="0">
                <a:solidFill>
                  <a:schemeClr val="tx1"/>
                </a:solidFill>
              </a:rPr>
              <a:t>Шимко</a:t>
            </a:r>
            <a:r>
              <a:rPr lang="ru-RU" dirty="0" smtClean="0">
                <a:solidFill>
                  <a:schemeClr val="tx1"/>
                </a:solidFill>
              </a:rPr>
              <a:t> Андрей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err="1" smtClean="0">
                <a:solidFill>
                  <a:schemeClr val="tx1"/>
                </a:solidFill>
              </a:rPr>
              <a:t>Вечерко</a:t>
            </a:r>
            <a:r>
              <a:rPr lang="ru-RU" dirty="0" smtClean="0">
                <a:solidFill>
                  <a:schemeClr val="tx1"/>
                </a:solidFill>
              </a:rPr>
              <a:t> Е. В.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387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3071810"/>
            <a:ext cx="838402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cs typeface="+mn-cs"/>
              </a:rPr>
              <a:t>Спасибо за внимание</a:t>
            </a:r>
            <a:r>
              <a:rPr lang="ru-RU" sz="5400" dirty="0"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Математическая модель: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sz="quarter" idx="1"/>
          </p:nvPr>
        </p:nvSpPr>
        <p:spPr>
          <a:xfrm>
            <a:off x="428625" y="857250"/>
            <a:ext cx="7467600" cy="4873625"/>
          </a:xfrm>
        </p:spPr>
        <p:txBody>
          <a:bodyPr/>
          <a:lstStyle/>
          <a:p>
            <a:pPr eaLnBrk="1" hangingPunct="1"/>
            <a:r>
              <a:rPr lang="ru-RU" sz="1800" smtClean="0"/>
              <a:t>Дана последовательность случайных величин распределенных по нормальному закону </a:t>
            </a:r>
          </a:p>
          <a:p>
            <a:pPr eaLnBrk="1" hangingPunct="1"/>
            <a:endParaRPr lang="ru-RU" sz="1800" smtClean="0"/>
          </a:p>
          <a:p>
            <a:pPr eaLnBrk="1" hangingPunct="1"/>
            <a:endParaRPr lang="ru-RU" sz="1800" smtClean="0"/>
          </a:p>
          <a:p>
            <a:pPr eaLnBrk="1" hangingPunct="1"/>
            <a:endParaRPr lang="ru-RU" sz="1800" smtClean="0"/>
          </a:p>
          <a:p>
            <a:pPr eaLnBrk="1" hangingPunct="1"/>
            <a:endParaRPr lang="ru-RU" sz="1800" smtClean="0"/>
          </a:p>
          <a:p>
            <a:pPr eaLnBrk="1" hangingPunct="1"/>
            <a:r>
              <a:rPr lang="ru-RU" sz="1800" smtClean="0"/>
              <a:t>Сообщение </a:t>
            </a:r>
          </a:p>
          <a:p>
            <a:pPr eaLnBrk="1" hangingPunct="1"/>
            <a:endParaRPr lang="ru-RU" sz="1800" smtClean="0"/>
          </a:p>
          <a:p>
            <a:pPr eaLnBrk="1" hangingPunct="1"/>
            <a:endParaRPr lang="ru-RU" sz="1800" smtClean="0"/>
          </a:p>
          <a:p>
            <a:pPr eaLnBrk="1" hangingPunct="1"/>
            <a:r>
              <a:rPr lang="ru-RU" sz="1800" smtClean="0"/>
              <a:t>Ключ  </a:t>
            </a:r>
          </a:p>
          <a:p>
            <a:pPr eaLnBrk="1" hangingPunct="1"/>
            <a:endParaRPr lang="ru-RU" sz="1800" smtClean="0"/>
          </a:p>
          <a:p>
            <a:pPr eaLnBrk="1" hangingPunct="1"/>
            <a:endParaRPr lang="ru-RU" sz="1800" smtClean="0"/>
          </a:p>
          <a:p>
            <a:pPr eaLnBrk="1" hangingPunct="1"/>
            <a:r>
              <a:rPr lang="ru-RU" sz="1800" smtClean="0"/>
              <a:t>Задано функциональное преобразование </a:t>
            </a:r>
          </a:p>
          <a:p>
            <a:pPr eaLnBrk="1" hangingPunct="1">
              <a:buFont typeface="Wingdings" pitchFamily="2" charset="2"/>
              <a:buNone/>
            </a:pPr>
            <a:endParaRPr lang="ru-RU" smtClean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10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lang="ru-RU"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800"/>
              <a:t> </a:t>
            </a:r>
            <a:endParaRPr lang="ru-RU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9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3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grpSp>
        <p:nvGrpSpPr>
          <p:cNvPr id="9231" name="Группа 22"/>
          <p:cNvGrpSpPr>
            <a:grpSpLocks/>
          </p:cNvGrpSpPr>
          <p:nvPr/>
        </p:nvGrpSpPr>
        <p:grpSpPr bwMode="auto">
          <a:xfrm>
            <a:off x="500063" y="1643063"/>
            <a:ext cx="7302500" cy="4714875"/>
            <a:chOff x="500034" y="1643050"/>
            <a:chExt cx="7302398" cy="4714884"/>
          </a:xfrm>
        </p:grpSpPr>
        <p:pic>
          <p:nvPicPr>
            <p:cNvPr id="9233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034" y="5214950"/>
              <a:ext cx="7302398" cy="1142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4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43108" y="1643050"/>
              <a:ext cx="4357718" cy="383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5" name="Picture 1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8" y="3286124"/>
              <a:ext cx="5164967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6" name="Picture 1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8" y="4214818"/>
              <a:ext cx="4993237" cy="428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7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14480" y="2214554"/>
              <a:ext cx="972351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8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28926" y="2071678"/>
              <a:ext cx="2732504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32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4938" y="357188"/>
            <a:ext cx="3929062" cy="1285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Оценка энтропии биграмма при различных долях вкраплений</a:t>
            </a:r>
            <a:endParaRPr lang="ru-RU" sz="2000" dirty="0"/>
          </a:p>
        </p:txBody>
      </p:sp>
      <p:pic>
        <p:nvPicPr>
          <p:cNvPr id="10243" name="Содержимое 3" descr="g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50" y="285750"/>
            <a:ext cx="4183063" cy="3071813"/>
          </a:xfrm>
        </p:spPr>
      </p:pic>
      <p:pic>
        <p:nvPicPr>
          <p:cNvPr id="10244" name="Содержимое 3" descr="gr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571875"/>
            <a:ext cx="4183062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Содержимое 3" descr="gr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3714750"/>
            <a:ext cx="4071938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0" y="285750"/>
            <a:ext cx="3786188" cy="135731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Оценка энтропии 3-граммы при различных долях вкраплений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ctr" eaLnBrk="1" hangingPunct="1"/>
            <a:endParaRPr lang="ru-RU" smtClean="0"/>
          </a:p>
        </p:txBody>
      </p:sp>
      <p:pic>
        <p:nvPicPr>
          <p:cNvPr id="11268" name="Picture 6" descr="D:\Study\4 курс 7 семестр\Курсовой\набранное\Полная версия курсового проекта\gr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75"/>
            <a:ext cx="4357688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4" descr="D:\Study\4 курс 7 семестр\Курсовой\набранное\Полная версия курсового проекта\gr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2714625"/>
            <a:ext cx="4429125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5" descr="D:\Study\4 курс 7 семестр\Курсовой\набранное\Полная версия курсового проекта\gr6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14750"/>
            <a:ext cx="4643438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9188" y="785813"/>
            <a:ext cx="42148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Оценка энтропии 4-граммы при различных долях вкраплений</a:t>
            </a:r>
            <a:endParaRPr lang="ru-RU" sz="2000" dirty="0"/>
          </a:p>
        </p:txBody>
      </p:sp>
      <p:sp>
        <p:nvSpPr>
          <p:cNvPr id="12291" name="Содержимое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12292" name="Picture 7" descr="D:\Study\4 курс 7 семестр\Курсовой\набранное\Полная версия курсового проекта\gr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0438"/>
            <a:ext cx="41941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3" descr="D:\Study\4 курс 7 семестр\Курсовой\набранное\Полная версия курсового проекта\gr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500063"/>
            <a:ext cx="442912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2" descr="D:\Study\4 курс 7 семестр\Курсовой\набранное\Полная версия курсового проекта\gr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5" y="3429000"/>
            <a:ext cx="440531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357188"/>
            <a:ext cx="7467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Семейство графиков зависимости энтропии от длины </a:t>
            </a:r>
            <a:r>
              <a:rPr lang="en-US" dirty="0" smtClean="0"/>
              <a:t>l-</a:t>
            </a:r>
            <a:r>
              <a:rPr lang="ru-RU" dirty="0" smtClean="0"/>
              <a:t>граммы при различных долях вкраплений</a:t>
            </a:r>
            <a:endParaRPr lang="ru-RU" dirty="0"/>
          </a:p>
        </p:txBody>
      </p:sp>
      <p:pic>
        <p:nvPicPr>
          <p:cNvPr id="13315" name="Picture 2" descr="D:\Study\5 курс\КУРСАЧ ДИПЛОМ\Диплом\gr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714500"/>
            <a:ext cx="8383588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Содержимое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8674" name="Picture 2" descr="D:\Study\5 курс\КУРСАЧ ДИПЛОМ\Диплом\gr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8001056" cy="5265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Результаты ЛДА для классификации последовательностей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00063" y="1571625"/>
          <a:ext cx="7786742" cy="4214840"/>
        </p:xfrm>
        <a:graphic>
          <a:graphicData uri="http://schemas.openxmlformats.org/drawingml/2006/table">
            <a:tbl>
              <a:tblPr/>
              <a:tblGrid>
                <a:gridCol w="2870114"/>
                <a:gridCol w="4916628"/>
              </a:tblGrid>
              <a:tr h="139718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Доля </a:t>
                      </a:r>
                      <a:r>
                        <a:rPr lang="ru-RU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вкраплений </a:t>
                      </a:r>
                      <a:r>
                        <a:rPr lang="el-GR" sz="2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δ</a:t>
                      </a:r>
                      <a:endParaRPr lang="el-GR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Вероятность обнаружения вкрапления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01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7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7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7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7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7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JPEG </a:t>
            </a:r>
            <a:r>
              <a:rPr lang="ru-RU" dirty="0" smtClean="0"/>
              <a:t>контейнер</a:t>
            </a:r>
            <a:endParaRPr lang="ru-RU" dirty="0"/>
          </a:p>
        </p:txBody>
      </p:sp>
      <p:sp>
        <p:nvSpPr>
          <p:cNvPr id="1536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15364" name="Picture 2" descr="D:\jpeg\pic\1 (3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643063"/>
            <a:ext cx="2571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38" y="5500688"/>
            <a:ext cx="4143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5368" name="Picture 8" descr="D:\Study\5 курс\КУРСАЧ ДИПЛОМ\Диплом\hist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75" y="1428750"/>
            <a:ext cx="5170488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</TotalTime>
  <Words>103</Words>
  <Application>Microsoft Office PowerPoint</Application>
  <PresentationFormat>Экран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Century Schoolbook</vt:lpstr>
      <vt:lpstr>Wingdings</vt:lpstr>
      <vt:lpstr>Wingdings 2</vt:lpstr>
      <vt:lpstr>Calibri</vt:lpstr>
      <vt:lpstr>Times New Roman</vt:lpstr>
      <vt:lpstr>Эркер</vt:lpstr>
      <vt:lpstr> «Обнаружение вкраплений в двоичную цепь Маркова на основе энтропийных характеристик» </vt:lpstr>
      <vt:lpstr>Математическая модель:</vt:lpstr>
      <vt:lpstr>Оценка энтропии биграмма при различных долях вкраплений</vt:lpstr>
      <vt:lpstr>Оценка энтропии 3-граммы при различных долях вкраплений</vt:lpstr>
      <vt:lpstr>Оценка энтропии 4-граммы при различных долях вкраплений</vt:lpstr>
      <vt:lpstr>Семейство графиков зависимости энтропии от длины l-граммы при различных долях вкраплений</vt:lpstr>
      <vt:lpstr>Слайд 7</vt:lpstr>
      <vt:lpstr>Результаты ЛДА для классификации последовательностей</vt:lpstr>
      <vt:lpstr>JPEG контейнер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 «Об одном подходе к оцениванию надежности стегонаграфических систем на основе энтропийных характеристик»</dc:title>
  <dc:creator>Acer</dc:creator>
  <cp:lastModifiedBy>Andrey</cp:lastModifiedBy>
  <cp:revision>14</cp:revision>
  <dcterms:created xsi:type="dcterms:W3CDTF">2014-12-17T00:30:17Z</dcterms:created>
  <dcterms:modified xsi:type="dcterms:W3CDTF">2017-03-06T06:30:10Z</dcterms:modified>
</cp:coreProperties>
</file>