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64" r:id="rId6"/>
    <p:sldId id="266" r:id="rId7"/>
    <p:sldId id="261" r:id="rId8"/>
    <p:sldId id="274" r:id="rId9"/>
    <p:sldId id="275" r:id="rId10"/>
    <p:sldId id="276" r:id="rId11"/>
    <p:sldId id="272" r:id="rId12"/>
    <p:sldId id="270" r:id="rId13"/>
    <p:sldId id="277" r:id="rId14"/>
    <p:sldId id="278" r:id="rId15"/>
    <p:sldId id="26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AE91-00AD-42E3-A049-96C413DE6950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053E5-1B33-49B3-B156-10B019C54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E070A-DB7A-4D83-93D2-19AC2459BE6D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FFAD5-0FF0-413B-B2E2-20B7AE34A5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7EFD0-76E4-4113-A52D-545803BF7E79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48F6-BA0E-4974-A0BF-BE6DE4BF6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867F-A147-4394-9251-A8555BB32FE1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480DA2-F77A-4DC7-8788-5BE531B07A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5556F-8D88-4454-8044-F7382F39897F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055B9-A2A9-4E39-9638-C7BB29F904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7D2E-D0B7-449C-885C-7D77CFD5A226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A79DE-F76C-41E3-8A92-C707B4A53C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624E5-9A5E-4CCE-B4EE-D2A656253D4E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8E0D-20D5-40E9-8297-11437538EE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559872-D9C3-438E-B66C-DAFE2800CC6D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340830-B9F5-4F2A-A4AA-E211FF02CE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1C36-2076-4137-95B4-17BDDA1D7D46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0039-FC64-4BE2-868F-FE58EC938E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C4B7E5B-A0AE-4D41-B1B9-7B4E87D498FD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B56E3DE-D8DA-4F61-859E-C25C7327C5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ED662D-CEEB-40CD-A88D-DBF5210B6CA1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FB3CF7-E0AB-4A10-A1CF-1DD64C96AE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F2D9B8-B703-4432-A1FA-D245692DE79A}" type="datetimeFigureOut">
              <a:rPr lang="ru-RU"/>
              <a:pPr>
                <a:defRPr/>
              </a:pPr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E5E51F-F3DB-47D7-A84E-8CDF2B0B79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695" r:id="rId4"/>
    <p:sldLayoutId id="2147483696" r:id="rId5"/>
    <p:sldLayoutId id="2147483703" r:id="rId6"/>
    <p:sldLayoutId id="2147483697" r:id="rId7"/>
    <p:sldLayoutId id="2147483704" r:id="rId8"/>
    <p:sldLayoutId id="2147483705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428604"/>
            <a:ext cx="6172200" cy="34464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«Обнаружение вкраплений в двоичную цепь Маркова на основе </a:t>
            </a:r>
            <a:r>
              <a:rPr lang="ru-RU" dirty="0" err="1" smtClean="0">
                <a:solidFill>
                  <a:schemeClr val="tx1"/>
                </a:solidFill>
              </a:rPr>
              <a:t>энтропийных</a:t>
            </a:r>
            <a:r>
              <a:rPr lang="ru-RU" dirty="0" smtClean="0">
                <a:solidFill>
                  <a:schemeClr val="tx1"/>
                </a:solidFill>
              </a:rPr>
              <a:t> характеристик»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143380"/>
            <a:ext cx="6172200" cy="223202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err="1" smtClean="0">
                <a:solidFill>
                  <a:schemeClr val="tx1"/>
                </a:solidFill>
              </a:rPr>
              <a:t>Шимко</a:t>
            </a:r>
            <a:r>
              <a:rPr lang="ru-RU" dirty="0" smtClean="0">
                <a:solidFill>
                  <a:schemeClr val="tx1"/>
                </a:solidFill>
              </a:rPr>
              <a:t> Андрея </a:t>
            </a:r>
            <a:r>
              <a:rPr lang="ru-RU" dirty="0" err="1" smtClean="0">
                <a:solidFill>
                  <a:schemeClr val="tx1"/>
                </a:solidFill>
              </a:rPr>
              <a:t>Чеславовича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студента 5 курса ,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специальность «Компьютерная безопасность»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кандидат физико-математических наук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Е. В. </a:t>
            </a:r>
            <a:r>
              <a:rPr lang="ru-RU" dirty="0" err="1" smtClean="0">
                <a:solidFill>
                  <a:schemeClr val="tx1"/>
                </a:solidFill>
              </a:rPr>
              <a:t>Вечерко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4" name="Содержимое 3" descr="h_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33899" y="1600201"/>
            <a:ext cx="4276203" cy="3686188"/>
          </a:xfrm>
        </p:spPr>
      </p:pic>
      <p:sp>
        <p:nvSpPr>
          <p:cNvPr id="5" name="Прямоугольник 4"/>
          <p:cNvSpPr/>
          <p:nvPr/>
        </p:nvSpPr>
        <p:spPr>
          <a:xfrm>
            <a:off x="285720" y="5286388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Рисунок 4 – Семейство графиков зависимости энтропии </a:t>
            </a:r>
            <a:r>
              <a:rPr lang="en-US" dirty="0" smtClean="0"/>
              <a:t>l-</a:t>
            </a:r>
            <a:r>
              <a:rPr lang="ru-RU" dirty="0" smtClean="0"/>
              <a:t>граммы от длины последовательности при различных параметрах вкрапления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7424766" cy="654032"/>
          </a:xfrm>
        </p:spPr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5" name="Содержимое 4" descr="ld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1604" y="1142984"/>
            <a:ext cx="6097097" cy="4572823"/>
          </a:xfrm>
        </p:spPr>
      </p:pic>
      <p:sp>
        <p:nvSpPr>
          <p:cNvPr id="6" name="TextBox 5"/>
          <p:cNvSpPr txBox="1"/>
          <p:nvPr/>
        </p:nvSpPr>
        <p:spPr>
          <a:xfrm>
            <a:off x="428596" y="5715016"/>
            <a:ext cx="843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4 – Графики зависимости энтропии 4-граммы от энтропии 3-граммы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Результаты ЛДА для классификации последовательностей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857224" y="1785926"/>
          <a:ext cx="7500989" cy="3537862"/>
        </p:xfrm>
        <a:graphic>
          <a:graphicData uri="http://schemas.openxmlformats.org/drawingml/2006/table">
            <a:tbl>
              <a:tblPr/>
              <a:tblGrid>
                <a:gridCol w="2764789"/>
                <a:gridCol w="4736200"/>
              </a:tblGrid>
              <a:tr h="9203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Доля </a:t>
                      </a:r>
                      <a:r>
                        <a:rPr lang="ru-RU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вкраплений </a:t>
                      </a:r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δ</a:t>
                      </a:r>
                      <a:endParaRPr lang="el-GR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Вероятность обнаружения вкрапления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2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5572140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1 – Результаты ЛДА при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ru-RU" dirty="0" smtClean="0">
                <a:latin typeface="Times New Roman"/>
                <a:cs typeface="Times New Roman"/>
              </a:rPr>
              <a:t>=0.55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071546"/>
            <a:ext cx="8429684" cy="4873752"/>
          </a:xfrm>
        </p:spPr>
        <p:txBody>
          <a:bodyPr/>
          <a:lstStyle/>
          <a:p>
            <a:r>
              <a:rPr lang="ru-RU" sz="2000" dirty="0" smtClean="0"/>
              <a:t>В работе получены следующие основные результаты:</a:t>
            </a:r>
          </a:p>
          <a:p>
            <a:r>
              <a:rPr lang="ru-RU" sz="2000" dirty="0" smtClean="0"/>
              <a:t>1. Исследована математическая модель вкраплений в цепь Маркова 1-го порядка.</a:t>
            </a:r>
          </a:p>
          <a:p>
            <a:r>
              <a:rPr lang="ru-RU" sz="2000" dirty="0" smtClean="0"/>
              <a:t>2. Получены точные значения вероятностей для всевозможных шаблонов </a:t>
            </a:r>
            <a:r>
              <a:rPr lang="en-US" sz="2000" dirty="0" smtClean="0"/>
              <a:t>l-</a:t>
            </a:r>
            <a:r>
              <a:rPr lang="ru-RU" sz="2000" dirty="0" smtClean="0"/>
              <a:t>граммы при </a:t>
            </a:r>
            <a:r>
              <a:rPr lang="en-US" sz="2000" dirty="0" smtClean="0"/>
              <a:t>l=2,3,4.</a:t>
            </a:r>
          </a:p>
          <a:p>
            <a:r>
              <a:rPr lang="ru-RU" sz="2000" dirty="0" smtClean="0"/>
              <a:t>3. Получены </a:t>
            </a:r>
            <a:r>
              <a:rPr lang="ru-RU" sz="2000" dirty="0" err="1" smtClean="0"/>
              <a:t>ассимптотические</a:t>
            </a:r>
            <a:r>
              <a:rPr lang="ru-RU" sz="2000" dirty="0" smtClean="0"/>
              <a:t> оценки первого порядка для энтропии l-граммы при </a:t>
            </a:r>
            <a:r>
              <a:rPr lang="en-US" sz="2000" dirty="0" smtClean="0"/>
              <a:t>l=2,3,4.</a:t>
            </a:r>
          </a:p>
          <a:p>
            <a:r>
              <a:rPr lang="ru-RU" sz="2000" dirty="0" smtClean="0"/>
              <a:t>4. Проведен линейный </a:t>
            </a:r>
            <a:r>
              <a:rPr lang="ru-RU" sz="2000" dirty="0" err="1" smtClean="0"/>
              <a:t>дескриминантный</a:t>
            </a:r>
            <a:r>
              <a:rPr lang="ru-RU" sz="2000" dirty="0" smtClean="0"/>
              <a:t> анализ на основании </a:t>
            </a:r>
            <a:r>
              <a:rPr lang="ru-RU" sz="2000" dirty="0" err="1" smtClean="0"/>
              <a:t>оссимптотических</a:t>
            </a:r>
            <a:r>
              <a:rPr lang="ru-RU" sz="2000" dirty="0" smtClean="0"/>
              <a:t> оценок для энтропии 3-граммы и 4-граммы.</a:t>
            </a:r>
          </a:p>
          <a:p>
            <a:r>
              <a:rPr lang="ru-RU" sz="2000" dirty="0" smtClean="0"/>
              <a:t>5. </a:t>
            </a:r>
            <a:r>
              <a:rPr lang="ru-RU" sz="2000" dirty="0" err="1" smtClean="0"/>
              <a:t>Првоеден</a:t>
            </a:r>
            <a:r>
              <a:rPr lang="ru-RU" sz="2000" dirty="0" smtClean="0"/>
              <a:t> ряд компьютерных экспериментов.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071546"/>
            <a:ext cx="9144000" cy="4873752"/>
          </a:xfrm>
        </p:spPr>
        <p:txBody>
          <a:bodyPr/>
          <a:lstStyle/>
          <a:p>
            <a:r>
              <a:rPr lang="ru-RU" sz="1600" dirty="0" smtClean="0"/>
              <a:t>1. </a:t>
            </a:r>
            <a:r>
              <a:rPr lang="en-US" sz="1600" dirty="0" smtClean="0"/>
              <a:t>R.O. </a:t>
            </a:r>
            <a:r>
              <a:rPr lang="en-US" sz="1600" dirty="0" err="1" smtClean="0"/>
              <a:t>Duda</a:t>
            </a:r>
            <a:r>
              <a:rPr lang="en-US" sz="1600" dirty="0" smtClean="0"/>
              <a:t>, P.E. Hart, D.H. Stork Pattern Classification (2nd ed.) // Wiley</a:t>
            </a:r>
            <a:r>
              <a:rPr lang="ru-RU" sz="1600" dirty="0" smtClean="0"/>
              <a:t> </a:t>
            </a:r>
            <a:r>
              <a:rPr lang="en-US" sz="1600" dirty="0" err="1" smtClean="0"/>
              <a:t>Interscience</a:t>
            </a:r>
            <a:r>
              <a:rPr lang="en-US" sz="1600" dirty="0" smtClean="0"/>
              <a:t>. — 2000.</a:t>
            </a:r>
          </a:p>
          <a:p>
            <a:r>
              <a:rPr lang="ru-RU" sz="1600" dirty="0" smtClean="0"/>
              <a:t>2. А. А. </a:t>
            </a:r>
            <a:r>
              <a:rPr lang="ru-RU" sz="1600" dirty="0" err="1" smtClean="0"/>
              <a:t>Духин</a:t>
            </a:r>
            <a:r>
              <a:rPr lang="ru-RU" sz="1600" dirty="0" smtClean="0"/>
              <a:t>: Теория информации - М.: "Гелиос АРВ", 2007.</a:t>
            </a:r>
          </a:p>
          <a:p>
            <a:r>
              <a:rPr lang="ru-RU" sz="1600" dirty="0" smtClean="0"/>
              <a:t>3. А.В. </a:t>
            </a:r>
            <a:r>
              <a:rPr lang="ru-RU" sz="1600" dirty="0" err="1" smtClean="0"/>
              <a:t>Аграновский</a:t>
            </a:r>
            <a:r>
              <a:rPr lang="ru-RU" sz="1600" dirty="0" smtClean="0"/>
              <a:t>, А. В. Балакин: Стеганография, цифровые водяные знаки о </a:t>
            </a:r>
            <a:r>
              <a:rPr lang="ru-RU" sz="1600" dirty="0" err="1" smtClean="0"/>
              <a:t>стегоанализе</a:t>
            </a:r>
            <a:r>
              <a:rPr lang="ru-RU" sz="1600" dirty="0" smtClean="0"/>
              <a:t> - М.: Вузовская книга, 2009.</a:t>
            </a:r>
          </a:p>
          <a:p>
            <a:r>
              <a:rPr lang="ru-RU" sz="1600" dirty="0" smtClean="0"/>
              <a:t>4. В. Г. </a:t>
            </a:r>
            <a:r>
              <a:rPr lang="ru-RU" sz="1600" dirty="0" err="1" smtClean="0"/>
              <a:t>Грибунин</a:t>
            </a:r>
            <a:r>
              <a:rPr lang="ru-RU" sz="1600" dirty="0" smtClean="0"/>
              <a:t>, И. Н. Оков, И. В. Туринцев: Цифровая стеганография  - М.: </a:t>
            </a:r>
            <a:r>
              <a:rPr lang="ru-RU" sz="1600" dirty="0" err="1" smtClean="0"/>
              <a:t>Солон-Прессб</a:t>
            </a:r>
            <a:r>
              <a:rPr lang="ru-RU" sz="1600" dirty="0" smtClean="0"/>
              <a:t>, 2002.</a:t>
            </a:r>
          </a:p>
          <a:p>
            <a:r>
              <a:rPr lang="ru-RU" sz="1600" dirty="0" smtClean="0"/>
              <a:t>5. Дж. </a:t>
            </a:r>
            <a:r>
              <a:rPr lang="ru-RU" sz="1600" dirty="0" err="1" smtClean="0"/>
              <a:t>Миано</a:t>
            </a:r>
            <a:r>
              <a:rPr lang="ru-RU" sz="1600" dirty="0" smtClean="0"/>
              <a:t>: Форматы и алгоритмы сжатия изображений в действии - </a:t>
            </a:r>
            <a:r>
              <a:rPr lang="ru-RU" sz="1600" dirty="0" err="1" smtClean="0"/>
              <a:t>М.:Триумф</a:t>
            </a:r>
            <a:r>
              <a:rPr lang="ru-RU" sz="1600" dirty="0" smtClean="0"/>
              <a:t>, 2003.</a:t>
            </a:r>
          </a:p>
          <a:p>
            <a:r>
              <a:rPr lang="ru-RU" sz="1600" dirty="0" smtClean="0"/>
              <a:t>6. К. И. Пономарев "Параметрическая модель вкрапления и ее статистический анализ", </a:t>
            </a:r>
            <a:r>
              <a:rPr lang="ru-RU" sz="1600" dirty="0" err="1" smtClean="0"/>
              <a:t>Дискрет</a:t>
            </a:r>
            <a:r>
              <a:rPr lang="ru-RU" sz="1600" dirty="0" smtClean="0"/>
              <a:t>. </a:t>
            </a:r>
            <a:r>
              <a:rPr lang="ru-RU" sz="1600" dirty="0" err="1" smtClean="0"/>
              <a:t>матем</a:t>
            </a:r>
            <a:r>
              <a:rPr lang="ru-RU" sz="1600" dirty="0" smtClean="0"/>
              <a:t>., 21:4 (2009), 148-157.</a:t>
            </a:r>
          </a:p>
          <a:p>
            <a:r>
              <a:rPr lang="ru-RU" sz="1600" dirty="0" smtClean="0"/>
              <a:t>7. Н. П. </a:t>
            </a:r>
            <a:r>
              <a:rPr lang="ru-RU" sz="1600" dirty="0" err="1" smtClean="0"/>
              <a:t>Варновский</a:t>
            </a:r>
            <a:r>
              <a:rPr lang="ru-RU" sz="1600" dirty="0" smtClean="0"/>
              <a:t>, Е. А. Голубев, О. А. </a:t>
            </a:r>
            <a:r>
              <a:rPr lang="ru-RU" sz="1600" dirty="0" err="1" smtClean="0"/>
              <a:t>Логачев</a:t>
            </a:r>
            <a:r>
              <a:rPr lang="ru-RU" sz="1600" dirty="0" smtClean="0"/>
              <a:t>: Современные направления стеганографии. Математика и безопасность информационных технологий. Материалы конференции в МГУ 28-29 октября 2004 г., МЦМНО,  М., 2005, с. 32-64.</a:t>
            </a:r>
          </a:p>
          <a:p>
            <a:r>
              <a:rPr lang="ru-RU" sz="1600" dirty="0" smtClean="0"/>
              <a:t>8. Ю. С. Харин [и др.]: </a:t>
            </a:r>
            <a:r>
              <a:rPr lang="ru-RU" sz="1600" dirty="0" err="1" smtClean="0"/>
              <a:t>Криптология</a:t>
            </a:r>
            <a:r>
              <a:rPr lang="ru-RU" sz="1600" dirty="0" smtClean="0"/>
              <a:t> - Минск: БГУ, 2013.</a:t>
            </a:r>
          </a:p>
          <a:p>
            <a:r>
              <a:rPr lang="ru-RU" sz="1600" dirty="0" smtClean="0"/>
              <a:t>9. Ю. С. Харин, Е. В. </a:t>
            </a:r>
            <a:r>
              <a:rPr lang="ru-RU" sz="1600" dirty="0" err="1" smtClean="0"/>
              <a:t>Вечерко</a:t>
            </a:r>
            <a:r>
              <a:rPr lang="ru-RU" sz="1600" dirty="0" smtClean="0"/>
              <a:t> "Статистическое оценивание параметров модели вкраплений в двоичную цепь Маркова", </a:t>
            </a:r>
            <a:r>
              <a:rPr lang="ru-RU" sz="1600" dirty="0" err="1" smtClean="0"/>
              <a:t>Дискрет</a:t>
            </a:r>
            <a:r>
              <a:rPr lang="ru-RU" sz="1600" dirty="0" smtClean="0"/>
              <a:t>. </a:t>
            </a:r>
            <a:r>
              <a:rPr lang="ru-RU" sz="1600" dirty="0" err="1" smtClean="0"/>
              <a:t>матем</a:t>
            </a:r>
            <a:r>
              <a:rPr lang="ru-RU" sz="1600" dirty="0" smtClean="0"/>
              <a:t>., 25:2 (2013), 135-148.</a:t>
            </a:r>
          </a:p>
          <a:p>
            <a:r>
              <a:rPr lang="ru-RU" sz="1600" dirty="0" smtClean="0"/>
              <a:t>10. Ю. С. Харин, Е. В. </a:t>
            </a:r>
            <a:r>
              <a:rPr lang="ru-RU" sz="1600" dirty="0" err="1" smtClean="0"/>
              <a:t>Вечерко</a:t>
            </a:r>
            <a:r>
              <a:rPr lang="ru-RU" sz="1600" dirty="0" smtClean="0"/>
              <a:t> "Распознавание вкраплений в двоичную цепь Маркова", </a:t>
            </a:r>
            <a:r>
              <a:rPr lang="ru-RU" sz="1600" dirty="0" err="1" smtClean="0"/>
              <a:t>Дискрет</a:t>
            </a:r>
            <a:r>
              <a:rPr lang="ru-RU" sz="1600" dirty="0" smtClean="0"/>
              <a:t>. </a:t>
            </a:r>
            <a:r>
              <a:rPr lang="ru-RU" sz="1600" dirty="0" err="1" smtClean="0"/>
              <a:t>матем</a:t>
            </a:r>
            <a:r>
              <a:rPr lang="ru-RU" sz="1600" dirty="0" smtClean="0"/>
              <a:t>., 27:3 (2015), 123–144.</a:t>
            </a:r>
            <a:endParaRPr lang="ru-RU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387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3071810"/>
            <a:ext cx="83840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cs typeface="+mn-cs"/>
              </a:rPr>
              <a:t>Спасибо за внимание</a:t>
            </a:r>
            <a:r>
              <a:rPr lang="ru-RU" sz="5400" dirty="0"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Математическая модель: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sz="quarter" idx="1"/>
          </p:nvPr>
        </p:nvSpPr>
        <p:spPr>
          <a:xfrm>
            <a:off x="428625" y="857250"/>
            <a:ext cx="7467600" cy="4873625"/>
          </a:xfrm>
        </p:spPr>
        <p:txBody>
          <a:bodyPr/>
          <a:lstStyle/>
          <a:p>
            <a:pPr eaLnBrk="1" hangingPunct="1"/>
            <a:r>
              <a:rPr lang="ru-RU" sz="1800" dirty="0" smtClean="0"/>
              <a:t>Дана последовательность случайных величин распределенных по нормальному закону  </a:t>
            </a:r>
          </a:p>
          <a:p>
            <a:pPr eaLnBrk="1" hangingPunct="1"/>
            <a:endParaRPr lang="ru-RU" sz="1800" dirty="0" smtClean="0"/>
          </a:p>
          <a:p>
            <a:pPr eaLnBrk="1" hangingPunct="1">
              <a:buNone/>
            </a:pPr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r>
              <a:rPr lang="ru-RU" sz="1800" dirty="0" smtClean="0"/>
              <a:t>Сообщение </a:t>
            </a:r>
          </a:p>
          <a:p>
            <a:pPr eaLnBrk="1" hangingPunct="1"/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r>
              <a:rPr lang="ru-RU" sz="1800" dirty="0" smtClean="0"/>
              <a:t>Ключ  </a:t>
            </a:r>
          </a:p>
          <a:p>
            <a:pPr eaLnBrk="1" hangingPunct="1"/>
            <a:endParaRPr lang="ru-RU" sz="1800" dirty="0" smtClean="0"/>
          </a:p>
          <a:p>
            <a:pPr eaLnBrk="1" hangingPunct="1"/>
            <a:endParaRPr lang="ru-RU" sz="1800" dirty="0" smtClean="0"/>
          </a:p>
          <a:p>
            <a:pPr eaLnBrk="1" hangingPunct="1"/>
            <a:r>
              <a:rPr lang="ru-RU" sz="1800" dirty="0" smtClean="0"/>
              <a:t>Задано функциональное преобразование </a:t>
            </a:r>
          </a:p>
          <a:p>
            <a:pPr eaLnBrk="1" hangingPunct="1"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10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lang="ru-RU"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800"/>
              <a:t> </a:t>
            </a:r>
            <a:endParaRPr lang="ru-RU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sp>
        <p:nvSpPr>
          <p:cNvPr id="9229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3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 pitchFamily="18" charset="0"/>
            </a:endParaRPr>
          </a:p>
        </p:txBody>
      </p:sp>
      <p:grpSp>
        <p:nvGrpSpPr>
          <p:cNvPr id="9231" name="Группа 22"/>
          <p:cNvGrpSpPr>
            <a:grpSpLocks/>
          </p:cNvGrpSpPr>
          <p:nvPr/>
        </p:nvGrpSpPr>
        <p:grpSpPr bwMode="auto">
          <a:xfrm>
            <a:off x="500034" y="1714488"/>
            <a:ext cx="7302500" cy="4786313"/>
            <a:chOff x="500034" y="1857364"/>
            <a:chExt cx="7302398" cy="4500570"/>
          </a:xfrm>
        </p:grpSpPr>
        <p:pic>
          <p:nvPicPr>
            <p:cNvPr id="9233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34" y="5214950"/>
              <a:ext cx="7302398" cy="1142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4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71589" y="1857364"/>
              <a:ext cx="4357718" cy="383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5" name="Picture 1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8" y="3286124"/>
              <a:ext cx="5164967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6" name="Picture 1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8" y="4214818"/>
              <a:ext cx="4993237" cy="428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7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2357430"/>
              <a:ext cx="972351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8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00363" y="2214554"/>
              <a:ext cx="2732504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32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7500958" y="1428736"/>
          <a:ext cx="1643042" cy="488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521"/>
                <a:gridCol w="821521"/>
              </a:tblGrid>
              <a:tr h="122238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(1)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238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(2)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2380">
                <a:tc>
                  <a:txBody>
                    <a:bodyPr/>
                    <a:lstStyle/>
                    <a:p>
                      <a:endParaRPr lang="ru-RU" b="1" dirty="0" smtClean="0"/>
                    </a:p>
                    <a:p>
                      <a:r>
                        <a:rPr lang="ru-RU" b="0" dirty="0" smtClean="0"/>
                        <a:t>(3)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238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     (4)   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энтропия lграммы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57166"/>
            <a:ext cx="8683028" cy="1314605"/>
          </a:xfrm>
        </p:spPr>
      </p:pic>
      <p:pic>
        <p:nvPicPr>
          <p:cNvPr id="5" name="Рисунок 4" descr="собственная информаци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4554"/>
            <a:ext cx="8872031" cy="1605054"/>
          </a:xfrm>
          <a:prstGeom prst="rect">
            <a:avLst/>
          </a:prstGeom>
        </p:spPr>
      </p:pic>
      <p:pic>
        <p:nvPicPr>
          <p:cNvPr id="6" name="Рисунок 5" descr="собственная информация 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0667"/>
            <a:ext cx="9144000" cy="1465688"/>
          </a:xfrm>
          <a:prstGeom prst="rect">
            <a:avLst/>
          </a:prstGeom>
        </p:spPr>
      </p:pic>
      <p:pic>
        <p:nvPicPr>
          <p:cNvPr id="7" name="Рисунок 6" descr="собственная информация 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6" y="5572140"/>
            <a:ext cx="3296110" cy="771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7206" y="10715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(5)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27860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143768" y="57150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429652" cy="78583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Оценка энтропии биграммы</a:t>
            </a:r>
            <a:endParaRPr lang="ru-RU" sz="320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7467600" cy="4873752"/>
          </a:xfrm>
        </p:spPr>
        <p:txBody>
          <a:bodyPr/>
          <a:lstStyle/>
          <a:p>
            <a:r>
              <a:rPr lang="ru-RU" sz="2000" b="1" dirty="0" smtClean="0"/>
              <a:t>Лемма 1</a:t>
            </a:r>
            <a:r>
              <a:rPr lang="ru-RU" sz="2000" dirty="0" smtClean="0"/>
              <a:t>.  Для модели (1)-(4):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b="1" dirty="0" smtClean="0"/>
              <a:t>Лемма 2</a:t>
            </a:r>
            <a:r>
              <a:rPr lang="ru-RU" sz="2000" dirty="0" smtClean="0"/>
              <a:t>. Если имеет место </a:t>
            </a:r>
            <a:r>
              <a:rPr lang="ru-RU" sz="2000" dirty="0" err="1" smtClean="0"/>
              <a:t>монобитная</a:t>
            </a:r>
            <a:r>
              <a:rPr lang="ru-RU" sz="2000" dirty="0" smtClean="0"/>
              <a:t> модель вкраплений (1)-(4), то для энтропии при </a:t>
            </a:r>
            <a:r>
              <a:rPr lang="en-US" sz="2000" i="1" dirty="0" smtClean="0"/>
              <a:t>l</a:t>
            </a:r>
            <a:r>
              <a:rPr lang="en-US" sz="2000" dirty="0" smtClean="0"/>
              <a:t>=2</a:t>
            </a:r>
            <a:r>
              <a:rPr lang="ru-RU" sz="2000" dirty="0" smtClean="0"/>
              <a:t> справедливо </a:t>
            </a:r>
            <a:r>
              <a:rPr lang="ru-RU" sz="2000" dirty="0" err="1" smtClean="0"/>
              <a:t>ассимптотическое</a:t>
            </a:r>
            <a:r>
              <a:rPr lang="ru-RU" sz="2000" dirty="0" smtClean="0"/>
              <a:t> разложение 1-го порядка:</a:t>
            </a:r>
          </a:p>
          <a:p>
            <a:endParaRPr lang="ru-RU" sz="2000" dirty="0"/>
          </a:p>
        </p:txBody>
      </p:sp>
      <p:pic>
        <p:nvPicPr>
          <p:cNvPr id="7" name="Рисунок 6" descr="lemma 2_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643050"/>
            <a:ext cx="6643734" cy="2297832"/>
          </a:xfrm>
          <a:prstGeom prst="rect">
            <a:avLst/>
          </a:prstGeom>
        </p:spPr>
      </p:pic>
      <p:pic>
        <p:nvPicPr>
          <p:cNvPr id="8" name="Рисунок 7" descr="Лемма 2_2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5072074"/>
            <a:ext cx="6114009" cy="8572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358082" y="528638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(8)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51"/>
            <a:ext cx="8643938" cy="857234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Оценка энтропии 3-граммы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142984"/>
            <a:ext cx="7467600" cy="4873625"/>
          </a:xfrm>
        </p:spPr>
        <p:txBody>
          <a:bodyPr/>
          <a:lstStyle/>
          <a:p>
            <a:pPr eaLnBrk="1" hangingPunct="1"/>
            <a:r>
              <a:rPr lang="ru-RU" sz="2000" b="1" dirty="0" smtClean="0"/>
              <a:t>Теорема 1</a:t>
            </a:r>
            <a:r>
              <a:rPr lang="ru-RU" sz="2000" dirty="0" smtClean="0"/>
              <a:t>. Если имеет место </a:t>
            </a:r>
            <a:r>
              <a:rPr lang="ru-RU" sz="2000" dirty="0" err="1" smtClean="0"/>
              <a:t>монобитная</a:t>
            </a:r>
            <a:r>
              <a:rPr lang="ru-RU" sz="2000" dirty="0" smtClean="0"/>
              <a:t> модель вкраплений (1)-(4), то для энтропии при </a:t>
            </a:r>
            <a:r>
              <a:rPr lang="en-US" sz="2000" i="1" dirty="0" smtClean="0"/>
              <a:t>l</a:t>
            </a:r>
            <a:r>
              <a:rPr lang="en-US" sz="2000" dirty="0" smtClean="0"/>
              <a:t>=</a:t>
            </a:r>
            <a:r>
              <a:rPr lang="ru-RU" sz="2000" dirty="0" smtClean="0"/>
              <a:t>3 справедливо </a:t>
            </a:r>
            <a:r>
              <a:rPr lang="ru-RU" sz="2000" dirty="0" err="1" smtClean="0"/>
              <a:t>ассимптотическое</a:t>
            </a:r>
            <a:r>
              <a:rPr lang="ru-RU" sz="2000" dirty="0" smtClean="0"/>
              <a:t> разложение 1-го порядка: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</p:txBody>
      </p:sp>
      <p:pic>
        <p:nvPicPr>
          <p:cNvPr id="7" name="Рисунок 6" descr="теорема 2_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285992"/>
            <a:ext cx="6091969" cy="833478"/>
          </a:xfrm>
          <a:prstGeom prst="rect">
            <a:avLst/>
          </a:prstGeom>
        </p:spPr>
      </p:pic>
      <p:pic>
        <p:nvPicPr>
          <p:cNvPr id="5" name="Рисунок 4" descr="теорема 2_2_1 продолжение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071810"/>
            <a:ext cx="7913794" cy="32861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500958" y="2500306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(9)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643966" cy="85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Оценка энтропии 4-граммы</a:t>
            </a:r>
            <a:endParaRPr lang="ru-RU" sz="2800" dirty="0"/>
          </a:p>
        </p:txBody>
      </p:sp>
      <p:sp>
        <p:nvSpPr>
          <p:cNvPr id="12291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ru-RU" b="1" dirty="0" smtClean="0"/>
              <a:t>Теорема 2</a:t>
            </a:r>
            <a:r>
              <a:rPr lang="ru-RU" dirty="0" smtClean="0"/>
              <a:t>. Если имеет место </a:t>
            </a:r>
            <a:r>
              <a:rPr lang="ru-RU" dirty="0" err="1" smtClean="0"/>
              <a:t>монобитная</a:t>
            </a:r>
            <a:r>
              <a:rPr lang="ru-RU" dirty="0" smtClean="0"/>
              <a:t> модель вкраплений (1)-(4), то для энтропии при </a:t>
            </a:r>
            <a:r>
              <a:rPr lang="en-US" i="1" dirty="0" smtClean="0"/>
              <a:t>l</a:t>
            </a:r>
            <a:r>
              <a:rPr lang="en-US" dirty="0" smtClean="0"/>
              <a:t>=</a:t>
            </a:r>
            <a:r>
              <a:rPr lang="ru-RU" dirty="0" smtClean="0"/>
              <a:t>4 справедливо </a:t>
            </a:r>
            <a:r>
              <a:rPr lang="ru-RU" dirty="0" err="1" smtClean="0"/>
              <a:t>ассимптотическое</a:t>
            </a:r>
            <a:r>
              <a:rPr lang="ru-RU" dirty="0" smtClean="0"/>
              <a:t> разложение 1-го порядка:</a:t>
            </a:r>
          </a:p>
          <a:p>
            <a:pPr eaLnBrk="1" hangingPunct="1"/>
            <a:endParaRPr lang="ru-RU" dirty="0" smtClean="0"/>
          </a:p>
        </p:txBody>
      </p:sp>
      <p:pic>
        <p:nvPicPr>
          <p:cNvPr id="4" name="Рисунок 3" descr="теорема 2_2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357562"/>
            <a:ext cx="7350860" cy="130498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29586" y="385762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(10)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5" name="Содержимое 4" descr="h2_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9521" y="1751299"/>
            <a:ext cx="5284958" cy="3963718"/>
          </a:xfrm>
        </p:spPr>
      </p:pic>
      <p:sp>
        <p:nvSpPr>
          <p:cNvPr id="6" name="TextBox 5"/>
          <p:cNvSpPr txBox="1"/>
          <p:nvPr/>
        </p:nvSpPr>
        <p:spPr>
          <a:xfrm>
            <a:off x="1214414" y="5643578"/>
            <a:ext cx="621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 – График зависимости энтропии биграммы от</a:t>
            </a:r>
          </a:p>
          <a:p>
            <a:r>
              <a:rPr lang="ru-RU" dirty="0" smtClean="0"/>
              <a:t> длины последовательности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4" name="Содержимое 3" descr="h3_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71670" y="1428736"/>
            <a:ext cx="4950160" cy="3712620"/>
          </a:xfrm>
        </p:spPr>
      </p:pic>
      <p:sp>
        <p:nvSpPr>
          <p:cNvPr id="5" name="Прямоугольник 4"/>
          <p:cNvSpPr/>
          <p:nvPr/>
        </p:nvSpPr>
        <p:spPr>
          <a:xfrm>
            <a:off x="1714480" y="5214950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Рисунок 2 – График зависимости энтропии 3-граммы от длины последовательности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эксперименты</a:t>
            </a:r>
            <a:endParaRPr lang="ru-RU" dirty="0"/>
          </a:p>
        </p:txBody>
      </p:sp>
      <p:pic>
        <p:nvPicPr>
          <p:cNvPr id="4" name="Содержимое 3" descr="h4_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55733" y="1842448"/>
            <a:ext cx="4832534" cy="3624401"/>
          </a:xfrm>
        </p:spPr>
      </p:pic>
      <p:sp>
        <p:nvSpPr>
          <p:cNvPr id="5" name="Прямоугольник 4"/>
          <p:cNvSpPr/>
          <p:nvPr/>
        </p:nvSpPr>
        <p:spPr>
          <a:xfrm>
            <a:off x="2214546" y="5429264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Рисунок 3 – График зависимости энтропии 4-граммы от длины последовательности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</TotalTime>
  <Words>628</Words>
  <Application>Microsoft Office PowerPoint</Application>
  <PresentationFormat>Экран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Эркер</vt:lpstr>
      <vt:lpstr> «Обнаружение вкраплений в двоичную цепь Маркова на основе энтропийных характеристик» </vt:lpstr>
      <vt:lpstr>Математическая модель:</vt:lpstr>
      <vt:lpstr>Слайд 3</vt:lpstr>
      <vt:lpstr>Оценка энтропии биграммы</vt:lpstr>
      <vt:lpstr>Оценка энтропии 3-граммы</vt:lpstr>
      <vt:lpstr>Оценка энтропии 4-граммы</vt:lpstr>
      <vt:lpstr>Компьютерные эксперименты</vt:lpstr>
      <vt:lpstr>Компьютерные эксперименты</vt:lpstr>
      <vt:lpstr>Компьютерные эксперименты</vt:lpstr>
      <vt:lpstr>Компьютерные эксперименты</vt:lpstr>
      <vt:lpstr>Компьютерные эксперименты</vt:lpstr>
      <vt:lpstr>Результаты ЛДА для классификации последовательностей </vt:lpstr>
      <vt:lpstr>ЗАКЛЮЧЕНИЕ</vt:lpstr>
      <vt:lpstr>Список литературы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 «Об одном подходе к оцениванию надежности стегонаграфических систем на основе энтропийных характеристик»</dc:title>
  <dc:creator>Acer</dc:creator>
  <cp:lastModifiedBy>Andrey</cp:lastModifiedBy>
  <cp:revision>24</cp:revision>
  <dcterms:created xsi:type="dcterms:W3CDTF">2014-12-17T00:30:17Z</dcterms:created>
  <dcterms:modified xsi:type="dcterms:W3CDTF">2017-05-22T19:48:22Z</dcterms:modified>
</cp:coreProperties>
</file>