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6" r:id="rId5"/>
    <p:sldId id="265" r:id="rId6"/>
    <p:sldId id="261" r:id="rId7"/>
    <p:sldId id="262" r:id="rId8"/>
    <p:sldId id="263" r:id="rId9"/>
    <p:sldId id="264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1:08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1:53.29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0,'871'0'0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37.3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37.9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"/>
      <inkml:brushProperty name="anchorY" value="-1016"/>
      <inkml:brushProperty name="scaleFactor" value="0.5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41.6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32"/>
      <inkml:brushProperty name="anchorY" value="-2032"/>
      <inkml:brushProperty name="scaleFactor" value="0.5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42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48"/>
      <inkml:brushProperty name="anchorY" value="-3048"/>
      <inkml:brushProperty name="scaleFactor" value="0.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42.3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4"/>
      <inkml:brushProperty name="anchorY" value="-4064"/>
      <inkml:brushProperty name="scaleFactor" value="0.5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4:32:42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80"/>
      <inkml:brushProperty name="anchorY" value="-5080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468-5FE1-365E-0197-C4CFFFBC5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7C8C-8F8B-DE33-0A97-E4D4CFAA7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9FFF-A062-AC96-45A2-874799E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B974-1B6C-E941-9384-1D752AE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A1C8-8463-0E17-9EE8-960F8069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ED8D-29AD-AC9B-DA5D-596526AF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0A35C-4842-3C64-6AB9-6F0FC3A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D3CB-8C80-1B3A-8C34-8ADE0969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FD12-CF82-47B2-1580-4DCB288B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4A45-5CDD-DFEE-C1C0-77EB3315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6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13B9A-9257-7133-98C5-FF31EF520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B4CE-A792-97C2-C294-CFB4A0706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9369-6C6E-EBFA-65EF-B78F91C8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64B0-32B6-9211-3CE6-78C69B4A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542A-3A58-CFA7-B82F-45EFF8C0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8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78-A8C0-E3DA-8F27-6AAECF96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3FF-EBCE-5300-5C0F-98D09934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AD37-DD23-DBB8-79A4-0081BFDF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6741-4299-A12B-3F00-3F463BF6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74084-9349-3CA8-349B-A0387D50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9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D621-8379-2632-1BBF-75DEFF2A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C45A-4F1B-FFC5-C994-3D20EBAD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9840-382B-D899-273F-3A04A0CA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30AD-6C4A-07FB-B371-06BFD15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FB7B-380C-26C7-2B09-5961DEB8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5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79FB-E65E-1DF2-6C0A-B6C3E7B3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922B-8002-0FFC-315A-91DF12798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867CB-B716-8143-3951-C187443A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68E0-3FFC-C961-2E7C-FC70C280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B857C-B33E-EACD-C6C1-8B5A17D3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B743C-6DC4-23B9-FF9F-96CD6F31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8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7A86-5AF5-53E8-4EF2-A66E2AD5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A406E-BEB5-B197-78BB-7C6316B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18CF-164F-AEB8-55B0-8D35E9E6A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55FC4-73C2-E27F-F131-FD40CAA09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ED264-FD9F-EE7B-D514-E826BEB74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69420-D7D5-DDE7-C121-B9645297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50DE1-AAFE-A33D-454F-3CCCC071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6C937-1175-1F7C-1D0D-C3D04B84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1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268A-A0E3-7775-3EAE-23478C56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D12B3-7790-853F-390B-A13B29BF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65D1E-551D-0A98-5604-A399BF7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5CD2F-506C-921D-CC76-6B86EE1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07246-F7C6-6711-92EE-BF6D9D3B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4CF8B-31BE-5677-C90F-71A6206B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17CF-E470-45F3-ADB6-6DB2036A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518C-66DE-CFC5-0ABC-C7E9A88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384C-CF93-FCBF-E2E4-D14583C9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5E5EC-00D9-24DD-1FD7-9AB42205A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F316-7550-2D62-3105-E0DFABA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E1C4-42FD-0D19-B300-79A13F4E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A0067-2D5C-D0AB-5702-F81F48EC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45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FD8C-93D4-B327-9E71-2EB33D0F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9C15A-108D-17FA-768D-3A8B2E7C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240B-992E-32DA-7D8B-DF81A567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4BDE-23DB-9171-59CA-1C3DDA39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A745-7D86-35CD-1B8B-ED721F57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13429-911F-508F-5BC7-BA5BB8D7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F4C97-7A62-9BA2-8C64-DE4C741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25A7-43FD-B41A-6238-DF6B9338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6B59-B47A-4170-6EC9-DFADDAEC9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5D597-9658-4F8E-8578-03BF06860D27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779A-C87B-9CB2-9AC0-38FE7CE22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35C8-3EE4-539A-AC23-D5299538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6C3F6-DB68-4C3F-8E38-D1ACDB5C1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53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60.png"/><Relationship Id="rId7" Type="http://schemas.openxmlformats.org/officeDocument/2006/relationships/image" Target="../media/image80.png"/><Relationship Id="rId12" Type="http://schemas.openxmlformats.org/officeDocument/2006/relationships/customXml" Target="../ink/ink7.xml"/><Relationship Id="rId17" Type="http://schemas.openxmlformats.org/officeDocument/2006/relationships/image" Target="../media/image9.svg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7.png"/><Relationship Id="rId1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45F0F-EFA2-E932-43E1-D4813BC4D3C4}"/>
              </a:ext>
            </a:extLst>
          </p:cNvPr>
          <p:cNvSpPr/>
          <p:nvPr/>
        </p:nvSpPr>
        <p:spPr>
          <a:xfrm>
            <a:off x="855133" y="1845732"/>
            <a:ext cx="10151534" cy="130386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orbel" panose="020B0503020204020204" pitchFamily="34" charset="0"/>
              </a:rPr>
              <a:t>Automated KPI Categorisation &amp; Simulation for NHS Ward-Level Performance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67B90-F64C-D96C-8B3A-34B7B8CC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133" y="1092198"/>
            <a:ext cx="1955800" cy="5926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95C482-D03C-BF19-0586-8617612478B7}"/>
              </a:ext>
            </a:extLst>
          </p:cNvPr>
          <p:cNvSpPr txBox="1"/>
          <p:nvPr/>
        </p:nvSpPr>
        <p:spPr>
          <a:xfrm>
            <a:off x="1718733" y="3674533"/>
            <a:ext cx="834813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/>
              <a:t>A Practical Data Solution Inspired by Real NHS 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7A58B-B7BD-6A79-8BE9-DB59D208617B}"/>
              </a:ext>
            </a:extLst>
          </p:cNvPr>
          <p:cNvSpPr/>
          <p:nvPr/>
        </p:nvSpPr>
        <p:spPr>
          <a:xfrm>
            <a:off x="778933" y="5799667"/>
            <a:ext cx="3208867" cy="4572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i="1" dirty="0"/>
              <a:t>Shyni shanmughan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422FA-EFF3-717F-77C6-CB7D432B5B42}"/>
              </a:ext>
            </a:extLst>
          </p:cNvPr>
          <p:cNvSpPr txBox="1"/>
          <p:nvPr/>
        </p:nvSpPr>
        <p:spPr>
          <a:xfrm>
            <a:off x="1058333" y="6324600"/>
            <a:ext cx="250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i="1" dirty="0"/>
              <a:t>06/06/2025</a:t>
            </a:r>
          </a:p>
        </p:txBody>
      </p:sp>
    </p:spTree>
    <p:extLst>
      <p:ext uri="{BB962C8B-B14F-4D97-AF65-F5344CB8AC3E}">
        <p14:creationId xmlns:p14="http://schemas.microsoft.com/office/powerpoint/2010/main" val="398693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2E00-155F-6A6E-6C04-CD7C498D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6" y="439859"/>
            <a:ext cx="10239982" cy="105068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500" b="1" dirty="0">
                <a:solidFill>
                  <a:schemeClr val="bg1"/>
                </a:solidFill>
                <a:latin typeface="Corbel" panose="020B0503020204020204" pitchFamily="34" charset="0"/>
              </a:rPr>
              <a:t>Lessons Learned &amp;  Next Steps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F547DC-71EA-380B-6736-D8024F893848}"/>
              </a:ext>
            </a:extLst>
          </p:cNvPr>
          <p:cNvSpPr/>
          <p:nvPr/>
        </p:nvSpPr>
        <p:spPr>
          <a:xfrm>
            <a:off x="651933" y="1617133"/>
            <a:ext cx="10355905" cy="48010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F1CDB-579D-F25D-794F-9F7A0BB3A648}"/>
              </a:ext>
            </a:extLst>
          </p:cNvPr>
          <p:cNvSpPr/>
          <p:nvPr/>
        </p:nvSpPr>
        <p:spPr>
          <a:xfrm>
            <a:off x="1413931" y="5668738"/>
            <a:ext cx="2548467" cy="5881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79CAB-96D1-91B0-B315-DB763A5686D7}"/>
              </a:ext>
            </a:extLst>
          </p:cNvPr>
          <p:cNvSpPr/>
          <p:nvPr/>
        </p:nvSpPr>
        <p:spPr>
          <a:xfrm>
            <a:off x="2427815" y="5020903"/>
            <a:ext cx="2548467" cy="6202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30695-AC6F-3606-E059-0B3B216F77DC}"/>
              </a:ext>
            </a:extLst>
          </p:cNvPr>
          <p:cNvSpPr/>
          <p:nvPr/>
        </p:nvSpPr>
        <p:spPr>
          <a:xfrm>
            <a:off x="3547533" y="4366668"/>
            <a:ext cx="2548467" cy="6202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6F1D-2E3F-74CF-8342-5C1D6078D9A4}"/>
              </a:ext>
            </a:extLst>
          </p:cNvPr>
          <p:cNvSpPr/>
          <p:nvPr/>
        </p:nvSpPr>
        <p:spPr>
          <a:xfrm>
            <a:off x="4821766" y="3697252"/>
            <a:ext cx="2548467" cy="620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838F6-54C3-1BD5-5CB2-A5C9277035C5}"/>
              </a:ext>
            </a:extLst>
          </p:cNvPr>
          <p:cNvSpPr/>
          <p:nvPr/>
        </p:nvSpPr>
        <p:spPr>
          <a:xfrm>
            <a:off x="6081180" y="3043015"/>
            <a:ext cx="2436287" cy="6202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4B130-6B24-51DF-A954-6EFBF572A876}"/>
              </a:ext>
            </a:extLst>
          </p:cNvPr>
          <p:cNvSpPr txBox="1"/>
          <p:nvPr/>
        </p:nvSpPr>
        <p:spPr>
          <a:xfrm>
            <a:off x="1488015" y="5824303"/>
            <a:ext cx="2214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1. Solving with What I Had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C12322-CDBA-0C48-20E8-A5C0C77837DB}"/>
              </a:ext>
            </a:extLst>
          </p:cNvPr>
          <p:cNvSpPr/>
          <p:nvPr/>
        </p:nvSpPr>
        <p:spPr>
          <a:xfrm>
            <a:off x="3968747" y="5956807"/>
            <a:ext cx="419101" cy="739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218FB-9E29-F881-BC98-621A8610AFBE}"/>
              </a:ext>
            </a:extLst>
          </p:cNvPr>
          <p:cNvSpPr txBox="1"/>
          <p:nvPr/>
        </p:nvSpPr>
        <p:spPr>
          <a:xfrm>
            <a:off x="4421714" y="5811372"/>
            <a:ext cx="331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Learned to build impactful solutions using basic tools.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596C1-40E0-3687-EB6C-55F67D90ECF7}"/>
              </a:ext>
            </a:extLst>
          </p:cNvPr>
          <p:cNvSpPr txBox="1"/>
          <p:nvPr/>
        </p:nvSpPr>
        <p:spPr>
          <a:xfrm>
            <a:off x="2427815" y="5083153"/>
            <a:ext cx="25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2. Real-World Problems Need Workarounds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1A0DB7-9FE5-DED0-D44B-6F9F5F63A120}"/>
              </a:ext>
            </a:extLst>
          </p:cNvPr>
          <p:cNvSpPr/>
          <p:nvPr/>
        </p:nvSpPr>
        <p:spPr>
          <a:xfrm>
            <a:off x="4976281" y="5294037"/>
            <a:ext cx="419101" cy="739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E28F6ED-BDCD-E8E1-EE73-D1C7D963F4DE}"/>
              </a:ext>
            </a:extLst>
          </p:cNvPr>
          <p:cNvSpPr/>
          <p:nvPr/>
        </p:nvSpPr>
        <p:spPr>
          <a:xfrm>
            <a:off x="6095999" y="4615194"/>
            <a:ext cx="419101" cy="739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4374CA6-009C-5D10-39D4-DC6BAB330795}"/>
              </a:ext>
            </a:extLst>
          </p:cNvPr>
          <p:cNvSpPr/>
          <p:nvPr/>
        </p:nvSpPr>
        <p:spPr>
          <a:xfrm>
            <a:off x="7370233" y="3980671"/>
            <a:ext cx="419101" cy="739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BEAFB43-13B9-F923-22A7-3FC4C2835AE2}"/>
              </a:ext>
            </a:extLst>
          </p:cNvPr>
          <p:cNvSpPr/>
          <p:nvPr/>
        </p:nvSpPr>
        <p:spPr>
          <a:xfrm>
            <a:off x="8517467" y="3295007"/>
            <a:ext cx="419101" cy="739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693AFD-ED75-9492-A009-A5E6D50CF115}"/>
              </a:ext>
            </a:extLst>
          </p:cNvPr>
          <p:cNvSpPr txBox="1"/>
          <p:nvPr/>
        </p:nvSpPr>
        <p:spPr>
          <a:xfrm>
            <a:off x="5395382" y="5216430"/>
            <a:ext cx="399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There was no plug-and-play solution .I learned to create logic through structured workaround thinking.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90C18-F536-ABC0-FDE6-2BBCEE9E0C84}"/>
              </a:ext>
            </a:extLst>
          </p:cNvPr>
          <p:cNvSpPr txBox="1"/>
          <p:nvPr/>
        </p:nvSpPr>
        <p:spPr>
          <a:xfrm>
            <a:off x="4832347" y="3766966"/>
            <a:ext cx="249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4. Outcomes Need Collaboration, Not Just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0CBA64-9E29-7D06-0181-5F6CA520F18F}"/>
              </a:ext>
            </a:extLst>
          </p:cNvPr>
          <p:cNvSpPr txBox="1"/>
          <p:nvPr/>
        </p:nvSpPr>
        <p:spPr>
          <a:xfrm>
            <a:off x="7770287" y="3867354"/>
            <a:ext cx="316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NHS data work isn’t just technical — I actively involved clinical colleagues to ensure logic supported real patient care priorities.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41829-F3E4-C0DB-83BF-CA9BE9B30ECC}"/>
              </a:ext>
            </a:extLst>
          </p:cNvPr>
          <p:cNvSpPr txBox="1"/>
          <p:nvPr/>
        </p:nvSpPr>
        <p:spPr>
          <a:xfrm>
            <a:off x="3625487" y="4522202"/>
            <a:ext cx="2455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3. Simplicity Over Complexity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93A12A-9259-6D16-E100-74DDAA4AF3BF}"/>
              </a:ext>
            </a:extLst>
          </p:cNvPr>
          <p:cNvSpPr txBox="1"/>
          <p:nvPr/>
        </p:nvSpPr>
        <p:spPr>
          <a:xfrm>
            <a:off x="6671732" y="4513685"/>
            <a:ext cx="358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Technology is only useful if it fits the context. I focused on clarity, not complexity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4A93E3-49ED-62F1-8B27-25A65DFA8B8D}"/>
              </a:ext>
            </a:extLst>
          </p:cNvPr>
          <p:cNvSpPr txBox="1"/>
          <p:nvPr/>
        </p:nvSpPr>
        <p:spPr>
          <a:xfrm>
            <a:off x="6218760" y="3138107"/>
            <a:ext cx="222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5. Simulations Add Strategic Depth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4261F3-B5E1-5C15-257A-EB84FDDB06D1}"/>
              </a:ext>
            </a:extLst>
          </p:cNvPr>
          <p:cNvSpPr txBox="1"/>
          <p:nvPr/>
        </p:nvSpPr>
        <p:spPr>
          <a:xfrm>
            <a:off x="8937739" y="2966448"/>
            <a:ext cx="208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Modelling “what-if” scenarios helped leadership anticipate risks and refine thresholds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757E83-8ECD-DDF3-9F1C-1A76AFF060DD}"/>
              </a:ext>
            </a:extLst>
          </p:cNvPr>
          <p:cNvSpPr txBox="1"/>
          <p:nvPr/>
        </p:nvSpPr>
        <p:spPr>
          <a:xfrm>
            <a:off x="1202267" y="1913467"/>
            <a:ext cx="46228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Next Steps:</a:t>
            </a:r>
          </a:p>
          <a:p>
            <a:pPr marL="228600" indent="-228600">
              <a:buAutoNum type="arabicPeriod"/>
            </a:pPr>
            <a:r>
              <a:rPr lang="en-GB" sz="1200" b="1" dirty="0"/>
              <a:t>Strengthen Automation Logic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Continue refining scripts to handle edge cases, data inconsistencies, and logic exceptions.</a:t>
            </a:r>
            <a:endParaRPr lang="en-GB" sz="1200" b="1" dirty="0"/>
          </a:p>
          <a:p>
            <a:r>
              <a:rPr lang="fr-FR" sz="1200" dirty="0"/>
              <a:t>2. </a:t>
            </a:r>
            <a:r>
              <a:rPr lang="fr-FR" sz="1200" b="1" dirty="0"/>
              <a:t>Explore Smart Logic (NLP/ML)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 early models for interpreting text-based KPIs and flagging anomalies for manual review.</a:t>
            </a:r>
          </a:p>
          <a:p>
            <a:r>
              <a:rPr lang="en-GB" sz="1200" dirty="0"/>
              <a:t>3.</a:t>
            </a:r>
            <a:r>
              <a:rPr lang="en-GB" sz="1200" b="1" dirty="0"/>
              <a:t> Documenting </a:t>
            </a:r>
            <a:r>
              <a:rPr lang="en-GB" sz="1200" dirty="0"/>
              <a:t>the system better, so it can be reused or scaled if others want to adopt it</a:t>
            </a:r>
          </a:p>
        </p:txBody>
      </p:sp>
      <p:pic>
        <p:nvPicPr>
          <p:cNvPr id="35" name="Graphic 34" descr="Walk outline">
            <a:extLst>
              <a:ext uri="{FF2B5EF4-FFF2-40B4-BE49-F238E27FC236}">
                <a16:creationId xmlns:a16="http://schemas.microsoft.com/office/drawing/2014/main" id="{DA4A482D-D936-E495-8924-13DE50B3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7149" y="33856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DC9D5F-C81A-BF7E-64CB-A16987AB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65126"/>
            <a:ext cx="10795000" cy="1040341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3000" b="1" dirty="0">
                <a:latin typeface="Corbel" panose="020B0503020204020204" pitchFamily="34" charset="0"/>
              </a:rPr>
              <a:t>Merits &amp; Limitations of the Prototype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90165-36EF-9FB1-648E-BE70122CDAC5}"/>
              </a:ext>
            </a:extLst>
          </p:cNvPr>
          <p:cNvSpPr/>
          <p:nvPr/>
        </p:nvSpPr>
        <p:spPr>
          <a:xfrm>
            <a:off x="939799" y="1994155"/>
            <a:ext cx="4876800" cy="3910565"/>
          </a:xfrm>
          <a:prstGeom prst="roundRect">
            <a:avLst/>
          </a:prstGeom>
          <a:solidFill>
            <a:srgbClr val="CCEC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E97627-E92F-8E6A-7974-52F29E550522}"/>
              </a:ext>
            </a:extLst>
          </p:cNvPr>
          <p:cNvSpPr/>
          <p:nvPr/>
        </p:nvSpPr>
        <p:spPr>
          <a:xfrm>
            <a:off x="6096000" y="1874587"/>
            <a:ext cx="4876800" cy="403013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828EBE-156F-3C62-CFE2-7178BE89BCB6}"/>
              </a:ext>
            </a:extLst>
          </p:cNvPr>
          <p:cNvSpPr/>
          <p:nvPr/>
        </p:nvSpPr>
        <p:spPr>
          <a:xfrm>
            <a:off x="1871133" y="1608664"/>
            <a:ext cx="2937933" cy="550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18FE8B-B3A8-C63A-77DD-3CF07EFCD438}"/>
              </a:ext>
            </a:extLst>
          </p:cNvPr>
          <p:cNvSpPr/>
          <p:nvPr/>
        </p:nvSpPr>
        <p:spPr>
          <a:xfrm>
            <a:off x="6925733" y="1608664"/>
            <a:ext cx="2937933" cy="550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31D7E-56F2-65CD-3872-BD1C5535241A}"/>
              </a:ext>
            </a:extLst>
          </p:cNvPr>
          <p:cNvSpPr txBox="1"/>
          <p:nvPr/>
        </p:nvSpPr>
        <p:spPr>
          <a:xfrm>
            <a:off x="2133600" y="1710267"/>
            <a:ext cx="231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Merits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F165B-4D3D-93F8-ED59-047DA5C21C8A}"/>
              </a:ext>
            </a:extLst>
          </p:cNvPr>
          <p:cNvSpPr txBox="1"/>
          <p:nvPr/>
        </p:nvSpPr>
        <p:spPr>
          <a:xfrm>
            <a:off x="7281333" y="1710267"/>
            <a:ext cx="2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Limitations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FEB00-62FC-119E-4D05-CFE076B535C0}"/>
              </a:ext>
            </a:extLst>
          </p:cNvPr>
          <p:cNvSpPr txBox="1"/>
          <p:nvPr/>
        </p:nvSpPr>
        <p:spPr>
          <a:xfrm>
            <a:off x="1528233" y="2238075"/>
            <a:ext cx="3924300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Real-World Relevance: </a:t>
            </a:r>
            <a:r>
              <a:rPr lang="en-GB" sz="1200" dirty="0"/>
              <a:t>Tackles a real NHS problem with immediate operational value.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Automated Logic Engine:</a:t>
            </a:r>
            <a:r>
              <a:rPr lang="en-GB" sz="1200" dirty="0"/>
              <a:t> Removes manual effort, adds consistency and     auditability.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Simulation for Strategic Planning: </a:t>
            </a:r>
            <a:r>
              <a:rPr lang="en-GB" sz="1200" dirty="0"/>
              <a:t>Offers NHS leaders data-driven “what-if” scenarios without disrupting services.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Transparency &amp; Trust: </a:t>
            </a:r>
            <a:r>
              <a:rPr lang="en-GB" sz="1200" dirty="0"/>
              <a:t>Logic is fully traceable and explainable — important for clinical stakeholder or managerial adoption.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Reusable &amp; Scalable Design: </a:t>
            </a:r>
            <a:r>
              <a:rPr lang="en-GB" sz="1200" dirty="0"/>
              <a:t>Structure can be applied across wards and months with no code rewrite.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CF829-B6EF-6F4C-F769-36B2FA7E0EA6}"/>
              </a:ext>
            </a:extLst>
          </p:cNvPr>
          <p:cNvSpPr txBox="1"/>
          <p:nvPr/>
        </p:nvSpPr>
        <p:spPr>
          <a:xfrm>
            <a:off x="6502400" y="2396067"/>
            <a:ext cx="397086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Manually reviewed  KPIs Not Fully Automated</a:t>
            </a:r>
            <a:r>
              <a:rPr lang="en-GB" sz="1200" dirty="0"/>
              <a:t>: Some thresholds still require human interpretation (“more than comparator”).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No Live Data Integration Yet: </a:t>
            </a:r>
            <a:r>
              <a:rPr lang="en-GB" sz="1200" dirty="0"/>
              <a:t>Currently works on static exports — not yet live-linked to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Sole Analyst Constraints: </a:t>
            </a:r>
            <a:r>
              <a:rPr lang="en-GB" sz="1200" dirty="0"/>
              <a:t>Built independently without tech team or full testing infrastructure.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Lacks Groundwork for NHS-Wide Architecture: </a:t>
            </a:r>
            <a:r>
              <a:rPr lang="en-GB" sz="1200" dirty="0"/>
              <a:t>No formal data architecture layer or high-level integration strategy ,future scaling needs wider approval and design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C93A5-B993-5782-E962-98C8B2D75148}"/>
              </a:ext>
            </a:extLst>
          </p:cNvPr>
          <p:cNvSpPr txBox="1"/>
          <p:nvPr/>
        </p:nvSpPr>
        <p:spPr>
          <a:xfrm>
            <a:off x="1303867" y="6019800"/>
            <a:ext cx="974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Despite limitations, this prototype demonstrates what’s possible with initiative, structure, and NHS context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17115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417F13-A732-8364-B326-C8F022C12686}"/>
              </a:ext>
            </a:extLst>
          </p:cNvPr>
          <p:cNvSpPr/>
          <p:nvPr/>
        </p:nvSpPr>
        <p:spPr>
          <a:xfrm>
            <a:off x="1109133" y="1642532"/>
            <a:ext cx="9287934" cy="3488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F6AA0-CDBD-D91D-3C63-7063A707CAA2}"/>
              </a:ext>
            </a:extLst>
          </p:cNvPr>
          <p:cNvSpPr txBox="1"/>
          <p:nvPr/>
        </p:nvSpPr>
        <p:spPr>
          <a:xfrm>
            <a:off x="2125132" y="1794934"/>
            <a:ext cx="69680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Why I’m Proud of This Project</a:t>
            </a:r>
          </a:p>
          <a:p>
            <a:pPr algn="ctr"/>
            <a:endParaRPr lang="en-GB" b="1" dirty="0"/>
          </a:p>
          <a:p>
            <a:r>
              <a:rPr lang="en-GB" dirty="0"/>
              <a:t>   </a:t>
            </a:r>
            <a:r>
              <a:rPr lang="en-GB" b="1" i="1" dirty="0"/>
              <a:t>This wasn’t just a data task - it was a transformation.</a:t>
            </a:r>
          </a:p>
          <a:p>
            <a:pPr algn="just"/>
            <a:endParaRPr lang="en-GB" sz="1200" dirty="0"/>
          </a:p>
          <a:p>
            <a:pPr algn="just">
              <a:buNone/>
            </a:pPr>
            <a:r>
              <a:rPr lang="en-GB" sz="1200" dirty="0"/>
              <a:t>A</a:t>
            </a:r>
            <a:r>
              <a:rPr lang="en-GB" sz="1400" dirty="0"/>
              <a:t>s the only analyst in a manual-heavy division, I built something from scratch that made performance data traceable, structured, and insightful across multiple wards and trust level.</a:t>
            </a:r>
          </a:p>
          <a:p>
            <a:pPr algn="just"/>
            <a:r>
              <a:rPr lang="en-GB" sz="1400" dirty="0"/>
              <a:t>I’m proud that this work turned invisible, error-prone reporting into a system that empowers better decisions - and I did it without waiting for perfect tools or resources</a:t>
            </a:r>
            <a:r>
              <a:rPr lang="en-GB" sz="1200" dirty="0"/>
              <a:t>.</a:t>
            </a:r>
          </a:p>
          <a:p>
            <a:pPr algn="just"/>
            <a:endParaRPr lang="en-GB" sz="1200" dirty="0"/>
          </a:p>
          <a:p>
            <a:pPr algn="just"/>
            <a:endParaRPr lang="en-GB" sz="1200" dirty="0"/>
          </a:p>
          <a:p>
            <a:pPr algn="just"/>
            <a:r>
              <a:rPr lang="en-GB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you…….</a:t>
            </a:r>
          </a:p>
          <a:p>
            <a:endParaRPr lang="en-GB" dirty="0"/>
          </a:p>
          <a:p>
            <a:endParaRPr lang="en-GB" b="1" dirty="0"/>
          </a:p>
        </p:txBody>
      </p:sp>
      <p:pic>
        <p:nvPicPr>
          <p:cNvPr id="7" name="Graphic 6" descr="Aspiration with solid fill">
            <a:extLst>
              <a:ext uri="{FF2B5EF4-FFF2-40B4-BE49-F238E27FC236}">
                <a16:creationId xmlns:a16="http://schemas.microsoft.com/office/drawing/2014/main" id="{6E4801AC-B7DB-3FD4-3572-49E0A311B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733" y="209126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E5D7D-2A52-1BBD-1826-A06C82042B99}"/>
              </a:ext>
            </a:extLst>
          </p:cNvPr>
          <p:cNvSpPr txBox="1"/>
          <p:nvPr/>
        </p:nvSpPr>
        <p:spPr>
          <a:xfrm>
            <a:off x="1557867" y="5909733"/>
            <a:ext cx="8534400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i="1" dirty="0"/>
              <a:t>If given historical data or labelled outcomes, I would evolve this into a predictive tool ,using logistic regression or decision trees to forecast KPI downgrades before they happen.</a:t>
            </a:r>
          </a:p>
        </p:txBody>
      </p:sp>
    </p:spTree>
    <p:extLst>
      <p:ext uri="{BB962C8B-B14F-4D97-AF65-F5344CB8AC3E}">
        <p14:creationId xmlns:p14="http://schemas.microsoft.com/office/powerpoint/2010/main" val="173105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1399A4-8EE7-1B35-CA55-1E32F6CB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14" y="322904"/>
            <a:ext cx="10239982" cy="105068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latin typeface="Corbel" panose="020B0503020204020204" pitchFamily="34" charset="0"/>
              </a:rPr>
              <a:t>Understanding the Problem :A Real-world Analogy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65E93D-D229-71E4-5141-19DFC569623A}"/>
              </a:ext>
            </a:extLst>
          </p:cNvPr>
          <p:cNvSpPr/>
          <p:nvPr/>
        </p:nvSpPr>
        <p:spPr>
          <a:xfrm>
            <a:off x="930614" y="1690688"/>
            <a:ext cx="4824919" cy="4221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FCBAC-5578-CC1D-2874-7716971FFD0E}"/>
              </a:ext>
            </a:extLst>
          </p:cNvPr>
          <p:cNvSpPr/>
          <p:nvPr/>
        </p:nvSpPr>
        <p:spPr>
          <a:xfrm>
            <a:off x="6436468" y="1690688"/>
            <a:ext cx="4734128" cy="4221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Chef male outline">
            <a:extLst>
              <a:ext uri="{FF2B5EF4-FFF2-40B4-BE49-F238E27FC236}">
                <a16:creationId xmlns:a16="http://schemas.microsoft.com/office/drawing/2014/main" id="{268B85ED-8EAD-2E91-BAF9-CCCC9DE83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04" y="2317864"/>
            <a:ext cx="700392" cy="702575"/>
          </a:xfrm>
          <a:prstGeom prst="rect">
            <a:avLst/>
          </a:prstGeom>
        </p:spPr>
      </p:pic>
      <p:pic>
        <p:nvPicPr>
          <p:cNvPr id="21" name="Graphic 20" descr="Doctor female outline">
            <a:extLst>
              <a:ext uri="{FF2B5EF4-FFF2-40B4-BE49-F238E27FC236}">
                <a16:creationId xmlns:a16="http://schemas.microsoft.com/office/drawing/2014/main" id="{DCF2164B-F0BC-490F-2DA6-22275C8E6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714" y="2320047"/>
            <a:ext cx="687051" cy="6962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4230E2-04FF-32AF-94C8-10C05C21467F}"/>
              </a:ext>
            </a:extLst>
          </p:cNvPr>
          <p:cNvSpPr txBox="1"/>
          <p:nvPr/>
        </p:nvSpPr>
        <p:spPr>
          <a:xfrm>
            <a:off x="1021404" y="1843785"/>
            <a:ext cx="4481206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The restaurant Analogy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0314E0-4A08-8590-3A9F-5F78C848966D}"/>
              </a:ext>
            </a:extLst>
          </p:cNvPr>
          <p:cNvSpPr txBox="1"/>
          <p:nvPr/>
        </p:nvSpPr>
        <p:spPr>
          <a:xfrm>
            <a:off x="6546713" y="1842693"/>
            <a:ext cx="4485353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The NHS  Reality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553BE8-93FB-AA2B-BC51-2B0E50A41837}"/>
              </a:ext>
            </a:extLst>
          </p:cNvPr>
          <p:cNvSpPr txBox="1"/>
          <p:nvPr/>
        </p:nvSpPr>
        <p:spPr>
          <a:xfrm>
            <a:off x="1670906" y="2466878"/>
            <a:ext cx="3344334" cy="14506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35 Unique Dishes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Each has different ingredients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Standard Recipes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Manual Labels, “Hot”, “Warm” ,”Cold”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Reviews only twice a year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218A8BB-94A9-F809-794A-46102F164D26}"/>
              </a:ext>
            </a:extLst>
          </p:cNvPr>
          <p:cNvSpPr/>
          <p:nvPr/>
        </p:nvSpPr>
        <p:spPr>
          <a:xfrm>
            <a:off x="1320800" y="4354649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CBBBDD81-7CBD-BDD1-A413-15E705B68758}"/>
              </a:ext>
            </a:extLst>
          </p:cNvPr>
          <p:cNvSpPr/>
          <p:nvPr/>
        </p:nvSpPr>
        <p:spPr>
          <a:xfrm>
            <a:off x="1316567" y="4663647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B7BF0A1B-8FF2-A664-1539-EC236842D004}"/>
              </a:ext>
            </a:extLst>
          </p:cNvPr>
          <p:cNvSpPr/>
          <p:nvPr/>
        </p:nvSpPr>
        <p:spPr>
          <a:xfrm>
            <a:off x="1316567" y="4978328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683F1D-B630-FF9B-EA31-9A700FD7E4C6}"/>
              </a:ext>
            </a:extLst>
          </p:cNvPr>
          <p:cNvSpPr txBox="1"/>
          <p:nvPr/>
        </p:nvSpPr>
        <p:spPr>
          <a:xfrm>
            <a:off x="1631006" y="430534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Chaos in services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E99EC-AA14-E636-5099-2ED7C646A560}"/>
              </a:ext>
            </a:extLst>
          </p:cNvPr>
          <p:cNvSpPr txBox="1"/>
          <p:nvPr/>
        </p:nvSpPr>
        <p:spPr>
          <a:xfrm>
            <a:off x="1626773" y="4612109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No consistency or Auditability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408AA5-B6AB-C09A-A347-AE55CC2094DB}"/>
              </a:ext>
            </a:extLst>
          </p:cNvPr>
          <p:cNvSpPr txBox="1"/>
          <p:nvPr/>
        </p:nvSpPr>
        <p:spPr>
          <a:xfrm>
            <a:off x="1626773" y="491887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Owner Can’t track overall Quality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FF3455-2F7E-69A4-5DF0-6386312ED29C}"/>
              </a:ext>
            </a:extLst>
          </p:cNvPr>
          <p:cNvSpPr txBox="1"/>
          <p:nvPr/>
        </p:nvSpPr>
        <p:spPr>
          <a:xfrm>
            <a:off x="7268620" y="2408215"/>
            <a:ext cx="3441713" cy="20046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35 NHS Wards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Each uses separate Excel Templates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KPI names, Layouts and thresholds vary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Colour-coded Performance (Gold/silver/bronze/white) often “Manual”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Partial formula, Manul review needed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Full reports were done only Bi-annually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2B4AC6B6-0B47-6176-6326-D9074D349A26}"/>
              </a:ext>
            </a:extLst>
          </p:cNvPr>
          <p:cNvSpPr/>
          <p:nvPr/>
        </p:nvSpPr>
        <p:spPr>
          <a:xfrm>
            <a:off x="6890239" y="4582347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96DC05D0-0572-E3BB-E9B4-EE6FF0DBF4D5}"/>
              </a:ext>
            </a:extLst>
          </p:cNvPr>
          <p:cNvSpPr/>
          <p:nvPr/>
        </p:nvSpPr>
        <p:spPr>
          <a:xfrm>
            <a:off x="6890239" y="4899285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06B7152-0B9B-768F-2F1D-861755911D58}"/>
              </a:ext>
            </a:extLst>
          </p:cNvPr>
          <p:cNvSpPr/>
          <p:nvPr/>
        </p:nvSpPr>
        <p:spPr>
          <a:xfrm>
            <a:off x="6883665" y="5247804"/>
            <a:ext cx="217792" cy="15808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D33CD-39CA-58A4-EE12-4927D2B6AC7A}"/>
              </a:ext>
            </a:extLst>
          </p:cNvPr>
          <p:cNvSpPr txBox="1"/>
          <p:nvPr/>
        </p:nvSpPr>
        <p:spPr>
          <a:xfrm>
            <a:off x="7241432" y="4553643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Manual Efforts, High Risk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D3AB2-C757-9792-9992-90DBE702CB1B}"/>
              </a:ext>
            </a:extLst>
          </p:cNvPr>
          <p:cNvSpPr txBox="1"/>
          <p:nvPr/>
        </p:nvSpPr>
        <p:spPr>
          <a:xfrm>
            <a:off x="7268620" y="4846059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No Standardisation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9C95E-CA0B-C4C9-CD29-818E36E5144E}"/>
              </a:ext>
            </a:extLst>
          </p:cNvPr>
          <p:cNvSpPr txBox="1"/>
          <p:nvPr/>
        </p:nvSpPr>
        <p:spPr>
          <a:xfrm>
            <a:off x="7268620" y="5188346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/>
              <a:t>Hard to monitor performance accurately</a:t>
            </a:r>
          </a:p>
        </p:txBody>
      </p:sp>
    </p:spTree>
    <p:extLst>
      <p:ext uri="{BB962C8B-B14F-4D97-AF65-F5344CB8AC3E}">
        <p14:creationId xmlns:p14="http://schemas.microsoft.com/office/powerpoint/2010/main" val="210272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C7AC-BA42-1F6C-7D67-CDAA1E75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7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latin typeface="Corbel" panose="020B0503020204020204" pitchFamily="34" charset="0"/>
              </a:rPr>
              <a:t>Why I needed a solution :The Manual Pain Points Behind the scenes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FE95E1-C98E-6BD7-29D1-B4F5D2101450}"/>
              </a:ext>
            </a:extLst>
          </p:cNvPr>
          <p:cNvSpPr/>
          <p:nvPr/>
        </p:nvSpPr>
        <p:spPr>
          <a:xfrm>
            <a:off x="778932" y="2184399"/>
            <a:ext cx="4927601" cy="4072467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50F92F-B3EF-E2FB-74AE-9E48F2811D2A}"/>
              </a:ext>
            </a:extLst>
          </p:cNvPr>
          <p:cNvSpPr/>
          <p:nvPr/>
        </p:nvSpPr>
        <p:spPr>
          <a:xfrm>
            <a:off x="1315601" y="1634079"/>
            <a:ext cx="3928534" cy="8720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Manual Work-flow before the Automation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95FF30-5D6C-A5FB-543D-125B7D8B8582}"/>
              </a:ext>
            </a:extLst>
          </p:cNvPr>
          <p:cNvSpPr/>
          <p:nvPr/>
        </p:nvSpPr>
        <p:spPr>
          <a:xfrm>
            <a:off x="1092199" y="2692400"/>
            <a:ext cx="897468" cy="736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2600A9-E40B-F896-83FD-CA6339C01639}"/>
              </a:ext>
            </a:extLst>
          </p:cNvPr>
          <p:cNvSpPr/>
          <p:nvPr/>
        </p:nvSpPr>
        <p:spPr>
          <a:xfrm>
            <a:off x="1092199" y="3602037"/>
            <a:ext cx="897468" cy="736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DD1037-761A-10AA-A86B-D87FCDCAE7EA}"/>
              </a:ext>
            </a:extLst>
          </p:cNvPr>
          <p:cNvSpPr/>
          <p:nvPr/>
        </p:nvSpPr>
        <p:spPr>
          <a:xfrm>
            <a:off x="1092199" y="4440768"/>
            <a:ext cx="897468" cy="736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7188A9-4F07-94A9-32E1-4251BF867C46}"/>
              </a:ext>
            </a:extLst>
          </p:cNvPr>
          <p:cNvSpPr/>
          <p:nvPr/>
        </p:nvSpPr>
        <p:spPr>
          <a:xfrm>
            <a:off x="1092199" y="5350935"/>
            <a:ext cx="897468" cy="7366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Graphic 13" descr="Table outline">
            <a:extLst>
              <a:ext uri="{FF2B5EF4-FFF2-40B4-BE49-F238E27FC236}">
                <a16:creationId xmlns:a16="http://schemas.microsoft.com/office/drawing/2014/main" id="{15936FA5-B7EA-1CE5-8C7C-2CE97F99313D}"/>
              </a:ext>
            </a:extLst>
          </p:cNvPr>
          <p:cNvSpPr/>
          <p:nvPr/>
        </p:nvSpPr>
        <p:spPr>
          <a:xfrm>
            <a:off x="1178983" y="2802467"/>
            <a:ext cx="723900" cy="485775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1D1E81-E5C0-67D8-FA11-7210216F7E8E}"/>
                  </a:ext>
                </a:extLst>
              </p14:cNvPr>
              <p14:cNvContentPartPr/>
              <p14:nvPr/>
            </p14:nvContentPartPr>
            <p14:xfrm>
              <a:off x="1472987" y="300572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1D1E81-E5C0-67D8-FA11-7210216F7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6867" y="2999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5A6DAC-2A7E-A212-6033-4B17E35A74DB}"/>
                  </a:ext>
                </a:extLst>
              </p14:cNvPr>
              <p14:cNvContentPartPr/>
              <p14:nvPr/>
            </p14:nvContentPartPr>
            <p14:xfrm>
              <a:off x="1498547" y="3056480"/>
              <a:ext cx="313560" cy="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5A6DAC-2A7E-A212-6033-4B17E35A74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2547" y="2912480"/>
                <a:ext cx="38520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8BD17F1-7738-9333-50E8-2E9EBA4584F6}"/>
              </a:ext>
            </a:extLst>
          </p:cNvPr>
          <p:cNvGrpSpPr/>
          <p:nvPr/>
        </p:nvGrpSpPr>
        <p:grpSpPr>
          <a:xfrm>
            <a:off x="1397027" y="2929227"/>
            <a:ext cx="360" cy="360"/>
            <a:chOff x="1397027" y="292922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499573-5A4B-88F8-DF6B-A1FEBBF4F4C1}"/>
                    </a:ext>
                  </a:extLst>
                </p14:cNvPr>
                <p14:cNvContentPartPr/>
                <p14:nvPr/>
              </p14:nvContentPartPr>
              <p14:xfrm>
                <a:off x="1397027" y="292922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499573-5A4B-88F8-DF6B-A1FEBBF4F4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8027" y="29205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72BA23-3A50-C9EF-EE6B-D385F8E841DE}"/>
                    </a:ext>
                  </a:extLst>
                </p14:cNvPr>
                <p14:cNvContentPartPr/>
                <p14:nvPr/>
              </p14:nvContentPartPr>
              <p14:xfrm>
                <a:off x="1397027" y="2929227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72BA23-3A50-C9EF-EE6B-D385F8E841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8027" y="29205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018B6D-2429-1CF9-A298-87EF6C3E4FD0}"/>
              </a:ext>
            </a:extLst>
          </p:cNvPr>
          <p:cNvGrpSpPr/>
          <p:nvPr/>
        </p:nvGrpSpPr>
        <p:grpSpPr>
          <a:xfrm>
            <a:off x="1456067" y="3860547"/>
            <a:ext cx="360" cy="360"/>
            <a:chOff x="1456067" y="3860547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D8C6ED-480B-572C-74D2-71661BAB8978}"/>
                    </a:ext>
                  </a:extLst>
                </p14:cNvPr>
                <p14:cNvContentPartPr/>
                <p14:nvPr/>
              </p14:nvContentPartPr>
              <p14:xfrm>
                <a:off x="1456067" y="3860547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D8C6ED-480B-572C-74D2-71661BAB8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427" y="3851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46AD83-57B4-012B-C53D-774D74BE6FFE}"/>
                    </a:ext>
                  </a:extLst>
                </p14:cNvPr>
                <p14:cNvContentPartPr/>
                <p14:nvPr/>
              </p14:nvContentPartPr>
              <p14:xfrm>
                <a:off x="1456067" y="3860547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46AD83-57B4-012B-C53D-774D74BE6F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427" y="3851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DA3CC07-2163-6026-BA31-E48B69553622}"/>
                    </a:ext>
                  </a:extLst>
                </p14:cNvPr>
                <p14:cNvContentPartPr/>
                <p14:nvPr/>
              </p14:nvContentPartPr>
              <p14:xfrm>
                <a:off x="1456067" y="3860547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DA3CC07-2163-6026-BA31-E48B695536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427" y="3851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B9621D-CFEF-BA73-087F-5B64641D16E6}"/>
                    </a:ext>
                  </a:extLst>
                </p14:cNvPr>
                <p14:cNvContentPartPr/>
                <p14:nvPr/>
              </p14:nvContentPartPr>
              <p14:xfrm>
                <a:off x="1456067" y="3860547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B9621D-CFEF-BA73-087F-5B64641D16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47427" y="3851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5ECD336-A846-F846-9247-CF7300420340}"/>
              </a:ext>
            </a:extLst>
          </p:cNvPr>
          <p:cNvSpPr/>
          <p:nvPr/>
        </p:nvSpPr>
        <p:spPr>
          <a:xfrm>
            <a:off x="1315601" y="3808678"/>
            <a:ext cx="200723" cy="208427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357EAF3-1AB5-FE9A-7493-ADE9241D5183}"/>
              </a:ext>
            </a:extLst>
          </p:cNvPr>
          <p:cNvSpPr/>
          <p:nvPr/>
        </p:nvSpPr>
        <p:spPr>
          <a:xfrm>
            <a:off x="1412955" y="3962517"/>
            <a:ext cx="200723" cy="21130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4D902BD-A68B-C053-EB62-0E06725723A1}"/>
              </a:ext>
            </a:extLst>
          </p:cNvPr>
          <p:cNvSpPr/>
          <p:nvPr/>
        </p:nvSpPr>
        <p:spPr>
          <a:xfrm>
            <a:off x="1492243" y="3805798"/>
            <a:ext cx="200723" cy="211307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7" name="Graphic 36" descr="Calculator with solid fill">
            <a:extLst>
              <a:ext uri="{FF2B5EF4-FFF2-40B4-BE49-F238E27FC236}">
                <a16:creationId xmlns:a16="http://schemas.microsoft.com/office/drawing/2014/main" id="{00DA657B-DF5C-5E41-7261-14D1A09F6B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0516" y="4440768"/>
            <a:ext cx="664632" cy="664632"/>
          </a:xfrm>
          <a:prstGeom prst="rect">
            <a:avLst/>
          </a:prstGeom>
        </p:spPr>
      </p:pic>
      <p:pic>
        <p:nvPicPr>
          <p:cNvPr id="39" name="Graphic 38" descr="List outline">
            <a:extLst>
              <a:ext uri="{FF2B5EF4-FFF2-40B4-BE49-F238E27FC236}">
                <a16:creationId xmlns:a16="http://schemas.microsoft.com/office/drawing/2014/main" id="{9E2624E2-5C0E-CD47-A50E-8C655918BE3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1478" y="5367869"/>
            <a:ext cx="680630" cy="6806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9BF680-B43F-BBF0-9CE9-9FDE95F8E61B}"/>
              </a:ext>
            </a:extLst>
          </p:cNvPr>
          <p:cNvSpPr txBox="1"/>
          <p:nvPr/>
        </p:nvSpPr>
        <p:spPr>
          <a:xfrm>
            <a:off x="2235200" y="2692400"/>
            <a:ext cx="30734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1500" b="1" dirty="0">
              <a:latin typeface="Corbel" panose="020B0503020204020204" pitchFamily="34" charset="0"/>
            </a:endParaRPr>
          </a:p>
          <a:p>
            <a:r>
              <a:rPr lang="en-GB" sz="1500" b="1" dirty="0">
                <a:latin typeface="Corbel" panose="020B0503020204020204" pitchFamily="34" charset="0"/>
              </a:rPr>
              <a:t>Excel Templates</a:t>
            </a:r>
          </a:p>
          <a:p>
            <a:r>
              <a:rPr lang="en-GB" sz="1200" dirty="0">
                <a:latin typeface="Corbel" panose="020B0503020204020204" pitchFamily="34" charset="0"/>
              </a:rPr>
              <a:t>Manually paste KPI values every Bi-month</a:t>
            </a:r>
          </a:p>
          <a:p>
            <a:endParaRPr lang="en-GB" sz="1500" b="1" dirty="0">
              <a:latin typeface="Corbel" panose="020B0503020204020204" pitchFamily="34" charset="0"/>
            </a:endParaRPr>
          </a:p>
          <a:p>
            <a:r>
              <a:rPr lang="en-GB" sz="1500" b="1" dirty="0">
                <a:latin typeface="Corbel" panose="020B0503020204020204" pitchFamily="34" charset="0"/>
              </a:rPr>
              <a:t>CF-rule Coloured Cells</a:t>
            </a:r>
          </a:p>
          <a:p>
            <a:r>
              <a:rPr lang="en-GB" sz="1200" dirty="0">
                <a:latin typeface="Corbel" panose="020B0503020204020204" pitchFamily="34" charset="0"/>
              </a:rPr>
              <a:t>Interpret formatting (Gold/Silver/Bronze/White)</a:t>
            </a:r>
          </a:p>
          <a:p>
            <a:endParaRPr lang="en-GB" sz="1500" b="1" dirty="0">
              <a:latin typeface="Corbel" panose="020B0503020204020204" pitchFamily="34" charset="0"/>
            </a:endParaRPr>
          </a:p>
          <a:p>
            <a:endParaRPr lang="en-GB" sz="1500" b="1" dirty="0">
              <a:latin typeface="Corbel" panose="020B0503020204020204" pitchFamily="34" charset="0"/>
            </a:endParaRPr>
          </a:p>
          <a:p>
            <a:r>
              <a:rPr lang="en-GB" sz="1500" b="1" dirty="0">
                <a:latin typeface="Corbel" panose="020B0503020204020204" pitchFamily="34" charset="0"/>
              </a:rPr>
              <a:t>Count + Calculate</a:t>
            </a:r>
          </a:p>
          <a:p>
            <a:r>
              <a:rPr lang="en-GB" sz="1200" dirty="0">
                <a:latin typeface="Corbel" panose="020B0503020204020204" pitchFamily="34" charset="0"/>
              </a:rPr>
              <a:t>Manually count colours to get % scores</a:t>
            </a:r>
          </a:p>
          <a:p>
            <a:endParaRPr lang="en-GB" sz="1200" dirty="0">
              <a:latin typeface="Corbel" panose="020B0503020204020204" pitchFamily="34" charset="0"/>
            </a:endParaRPr>
          </a:p>
          <a:p>
            <a:endParaRPr lang="en-GB" sz="1200" dirty="0">
              <a:latin typeface="Corbel" panose="020B0503020204020204" pitchFamily="34" charset="0"/>
            </a:endParaRPr>
          </a:p>
          <a:p>
            <a:r>
              <a:rPr lang="en-GB" sz="1500" b="1" dirty="0">
                <a:latin typeface="Corbel" panose="020B0503020204020204" pitchFamily="34" charset="0"/>
              </a:rPr>
              <a:t>Summary + Accreditation</a:t>
            </a:r>
          </a:p>
          <a:p>
            <a:r>
              <a:rPr lang="en-GB" sz="1200" dirty="0">
                <a:latin typeface="Corbel" panose="020B0503020204020204" pitchFamily="34" charset="0"/>
              </a:rPr>
              <a:t>Division builds summaries twice a year with risk of human error.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C70337E-197C-784B-EC32-BD8C909C784D}"/>
              </a:ext>
            </a:extLst>
          </p:cNvPr>
          <p:cNvSpPr/>
          <p:nvPr/>
        </p:nvSpPr>
        <p:spPr>
          <a:xfrm>
            <a:off x="6341533" y="2070112"/>
            <a:ext cx="4842934" cy="41825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5F5DB9-2609-7A23-2ECB-3C019AF17B34}"/>
              </a:ext>
            </a:extLst>
          </p:cNvPr>
          <p:cNvSpPr txBox="1"/>
          <p:nvPr/>
        </p:nvSpPr>
        <p:spPr>
          <a:xfrm>
            <a:off x="6934200" y="239286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Problems This caused: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3F3AD4-C8CD-217A-D197-5335839AF7AD}"/>
              </a:ext>
            </a:extLst>
          </p:cNvPr>
          <p:cNvSpPr txBox="1"/>
          <p:nvPr/>
        </p:nvSpPr>
        <p:spPr>
          <a:xfrm>
            <a:off x="6722533" y="2739999"/>
            <a:ext cx="38692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No data traceability </a:t>
            </a:r>
            <a:r>
              <a:rPr lang="en-GB" sz="1200" dirty="0"/>
              <a:t>– Colour-coded values had no underlying data or stored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Manual effort overload </a:t>
            </a:r>
            <a:r>
              <a:rPr lang="en-GB" sz="1200" dirty="0"/>
              <a:t>– Every report involved copy-paste, colour counting, and manual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Impossible to scale </a:t>
            </a:r>
            <a:r>
              <a:rPr lang="en-GB" sz="1200" dirty="0"/>
              <a:t>– 35 templates x multiple KPIs = too large to manage bi-monthly.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No reliable audit trail</a:t>
            </a:r>
            <a:r>
              <a:rPr lang="en-GB" sz="1200" dirty="0"/>
              <a:t> – Performance bands (Gold/Silver/Bronze) couldn’t be verified or traced.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No automation or reuse</a:t>
            </a:r>
            <a:r>
              <a:rPr lang="en-GB" sz="1200" dirty="0"/>
              <a:t> – Logic was locked inside each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Dashboarding was blocked </a:t>
            </a:r>
            <a:r>
              <a:rPr lang="en-GB" sz="1200" dirty="0"/>
              <a:t>– Visualisation tools (Power BI) couldn’t use raw Excel due to lack of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Simulation or analysis not possible </a:t>
            </a:r>
            <a:r>
              <a:rPr lang="en-GB" sz="1200" dirty="0"/>
              <a:t>– No logic meant you couldn’t model “what if”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/>
              <a:t>Performance improvement was slowed</a:t>
            </a:r>
            <a:r>
              <a:rPr lang="en-GB" sz="1200" dirty="0"/>
              <a:t> – Without consistent data, ward managers couldn’t act fast.</a:t>
            </a:r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124D2A05-FDA9-6B42-9AC2-2F35F8DCCD18}"/>
              </a:ext>
            </a:extLst>
          </p:cNvPr>
          <p:cNvSpPr/>
          <p:nvPr/>
        </p:nvSpPr>
        <p:spPr>
          <a:xfrm>
            <a:off x="9372600" y="2438400"/>
            <a:ext cx="414867" cy="254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084427-6766-5DDC-E3A5-17D0EAF9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89" y="343281"/>
            <a:ext cx="10239982" cy="105068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500" b="1" dirty="0">
                <a:solidFill>
                  <a:schemeClr val="bg1"/>
                </a:solidFill>
                <a:latin typeface="Corbel" panose="020B0503020204020204" pitchFamily="34" charset="0"/>
              </a:rPr>
              <a:t>Decision-Making Process: From problem to 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42820-8EBD-B01E-326E-56B22FACA8F5}"/>
              </a:ext>
            </a:extLst>
          </p:cNvPr>
          <p:cNvSpPr txBox="1"/>
          <p:nvPr/>
        </p:nvSpPr>
        <p:spPr>
          <a:xfrm>
            <a:off x="784789" y="1567181"/>
            <a:ext cx="10239982" cy="464742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Identifying the Bottle Neck: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Manual reporting was time-consuming, error-prone, and unscalable.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Colour-based KPI ratings were not machine-readable or traceable.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Limited ability to test or adjust performance thresholds dynamically.</a:t>
            </a:r>
          </a:p>
          <a:p>
            <a:r>
              <a:rPr lang="en-GB" b="1" dirty="0"/>
              <a:t>Choosing a Practical Approach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Prioritised rule-based logic over machine learning due to limited labelled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Chose a simulation-driven approach to enable “what-if” analysis of thresholds and value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Engaged clinical colleagues repeatedly to clarify the meaning and intent of 100+ diverse KPIs, ensuring the logic matched real-world 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Built a reusable threshold lookup table to manage inconsistencies across 35 ward templates.</a:t>
            </a:r>
          </a:p>
          <a:p>
            <a:r>
              <a:rPr lang="en-GB" b="1" dirty="0"/>
              <a:t>Structuring the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Python selected for automation and control over Excel-driven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Developed a threshold engine to assign Gold/Silver/Bronze categories based 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a </a:t>
            </a:r>
            <a:r>
              <a:rPr lang="en-GB" sz="1200" b="1" dirty="0"/>
              <a:t>modular script</a:t>
            </a:r>
            <a:r>
              <a:rPr lang="en-GB" sz="1200" dirty="0"/>
              <a:t> to extract, transform, and simulate KPIs.</a:t>
            </a: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 kept explainable and auditable for clinical and operational users.</a:t>
            </a:r>
          </a:p>
          <a:p>
            <a:r>
              <a:rPr lang="en-GB" b="1" dirty="0"/>
              <a:t>Why This Made Sense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/>
              <a:t>Fit within the real resource limits of the division.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/>
              <a:t>Allowed continuous iteration without disrupting current workflows.</a:t>
            </a:r>
            <a:endParaRPr lang="en-GB" sz="12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dirty="0"/>
              <a:t>Provided a clear bridge between manual systems and dashboard-ready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400" dirty="0"/>
          </a:p>
          <a:p>
            <a:r>
              <a:rPr lang="en-GB" sz="1400" b="1" i="1" dirty="0"/>
              <a:t>This approach gave us a foundation that was not only automated but also trusted, auditable, and ready for NHS scaling.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633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9A0FE51-3C86-74B5-02D4-604741C9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14" y="322904"/>
            <a:ext cx="10239982" cy="105068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latin typeface="Corbel" panose="020B0503020204020204" pitchFamily="34" charset="0"/>
              </a:rPr>
              <a:t>Code Structure &amp; Project 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DBF2F0-3BE8-78FC-5A5C-8E0A3B52A26A}"/>
              </a:ext>
            </a:extLst>
          </p:cNvPr>
          <p:cNvSpPr/>
          <p:nvPr/>
        </p:nvSpPr>
        <p:spPr>
          <a:xfrm>
            <a:off x="1005282" y="1583266"/>
            <a:ext cx="7028053" cy="4309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 descr="Link outline">
            <a:extLst>
              <a:ext uri="{FF2B5EF4-FFF2-40B4-BE49-F238E27FC236}">
                <a16:creationId xmlns:a16="http://schemas.microsoft.com/office/drawing/2014/main" id="{CE0F5671-C3BD-5D2A-63A3-79753601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704" y="2178382"/>
            <a:ext cx="307777" cy="307777"/>
          </a:xfrm>
          <a:prstGeom prst="rect">
            <a:avLst/>
          </a:prstGeom>
        </p:spPr>
      </p:pic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F1B14FAE-F5F0-15C9-BF27-D769C61B3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281" y="1881569"/>
            <a:ext cx="330200" cy="330200"/>
          </a:xfrm>
          <a:prstGeom prst="rect">
            <a:avLst/>
          </a:prstGeom>
        </p:spPr>
      </p:pic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D1627FAA-06BC-8611-0F7A-E517A9087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2468" y="2632018"/>
            <a:ext cx="257062" cy="257062"/>
          </a:xfrm>
          <a:prstGeom prst="rect">
            <a:avLst/>
          </a:prstGeom>
        </p:spPr>
      </p:pic>
      <p:pic>
        <p:nvPicPr>
          <p:cNvPr id="17" name="Graphic 16" descr="Open folder with solid fill">
            <a:extLst>
              <a:ext uri="{FF2B5EF4-FFF2-40B4-BE49-F238E27FC236}">
                <a16:creationId xmlns:a16="http://schemas.microsoft.com/office/drawing/2014/main" id="{BF61C0E1-DF38-E831-9DDD-785A16EF0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4002" y="3276562"/>
            <a:ext cx="257062" cy="257062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2122CBA1-B12C-3B7C-C78C-7F70880F1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002" y="4558658"/>
            <a:ext cx="234138" cy="234138"/>
          </a:xfrm>
          <a:prstGeom prst="rect">
            <a:avLst/>
          </a:prstGeom>
        </p:spPr>
      </p:pic>
      <p:pic>
        <p:nvPicPr>
          <p:cNvPr id="19" name="Graphic 18" descr="Document outline">
            <a:extLst>
              <a:ext uri="{FF2B5EF4-FFF2-40B4-BE49-F238E27FC236}">
                <a16:creationId xmlns:a16="http://schemas.microsoft.com/office/drawing/2014/main" id="{27F2BB5A-5CDA-1DB5-C0D3-73F053C76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6659" y="4932050"/>
            <a:ext cx="234138" cy="234138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E4504170-49DF-3DDA-F43E-E976B24F9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0803" y="5323232"/>
            <a:ext cx="237337" cy="2373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F41CFD-17BA-0EA4-3AA0-A167D1BBB857}"/>
              </a:ext>
            </a:extLst>
          </p:cNvPr>
          <p:cNvSpPr txBox="1"/>
          <p:nvPr/>
        </p:nvSpPr>
        <p:spPr>
          <a:xfrm>
            <a:off x="2331481" y="1903992"/>
            <a:ext cx="230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GitHub Repository: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0A4970-534C-274A-A3EB-D07CEC59E790}"/>
              </a:ext>
            </a:extLst>
          </p:cNvPr>
          <p:cNvSpPr txBox="1"/>
          <p:nvPr/>
        </p:nvSpPr>
        <p:spPr>
          <a:xfrm>
            <a:off x="2353904" y="2163897"/>
            <a:ext cx="6333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github.com/</a:t>
            </a:r>
            <a:r>
              <a:rPr lang="en-GB" sz="1400" b="1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shyniarjun</a:t>
            </a:r>
            <a:r>
              <a:rPr lang="en-GB" sz="14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en-GB" sz="1400" b="1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NHS_Data_categorisation_and_simulation</a:t>
            </a:r>
            <a:endParaRPr lang="en-GB" sz="1400" b="1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521224-7023-6634-51FB-6433FC95F95A}"/>
              </a:ext>
            </a:extLst>
          </p:cNvPr>
          <p:cNvSpPr txBox="1"/>
          <p:nvPr/>
        </p:nvSpPr>
        <p:spPr>
          <a:xfrm>
            <a:off x="1958140" y="2602108"/>
            <a:ext cx="561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Datascience_project.ipynb</a:t>
            </a:r>
            <a:r>
              <a:rPr lang="en-GB" sz="1400" b="1" dirty="0"/>
              <a:t> </a:t>
            </a:r>
            <a:endParaRPr lang="en-GB" sz="1200" b="1" dirty="0"/>
          </a:p>
          <a:p>
            <a:r>
              <a:rPr lang="en-GB" sz="1200" dirty="0">
                <a:sym typeface="Wingdings" panose="05000000000000000000" pitchFamily="2" charset="2"/>
              </a:rPr>
              <a:t></a:t>
            </a:r>
            <a:r>
              <a:rPr lang="en-GB" sz="1400" dirty="0">
                <a:sym typeface="Wingdings" panose="05000000000000000000" pitchFamily="2" charset="2"/>
              </a:rPr>
              <a:t>Main </a:t>
            </a:r>
            <a:r>
              <a:rPr lang="en-GB" sz="1400" dirty="0" err="1">
                <a:sym typeface="Wingdings" panose="05000000000000000000" pitchFamily="2" charset="2"/>
              </a:rPr>
              <a:t>Jupyter</a:t>
            </a:r>
            <a:r>
              <a:rPr lang="en-GB" sz="1400" dirty="0">
                <a:sym typeface="Wingdings" panose="05000000000000000000" pitchFamily="2" charset="2"/>
              </a:rPr>
              <a:t> notebook with full logic, automation, and simulations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7ACEDA-3438-4AA1-54D1-70A668314B04}"/>
              </a:ext>
            </a:extLst>
          </p:cNvPr>
          <p:cNvSpPr txBox="1"/>
          <p:nvPr/>
        </p:nvSpPr>
        <p:spPr>
          <a:xfrm>
            <a:off x="2023704" y="3279216"/>
            <a:ext cx="5619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 Docs/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Background.md  </a:t>
            </a:r>
            <a:r>
              <a:rPr lang="en-GB" sz="1400" dirty="0">
                <a:sym typeface="Wingdings" panose="05000000000000000000" pitchFamily="2" charset="2"/>
              </a:rPr>
              <a:t> Real NHS problem framing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Methodology.md </a:t>
            </a:r>
            <a:r>
              <a:rPr lang="en-GB" sz="1400" dirty="0">
                <a:sym typeface="Wingdings" panose="05000000000000000000" pitchFamily="2" charset="2"/>
              </a:rPr>
              <a:t> Categorisation logic breakdown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Insights.md </a:t>
            </a:r>
            <a:r>
              <a:rPr lang="en-GB" sz="1400" dirty="0">
                <a:sym typeface="Wingdings" panose="05000000000000000000" pitchFamily="2" charset="2"/>
              </a:rPr>
              <a:t>          Simulation findings and learnings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err="1">
                <a:sym typeface="Wingdings" panose="05000000000000000000" pitchFamily="2" charset="2"/>
              </a:rPr>
              <a:t>Lessons_learned&amp;Next_steps</a:t>
            </a:r>
            <a:r>
              <a:rPr lang="en-GB" sz="1400" dirty="0">
                <a:sym typeface="Wingdings" panose="05000000000000000000" pitchFamily="2" charset="2"/>
              </a:rPr>
              <a:t> Reflection and future steps.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7C37E-B668-4CD4-F199-63A68F12B418}"/>
              </a:ext>
            </a:extLst>
          </p:cNvPr>
          <p:cNvSpPr txBox="1"/>
          <p:nvPr/>
        </p:nvSpPr>
        <p:spPr>
          <a:xfrm>
            <a:off x="2177592" y="4575592"/>
            <a:ext cx="610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KPI_Data_2024.csv   </a:t>
            </a:r>
            <a:r>
              <a:rPr lang="en-GB" sz="1200" b="1" dirty="0">
                <a:sym typeface="Wingdings" panose="05000000000000000000" pitchFamily="2" charset="2"/>
              </a:rPr>
              <a:t> </a:t>
            </a:r>
            <a:r>
              <a:rPr lang="en-GB" sz="1200" dirty="0">
                <a:sym typeface="Wingdings" panose="05000000000000000000" pitchFamily="2" charset="2"/>
              </a:rPr>
              <a:t>Sample dataset used in simulation</a:t>
            </a:r>
          </a:p>
          <a:p>
            <a:endParaRPr lang="en-GB" sz="1200" dirty="0">
              <a:sym typeface="Wingdings" panose="05000000000000000000" pitchFamily="2" charset="2"/>
            </a:endParaRPr>
          </a:p>
          <a:p>
            <a:r>
              <a:rPr lang="en-GB" sz="1200" b="1" dirty="0"/>
              <a:t>KPI_Threshold_Lookup_Table.csv </a:t>
            </a:r>
            <a:r>
              <a:rPr lang="en-GB" sz="1200" b="1" dirty="0">
                <a:sym typeface="Wingdings" panose="05000000000000000000" pitchFamily="2" charset="2"/>
              </a:rPr>
              <a:t> </a:t>
            </a:r>
            <a:r>
              <a:rPr lang="en-GB" sz="1200" dirty="0">
                <a:sym typeface="Wingdings" panose="05000000000000000000" pitchFamily="2" charset="2"/>
              </a:rPr>
              <a:t> Threshold master file for category logic</a:t>
            </a:r>
          </a:p>
          <a:p>
            <a:endParaRPr lang="en-GB" sz="1200" dirty="0">
              <a:sym typeface="Wingdings" panose="05000000000000000000" pitchFamily="2" charset="2"/>
            </a:endParaRPr>
          </a:p>
          <a:p>
            <a:r>
              <a:rPr lang="en-GB" sz="1200" b="1" dirty="0"/>
              <a:t>README.md </a:t>
            </a:r>
            <a:r>
              <a:rPr lang="en-GB" sz="1200" b="1" dirty="0">
                <a:sym typeface="Wingdings" panose="05000000000000000000" pitchFamily="2" charset="2"/>
              </a:rPr>
              <a:t>                   </a:t>
            </a:r>
            <a:r>
              <a:rPr lang="en-GB" sz="1200" dirty="0">
                <a:sym typeface="Wingdings" panose="05000000000000000000" pitchFamily="2" charset="2"/>
              </a:rPr>
              <a:t> Overview, setup instructions, and execution guidance</a:t>
            </a:r>
            <a:endParaRPr lang="en-GB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203DA9-B595-44FE-BE5B-B7D8A31F2BD3}"/>
              </a:ext>
            </a:extLst>
          </p:cNvPr>
          <p:cNvSpPr/>
          <p:nvPr/>
        </p:nvSpPr>
        <p:spPr>
          <a:xfrm>
            <a:off x="8341112" y="1881569"/>
            <a:ext cx="2979247" cy="35709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6D2A7-17AD-C815-3D1E-25B6B6A6B1BB}"/>
              </a:ext>
            </a:extLst>
          </p:cNvPr>
          <p:cNvSpPr txBox="1"/>
          <p:nvPr/>
        </p:nvSpPr>
        <p:spPr>
          <a:xfrm>
            <a:off x="9061915" y="2046669"/>
            <a:ext cx="1718733" cy="30777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rbel" panose="020B0503020204020204" pitchFamily="34" charset="0"/>
              </a:rPr>
              <a:t>Technologies used:</a:t>
            </a:r>
          </a:p>
        </p:txBody>
      </p:sp>
      <p:pic>
        <p:nvPicPr>
          <p:cNvPr id="30" name="Graphic 29" descr="Tools outline">
            <a:extLst>
              <a:ext uri="{FF2B5EF4-FFF2-40B4-BE49-F238E27FC236}">
                <a16:creationId xmlns:a16="http://schemas.microsoft.com/office/drawing/2014/main" id="{9DD0CD06-AD0C-73F8-C510-4B74052A5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 flipV="1">
            <a:off x="8709393" y="2039789"/>
            <a:ext cx="314233" cy="3142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DD0BE1-1675-0B31-04E7-4E195E855C81}"/>
              </a:ext>
            </a:extLst>
          </p:cNvPr>
          <p:cNvSpPr txBox="1"/>
          <p:nvPr/>
        </p:nvSpPr>
        <p:spPr>
          <a:xfrm>
            <a:off x="8499853" y="2486159"/>
            <a:ext cx="2686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Python</a:t>
            </a:r>
            <a:r>
              <a:rPr lang="fr-FR" sz="1200" dirty="0"/>
              <a:t> – Data transformation, automation, simulation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err="1"/>
              <a:t>Jupyter</a:t>
            </a:r>
            <a:r>
              <a:rPr lang="en-GB" sz="1200" b="1" dirty="0"/>
              <a:t> Notebook </a:t>
            </a:r>
            <a:r>
              <a:rPr lang="en-GB" sz="1200" dirty="0"/>
              <a:t>– Workflow development, logic transparency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Markdown</a:t>
            </a:r>
            <a:r>
              <a:rPr lang="en-GB" sz="1200" dirty="0"/>
              <a:t> – Documentation for clinical &amp; technical teams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CSV            </a:t>
            </a:r>
            <a:r>
              <a:rPr lang="en-GB" sz="1200" dirty="0"/>
              <a:t>–  Datasets</a:t>
            </a:r>
          </a:p>
          <a:p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Power BI  </a:t>
            </a:r>
            <a:r>
              <a:rPr lang="en-GB" sz="1200" dirty="0"/>
              <a:t>- data validation and potential dashboard integration</a:t>
            </a:r>
          </a:p>
          <a:p>
            <a:r>
              <a:rPr lang="en-GB" sz="1200" b="1" i="1" dirty="0"/>
              <a:t>(not core to current prototype)</a:t>
            </a:r>
          </a:p>
        </p:txBody>
      </p:sp>
    </p:spTree>
    <p:extLst>
      <p:ext uri="{BB962C8B-B14F-4D97-AF65-F5344CB8AC3E}">
        <p14:creationId xmlns:p14="http://schemas.microsoft.com/office/powerpoint/2010/main" val="303992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905B22-4C1D-2878-438C-C8449CFB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7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3000" b="1" dirty="0">
                <a:solidFill>
                  <a:schemeClr val="bg1"/>
                </a:solidFill>
                <a:latin typeface="Corbel" panose="020B0503020204020204" pitchFamily="34" charset="0"/>
              </a:rPr>
              <a:t>The Automation Solution: From Chaos To Clarity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666324-4B21-A951-5D26-3D7228949EEF}"/>
              </a:ext>
            </a:extLst>
          </p:cNvPr>
          <p:cNvSpPr/>
          <p:nvPr/>
        </p:nvSpPr>
        <p:spPr>
          <a:xfrm>
            <a:off x="956733" y="1828800"/>
            <a:ext cx="4682067" cy="423333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93047-0F05-AE88-640F-744700F42AE7}"/>
              </a:ext>
            </a:extLst>
          </p:cNvPr>
          <p:cNvSpPr/>
          <p:nvPr/>
        </p:nvSpPr>
        <p:spPr>
          <a:xfrm>
            <a:off x="6027577" y="1828799"/>
            <a:ext cx="4645273" cy="4233333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C3EE97-7068-4ADB-D95F-B5B2CAEFCBBD}"/>
              </a:ext>
            </a:extLst>
          </p:cNvPr>
          <p:cNvSpPr/>
          <p:nvPr/>
        </p:nvSpPr>
        <p:spPr>
          <a:xfrm>
            <a:off x="1794934" y="1591733"/>
            <a:ext cx="2709334" cy="5588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What I Built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E1077-141E-6391-5B5A-9D25006F083A}"/>
              </a:ext>
            </a:extLst>
          </p:cNvPr>
          <p:cNvSpPr/>
          <p:nvPr/>
        </p:nvSpPr>
        <p:spPr>
          <a:xfrm>
            <a:off x="6874934" y="1591732"/>
            <a:ext cx="2709334" cy="5588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it solved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F9EC437A-D0E5-CFF8-9AC7-2B674D1A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067" y="2281765"/>
            <a:ext cx="414867" cy="414867"/>
          </a:xfrm>
          <a:prstGeom prst="rect">
            <a:avLst/>
          </a:prstGeom>
        </p:spPr>
      </p:pic>
      <p:sp>
        <p:nvSpPr>
          <p:cNvPr id="11" name="Graphic 13" descr="Table outline">
            <a:extLst>
              <a:ext uri="{FF2B5EF4-FFF2-40B4-BE49-F238E27FC236}">
                <a16:creationId xmlns:a16="http://schemas.microsoft.com/office/drawing/2014/main" id="{60579B94-52DA-36F9-D198-64C190E7B90E}"/>
              </a:ext>
            </a:extLst>
          </p:cNvPr>
          <p:cNvSpPr/>
          <p:nvPr/>
        </p:nvSpPr>
        <p:spPr>
          <a:xfrm>
            <a:off x="1380067" y="3569626"/>
            <a:ext cx="278166" cy="298715"/>
          </a:xfrm>
          <a:custGeom>
            <a:avLst/>
            <a:gdLst>
              <a:gd name="connsiteX0" fmla="*/ 0 w 723900"/>
              <a:gd name="connsiteY0" fmla="*/ 485775 h 485775"/>
              <a:gd name="connsiteX1" fmla="*/ 723900 w 723900"/>
              <a:gd name="connsiteY1" fmla="*/ 485775 h 485775"/>
              <a:gd name="connsiteX2" fmla="*/ 723900 w 723900"/>
              <a:gd name="connsiteY2" fmla="*/ 0 h 485775"/>
              <a:gd name="connsiteX3" fmla="*/ 0 w 723900"/>
              <a:gd name="connsiteY3" fmla="*/ 0 h 485775"/>
              <a:gd name="connsiteX4" fmla="*/ 19050 w 723900"/>
              <a:gd name="connsiteY4" fmla="*/ 466725 h 485775"/>
              <a:gd name="connsiteX5" fmla="*/ 19050 w 723900"/>
              <a:gd name="connsiteY5" fmla="*/ 333375 h 485775"/>
              <a:gd name="connsiteX6" fmla="*/ 238125 w 723900"/>
              <a:gd name="connsiteY6" fmla="*/ 333375 h 485775"/>
              <a:gd name="connsiteX7" fmla="*/ 238125 w 723900"/>
              <a:gd name="connsiteY7" fmla="*/ 466725 h 485775"/>
              <a:gd name="connsiteX8" fmla="*/ 466725 w 723900"/>
              <a:gd name="connsiteY8" fmla="*/ 180975 h 485775"/>
              <a:gd name="connsiteX9" fmla="*/ 466725 w 723900"/>
              <a:gd name="connsiteY9" fmla="*/ 314325 h 485775"/>
              <a:gd name="connsiteX10" fmla="*/ 257175 w 723900"/>
              <a:gd name="connsiteY10" fmla="*/ 314325 h 485775"/>
              <a:gd name="connsiteX11" fmla="*/ 257175 w 723900"/>
              <a:gd name="connsiteY11" fmla="*/ 180975 h 485775"/>
              <a:gd name="connsiteX12" fmla="*/ 257175 w 723900"/>
              <a:gd name="connsiteY12" fmla="*/ 161925 h 485775"/>
              <a:gd name="connsiteX13" fmla="*/ 257175 w 723900"/>
              <a:gd name="connsiteY13" fmla="*/ 19050 h 485775"/>
              <a:gd name="connsiteX14" fmla="*/ 466725 w 723900"/>
              <a:gd name="connsiteY14" fmla="*/ 19050 h 485775"/>
              <a:gd name="connsiteX15" fmla="*/ 466725 w 723900"/>
              <a:gd name="connsiteY15" fmla="*/ 161925 h 485775"/>
              <a:gd name="connsiteX16" fmla="*/ 485775 w 723900"/>
              <a:gd name="connsiteY16" fmla="*/ 180975 h 485775"/>
              <a:gd name="connsiteX17" fmla="*/ 704850 w 723900"/>
              <a:gd name="connsiteY17" fmla="*/ 180975 h 485775"/>
              <a:gd name="connsiteX18" fmla="*/ 704850 w 723900"/>
              <a:gd name="connsiteY18" fmla="*/ 314325 h 485775"/>
              <a:gd name="connsiteX19" fmla="*/ 485775 w 723900"/>
              <a:gd name="connsiteY19" fmla="*/ 314325 h 485775"/>
              <a:gd name="connsiteX20" fmla="*/ 238125 w 723900"/>
              <a:gd name="connsiteY20" fmla="*/ 314325 h 485775"/>
              <a:gd name="connsiteX21" fmla="*/ 19050 w 723900"/>
              <a:gd name="connsiteY21" fmla="*/ 314325 h 485775"/>
              <a:gd name="connsiteX22" fmla="*/ 19050 w 723900"/>
              <a:gd name="connsiteY22" fmla="*/ 180975 h 485775"/>
              <a:gd name="connsiteX23" fmla="*/ 238125 w 723900"/>
              <a:gd name="connsiteY23" fmla="*/ 180975 h 485775"/>
              <a:gd name="connsiteX24" fmla="*/ 257175 w 723900"/>
              <a:gd name="connsiteY24" fmla="*/ 466725 h 485775"/>
              <a:gd name="connsiteX25" fmla="*/ 257175 w 723900"/>
              <a:gd name="connsiteY25" fmla="*/ 333375 h 485775"/>
              <a:gd name="connsiteX26" fmla="*/ 466725 w 723900"/>
              <a:gd name="connsiteY26" fmla="*/ 333375 h 485775"/>
              <a:gd name="connsiteX27" fmla="*/ 466725 w 723900"/>
              <a:gd name="connsiteY27" fmla="*/ 466725 h 485775"/>
              <a:gd name="connsiteX28" fmla="*/ 485775 w 723900"/>
              <a:gd name="connsiteY28" fmla="*/ 466725 h 485775"/>
              <a:gd name="connsiteX29" fmla="*/ 485775 w 723900"/>
              <a:gd name="connsiteY29" fmla="*/ 333375 h 485775"/>
              <a:gd name="connsiteX30" fmla="*/ 704850 w 723900"/>
              <a:gd name="connsiteY30" fmla="*/ 333375 h 485775"/>
              <a:gd name="connsiteX31" fmla="*/ 704850 w 723900"/>
              <a:gd name="connsiteY31" fmla="*/ 466725 h 485775"/>
              <a:gd name="connsiteX32" fmla="*/ 704850 w 723900"/>
              <a:gd name="connsiteY32" fmla="*/ 161925 h 485775"/>
              <a:gd name="connsiteX33" fmla="*/ 485775 w 723900"/>
              <a:gd name="connsiteY33" fmla="*/ 161925 h 485775"/>
              <a:gd name="connsiteX34" fmla="*/ 485775 w 723900"/>
              <a:gd name="connsiteY34" fmla="*/ 19050 h 485775"/>
              <a:gd name="connsiteX35" fmla="*/ 704850 w 723900"/>
              <a:gd name="connsiteY35" fmla="*/ 19050 h 485775"/>
              <a:gd name="connsiteX36" fmla="*/ 238125 w 723900"/>
              <a:gd name="connsiteY36" fmla="*/ 19050 h 485775"/>
              <a:gd name="connsiteX37" fmla="*/ 238125 w 723900"/>
              <a:gd name="connsiteY37" fmla="*/ 161925 h 485775"/>
              <a:gd name="connsiteX38" fmla="*/ 19050 w 723900"/>
              <a:gd name="connsiteY38" fmla="*/ 161925 h 485775"/>
              <a:gd name="connsiteX39" fmla="*/ 19050 w 723900"/>
              <a:gd name="connsiteY39" fmla="*/ 1905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900" h="485775">
                <a:moveTo>
                  <a:pt x="0" y="485775"/>
                </a:moveTo>
                <a:lnTo>
                  <a:pt x="723900" y="485775"/>
                </a:lnTo>
                <a:lnTo>
                  <a:pt x="723900" y="0"/>
                </a:lnTo>
                <a:lnTo>
                  <a:pt x="0" y="0"/>
                </a:lnTo>
                <a:close/>
                <a:moveTo>
                  <a:pt x="19050" y="466725"/>
                </a:moveTo>
                <a:lnTo>
                  <a:pt x="19050" y="333375"/>
                </a:lnTo>
                <a:lnTo>
                  <a:pt x="238125" y="333375"/>
                </a:lnTo>
                <a:lnTo>
                  <a:pt x="238125" y="466725"/>
                </a:lnTo>
                <a:close/>
                <a:moveTo>
                  <a:pt x="466725" y="180975"/>
                </a:moveTo>
                <a:lnTo>
                  <a:pt x="466725" y="314325"/>
                </a:lnTo>
                <a:lnTo>
                  <a:pt x="257175" y="314325"/>
                </a:lnTo>
                <a:lnTo>
                  <a:pt x="257175" y="180975"/>
                </a:lnTo>
                <a:close/>
                <a:moveTo>
                  <a:pt x="257175" y="161925"/>
                </a:moveTo>
                <a:lnTo>
                  <a:pt x="257175" y="19050"/>
                </a:lnTo>
                <a:lnTo>
                  <a:pt x="466725" y="19050"/>
                </a:lnTo>
                <a:lnTo>
                  <a:pt x="466725" y="161925"/>
                </a:lnTo>
                <a:close/>
                <a:moveTo>
                  <a:pt x="485775" y="180975"/>
                </a:moveTo>
                <a:lnTo>
                  <a:pt x="704850" y="180975"/>
                </a:lnTo>
                <a:lnTo>
                  <a:pt x="704850" y="314325"/>
                </a:lnTo>
                <a:lnTo>
                  <a:pt x="485775" y="314325"/>
                </a:lnTo>
                <a:close/>
                <a:moveTo>
                  <a:pt x="238125" y="314325"/>
                </a:moveTo>
                <a:lnTo>
                  <a:pt x="19050" y="314325"/>
                </a:lnTo>
                <a:lnTo>
                  <a:pt x="19050" y="180975"/>
                </a:lnTo>
                <a:lnTo>
                  <a:pt x="238125" y="180975"/>
                </a:lnTo>
                <a:close/>
                <a:moveTo>
                  <a:pt x="257175" y="466725"/>
                </a:moveTo>
                <a:lnTo>
                  <a:pt x="257175" y="333375"/>
                </a:lnTo>
                <a:lnTo>
                  <a:pt x="466725" y="333375"/>
                </a:lnTo>
                <a:lnTo>
                  <a:pt x="466725" y="466725"/>
                </a:lnTo>
                <a:close/>
                <a:moveTo>
                  <a:pt x="485775" y="466725"/>
                </a:moveTo>
                <a:lnTo>
                  <a:pt x="485775" y="333375"/>
                </a:lnTo>
                <a:lnTo>
                  <a:pt x="704850" y="333375"/>
                </a:lnTo>
                <a:lnTo>
                  <a:pt x="704850" y="466725"/>
                </a:lnTo>
                <a:close/>
                <a:moveTo>
                  <a:pt x="704850" y="161925"/>
                </a:moveTo>
                <a:lnTo>
                  <a:pt x="485775" y="161925"/>
                </a:lnTo>
                <a:lnTo>
                  <a:pt x="485775" y="19050"/>
                </a:lnTo>
                <a:lnTo>
                  <a:pt x="704850" y="19050"/>
                </a:lnTo>
                <a:close/>
                <a:moveTo>
                  <a:pt x="238125" y="19050"/>
                </a:moveTo>
                <a:lnTo>
                  <a:pt x="238125" y="161925"/>
                </a:lnTo>
                <a:lnTo>
                  <a:pt x="19050" y="161925"/>
                </a:lnTo>
                <a:lnTo>
                  <a:pt x="19050" y="190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74510263-F1D2-5556-AE09-4B1C4812B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6566" y="2863850"/>
            <a:ext cx="434270" cy="414867"/>
          </a:xfrm>
          <a:prstGeom prst="rect">
            <a:avLst/>
          </a:prstGeom>
        </p:spPr>
      </p:pic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D046964B-3EC4-5FF9-F306-D8189AC86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7783" y="4089511"/>
            <a:ext cx="414867" cy="414867"/>
          </a:xfrm>
          <a:prstGeom prst="rect">
            <a:avLst/>
          </a:prstGeom>
        </p:spPr>
      </p:pic>
      <p:pic>
        <p:nvPicPr>
          <p:cNvPr id="17" name="Graphic 16" descr="Scales of justice with solid fill">
            <a:extLst>
              <a:ext uri="{FF2B5EF4-FFF2-40B4-BE49-F238E27FC236}">
                <a16:creationId xmlns:a16="http://schemas.microsoft.com/office/drawing/2014/main" id="{178D1F9B-3A76-F9B8-7591-0E6FD3D18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6566" y="4673711"/>
            <a:ext cx="414867" cy="414867"/>
          </a:xfrm>
          <a:prstGeom prst="rect">
            <a:avLst/>
          </a:prstGeom>
        </p:spPr>
      </p:pic>
      <p:pic>
        <p:nvPicPr>
          <p:cNvPr id="19" name="Graphic 18" descr="Bar graph with upward trend with solid fill">
            <a:extLst>
              <a:ext uri="{FF2B5EF4-FFF2-40B4-BE49-F238E27FC236}">
                <a16:creationId xmlns:a16="http://schemas.microsoft.com/office/drawing/2014/main" id="{D002D9AB-17CE-9AF8-2755-F0560E4A58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16566" y="5351044"/>
            <a:ext cx="452098" cy="414867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596DB573-8249-B303-981A-C99186787E13}"/>
              </a:ext>
            </a:extLst>
          </p:cNvPr>
          <p:cNvSpPr/>
          <p:nvPr/>
        </p:nvSpPr>
        <p:spPr>
          <a:xfrm>
            <a:off x="1505216" y="2696632"/>
            <a:ext cx="45719" cy="868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788FD04-55C8-D5E8-8861-275DF80E5135}"/>
              </a:ext>
            </a:extLst>
          </p:cNvPr>
          <p:cNvSpPr/>
          <p:nvPr/>
        </p:nvSpPr>
        <p:spPr>
          <a:xfrm>
            <a:off x="1496896" y="3315591"/>
            <a:ext cx="45719" cy="868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B63A3A4-2A70-29FF-FB6A-103D05562062}"/>
              </a:ext>
            </a:extLst>
          </p:cNvPr>
          <p:cNvSpPr/>
          <p:nvPr/>
        </p:nvSpPr>
        <p:spPr>
          <a:xfrm>
            <a:off x="1496896" y="3956126"/>
            <a:ext cx="45719" cy="868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2CE54F5-1C93-2A49-8F81-D93C4E9F824E}"/>
              </a:ext>
            </a:extLst>
          </p:cNvPr>
          <p:cNvSpPr/>
          <p:nvPr/>
        </p:nvSpPr>
        <p:spPr>
          <a:xfrm>
            <a:off x="1482356" y="4534957"/>
            <a:ext cx="45719" cy="868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872D82A-FB16-E43C-582C-2D1503AF949D}"/>
              </a:ext>
            </a:extLst>
          </p:cNvPr>
          <p:cNvSpPr/>
          <p:nvPr/>
        </p:nvSpPr>
        <p:spPr>
          <a:xfrm>
            <a:off x="1519150" y="5152913"/>
            <a:ext cx="45719" cy="868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2F962D-C6DB-F308-216F-3559F465254B}"/>
              </a:ext>
            </a:extLst>
          </p:cNvPr>
          <p:cNvSpPr txBox="1"/>
          <p:nvPr/>
        </p:nvSpPr>
        <p:spPr>
          <a:xfrm>
            <a:off x="2015067" y="2353733"/>
            <a:ext cx="2963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Clinical System (Amat, </a:t>
            </a:r>
            <a:r>
              <a:rPr lang="en-GB" sz="1200" dirty="0" err="1"/>
              <a:t>NerveCentre,etc</a:t>
            </a:r>
            <a:r>
              <a:rPr lang="en-GB" sz="1200" dirty="0"/>
              <a:t>)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Data Extraction(python Scripts)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Mapped KPI Look Up Table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Creating a logic to assign categories (Gold/Silver/Bronze/White/Manual)</a:t>
            </a:r>
          </a:p>
          <a:p>
            <a:endParaRPr lang="en-GB" sz="1200" dirty="0"/>
          </a:p>
          <a:p>
            <a:r>
              <a:rPr lang="en-GB" sz="1200" dirty="0"/>
              <a:t>Threshold Comparison Engine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Final Dataset</a:t>
            </a:r>
            <a:r>
              <a:rPr lang="en-GB" sz="1200" dirty="0">
                <a:sym typeface="Wingdings" panose="05000000000000000000" pitchFamily="2" charset="2"/>
              </a:rPr>
              <a:t> Power BI Dashboard + Simulation Models. </a:t>
            </a:r>
            <a:endParaRPr lang="en-GB" sz="1200" dirty="0"/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C6FCA42-28BC-AA53-7C36-F5D89B01A9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2234" y="2656527"/>
            <a:ext cx="254000" cy="2540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024A4BD0-3462-D40D-3634-F9F202F791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5950" y="3039285"/>
            <a:ext cx="254000" cy="254000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44EABB39-835C-C67E-8FA9-132ED6E377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7333" y="4690230"/>
            <a:ext cx="254000" cy="254000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785215E-4286-6343-F261-3AB1C3675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7333" y="4150177"/>
            <a:ext cx="254000" cy="254000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4277AC1D-007D-941A-8076-1A236FFDD1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15410" y="3792762"/>
            <a:ext cx="254000" cy="254000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092ABCB1-F22F-CA54-BD45-DF5AABB635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15410" y="3403352"/>
            <a:ext cx="254000" cy="25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3ED6007-C6A6-B4AB-B9E8-53EE7A61D3BE}"/>
              </a:ext>
            </a:extLst>
          </p:cNvPr>
          <p:cNvSpPr txBox="1"/>
          <p:nvPr/>
        </p:nvSpPr>
        <p:spPr>
          <a:xfrm>
            <a:off x="6739467" y="2599267"/>
            <a:ext cx="314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Reusable logic across 35 wards</a:t>
            </a:r>
          </a:p>
          <a:p>
            <a:endParaRPr lang="en-GB" sz="1200" dirty="0"/>
          </a:p>
          <a:p>
            <a:r>
              <a:rPr lang="en-GB" sz="1200" dirty="0"/>
              <a:t>70% reduction in manual effort</a:t>
            </a:r>
          </a:p>
          <a:p>
            <a:endParaRPr lang="en-GB" sz="1200" dirty="0"/>
          </a:p>
          <a:p>
            <a:r>
              <a:rPr lang="en-GB" sz="1200" dirty="0"/>
              <a:t>Made dashboards and solutions possible</a:t>
            </a:r>
          </a:p>
          <a:p>
            <a:endParaRPr lang="en-GB" sz="1200" dirty="0"/>
          </a:p>
          <a:p>
            <a:r>
              <a:rPr lang="en-GB" sz="1200" dirty="0"/>
              <a:t>KPI bands now traceable and Explainable</a:t>
            </a:r>
          </a:p>
          <a:p>
            <a:endParaRPr lang="en-GB" sz="1200" dirty="0"/>
          </a:p>
          <a:p>
            <a:r>
              <a:rPr lang="en-GB" sz="1200" dirty="0"/>
              <a:t>Enabled performance planning , not just reporting</a:t>
            </a:r>
          </a:p>
          <a:p>
            <a:endParaRPr lang="en-GB" sz="1200" dirty="0"/>
          </a:p>
          <a:p>
            <a:r>
              <a:rPr lang="en-GB" sz="1200" dirty="0"/>
              <a:t>Immediate View of risk /excellence zones across Wards.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3335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1C3577-9059-9C74-16A1-E9776615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7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500" b="1" dirty="0">
                <a:latin typeface="Corbel" panose="020B0503020204020204" pitchFamily="34" charset="0"/>
              </a:rPr>
              <a:t>Final Categorisation Output: Ready for Dashboarding or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7FDFF-7332-E530-A91A-465914DF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3513979"/>
            <a:ext cx="5044877" cy="2522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498DD2-6393-3745-E235-B75889E47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924118"/>
              </p:ext>
            </p:extLst>
          </p:nvPr>
        </p:nvGraphicFramePr>
        <p:xfrm>
          <a:off x="1126067" y="1608667"/>
          <a:ext cx="259080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70844">
                  <a:extLst>
                    <a:ext uri="{9D8B030D-6E8A-4147-A177-3AD203B41FA5}">
                      <a16:colId xmlns:a16="http://schemas.microsoft.com/office/drawing/2014/main" val="3785248197"/>
                    </a:ext>
                  </a:extLst>
                </a:gridCol>
                <a:gridCol w="1819956">
                  <a:extLst>
                    <a:ext uri="{9D8B030D-6E8A-4147-A177-3AD203B41FA5}">
                      <a16:colId xmlns:a16="http://schemas.microsoft.com/office/drawing/2014/main" val="820455047"/>
                    </a:ext>
                  </a:extLst>
                </a:gridCol>
              </a:tblGrid>
              <a:tr h="255756"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FF00"/>
                          </a:highlight>
                        </a:rPr>
                        <a:t>Gold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Excellent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97465"/>
                  </a:ext>
                </a:extLst>
              </a:tr>
              <a:tr h="255756"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C0C0C0"/>
                          </a:highlight>
                        </a:rPr>
                        <a:t>Silver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Improving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659985"/>
                  </a:ext>
                </a:extLst>
              </a:tr>
              <a:tr h="255756"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FF0000"/>
                          </a:highlight>
                        </a:rPr>
                        <a:t>Bronze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Needs improvement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0756"/>
                  </a:ext>
                </a:extLst>
              </a:tr>
              <a:tr h="255756">
                <a:tc>
                  <a:txBody>
                    <a:bodyPr/>
                    <a:lstStyle/>
                    <a:p>
                      <a:r>
                        <a:rPr lang="en-GB" sz="1200" dirty="0"/>
                        <a:t>White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Needs Attention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53515"/>
                  </a:ext>
                </a:extLst>
              </a:tr>
              <a:tr h="255756">
                <a:tc>
                  <a:txBody>
                    <a:bodyPr/>
                    <a:lstStyle/>
                    <a:p>
                      <a:r>
                        <a:rPr lang="en-GB" sz="1200" dirty="0">
                          <a:highlight>
                            <a:srgbClr val="00FFFF"/>
                          </a:highlight>
                        </a:rPr>
                        <a:t>Manual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Manual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3065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84B497-F7FB-944B-A19E-AAF914EAA455}"/>
              </a:ext>
            </a:extLst>
          </p:cNvPr>
          <p:cNvSpPr/>
          <p:nvPr/>
        </p:nvSpPr>
        <p:spPr>
          <a:xfrm>
            <a:off x="6308923" y="1744133"/>
            <a:ext cx="5044877" cy="429228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FD6BF7-AB2F-5C5A-E615-E83960F20C0A}"/>
              </a:ext>
            </a:extLst>
          </p:cNvPr>
          <p:cNvSpPr txBox="1"/>
          <p:nvPr/>
        </p:nvSpPr>
        <p:spPr>
          <a:xfrm>
            <a:off x="6739467" y="2192867"/>
            <a:ext cx="40809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/>
              <a:t>This categorised output is the final product of my automation logic:</a:t>
            </a:r>
          </a:p>
          <a:p>
            <a:endParaRPr lang="en-GB" sz="1200" b="1" i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Consistent calculation of KPI categories across 35 wards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Ready-to-export summary for Excel or Power BI dashboarding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Supports accreditation scoring and month-on-month performance review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Easily updated for future months or wards with no code rewrite</a:t>
            </a:r>
            <a:endParaRPr lang="en-GB" sz="1200" b="1" i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Replaces manual colour-counting and reduces human error.</a:t>
            </a:r>
            <a:endParaRPr lang="en-GB" sz="1200" b="1" i="1" dirty="0"/>
          </a:p>
          <a:p>
            <a:endParaRPr lang="en-GB" sz="12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46E29-DFDA-7C9E-601B-F1701F8DBF0F}"/>
              </a:ext>
            </a:extLst>
          </p:cNvPr>
          <p:cNvSpPr txBox="1"/>
          <p:nvPr/>
        </p:nvSpPr>
        <p:spPr>
          <a:xfrm>
            <a:off x="2861733" y="6358467"/>
            <a:ext cx="7230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Note: “The goal wasn’t just categorisation – it was building clarity and scalability.”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E89B2-D5D9-A704-02F0-079428FFB2C5}"/>
              </a:ext>
            </a:extLst>
          </p:cNvPr>
          <p:cNvSpPr/>
          <p:nvPr/>
        </p:nvSpPr>
        <p:spPr>
          <a:xfrm>
            <a:off x="1126068" y="1608668"/>
            <a:ext cx="2590800" cy="1371600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5FB9DC-6BB1-EBE6-0F68-05929242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5471" y="3903134"/>
            <a:ext cx="221191" cy="29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9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543D3E-518D-CFD0-DDC4-A5685659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65126"/>
            <a:ext cx="10795000" cy="1023407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3000" b="1" dirty="0">
                <a:latin typeface="Corbel" panose="020B0503020204020204" pitchFamily="34" charset="0"/>
              </a:rPr>
              <a:t>Simulation 1: Threshold Tightening Impact</a:t>
            </a:r>
            <a:endParaRPr lang="en-GB" sz="3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A17FF3-6A78-E6F4-A76F-A68151D8B060}"/>
              </a:ext>
            </a:extLst>
          </p:cNvPr>
          <p:cNvSpPr/>
          <p:nvPr/>
        </p:nvSpPr>
        <p:spPr>
          <a:xfrm>
            <a:off x="643467" y="1712619"/>
            <a:ext cx="5571066" cy="4976047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67711-46F4-A2C2-6CDA-E49661BCBEFB}"/>
              </a:ext>
            </a:extLst>
          </p:cNvPr>
          <p:cNvSpPr txBox="1"/>
          <p:nvPr/>
        </p:nvSpPr>
        <p:spPr>
          <a:xfrm>
            <a:off x="1134531" y="1933675"/>
            <a:ext cx="4258736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Scenario : </a:t>
            </a:r>
            <a:r>
              <a:rPr lang="en-GB" sz="1200" i="1" dirty="0"/>
              <a:t>Gold threshold tightening from 95% to 97%.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06F4B-7E5A-4D71-FC92-2B1C0244E384}"/>
              </a:ext>
            </a:extLst>
          </p:cNvPr>
          <p:cNvSpPr txBox="1"/>
          <p:nvPr/>
        </p:nvSpPr>
        <p:spPr>
          <a:xfrm>
            <a:off x="1121832" y="2311161"/>
            <a:ext cx="461433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Purpose</a:t>
            </a:r>
            <a:r>
              <a:rPr lang="en-GB" sz="1200" b="1" dirty="0"/>
              <a:t>: </a:t>
            </a:r>
            <a:r>
              <a:rPr lang="en-GB" sz="1200" i="1" dirty="0"/>
              <a:t>Assess how stricter targets affect current performance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BA1F67-33C5-9625-1488-FDBE1953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42" y="4013199"/>
            <a:ext cx="4890658" cy="2555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326E2A-89AE-7563-B971-2EC1BD30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467" y="1609780"/>
            <a:ext cx="2413000" cy="21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20EFD-EAC6-C858-2E8D-34EC3E6B87E9}"/>
              </a:ext>
            </a:extLst>
          </p:cNvPr>
          <p:cNvSpPr txBox="1"/>
          <p:nvPr/>
        </p:nvSpPr>
        <p:spPr>
          <a:xfrm>
            <a:off x="838200" y="2719426"/>
            <a:ext cx="5071536" cy="357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Key Insights: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Minimal Disruption</a:t>
            </a:r>
            <a:r>
              <a:rPr lang="en-GB" sz="1200" dirty="0"/>
              <a:t>: Only 4.3% of KPI results were impacted, showing that most metrics already perform well under current standards.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Drop in Gold Ratings</a:t>
            </a:r>
            <a:r>
              <a:rPr lang="en-GB" sz="1200" dirty="0"/>
              <a:t>: A notable number of KPIs previously rated as Gold shifted to Silver or White, highlighting borderline performers.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White Category Grew</a:t>
            </a:r>
            <a:r>
              <a:rPr lang="en-GB" sz="1200" dirty="0"/>
              <a:t>: A subtle increase in the White (unclassified) category suggests that stricter thresholds may unintentionally push some results out of all defined categories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Actionable Insight: </a:t>
            </a:r>
            <a:r>
              <a:rPr lang="en-GB" sz="1200" dirty="0"/>
              <a:t>This simulation provides a low-risk way to stress-test rating systems before real implementation, enabling data-driven policy refinement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Strategic Value: </a:t>
            </a:r>
            <a:r>
              <a:rPr lang="en-GB" sz="1200" dirty="0"/>
              <a:t>Offers NHS leaders a proactive tool to evaluate the impact of threshold changes without disrupting real-time operations.</a:t>
            </a:r>
          </a:p>
        </p:txBody>
      </p:sp>
    </p:spTree>
    <p:extLst>
      <p:ext uri="{BB962C8B-B14F-4D97-AF65-F5344CB8AC3E}">
        <p14:creationId xmlns:p14="http://schemas.microsoft.com/office/powerpoint/2010/main" val="95366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757665-B550-31FF-BA4E-EDE32320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65126"/>
            <a:ext cx="10795000" cy="1040341"/>
          </a:xfr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en-GB" sz="3000" b="1" dirty="0">
                <a:latin typeface="Corbel" panose="020B0503020204020204" pitchFamily="34" charset="0"/>
              </a:rPr>
            </a:br>
            <a:r>
              <a:rPr lang="en-GB" sz="3000" b="1" dirty="0">
                <a:latin typeface="Corbel" panose="020B0503020204020204" pitchFamily="34" charset="0"/>
              </a:rPr>
              <a:t>Simulation 2: Impact of a 3-Point Value Drop</a:t>
            </a:r>
            <a:br>
              <a:rPr lang="en-GB" sz="3000" b="1" dirty="0">
                <a:latin typeface="Corbel" panose="020B0503020204020204" pitchFamily="34" charset="0"/>
              </a:rPr>
            </a:br>
            <a:br>
              <a:rPr lang="en-GB" sz="1200" dirty="0"/>
            </a:br>
            <a:endParaRPr lang="en-GB" sz="30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337696-7BA2-BE2B-4CAA-5AAC3819B836}"/>
              </a:ext>
            </a:extLst>
          </p:cNvPr>
          <p:cNvSpPr/>
          <p:nvPr/>
        </p:nvSpPr>
        <p:spPr>
          <a:xfrm>
            <a:off x="626533" y="1748839"/>
            <a:ext cx="5571066" cy="4391848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BA30D-6B8A-6BFF-2E12-98E0A88487C4}"/>
              </a:ext>
            </a:extLst>
          </p:cNvPr>
          <p:cNvSpPr txBox="1"/>
          <p:nvPr/>
        </p:nvSpPr>
        <p:spPr>
          <a:xfrm>
            <a:off x="931333" y="1933675"/>
            <a:ext cx="5029200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/>
              <a:t>Scenario :</a:t>
            </a:r>
            <a:r>
              <a:rPr lang="en-GB" sz="1200" dirty="0"/>
              <a:t>A uniform 3-point drop in KPI values to mimic performance pressure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9BCAB-81C9-C983-5E05-09464BBA7CBE}"/>
              </a:ext>
            </a:extLst>
          </p:cNvPr>
          <p:cNvSpPr txBox="1"/>
          <p:nvPr/>
        </p:nvSpPr>
        <p:spPr>
          <a:xfrm>
            <a:off x="747183" y="2504746"/>
            <a:ext cx="5348817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/>
              <a:t>Purpose</a:t>
            </a:r>
            <a:r>
              <a:rPr lang="en-GB" sz="1200" b="1" dirty="0"/>
              <a:t>: </a:t>
            </a:r>
            <a:r>
              <a:rPr lang="en-GB" sz="1200" dirty="0"/>
              <a:t>To identify KPIs most sensitive to performance drops and evaluate potential risk if standards slip slightly.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42D8A-A91E-7CE8-07B3-E87B64A1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962" y="1985309"/>
            <a:ext cx="2554771" cy="1725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8C7C71-1A52-C8C6-B40A-3B885AE2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65" y="4096469"/>
            <a:ext cx="5077445" cy="200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C321BC-E513-75E9-FB45-273732C6ECC2}"/>
              </a:ext>
            </a:extLst>
          </p:cNvPr>
          <p:cNvSpPr txBox="1"/>
          <p:nvPr/>
        </p:nvSpPr>
        <p:spPr>
          <a:xfrm>
            <a:off x="931333" y="3225800"/>
            <a:ext cx="4961467" cy="1943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Key insights: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43% of KPI categories changed </a:t>
            </a:r>
            <a:r>
              <a:rPr lang="en-GB" sz="1200" dirty="0"/>
              <a:t>— indicating high sensitivity to even small performance drops.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/>
              <a:t>Vulnerable KPIs Identified: </a:t>
            </a:r>
            <a:r>
              <a:rPr lang="en-GB" sz="1200" dirty="0"/>
              <a:t>Hand Hygiene and Record Keeping Compliance were the most affected.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Early Warning System: Highlights KPIs at risk of slipping under strain—useful for prioritising support and resilience planning.</a:t>
            </a:r>
          </a:p>
        </p:txBody>
      </p:sp>
    </p:spTree>
    <p:extLst>
      <p:ext uri="{BB962C8B-B14F-4D97-AF65-F5344CB8AC3E}">
        <p14:creationId xmlns:p14="http://schemas.microsoft.com/office/powerpoint/2010/main" val="340032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Office PowerPoint</Application>
  <PresentationFormat>Widescreen</PresentationFormat>
  <Paragraphs>203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ADLaM Display</vt:lpstr>
      <vt:lpstr>Aptos</vt:lpstr>
      <vt:lpstr>Aptos Display</vt:lpstr>
      <vt:lpstr>Arial</vt:lpstr>
      <vt:lpstr>Corbel</vt:lpstr>
      <vt:lpstr>Wingdings</vt:lpstr>
      <vt:lpstr>Office Theme</vt:lpstr>
      <vt:lpstr>PowerPoint Presentation</vt:lpstr>
      <vt:lpstr>Understanding the Problem :A Real-world Analogy</vt:lpstr>
      <vt:lpstr>Why I needed a solution :The Manual Pain Points Behind the scenes</vt:lpstr>
      <vt:lpstr>Decision-Making Process: From problem to prototype</vt:lpstr>
      <vt:lpstr>Code Structure &amp; Project Repository</vt:lpstr>
      <vt:lpstr>The Automation Solution: From Chaos To Clarity</vt:lpstr>
      <vt:lpstr>Final Categorisation Output: Ready for Dashboarding or Analysis</vt:lpstr>
      <vt:lpstr>Simulation 1: Threshold Tightening Impact</vt:lpstr>
      <vt:lpstr> Simulation 2: Impact of a 3-Point Value Drop  </vt:lpstr>
      <vt:lpstr>Lessons Learned &amp;  Next Steps</vt:lpstr>
      <vt:lpstr>Merits &amp; Limitations of the Prototype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shyni shanmughan</dc:creator>
  <cp:lastModifiedBy>shyni shanmughan</cp:lastModifiedBy>
  <cp:revision>72</cp:revision>
  <dcterms:created xsi:type="dcterms:W3CDTF">2025-05-25T10:56:21Z</dcterms:created>
  <dcterms:modified xsi:type="dcterms:W3CDTF">2025-05-26T17:09:40Z</dcterms:modified>
</cp:coreProperties>
</file>