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fld id="{88953074-41B1-4DD4-A537-0F2992D7BB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518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229225"/>
            <a:ext cx="7723188" cy="7620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zh-TW" altLang="en-US"/>
              <a:t>按一下以編輯文字樣式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021388"/>
            <a:ext cx="7723188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按一下以編輯副標題樣式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3B5BFBA-E498-493E-A269-9721144115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6BA2-F283-4E99-8C49-C6A0B65628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34150" y="333375"/>
            <a:ext cx="1924050" cy="61912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33375"/>
            <a:ext cx="5619750" cy="61912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971AA-7817-4A1F-AA45-1000E4FB79C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10E9-8286-4490-B0FA-D39DC72771D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F553C-DBCA-4F51-8015-36F6665EDCE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773238"/>
            <a:ext cx="37719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773238"/>
            <a:ext cx="37719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4087E-55CF-4263-B3C6-2AE901C4D2B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9D6BA-CEA2-4E19-BE54-29415620D7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050C7-9D36-474C-95C4-CA2AF93EF1C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BCAB7-7DC9-430B-A0DF-CCE4CE9D01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4E36A-55F9-46E8-90EC-E1B7F206629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068D0-91B6-471A-A156-3CF9AE38E2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33375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按一下以編輯文字樣式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773238"/>
            <a:ext cx="76962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707466-8ED0-4932-879F-6D1867CB516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>
                <a:ea typeface="標楷體" pitchFamily="65" charset="-120"/>
              </a:rPr>
              <a:t>軟體工程</a:t>
            </a:r>
            <a:br>
              <a:rPr lang="zh-TW" altLang="en-US" sz="4000">
                <a:ea typeface="標楷體" pitchFamily="65" charset="-120"/>
              </a:rPr>
            </a:br>
            <a:r>
              <a:rPr lang="zh-TW" altLang="en-US" sz="4000">
                <a:ea typeface="標楷體" pitchFamily="65" charset="-120"/>
              </a:rPr>
              <a:t>課程內容簡介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600">
                <a:ea typeface="標楷體" pitchFamily="65" charset="-120"/>
              </a:rPr>
              <a:t>熊博安</a:t>
            </a:r>
          </a:p>
          <a:p>
            <a:pPr>
              <a:lnSpc>
                <a:spcPct val="80000"/>
              </a:lnSpc>
            </a:pPr>
            <a:r>
              <a:rPr lang="zh-TW" altLang="en-US" sz="1600">
                <a:ea typeface="標楷體" pitchFamily="65" charset="-120"/>
              </a:rPr>
              <a:t>嵌入式系統實驗室</a:t>
            </a:r>
          </a:p>
          <a:p>
            <a:pPr>
              <a:lnSpc>
                <a:spcPct val="80000"/>
              </a:lnSpc>
            </a:pPr>
            <a:r>
              <a:rPr lang="zh-TW" altLang="en-US" sz="1600">
                <a:ea typeface="標楷體" pitchFamily="65" charset="-120"/>
              </a:rPr>
              <a:t>國立中正大學資訊工程學系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9. Architectural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9.1 Architectural design decisions (28)</a:t>
            </a:r>
          </a:p>
          <a:p>
            <a:r>
              <a:rPr lang="en-US" altLang="zh-TW" dirty="0">
                <a:ea typeface="新細明體" pitchFamily="18" charset="-120"/>
              </a:rPr>
              <a:t>9.2 System organization (18)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46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>
                <a:ea typeface="新細明體" pitchFamily="18" charset="-120"/>
              </a:rPr>
              <a:t>6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10. Architectural Design Styles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10.1 Decomposition styles (15)</a:t>
            </a:r>
          </a:p>
          <a:p>
            <a:r>
              <a:rPr lang="en-US" altLang="zh-TW" dirty="0">
                <a:ea typeface="新細明體" pitchFamily="18" charset="-120"/>
              </a:rPr>
              <a:t>10.2 Control styles (15)</a:t>
            </a:r>
          </a:p>
          <a:p>
            <a:r>
              <a:rPr lang="en-US" altLang="zh-TW" dirty="0">
                <a:ea typeface="新細明體" pitchFamily="18" charset="-120"/>
              </a:rPr>
              <a:t>10.3 Reference architectures (7)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37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>
                <a:ea typeface="新細明體" pitchFamily="18" charset="-120"/>
              </a:rPr>
              <a:t>6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11. Application Architectures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11.1 Data processing systems (20)</a:t>
            </a:r>
          </a:p>
          <a:p>
            <a:r>
              <a:rPr lang="en-US" altLang="zh-TW" dirty="0">
                <a:ea typeface="新細明體" pitchFamily="18" charset="-120"/>
              </a:rPr>
              <a:t>11.2 Transaction processing systems (15)</a:t>
            </a:r>
          </a:p>
          <a:p>
            <a:r>
              <a:rPr lang="en-US" altLang="zh-TW" dirty="0">
                <a:ea typeface="新細明體" pitchFamily="18" charset="-120"/>
              </a:rPr>
              <a:t>11.3 Event processing systems (5)</a:t>
            </a:r>
          </a:p>
          <a:p>
            <a:r>
              <a:rPr lang="en-US" altLang="zh-TW" dirty="0">
                <a:ea typeface="新細明體" pitchFamily="18" charset="-120"/>
              </a:rPr>
              <a:t>11.4 Language processing systems (5)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45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>
                <a:ea typeface="新細明體" pitchFamily="18" charset="-120"/>
              </a:rPr>
              <a:t>6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12. Contemporary Rapid Software Development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12.1 Agile methods (25)</a:t>
            </a:r>
          </a:p>
          <a:p>
            <a:r>
              <a:rPr lang="en-US" altLang="zh-TW" dirty="0">
                <a:ea typeface="新細明體" pitchFamily="18" charset="-120"/>
              </a:rPr>
              <a:t>12.2 Extreme programming (31)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56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>
                <a:ea typeface="新細明體" pitchFamily="18" charset="-120"/>
              </a:rPr>
              <a:t>3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13. Traditional Rapid Software Development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13.1 Rapid application development (15)</a:t>
            </a:r>
          </a:p>
          <a:p>
            <a:r>
              <a:rPr lang="en-US" altLang="zh-TW" dirty="0">
                <a:ea typeface="新細明體" pitchFamily="18" charset="-120"/>
              </a:rPr>
              <a:t>13.2 Software prototyping (9)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24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14. Verification and Validation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14.1 Verification and validation planning (32)</a:t>
            </a:r>
          </a:p>
          <a:p>
            <a:r>
              <a:rPr lang="en-US" altLang="zh-TW" dirty="0">
                <a:ea typeface="新細明體" pitchFamily="18" charset="-120"/>
              </a:rPr>
              <a:t>14.2 Software inspections (30)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62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>
                <a:ea typeface="新細明體" pitchFamily="18" charset="-120"/>
              </a:rPr>
              <a:t>8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15. Static Analysis and Formal Development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696200" cy="4751387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15.1 Automated static analysis (15)</a:t>
            </a:r>
          </a:p>
          <a:p>
            <a:r>
              <a:rPr lang="en-US" altLang="zh-TW" dirty="0">
                <a:ea typeface="新細明體" pitchFamily="18" charset="-120"/>
              </a:rPr>
              <a:t>15.2 Cleanroom software development (11)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26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15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Course Recordings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錄音共</a:t>
            </a:r>
            <a:r>
              <a:rPr lang="en-US" altLang="zh-TW" dirty="0">
                <a:ea typeface="標楷體" pitchFamily="65" charset="-120"/>
              </a:rPr>
              <a:t>779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dirty="0">
                <a:ea typeface="標楷體" pitchFamily="65" charset="-120"/>
              </a:rPr>
              <a:t>13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小時 </a:t>
            </a:r>
            <a:r>
              <a:rPr lang="en-US" altLang="zh-TW" dirty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&lt; </a:t>
            </a:r>
            <a:r>
              <a:rPr lang="zh-TW" altLang="en-US" dirty="0">
                <a:solidFill>
                  <a:srgbClr val="FFFF66"/>
                </a:solidFill>
                <a:latin typeface="Times New Roman" pitchFamily="18" charset="0"/>
                <a:ea typeface="標楷體" pitchFamily="65" charset="-120"/>
              </a:rPr>
              <a:t>一天</a:t>
            </a:r>
          </a:p>
          <a:p>
            <a:r>
              <a:rPr lang="zh-TW" altLang="en-US" dirty="0">
                <a:ea typeface="標楷體" pitchFamily="65" charset="-120"/>
              </a:rPr>
              <a:t>課本</a:t>
            </a:r>
            <a:r>
              <a:rPr lang="zh-TW" altLang="en-US" dirty="0" smtClean="0">
                <a:ea typeface="標楷體" pitchFamily="65" charset="-120"/>
              </a:rPr>
              <a:t>共九章</a:t>
            </a:r>
            <a:endParaRPr lang="zh-TW" altLang="en-US" dirty="0">
              <a:ea typeface="標楷體" pitchFamily="65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Chapters </a:t>
            </a:r>
            <a:r>
              <a:rPr lang="en-US" altLang="zh-TW" dirty="0" smtClean="0">
                <a:ea typeface="新細明體" pitchFamily="18" charset="-120"/>
              </a:rPr>
              <a:t>2, 3, 4</a:t>
            </a:r>
            <a:r>
              <a:rPr lang="en-US" altLang="zh-TW" dirty="0">
                <a:ea typeface="新細明體" pitchFamily="18" charset="-120"/>
              </a:rPr>
              <a:t>, 5, 6, 8, </a:t>
            </a:r>
            <a:r>
              <a:rPr lang="en-US" altLang="zh-TW" dirty="0" smtClean="0">
                <a:ea typeface="新細明體" pitchFamily="18" charset="-120"/>
              </a:rPr>
              <a:t>15, 22, 23</a:t>
            </a:r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ea typeface="標楷體" pitchFamily="65" charset="-120"/>
              </a:rPr>
              <a:t>線上詳細記錄每位</a:t>
            </a:r>
            <a:r>
              <a:rPr lang="zh-TW" altLang="en-US" dirty="0" smtClean="0">
                <a:ea typeface="標楷體" pitchFamily="65" charset="-120"/>
              </a:rPr>
              <a:t>學</a:t>
            </a:r>
            <a:r>
              <a:rPr lang="zh-TW" altLang="en-US" dirty="0">
                <a:ea typeface="標楷體" pitchFamily="65" charset="-120"/>
              </a:rPr>
              <a:t>生</a:t>
            </a:r>
            <a:r>
              <a:rPr lang="zh-TW" altLang="en-US" dirty="0" smtClean="0">
                <a:ea typeface="標楷體" pitchFamily="65" charset="-120"/>
              </a:rPr>
              <a:t>上課</a:t>
            </a:r>
            <a:r>
              <a:rPr lang="zh-TW" altLang="en-US" dirty="0">
                <a:ea typeface="標楷體" pitchFamily="65" charset="-120"/>
              </a:rPr>
              <a:t>情形</a:t>
            </a:r>
          </a:p>
          <a:p>
            <a:pPr lvl="1"/>
            <a:r>
              <a:rPr lang="zh-TW" altLang="en-US" b="1" dirty="0">
                <a:ea typeface="標楷體" pitchFamily="65" charset="-120"/>
              </a:rPr>
              <a:t>登入次數、上次登入時間、</a:t>
            </a:r>
          </a:p>
          <a:p>
            <a:pPr lvl="1"/>
            <a:r>
              <a:rPr lang="zh-TW" altLang="en-US" b="1" dirty="0">
                <a:ea typeface="標楷體" pitchFamily="65" charset="-120"/>
              </a:rPr>
              <a:t>使用時間、</a:t>
            </a:r>
          </a:p>
          <a:p>
            <a:pPr lvl="1"/>
            <a:r>
              <a:rPr lang="zh-TW" altLang="en-US" b="1" dirty="0">
                <a:ea typeface="標楷體" pitchFamily="65" charset="-120"/>
              </a:rPr>
              <a:t>發表次數、聊天次數、</a:t>
            </a:r>
          </a:p>
          <a:p>
            <a:pPr lvl="1"/>
            <a:r>
              <a:rPr lang="zh-TW" altLang="en-US" b="1" dirty="0">
                <a:ea typeface="標楷體" pitchFamily="65" charset="-120"/>
              </a:rPr>
              <a:t>教材瀏覽次數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1. Introduction to Software Engineering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1.1 Software Crisis (15)</a:t>
            </a:r>
          </a:p>
          <a:p>
            <a:r>
              <a:rPr lang="en-US" altLang="zh-TW">
                <a:ea typeface="新細明體" pitchFamily="18" charset="-120"/>
              </a:rPr>
              <a:t>1.2 Software Myths (12)</a:t>
            </a:r>
          </a:p>
          <a:p>
            <a:r>
              <a:rPr lang="en-US" altLang="zh-TW">
                <a:ea typeface="新細明體" pitchFamily="18" charset="-120"/>
              </a:rPr>
              <a:t>1.3 What is Software Engineering? (15)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zh-TW" altLang="en-US">
                <a:ea typeface="標楷體" pitchFamily="65" charset="-120"/>
              </a:rPr>
              <a:t>共</a:t>
            </a:r>
            <a:r>
              <a:rPr lang="en-US" altLang="zh-TW">
                <a:ea typeface="新細明體" pitchFamily="18" charset="-120"/>
              </a:rPr>
              <a:t>42</a:t>
            </a:r>
            <a:r>
              <a:rPr lang="zh-TW" altLang="en-US">
                <a:ea typeface="標楷體" pitchFamily="65" charset="-120"/>
              </a:rPr>
              <a:t>分鐘</a:t>
            </a:r>
          </a:p>
          <a:p>
            <a:r>
              <a:rPr lang="zh-TW" altLang="en-US">
                <a:ea typeface="標楷體" pitchFamily="65" charset="-120"/>
              </a:rPr>
              <a:t>自編教材、軟體工程教改計畫教材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 2. Software Engineering History and State-of-Art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2.1 Evolution of Software Engineering (12)</a:t>
            </a:r>
          </a:p>
          <a:p>
            <a:r>
              <a:rPr lang="en-US" altLang="zh-TW">
                <a:ea typeface="新細明體" pitchFamily="18" charset="-120"/>
              </a:rPr>
              <a:t>2.2 Software Engineering State-of-Art (45)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zh-TW" altLang="en-US">
                <a:ea typeface="標楷體" pitchFamily="65" charset="-120"/>
              </a:rPr>
              <a:t>共</a:t>
            </a:r>
            <a:r>
              <a:rPr lang="en-US" altLang="zh-TW">
                <a:ea typeface="新細明體" pitchFamily="18" charset="-120"/>
              </a:rPr>
              <a:t>57</a:t>
            </a:r>
            <a:r>
              <a:rPr lang="zh-TW" altLang="en-US">
                <a:ea typeface="標楷體" pitchFamily="65" charset="-120"/>
              </a:rPr>
              <a:t>分鐘</a:t>
            </a:r>
          </a:p>
          <a:p>
            <a:r>
              <a:rPr lang="zh-TW" altLang="en-US">
                <a:ea typeface="標楷體" pitchFamily="65" charset="-120"/>
              </a:rPr>
              <a:t>自編教材、軟體工程教改計畫教材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3. Traditional Software Processes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3.1 Software process models (25)</a:t>
            </a:r>
          </a:p>
          <a:p>
            <a:r>
              <a:rPr lang="en-US" altLang="zh-TW" dirty="0">
                <a:ea typeface="新細明體" pitchFamily="18" charset="-120"/>
              </a:rPr>
              <a:t>3.2 Process iteration (17)</a:t>
            </a:r>
          </a:p>
          <a:p>
            <a:r>
              <a:rPr lang="en-US" altLang="zh-TW" dirty="0">
                <a:ea typeface="新細明體" pitchFamily="18" charset="-120"/>
              </a:rPr>
              <a:t>3.3 Process activities (40)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82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4. Contemporary Software Processes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4.1 The Rational Unified Process (38)</a:t>
            </a:r>
          </a:p>
          <a:p>
            <a:r>
              <a:rPr lang="en-US" altLang="zh-TW" dirty="0">
                <a:ea typeface="新細明體" pitchFamily="18" charset="-120"/>
              </a:rPr>
              <a:t>4.2 Computer-aided software engineering (22)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60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2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5. Project Management and Planning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5.1 Management activities (10)</a:t>
            </a:r>
          </a:p>
          <a:p>
            <a:r>
              <a:rPr lang="en-US" altLang="zh-TW" dirty="0">
                <a:ea typeface="新細明體" pitchFamily="18" charset="-120"/>
              </a:rPr>
              <a:t>5.2 Project planning (18)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28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22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6. Project Scheduling and Risk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6.1 Project scheduling (24)</a:t>
            </a:r>
          </a:p>
          <a:p>
            <a:r>
              <a:rPr lang="en-US" altLang="zh-TW" dirty="0">
                <a:ea typeface="新細明體" pitchFamily="18" charset="-120"/>
              </a:rPr>
              <a:t>6.2 Risk management (42)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66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</a:t>
            </a:r>
            <a:r>
              <a:rPr lang="en-US" altLang="zh-TW" dirty="0" smtClean="0">
                <a:ea typeface="新細明體" pitchFamily="18" charset="-120"/>
              </a:rPr>
              <a:t>Chapters 22, 23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7. Software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7.1 Functional and non-functional requirements (15)</a:t>
            </a:r>
          </a:p>
          <a:p>
            <a:r>
              <a:rPr lang="en-US" altLang="zh-TW" dirty="0">
                <a:ea typeface="新細明體" pitchFamily="18" charset="-120"/>
              </a:rPr>
              <a:t>7.2 User requirements (13)</a:t>
            </a:r>
          </a:p>
          <a:p>
            <a:r>
              <a:rPr lang="en-US" altLang="zh-TW" dirty="0">
                <a:ea typeface="新細明體" pitchFamily="18" charset="-120"/>
              </a:rPr>
              <a:t>7.3 System requirements (20)</a:t>
            </a:r>
          </a:p>
          <a:p>
            <a:r>
              <a:rPr lang="en-US" altLang="zh-TW" dirty="0">
                <a:ea typeface="新細明體" pitchFamily="18" charset="-120"/>
              </a:rPr>
              <a:t>7.4 Interface specification (3)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51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4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8. System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8.1 Context models (15)</a:t>
            </a:r>
          </a:p>
          <a:p>
            <a:r>
              <a:rPr lang="en-US" altLang="zh-TW" dirty="0">
                <a:ea typeface="新細明體" pitchFamily="18" charset="-120"/>
              </a:rPr>
              <a:t>8.2 </a:t>
            </a:r>
            <a:r>
              <a:rPr lang="en-US" altLang="zh-TW" dirty="0" err="1">
                <a:ea typeface="新細明體" pitchFamily="18" charset="-120"/>
              </a:rPr>
              <a:t>Behavioural</a:t>
            </a:r>
            <a:r>
              <a:rPr lang="en-US" altLang="zh-TW" dirty="0">
                <a:ea typeface="新細明體" pitchFamily="18" charset="-120"/>
              </a:rPr>
              <a:t> models (30)</a:t>
            </a:r>
          </a:p>
          <a:p>
            <a:r>
              <a:rPr lang="en-US" altLang="zh-TW" dirty="0">
                <a:ea typeface="新細明體" pitchFamily="18" charset="-120"/>
              </a:rPr>
              <a:t>8.3 Data models (11)</a:t>
            </a:r>
          </a:p>
          <a:p>
            <a:r>
              <a:rPr lang="en-US" altLang="zh-TW" dirty="0">
                <a:ea typeface="新細明體" pitchFamily="18" charset="-120"/>
              </a:rPr>
              <a:t>8.4 Object models (36)</a:t>
            </a:r>
          </a:p>
          <a:p>
            <a:r>
              <a:rPr lang="en-US" altLang="zh-TW" dirty="0">
                <a:ea typeface="新細明體" pitchFamily="18" charset="-120"/>
              </a:rPr>
              <a:t>8.5 CASE workbenches (5)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</a:t>
            </a:r>
            <a:r>
              <a:rPr lang="en-US" altLang="zh-TW" dirty="0">
                <a:ea typeface="標楷體" pitchFamily="65" charset="-120"/>
              </a:rPr>
              <a:t>97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分鐘</a:t>
            </a:r>
          </a:p>
          <a:p>
            <a:r>
              <a:rPr lang="en-US" altLang="zh-TW" dirty="0">
                <a:ea typeface="新細明體" pitchFamily="18" charset="-120"/>
              </a:rPr>
              <a:t>Textbook Chapter </a:t>
            </a:r>
            <a:r>
              <a:rPr lang="en-US" altLang="zh-TW" dirty="0" smtClean="0">
                <a:ea typeface="新細明體" pitchFamily="18" charset="-120"/>
              </a:rPr>
              <a:t>5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亮光拼圖設計範本">
  <a:themeElements>
    <a:clrScheme name="亮光拼圖設計範本 1">
      <a:dk1>
        <a:srgbClr val="000000"/>
      </a:dk1>
      <a:lt1>
        <a:srgbClr val="FFFFFF"/>
      </a:lt1>
      <a:dk2>
        <a:srgbClr val="000000"/>
      </a:dk2>
      <a:lt2>
        <a:srgbClr val="E8EDF2"/>
      </a:lt2>
      <a:accent1>
        <a:srgbClr val="D8E1EC"/>
      </a:accent1>
      <a:accent2>
        <a:srgbClr val="CFD795"/>
      </a:accent2>
      <a:accent3>
        <a:srgbClr val="AAAAAA"/>
      </a:accent3>
      <a:accent4>
        <a:srgbClr val="DADADA"/>
      </a:accent4>
      <a:accent5>
        <a:srgbClr val="E9EEF4"/>
      </a:accent5>
      <a:accent6>
        <a:srgbClr val="BBC387"/>
      </a:accent6>
      <a:hlink>
        <a:srgbClr val="D59F07"/>
      </a:hlink>
      <a:folHlink>
        <a:srgbClr val="94B26C"/>
      </a:folHlink>
    </a:clrScheme>
    <a:fontScheme name="亮光拼圖設計範本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亮光拼圖設計範本 1">
        <a:dk1>
          <a:srgbClr val="000000"/>
        </a:dk1>
        <a:lt1>
          <a:srgbClr val="FFFFFF"/>
        </a:lt1>
        <a:dk2>
          <a:srgbClr val="000000"/>
        </a:dk2>
        <a:lt2>
          <a:srgbClr val="E8EDF2"/>
        </a:lt2>
        <a:accent1>
          <a:srgbClr val="D8E1EC"/>
        </a:accent1>
        <a:accent2>
          <a:srgbClr val="CFD795"/>
        </a:accent2>
        <a:accent3>
          <a:srgbClr val="AAAAAA"/>
        </a:accent3>
        <a:accent4>
          <a:srgbClr val="DADADA"/>
        </a:accent4>
        <a:accent5>
          <a:srgbClr val="E9EEF4"/>
        </a:accent5>
        <a:accent6>
          <a:srgbClr val="BBC387"/>
        </a:accent6>
        <a:hlink>
          <a:srgbClr val="D59F07"/>
        </a:hlink>
        <a:folHlink>
          <a:srgbClr val="94B26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亮光拼圖設計範本</Template>
  <TotalTime>52</TotalTime>
  <Words>513</Words>
  <Application>Microsoft Office PowerPoint</Application>
  <PresentationFormat>如螢幕大小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亮光拼圖設計範本</vt:lpstr>
      <vt:lpstr>軟體工程 課程內容簡介</vt:lpstr>
      <vt:lpstr>1. Introduction to Software Engineering</vt:lpstr>
      <vt:lpstr> 2. Software Engineering History and State-of-Art</vt:lpstr>
      <vt:lpstr>3. Traditional Software Processes</vt:lpstr>
      <vt:lpstr>4. Contemporary Software Processes</vt:lpstr>
      <vt:lpstr>5. Project Management and Planning</vt:lpstr>
      <vt:lpstr>6. Project Scheduling and Risk Management</vt:lpstr>
      <vt:lpstr>7. Software Requirements</vt:lpstr>
      <vt:lpstr>8. System Models</vt:lpstr>
      <vt:lpstr>9. Architectural Design</vt:lpstr>
      <vt:lpstr>10. Architectural Design Styles </vt:lpstr>
      <vt:lpstr>11. Application Architectures</vt:lpstr>
      <vt:lpstr>12. Contemporary Rapid Software Development</vt:lpstr>
      <vt:lpstr>13. Traditional Rapid Software Development</vt:lpstr>
      <vt:lpstr>14. Verification and Validation</vt:lpstr>
      <vt:lpstr>15. Static Analysis and Formal Development </vt:lpstr>
      <vt:lpstr>Course Recordings</vt:lpstr>
    </vt:vector>
  </TitlesOfParts>
  <Company>National Chung Cheng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 課程內容簡介</dc:title>
  <dc:creator>Pao-Ann Hsiung</dc:creator>
  <cp:lastModifiedBy>Hsiung</cp:lastModifiedBy>
  <cp:revision>10</cp:revision>
  <dcterms:created xsi:type="dcterms:W3CDTF">2007-03-01T12:18:47Z</dcterms:created>
  <dcterms:modified xsi:type="dcterms:W3CDTF">2013-11-06T07:39:29Z</dcterms:modified>
</cp:coreProperties>
</file>