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1" r:id="rId4"/>
    <p:sldId id="283" r:id="rId5"/>
    <p:sldId id="259" r:id="rId6"/>
    <p:sldId id="292" r:id="rId7"/>
    <p:sldId id="289" r:id="rId8"/>
    <p:sldId id="284" r:id="rId9"/>
    <p:sldId id="293" r:id="rId10"/>
    <p:sldId id="285" r:id="rId11"/>
    <p:sldId id="286" r:id="rId12"/>
    <p:sldId id="291" r:id="rId13"/>
    <p:sldId id="287" r:id="rId14"/>
    <p:sldId id="271" r:id="rId15"/>
    <p:sldId id="294" r:id="rId16"/>
    <p:sldId id="268" r:id="rId17"/>
    <p:sldId id="282" r:id="rId18"/>
    <p:sldId id="270" r:id="rId19"/>
  </p:sldIdLst>
  <p:sldSz cx="9144000" cy="6858000" type="screen4x3"/>
  <p:notesSz cx="9939338" cy="68072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50000" autoAdjust="0"/>
  </p:normalViewPr>
  <p:slideViewPr>
    <p:cSldViewPr>
      <p:cViewPr varScale="1">
        <p:scale>
          <a:sx n="111" d="100"/>
          <a:sy n="111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C0BA6-AF33-4673-BA1C-B45A47125AF6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DE9D8-87D8-4063-A7FD-832F5231DC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797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61F29-78A0-422C-9128-FFA28C16FB0E}" type="datetimeFigureOut">
              <a:rPr lang="zh-TW" altLang="en-US" smtClean="0"/>
              <a:pPr/>
              <a:t>2020/9/14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D8647-3E71-427B-BFFB-8E40F768EAA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69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1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934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143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0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77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8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72DC6-8ED8-4F6F-AE26-FE6E4A792D6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33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74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477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610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7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264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60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5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5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0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312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D8647-3E71-427B-BFFB-8E40F768EAA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33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1C5BE-E1AB-4DFF-A4CE-F29BA8CAF86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014A1-EB65-4593-9CFC-8D4519B1D31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3EF58-A61A-49E7-930E-DFB178435A9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3B7D5-AC8A-4F3B-95FF-BACC40DE6EA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7A2DD9-54F5-425D-B20B-BC31CCCB2A0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9DE48C-C2DD-44D3-BDF8-6782C9060B7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816E5-3109-4928-960E-76FBB2F080F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65955-3ACE-4B11-A999-2B91C27A27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225A2-33B8-4F9F-8E5E-930BE08ECDC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0A022-0D8D-48DA-8F68-695E1A1DA37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03A26-BEC8-48EE-9F0C-D633737C9FC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zh-TW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TW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TW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905BB1B5-B0D5-48E8-84E9-50A0C442824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gp/product/images/0321313798/ref=dp_image_0/103-3163237-1592601?ie=UTF8&amp;n=283155&amp;s=boo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.org.tw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974013" cy="1905000"/>
          </a:xfrm>
        </p:spPr>
        <p:txBody>
          <a:bodyPr/>
          <a:lstStyle/>
          <a:p>
            <a:r>
              <a:rPr lang="en-US" altLang="zh-TW" sz="4800" dirty="0"/>
              <a:t>Software Engineering</a:t>
            </a:r>
            <a:br>
              <a:rPr lang="en-US" altLang="zh-TW" sz="4800" dirty="0"/>
            </a:br>
            <a:r>
              <a:rPr lang="en-US" altLang="zh-TW" sz="2600" dirty="0">
                <a:solidFill>
                  <a:srgbClr val="FF3300"/>
                </a:solidFill>
              </a:rPr>
              <a:t>http://ecourse</a:t>
            </a:r>
            <a:r>
              <a:rPr lang="en-US" altLang="zh-TW" dirty="0">
                <a:solidFill>
                  <a:srgbClr val="7030A0"/>
                </a:solidFill>
              </a:rPr>
              <a:t>2</a:t>
            </a:r>
            <a:r>
              <a:rPr lang="en-US" altLang="zh-TW" sz="2600" dirty="0">
                <a:solidFill>
                  <a:srgbClr val="FF3300"/>
                </a:solidFill>
              </a:rPr>
              <a:t>.ccu.edu.tw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770813" cy="2590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標楷體" pitchFamily="65" charset="-120"/>
              </a:rPr>
              <a:t>Pao-Ann Hsiung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標楷體" pitchFamily="65" charset="-120"/>
              </a:rPr>
              <a:t>Department of Computer Science &amp; Information Engineering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標楷體" pitchFamily="65" charset="-120"/>
              </a:rPr>
              <a:t>National Chung Cheng University</a:t>
            </a:r>
            <a:endParaRPr lang="en-US" altLang="zh-TW" sz="2400" dirty="0">
              <a:solidFill>
                <a:srgbClr val="FF3300"/>
              </a:solidFill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3300"/>
                </a:solidFill>
              </a:rPr>
              <a:t>pahsiung@csie.io	          </a:t>
            </a:r>
            <a:r>
              <a:rPr lang="en-US" altLang="zh-TW" sz="2400" dirty="0">
                <a:solidFill>
                  <a:schemeClr val="tx2"/>
                </a:solidFill>
              </a:rPr>
              <a:t>	Class: EA-101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rgbClr val="FF3300"/>
                </a:solidFill>
              </a:rPr>
              <a:t>(05)2720411 ext. 33119     	</a:t>
            </a:r>
            <a:r>
              <a:rPr lang="en-US" altLang="zh-TW" sz="2400" dirty="0">
                <a:solidFill>
                  <a:schemeClr val="tx2"/>
                </a:solidFill>
              </a:rPr>
              <a:t>Office:EA-517</a:t>
            </a:r>
          </a:p>
          <a:p>
            <a:pPr>
              <a:lnSpc>
                <a:spcPct val="90000"/>
              </a:lnSpc>
            </a:pPr>
            <a:endParaRPr lang="en-US" altLang="zh-TW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非同步自我學習進度 </a:t>
            </a:r>
            <a:r>
              <a:rPr lang="en-US" altLang="zh-TW" dirty="0">
                <a:ea typeface="標楷體" pitchFamily="65" charset="-120"/>
              </a:rPr>
              <a:t>(1/2)</a:t>
            </a:r>
            <a:endParaRPr lang="en-US" altLang="zh-TW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>
                <a:latin typeface="Arial" charset="0"/>
                <a:ea typeface="標楷體" pitchFamily="65" charset="-120"/>
              </a:rPr>
              <a:t>自我學習進度表 </a:t>
            </a:r>
            <a:r>
              <a:rPr lang="en-US" altLang="zh-TW" b="1" dirty="0">
                <a:latin typeface="Arial" charset="0"/>
                <a:ea typeface="標楷體" pitchFamily="65" charset="-120"/>
              </a:rPr>
              <a:t>(</a:t>
            </a:r>
            <a:r>
              <a:rPr lang="zh-TW" altLang="en-US" b="1" dirty="0">
                <a:latin typeface="Arial" charset="0"/>
                <a:ea typeface="標楷體" pitchFamily="65" charset="-120"/>
              </a:rPr>
              <a:t>以線上討論時間為期限</a:t>
            </a:r>
            <a:r>
              <a:rPr lang="en-US" altLang="zh-TW" b="1" dirty="0">
                <a:latin typeface="Arial" charset="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9/16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9/23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2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</a:p>
          <a:p>
            <a:pPr lvl="1"/>
            <a:r>
              <a:rPr lang="en-US" altLang="zh-TW" dirty="0">
                <a:solidFill>
                  <a:srgbClr val="002060"/>
                </a:solidFill>
                <a:latin typeface="Arial" charset="0"/>
                <a:ea typeface="標楷體" pitchFamily="65" charset="-120"/>
              </a:rPr>
              <a:t>9/30</a:t>
            </a:r>
            <a:r>
              <a:rPr lang="zh-TW" altLang="en-US" dirty="0">
                <a:solidFill>
                  <a:srgbClr val="002060"/>
                </a:solidFill>
                <a:latin typeface="Arial" charset="0"/>
                <a:ea typeface="標楷體" pitchFamily="65" charset="-120"/>
              </a:rPr>
              <a:t>：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3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10/7 (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 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4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10/14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 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5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10/21 (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6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10/28 (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7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884368" y="3039262"/>
            <a:ext cx="738664" cy="20717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期中考前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非同步自我學習進度 </a:t>
            </a:r>
            <a:r>
              <a:rPr lang="en-US" altLang="zh-TW" dirty="0">
                <a:ea typeface="標楷體" pitchFamily="65" charset="-120"/>
              </a:rPr>
              <a:t>(2/2)</a:t>
            </a:r>
            <a:endParaRPr lang="en-US" altLang="zh-TW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>
                <a:latin typeface="Arial" charset="0"/>
                <a:ea typeface="標楷體" pitchFamily="65" charset="-120"/>
              </a:rPr>
              <a:t>自我學習進度表 </a:t>
            </a:r>
            <a:r>
              <a:rPr lang="en-US" altLang="zh-TW" b="1" dirty="0">
                <a:latin typeface="Arial" charset="0"/>
                <a:ea typeface="標楷體" pitchFamily="65" charset="-120"/>
              </a:rPr>
              <a:t>(</a:t>
            </a:r>
            <a:r>
              <a:rPr lang="zh-TW" altLang="en-US" b="1" dirty="0">
                <a:latin typeface="Arial" charset="0"/>
                <a:ea typeface="標楷體" pitchFamily="65" charset="-120"/>
              </a:rPr>
              <a:t>以線上討論時間為期限</a:t>
            </a:r>
            <a:r>
              <a:rPr lang="en-US" altLang="zh-TW" b="1" dirty="0">
                <a:latin typeface="Arial" charset="0"/>
                <a:ea typeface="標楷體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11/11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8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</a:rPr>
              <a:t>11/18</a:t>
            </a:r>
            <a:r>
              <a:rPr lang="zh-TW" altLang="en-US" dirty="0">
                <a:latin typeface="Arial" charset="0"/>
              </a:rPr>
              <a:t>：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9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11/25 (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10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12/2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11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12/9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12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12/16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13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12/23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14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en-US" altLang="zh-TW" dirty="0">
                <a:latin typeface="Arial" charset="0"/>
                <a:ea typeface="標楷體" pitchFamily="65" charset="-120"/>
              </a:rPr>
              <a:t>12/30(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：讀完第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15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章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956376" y="3140968"/>
            <a:ext cx="738664" cy="20717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期中考後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討論版參與討論 </a:t>
            </a:r>
            <a:r>
              <a:rPr lang="en-US" altLang="zh-TW" dirty="0">
                <a:ea typeface="標楷體" pitchFamily="65" charset="-120"/>
              </a:rPr>
              <a:t>(10%)</a:t>
            </a:r>
            <a:endParaRPr lang="zh-TW" altLang="en-US" dirty="0"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You need to participate in at least 10 discussion topics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至少針對</a:t>
            </a:r>
            <a:r>
              <a:rPr lang="zh-TW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十個議題</a:t>
            </a:r>
            <a:r>
              <a:rPr lang="zh-TW" altLang="en-US" dirty="0">
                <a:solidFill>
                  <a:srgbClr val="FF0000"/>
                </a:solidFill>
              </a:rPr>
              <a:t>討論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If you miss one topic, </a:t>
            </a:r>
            <a:br>
              <a:rPr lang="en-US" altLang="zh-TW" dirty="0"/>
            </a:br>
            <a:r>
              <a:rPr lang="en-US" altLang="zh-TW" dirty="0"/>
              <a:t>we will deduct </a:t>
            </a:r>
            <a:r>
              <a:rPr lang="en-US" altLang="zh-TW" b="1" dirty="0">
                <a:solidFill>
                  <a:srgbClr val="FF0000"/>
                </a:solidFill>
              </a:rPr>
              <a:t>1 point </a:t>
            </a:r>
            <a:r>
              <a:rPr lang="en-US" altLang="zh-TW" dirty="0"/>
              <a:t>from the 10% points allocated to online discussions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作業 </a:t>
            </a:r>
            <a:r>
              <a:rPr lang="en-US" altLang="zh-TW" dirty="0">
                <a:ea typeface="標楷體" pitchFamily="65" charset="-120"/>
              </a:rPr>
              <a:t>(20%)</a:t>
            </a:r>
            <a:endParaRPr lang="en-US" altLang="zh-TW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017713"/>
            <a:ext cx="8055496" cy="4114800"/>
          </a:xfrm>
        </p:spPr>
        <p:txBody>
          <a:bodyPr>
            <a:normAutofit lnSpcReduction="10000"/>
          </a:bodyPr>
          <a:lstStyle/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TW" altLang="en-US" dirty="0">
                <a:solidFill>
                  <a:schemeClr val="hlink"/>
                </a:solidFill>
                <a:ea typeface="標楷體" pitchFamily="65" charset="-120"/>
              </a:rPr>
              <a:t>每兩週</a:t>
            </a:r>
            <a:r>
              <a:rPr lang="zh-TW" altLang="en-US" dirty="0">
                <a:ea typeface="標楷體" pitchFamily="65" charset="-120"/>
              </a:rPr>
              <a:t>上課完畢，出</a:t>
            </a:r>
            <a:r>
              <a:rPr lang="zh-TW" altLang="en-US" dirty="0">
                <a:solidFill>
                  <a:schemeClr val="hlink"/>
                </a:solidFill>
                <a:ea typeface="標楷體" pitchFamily="65" charset="-120"/>
              </a:rPr>
              <a:t>一次作業</a:t>
            </a:r>
            <a:r>
              <a:rPr lang="zh-TW" altLang="en-US" dirty="0">
                <a:ea typeface="標楷體" pitchFamily="65" charset="-120"/>
              </a:rPr>
              <a:t>，學期中</a:t>
            </a:r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共五次</a:t>
            </a:r>
            <a:r>
              <a:rPr lang="zh-TW" altLang="en-US" dirty="0">
                <a:ea typeface="標楷體" pitchFamily="65" charset="-120"/>
              </a:rPr>
              <a:t>作業</a:t>
            </a:r>
            <a:endParaRPr lang="en-US" altLang="zh-TW" dirty="0">
              <a:ea typeface="標楷體" pitchFamily="65" charset="-120"/>
            </a:endParaRP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TW" altLang="en-US" dirty="0">
                <a:ea typeface="標楷體" pitchFamily="65" charset="-120"/>
              </a:rPr>
              <a:t>出作業：</a:t>
            </a:r>
            <a:r>
              <a:rPr lang="en-US" altLang="zh-TW" dirty="0">
                <a:ea typeface="標楷體" pitchFamily="65" charset="-120"/>
              </a:rPr>
              <a:t>9/23, 10/7, 10/21, 11/25, 12/9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zh-TW" altLang="en-US" dirty="0">
                <a:ea typeface="標楷體" pitchFamily="65" charset="-120"/>
              </a:rPr>
              <a:t>交作業</a:t>
            </a:r>
            <a:r>
              <a:rPr lang="en-US" altLang="zh-TW" dirty="0">
                <a:ea typeface="標楷體" pitchFamily="65" charset="-120"/>
              </a:rPr>
              <a:t>(</a:t>
            </a:r>
            <a:r>
              <a:rPr lang="zh-TW" altLang="en-US" dirty="0">
                <a:ea typeface="標楷體" pitchFamily="65" charset="-120"/>
              </a:rPr>
              <a:t>該週同步教學前一天</a:t>
            </a:r>
            <a:r>
              <a:rPr lang="en-US" altLang="zh-TW" dirty="0">
                <a:ea typeface="標楷體" pitchFamily="65" charset="-120"/>
              </a:rPr>
              <a:t>)</a:t>
            </a:r>
            <a:r>
              <a:rPr lang="zh-TW" altLang="en-US" dirty="0">
                <a:ea typeface="標楷體" pitchFamily="65" charset="-120"/>
              </a:rPr>
              <a:t>：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b="1" dirty="0">
                <a:solidFill>
                  <a:srgbClr val="FF0000"/>
                </a:solidFill>
                <a:ea typeface="標楷體" pitchFamily="65" charset="-120"/>
              </a:rPr>
              <a:t>10/6, 10/20, 11/06, 12/8, 12/22</a:t>
            </a:r>
            <a:endParaRPr lang="zh-TW" altLang="en-US" b="1" dirty="0">
              <a:solidFill>
                <a:srgbClr val="FF0000"/>
              </a:solidFill>
              <a:ea typeface="標楷體" pitchFamily="65" charset="-120"/>
            </a:endParaRP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TW" altLang="en-US" dirty="0">
                <a:ea typeface="標楷體" pitchFamily="65" charset="-120"/>
              </a:rPr>
              <a:t>線上繳交作業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zh-TW" altLang="en-US" b="1" dirty="0">
                <a:solidFill>
                  <a:schemeClr val="hlink"/>
                </a:solidFill>
                <a:ea typeface="標楷體" pitchFamily="65" charset="-120"/>
              </a:rPr>
              <a:t>每位</a:t>
            </a:r>
            <a:r>
              <a:rPr lang="zh-TW" altLang="en-US" dirty="0">
                <a:solidFill>
                  <a:schemeClr val="hlink"/>
                </a:solidFill>
                <a:ea typeface="標楷體" pitchFamily="65" charset="-120"/>
              </a:rPr>
              <a:t>同學需要繳交一份，共五次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Schedule (20%)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2017713"/>
            <a:ext cx="8143900" cy="41148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zh-TW" dirty="0"/>
              <a:t>Form a group of proportionate size</a:t>
            </a:r>
          </a:p>
          <a:p>
            <a:pPr>
              <a:spcBef>
                <a:spcPct val="40000"/>
              </a:spcBef>
            </a:pPr>
            <a:r>
              <a:rPr lang="en-US" altLang="zh-TW" dirty="0">
                <a:solidFill>
                  <a:schemeClr val="tx2"/>
                </a:solidFill>
              </a:rPr>
              <a:t>Proposal &amp; Requirements (5%)	09/14~</a:t>
            </a:r>
          </a:p>
          <a:p>
            <a:pPr>
              <a:spcBef>
                <a:spcPct val="40000"/>
              </a:spcBef>
            </a:pPr>
            <a:r>
              <a:rPr lang="en-US" altLang="zh-TW" dirty="0">
                <a:solidFill>
                  <a:schemeClr val="tx2"/>
                </a:solidFill>
              </a:rPr>
              <a:t>Specification Documents (15%)	10/24</a:t>
            </a:r>
          </a:p>
          <a:p>
            <a:pPr>
              <a:spcBef>
                <a:spcPct val="40000"/>
              </a:spcBef>
            </a:pPr>
            <a:r>
              <a:rPr lang="en-US" altLang="zh-TW" dirty="0">
                <a:solidFill>
                  <a:schemeClr val="tx2"/>
                </a:solidFill>
              </a:rPr>
              <a:t>Design Documents (25%)		11/30</a:t>
            </a:r>
          </a:p>
          <a:p>
            <a:pPr>
              <a:spcBef>
                <a:spcPct val="40000"/>
              </a:spcBef>
            </a:pPr>
            <a:r>
              <a:rPr lang="en-US" altLang="zh-TW" dirty="0">
                <a:solidFill>
                  <a:schemeClr val="tx2"/>
                </a:solidFill>
              </a:rPr>
              <a:t>V&amp;V Documents (25%)			12/31</a:t>
            </a:r>
          </a:p>
          <a:p>
            <a:pPr>
              <a:spcBef>
                <a:spcPct val="40000"/>
              </a:spcBef>
            </a:pPr>
            <a:r>
              <a:rPr lang="en-US" altLang="zh-TW" dirty="0">
                <a:solidFill>
                  <a:schemeClr val="hlink"/>
                </a:solidFill>
              </a:rPr>
              <a:t>Presentation &amp; Demo (30%)	 	01/09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86644" y="5929330"/>
            <a:ext cx="153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在教室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分組</a:t>
            </a:r>
            <a:endParaRPr lang="en-US" altLang="zh-TW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請同學自行成立小組，於</a:t>
            </a:r>
            <a:r>
              <a:rPr lang="en-US" altLang="zh-TW" dirty="0">
                <a:ea typeface="標楷體" pitchFamily="65" charset="-120"/>
              </a:rPr>
              <a:t>9/14</a:t>
            </a:r>
            <a:r>
              <a:rPr lang="zh-TW" altLang="en-US" dirty="0">
                <a:ea typeface="標楷體" pitchFamily="65" charset="-120"/>
              </a:rPr>
              <a:t>那週前由組長通知助教</a:t>
            </a:r>
          </a:p>
          <a:p>
            <a:pPr lvl="1"/>
            <a:r>
              <a:rPr lang="zh-TW" altLang="en-US" dirty="0">
                <a:solidFill>
                  <a:schemeClr val="hlink"/>
                </a:solidFill>
                <a:ea typeface="標楷體" pitchFamily="65" charset="-120"/>
              </a:rPr>
              <a:t>組員、組長：姓名、學號</a:t>
            </a:r>
            <a:endParaRPr lang="en-US" altLang="zh-TW" dirty="0">
              <a:solidFill>
                <a:schemeClr val="hlink"/>
              </a:solidFill>
              <a:ea typeface="標楷體" pitchFamily="65" charset="-120"/>
            </a:endParaRPr>
          </a:p>
          <a:p>
            <a:pPr lvl="1"/>
            <a:r>
              <a:rPr lang="zh-TW" altLang="en-US" dirty="0">
                <a:solidFill>
                  <a:schemeClr val="hlink"/>
                </a:solidFill>
                <a:ea typeface="標楷體" pitchFamily="65" charset="-120"/>
              </a:rPr>
              <a:t>組長責任</a:t>
            </a:r>
          </a:p>
          <a:p>
            <a:pPr lvl="2"/>
            <a:r>
              <a:rPr lang="zh-TW" altLang="en-US" dirty="0">
                <a:ea typeface="標楷體" pitchFamily="65" charset="-120"/>
              </a:rPr>
              <a:t>討論作業、主持專案、其他聯絡事項</a:t>
            </a:r>
          </a:p>
        </p:txBody>
      </p:sp>
    </p:spTree>
    <p:extLst>
      <p:ext uri="{BB962C8B-B14F-4D97-AF65-F5344CB8AC3E}">
        <p14:creationId xmlns:p14="http://schemas.microsoft.com/office/powerpoint/2010/main" val="197875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Project Details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421562" cy="4114800"/>
          </a:xfrm>
        </p:spPr>
        <p:txBody>
          <a:bodyPr/>
          <a:lstStyle/>
          <a:p>
            <a:r>
              <a:rPr lang="en-US" altLang="zh-TW" dirty="0"/>
              <a:t>Project Proposals &amp; Requirements: </a:t>
            </a:r>
          </a:p>
          <a:p>
            <a:pPr lvl="1"/>
            <a:r>
              <a:rPr lang="en-US" altLang="zh-TW" dirty="0"/>
              <a:t>Deadline: </a:t>
            </a:r>
            <a:r>
              <a:rPr lang="en-US" altLang="zh-TW" b="1" dirty="0">
                <a:solidFill>
                  <a:srgbClr val="FF0000"/>
                </a:solidFill>
              </a:rPr>
              <a:t>September 14~, 2020</a:t>
            </a:r>
          </a:p>
          <a:p>
            <a:pPr lvl="1"/>
            <a:r>
              <a:rPr lang="en-US" altLang="zh-TW" dirty="0"/>
              <a:t>Group: at least 4</a:t>
            </a:r>
            <a:r>
              <a:rPr lang="en-US" altLang="zh-TW" dirty="0">
                <a:sym typeface="Symbol" pitchFamily="18" charset="2"/>
              </a:rPr>
              <a:t> students / group</a:t>
            </a:r>
          </a:p>
          <a:p>
            <a:pPr lvl="1"/>
            <a:r>
              <a:rPr lang="en-US" altLang="zh-TW" dirty="0">
                <a:sym typeface="Symbol" pitchFamily="18" charset="2"/>
              </a:rPr>
              <a:t>Deliverables: </a:t>
            </a:r>
          </a:p>
          <a:p>
            <a:pPr lvl="2"/>
            <a:r>
              <a:rPr lang="en-US" altLang="zh-TW" b="1" u="sng" dirty="0">
                <a:sym typeface="Symbol" pitchFamily="18" charset="2"/>
              </a:rPr>
              <a:t>Title</a:t>
            </a:r>
            <a:r>
              <a:rPr lang="en-US" altLang="zh-TW" u="sng" dirty="0">
                <a:sym typeface="Symbol" pitchFamily="18" charset="2"/>
              </a:rPr>
              <a:t>, </a:t>
            </a:r>
            <a:r>
              <a:rPr lang="en-US" altLang="zh-TW" b="1" u="sng" dirty="0">
                <a:sym typeface="Symbol" pitchFamily="18" charset="2"/>
              </a:rPr>
              <a:t>members</a:t>
            </a:r>
            <a:r>
              <a:rPr lang="en-US" altLang="zh-TW" u="sng" dirty="0">
                <a:sym typeface="Symbol" pitchFamily="18" charset="2"/>
              </a:rPr>
              <a:t>, </a:t>
            </a:r>
            <a:r>
              <a:rPr lang="en-US" altLang="zh-TW" b="1" u="sng" dirty="0">
                <a:sym typeface="Symbol" pitchFamily="18" charset="2"/>
              </a:rPr>
              <a:t>abstract, (</a:t>
            </a:r>
            <a:r>
              <a:rPr lang="zh-TW" altLang="en-US" b="1" u="sng" dirty="0">
                <a:sym typeface="Symbol" pitchFamily="18" charset="2"/>
              </a:rPr>
              <a:t>每個志願一頁</a:t>
            </a:r>
            <a:r>
              <a:rPr lang="en-US" altLang="zh-TW" b="1" u="sng" dirty="0">
                <a:sym typeface="Symbol" pitchFamily="18" charset="2"/>
              </a:rPr>
              <a:t>)</a:t>
            </a:r>
          </a:p>
          <a:p>
            <a:pPr lvl="2"/>
            <a:r>
              <a:rPr lang="en-US" altLang="zh-TW" b="1" u="sng" dirty="0">
                <a:sym typeface="Symbol" pitchFamily="18" charset="2"/>
              </a:rPr>
              <a:t>Project requirements</a:t>
            </a:r>
            <a:r>
              <a:rPr lang="zh-TW" altLang="en-US" b="1" u="sng" dirty="0">
                <a:sym typeface="Symbol" pitchFamily="18" charset="2"/>
              </a:rPr>
              <a:t> </a:t>
            </a:r>
            <a:r>
              <a:rPr lang="en-US" altLang="zh-TW" b="1" u="sng" dirty="0">
                <a:sym typeface="Symbol" pitchFamily="18" charset="2"/>
              </a:rPr>
              <a:t>(</a:t>
            </a:r>
            <a:r>
              <a:rPr lang="zh-TW" altLang="en-US" b="1" u="sng" dirty="0">
                <a:sym typeface="Symbol" pitchFamily="18" charset="2"/>
              </a:rPr>
              <a:t>對需求的了解</a:t>
            </a:r>
            <a:r>
              <a:rPr lang="en-US" altLang="zh-TW" b="1" u="sng" dirty="0">
                <a:sym typeface="Symbol" pitchFamily="18" charset="2"/>
              </a:rPr>
              <a:t>), </a:t>
            </a:r>
          </a:p>
          <a:p>
            <a:pPr lvl="2"/>
            <a:r>
              <a:rPr lang="en-US" altLang="zh-TW" b="1" u="sng" dirty="0">
                <a:sym typeface="Symbol" pitchFamily="18" charset="2"/>
              </a:rPr>
              <a:t>Project schedule</a:t>
            </a:r>
            <a:r>
              <a:rPr lang="zh-TW" altLang="en-US" b="1" u="sng" dirty="0">
                <a:sym typeface="Symbol" pitchFamily="18" charset="2"/>
              </a:rPr>
              <a:t> </a:t>
            </a:r>
            <a:r>
              <a:rPr lang="en-US" altLang="zh-TW" b="1" u="sng" dirty="0">
                <a:sym typeface="Symbol" pitchFamily="18" charset="2"/>
              </a:rPr>
              <a:t>(</a:t>
            </a:r>
            <a:r>
              <a:rPr lang="zh-TW" altLang="en-US" b="1" u="sng" dirty="0">
                <a:sym typeface="Symbol" pitchFamily="18" charset="2"/>
              </a:rPr>
              <a:t>時程規劃</a:t>
            </a:r>
            <a:r>
              <a:rPr lang="en-US" altLang="zh-TW" b="1" u="sng" dirty="0">
                <a:sym typeface="Symbol" pitchFamily="18" charset="2"/>
              </a:rPr>
              <a:t>), </a:t>
            </a:r>
          </a:p>
          <a:p>
            <a:pPr lvl="2"/>
            <a:r>
              <a:rPr lang="en-US" altLang="zh-TW" b="1" u="sng" dirty="0">
                <a:sym typeface="Symbol" pitchFamily="18" charset="2"/>
              </a:rPr>
              <a:t>Project plans</a:t>
            </a:r>
            <a:r>
              <a:rPr lang="zh-TW" altLang="en-US" b="1" u="sng" dirty="0">
                <a:sym typeface="Symbol" pitchFamily="18" charset="2"/>
              </a:rPr>
              <a:t> </a:t>
            </a:r>
            <a:r>
              <a:rPr lang="en-US" altLang="zh-TW" b="1" u="sng" dirty="0">
                <a:sym typeface="Symbol" pitchFamily="18" charset="2"/>
              </a:rPr>
              <a:t>(</a:t>
            </a:r>
            <a:r>
              <a:rPr lang="zh-TW" altLang="en-US" b="1" u="sng" dirty="0">
                <a:sym typeface="Symbol" pitchFamily="18" charset="2"/>
              </a:rPr>
              <a:t>整體規劃：用到何種資源等</a:t>
            </a:r>
            <a:r>
              <a:rPr lang="en-US" altLang="zh-TW" b="1" u="sng" dirty="0">
                <a:sym typeface="Symbol" pitchFamily="18" charset="2"/>
              </a:rPr>
              <a:t>)</a:t>
            </a:r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to do now </a:t>
            </a:r>
            <a:r>
              <a:rPr lang="en-US" altLang="zh-TW">
                <a:latin typeface="Times New Roman"/>
              </a:rPr>
              <a:t>…</a:t>
            </a: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Login to course web site </a:t>
            </a:r>
            <a:r>
              <a:rPr lang="en-US" altLang="zh-TW" sz="2400" b="1" dirty="0">
                <a:solidFill>
                  <a:srgbClr val="FF0000"/>
                </a:solidFill>
              </a:rPr>
              <a:t>ecourse2</a:t>
            </a:r>
            <a:r>
              <a:rPr lang="en-US" altLang="zh-TW" sz="2400" dirty="0">
                <a:solidFill>
                  <a:schemeClr val="tx2"/>
                </a:solidFill>
              </a:rPr>
              <a:t>.ccu.edu.tw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Check if you can read and access everything on the web site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Learn to use the different functions of the web site (submit project deliverables, homework, do surveys, …)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Software Engineering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hlink"/>
                </a:solidFill>
                <a:latin typeface="Trebuchet MS" pitchFamily="34" charset="0"/>
              </a:rPr>
              <a:t>ENJOY THE COURSE!!!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Textbook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18325" cy="4114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en-US" altLang="zh-TW" dirty="0"/>
              <a:t>Ian </a:t>
            </a:r>
            <a:r>
              <a:rPr lang="en-US" altLang="zh-TW" dirty="0" err="1"/>
              <a:t>Sommerville</a:t>
            </a:r>
            <a:r>
              <a:rPr lang="en-US" altLang="zh-TW" dirty="0"/>
              <a:t>, Software Engineering, 8th Edition, Addison Wesley, 2007, </a:t>
            </a:r>
            <a:r>
              <a:rPr lang="zh-TW" altLang="en-US" dirty="0"/>
              <a:t>開發代理</a:t>
            </a:r>
          </a:p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en-US" altLang="zh-TW" dirty="0"/>
              <a:t>7 parts, 32 chapters, 840 pages (we will cover some of the chapters only)</a:t>
            </a:r>
          </a:p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en-US" altLang="zh-TW" dirty="0"/>
              <a:t>9/10</a:t>
            </a:r>
            <a:r>
              <a:rPr lang="en-US" altLang="zh-TW" baseline="30000" dirty="0"/>
              <a:t>th</a:t>
            </a:r>
            <a:r>
              <a:rPr lang="en-US" altLang="zh-TW" dirty="0"/>
              <a:t> Editions are already </a:t>
            </a:r>
            <a:br>
              <a:rPr lang="en-US" altLang="zh-TW" dirty="0"/>
            </a:br>
            <a:r>
              <a:rPr lang="en-US" altLang="zh-TW" dirty="0"/>
              <a:t>on market, you can use </a:t>
            </a:r>
            <a:br>
              <a:rPr lang="en-US" altLang="zh-TW" dirty="0"/>
            </a:br>
            <a:r>
              <a:rPr lang="en-US" altLang="zh-TW" dirty="0"/>
              <a:t>them, too!</a:t>
            </a:r>
          </a:p>
        </p:txBody>
      </p:sp>
      <p:pic>
        <p:nvPicPr>
          <p:cNvPr id="6" name="Picture 5" descr="Software Engineering: (Update) (8th Edition) (International Computer Science)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2118" y="2028582"/>
            <a:ext cx="1277789" cy="1277789"/>
          </a:xfrm>
          <a:prstGeom prst="rect">
            <a:avLst/>
          </a:prstGeom>
          <a:noFill/>
        </p:spPr>
      </p:pic>
      <p:pic>
        <p:nvPicPr>
          <p:cNvPr id="1028" name="Picture 4" descr="http://maichel.blog.ugm.ac.id/files/2011/11/Software-Engineering-9th-Edition-244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18" y="4149080"/>
            <a:ext cx="1182507" cy="145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ages-na.ssl-images-amazon.com/images/I/61Wf5YOKPiL._SX401_BO1,204,203,200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49" y="4919742"/>
            <a:ext cx="1182507" cy="14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Book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549552" cy="4114800"/>
          </a:xfrm>
        </p:spPr>
        <p:txBody>
          <a:bodyPr/>
          <a:lstStyle/>
          <a:p>
            <a:r>
              <a:rPr lang="en-US" altLang="zh-TW" dirty="0"/>
              <a:t>Roger Pressman and Bruce Maxim, </a:t>
            </a:r>
            <a:r>
              <a:rPr lang="en-US" altLang="zh-TW" dirty="0">
                <a:solidFill>
                  <a:srgbClr val="FF0000"/>
                </a:solidFill>
              </a:rPr>
              <a:t>Software Engineering: A Practitioner’s Approach</a:t>
            </a:r>
            <a:r>
              <a:rPr lang="en-US" altLang="zh-TW" dirty="0"/>
              <a:t>, 9th Edition, McGraw-Hill, 2020.</a:t>
            </a:r>
            <a:endParaRPr lang="zh-TW" altLang="en-US" dirty="0"/>
          </a:p>
          <a:p>
            <a:pPr marL="0" indent="0">
              <a:buNone/>
            </a:pPr>
            <a:r>
              <a:rPr kumimoji="0" lang="zh-TW" altLang="en-US" dirty="0">
                <a:solidFill>
                  <a:schemeClr val="bg1"/>
                </a:solidFill>
              </a:rPr>
              <a:t>軟體工程課程教育改進計畫</a:t>
            </a:r>
          </a:p>
          <a:p>
            <a:pPr marL="457200" lvl="1" indent="0">
              <a:buNone/>
            </a:pPr>
            <a:r>
              <a:rPr kumimoji="0" lang="en-US" altLang="zh-TW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http://www.sec.org.tw/</a:t>
            </a:r>
            <a:endParaRPr kumimoji="0" lang="en-US" altLang="zh-TW" dirty="0">
              <a:solidFill>
                <a:schemeClr val="bg1"/>
              </a:solidFill>
            </a:endParaRPr>
          </a:p>
        </p:txBody>
      </p:sp>
      <p:pic>
        <p:nvPicPr>
          <p:cNvPr id="1026" name="Picture 2" descr="Software Engineering: A Practitioner's Approach">
            <a:extLst>
              <a:ext uri="{FF2B5EF4-FFF2-40B4-BE49-F238E27FC236}">
                <a16:creationId xmlns:a16="http://schemas.microsoft.com/office/drawing/2014/main" id="{C41B8BDA-A29E-408A-A106-52E1360B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61" y="2071947"/>
            <a:ext cx="2003459" cy="24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Syllabus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849368" cy="44640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TW" sz="1800" b="1" dirty="0"/>
              <a:t>		Topic			Online Chapter    	Week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Introduction to SE		Ch 1, 2			</a:t>
            </a:r>
            <a:r>
              <a:rPr lang="en-US" altLang="zh-TW" sz="1800" b="1" dirty="0"/>
              <a:t>1, 2, 3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SW Processes			Ch 3, 4	  		</a:t>
            </a:r>
            <a:r>
              <a:rPr lang="en-US" altLang="zh-TW" sz="1800" b="1" dirty="0"/>
              <a:t>4, 5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Project Management		Ch 5, 6			</a:t>
            </a:r>
            <a:r>
              <a:rPr lang="en-US" altLang="zh-TW" sz="1800" b="1" dirty="0"/>
              <a:t>6, 7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Software Requirements 	Ch 7</a:t>
            </a:r>
            <a:r>
              <a:rPr lang="en-US" altLang="zh-TW" sz="1800" b="1" dirty="0"/>
              <a:t>			8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b="1" dirty="0">
                <a:solidFill>
                  <a:schemeClr val="hlink"/>
                </a:solidFill>
              </a:rPr>
              <a:t>Mid-Term				  		9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System Models		Ch 8			</a:t>
            </a:r>
            <a:r>
              <a:rPr lang="en-US" altLang="zh-TW" sz="1800" b="1" dirty="0"/>
              <a:t>10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Software Design		Ch 9, 10, 11, 12		</a:t>
            </a:r>
            <a:r>
              <a:rPr lang="en-US" altLang="zh-TW" sz="1800" b="1" dirty="0"/>
              <a:t>11~14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Rapid SW Development		Ch 13, 14		</a:t>
            </a:r>
            <a:r>
              <a:rPr lang="en-US" altLang="zh-TW" sz="1800" b="1" dirty="0"/>
              <a:t>15, 16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dirty="0"/>
              <a:t>V&amp;V 				Ch 15	</a:t>
            </a:r>
            <a:r>
              <a:rPr lang="en-US" altLang="zh-TW" sz="1800" dirty="0">
                <a:sym typeface="Symbol" pitchFamily="18" charset="2"/>
              </a:rPr>
              <a:t>		</a:t>
            </a:r>
            <a:r>
              <a:rPr lang="en-US" altLang="zh-TW" sz="1800" b="1" dirty="0">
                <a:sym typeface="Symbol" pitchFamily="18" charset="2"/>
              </a:rPr>
              <a:t>17</a:t>
            </a:r>
            <a:endParaRPr lang="en-US" altLang="zh-TW" sz="1800" b="1" dirty="0">
              <a:solidFill>
                <a:srgbClr val="FF3300"/>
              </a:solidFill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TW" sz="1800" b="1" dirty="0">
                <a:solidFill>
                  <a:srgbClr val="FF3300"/>
                </a:solidFill>
                <a:sym typeface="Symbol" pitchFamily="18" charset="2"/>
              </a:rPr>
              <a:t>Final Exam &amp; Project Presentation &amp; Demo 		18</a:t>
            </a:r>
            <a:endParaRPr lang="en-US" altLang="zh-TW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評量標準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205038"/>
            <a:ext cx="7350125" cy="4103687"/>
          </a:xfrm>
        </p:spPr>
        <p:txBody>
          <a:bodyPr>
            <a:normAutofit/>
          </a:bodyPr>
          <a:lstStyle/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zh-TW" altLang="en-US" dirty="0">
                <a:solidFill>
                  <a:srgbClr val="FF0000"/>
                </a:solidFill>
              </a:rPr>
              <a:t>討論版發表文章</a:t>
            </a:r>
            <a:r>
              <a:rPr lang="en-US" altLang="zh-TW" dirty="0">
                <a:solidFill>
                  <a:srgbClr val="FF0000"/>
                </a:solidFill>
              </a:rPr>
              <a:t>			10%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zh-TW" altLang="en-US" dirty="0"/>
              <a:t>作業 </a:t>
            </a:r>
            <a:r>
              <a:rPr lang="en-US" altLang="zh-TW" dirty="0"/>
              <a:t>(</a:t>
            </a:r>
            <a:r>
              <a:rPr lang="zh-TW" altLang="en-US" dirty="0"/>
              <a:t>五次</a:t>
            </a:r>
            <a:r>
              <a:rPr lang="en-US" altLang="zh-TW" dirty="0"/>
              <a:t>)				20%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zh-TW" altLang="en-US" dirty="0"/>
              <a:t>專案</a:t>
            </a:r>
            <a:r>
              <a:rPr lang="en-US" altLang="zh-TW" dirty="0"/>
              <a:t>					20%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zh-TW" altLang="en-US" dirty="0"/>
              <a:t>期中考</a:t>
            </a:r>
            <a:r>
              <a:rPr lang="en-US" altLang="zh-TW" dirty="0"/>
              <a:t>					25%</a:t>
            </a:r>
          </a:p>
          <a:p>
            <a:pPr>
              <a:spcBef>
                <a:spcPct val="30000"/>
              </a:spcBef>
              <a:spcAft>
                <a:spcPct val="20000"/>
              </a:spcAft>
            </a:pPr>
            <a:r>
              <a:rPr lang="zh-TW" altLang="en-US" dirty="0"/>
              <a:t>期末考</a:t>
            </a:r>
            <a:r>
              <a:rPr lang="en-US" altLang="zh-TW" dirty="0"/>
              <a:t>					25%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課堂面授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共有三週面授，時間：</a:t>
            </a:r>
            <a:r>
              <a:rPr lang="en-US" altLang="zh-TW" dirty="0">
                <a:ea typeface="標楷體" pitchFamily="65" charset="-120"/>
              </a:rPr>
              <a:t>13:00~16:00</a:t>
            </a:r>
          </a:p>
          <a:p>
            <a:pPr lvl="1"/>
            <a:r>
              <a:rPr lang="zh-TW" altLang="en-US" dirty="0">
                <a:ea typeface="標楷體" pitchFamily="65" charset="-120"/>
              </a:rPr>
              <a:t>第一次 </a:t>
            </a:r>
            <a:r>
              <a:rPr lang="en-US" altLang="zh-TW" dirty="0">
                <a:ea typeface="標楷體" pitchFamily="65" charset="-120"/>
              </a:rPr>
              <a:t>09/12</a:t>
            </a:r>
            <a:r>
              <a:rPr lang="zh-TW" altLang="en-US" dirty="0">
                <a:ea typeface="標楷體" pitchFamily="65" charset="-120"/>
              </a:rPr>
              <a:t>：課程介紹</a:t>
            </a:r>
            <a:endParaRPr lang="en-US" altLang="zh-TW" dirty="0">
              <a:ea typeface="標楷體" pitchFamily="65" charset="-120"/>
            </a:endParaRPr>
          </a:p>
          <a:p>
            <a:pPr lvl="1"/>
            <a:r>
              <a:rPr lang="zh-TW" altLang="en-US" dirty="0">
                <a:ea typeface="標楷體" pitchFamily="65" charset="-120"/>
              </a:rPr>
              <a:t>第二次 </a:t>
            </a:r>
            <a:r>
              <a:rPr lang="en-US" altLang="zh-TW" dirty="0">
                <a:ea typeface="標楷體" pitchFamily="65" charset="-120"/>
              </a:rPr>
              <a:t>11/07</a:t>
            </a:r>
            <a:r>
              <a:rPr lang="zh-TW" altLang="en-US" dirty="0">
                <a:ea typeface="標楷體" pitchFamily="65" charset="-120"/>
              </a:rPr>
              <a:t>：</a:t>
            </a:r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期中考 </a:t>
            </a:r>
            <a:r>
              <a:rPr lang="en-US" altLang="zh-TW" dirty="0">
                <a:solidFill>
                  <a:srgbClr val="FF0000"/>
                </a:solidFill>
                <a:ea typeface="標楷體" pitchFamily="65" charset="-120"/>
              </a:rPr>
              <a:t>(13:00~15:00)</a:t>
            </a:r>
          </a:p>
          <a:p>
            <a:pPr lvl="1"/>
            <a:r>
              <a:rPr lang="zh-TW" altLang="en-US" dirty="0">
                <a:ea typeface="標楷體" pitchFamily="65" charset="-120"/>
              </a:rPr>
              <a:t>第三次 </a:t>
            </a:r>
            <a:r>
              <a:rPr lang="en-US" altLang="zh-TW" dirty="0">
                <a:ea typeface="標楷體" pitchFamily="65" charset="-120"/>
              </a:rPr>
              <a:t>01/09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期末考 </a:t>
            </a:r>
            <a:r>
              <a:rPr lang="en-US" altLang="zh-TW" dirty="0">
                <a:solidFill>
                  <a:srgbClr val="FF0000"/>
                </a:solidFill>
                <a:ea typeface="標楷體" pitchFamily="65" charset="-120"/>
              </a:rPr>
              <a:t>(13:00~15:00)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  <a:ea typeface="標楷體" pitchFamily="65" charset="-120"/>
              </a:rPr>
              <a:t>專案報告與展示 </a:t>
            </a:r>
            <a:r>
              <a:rPr lang="en-US" altLang="zh-TW" dirty="0">
                <a:solidFill>
                  <a:srgbClr val="FF0000"/>
                </a:solidFill>
                <a:ea typeface="標楷體" pitchFamily="65" charset="-120"/>
              </a:rPr>
              <a:t>(15:00~16:00)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線上同步教學</a:t>
            </a:r>
            <a:endParaRPr lang="en-US" altLang="zh-TW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Arial" charset="0"/>
                <a:ea typeface="標楷體" pitchFamily="65" charset="-120"/>
              </a:rPr>
              <a:t>共有</a:t>
            </a:r>
            <a:r>
              <a:rPr lang="zh-TW" altLang="en-US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七次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線上同步教學 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zh-TW" altLang="en-US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週三晚上</a:t>
            </a:r>
            <a:r>
              <a:rPr lang="en-US" altLang="zh-TW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8:00~10:00</a:t>
            </a:r>
            <a:r>
              <a:rPr lang="zh-TW" altLang="en-US" b="1" dirty="0">
                <a:solidFill>
                  <a:srgbClr val="FF0000"/>
                </a:solidFill>
                <a:latin typeface="Arial" charset="0"/>
                <a:ea typeface="標楷體" pitchFamily="65" charset="-120"/>
              </a:rPr>
              <a:t>同步教學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期中考前：</a:t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solidFill>
                  <a:schemeClr val="hlink"/>
                </a:solidFill>
              </a:rPr>
              <a:t>9/23, 10/07, 10/21, 10/28</a:t>
            </a:r>
          </a:p>
          <a:p>
            <a:pPr lvl="1"/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期中考後：</a:t>
            </a:r>
            <a:br>
              <a:rPr lang="en-US" altLang="zh-TW" dirty="0">
                <a:latin typeface="標楷體" pitchFamily="65" charset="-120"/>
                <a:ea typeface="標楷體" pitchFamily="65" charset="-120"/>
              </a:rPr>
            </a:br>
            <a:r>
              <a:rPr lang="en-US" altLang="zh-TW" dirty="0">
                <a:solidFill>
                  <a:schemeClr val="hlink"/>
                </a:solidFill>
              </a:rPr>
              <a:t>11/25, 12/09, 12/30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線上同步教學</a:t>
            </a:r>
            <a:endParaRPr lang="en-US" altLang="zh-TW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Arial" charset="0"/>
                <a:ea typeface="標楷體" pitchFamily="65" charset="-120"/>
              </a:rPr>
              <a:t>同步教學上課方式</a:t>
            </a:r>
          </a:p>
          <a:p>
            <a:pPr lvl="1"/>
            <a:r>
              <a:rPr lang="zh-TW" altLang="en-US" dirty="0">
                <a:latin typeface="Arial" charset="0"/>
                <a:ea typeface="標楷體" pitchFamily="65" charset="-120"/>
              </a:rPr>
              <a:t>登入、確認連線</a:t>
            </a:r>
            <a:endParaRPr lang="en-US" altLang="zh-TW" dirty="0">
              <a:latin typeface="Arial" charset="0"/>
              <a:ea typeface="標楷體" pitchFamily="65" charset="-120"/>
            </a:endParaRPr>
          </a:p>
          <a:p>
            <a:pPr lvl="1"/>
            <a:r>
              <a:rPr lang="zh-TW" altLang="en-US" dirty="0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討論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前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2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週自我學習之</a:t>
            </a:r>
            <a:r>
              <a:rPr lang="zh-TW" altLang="en-US" dirty="0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內容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，即一至兩個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Chapters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，方式：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Quiz (</a:t>
            </a:r>
            <a:r>
              <a:rPr lang="en-US" altLang="zh-TW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25~35</a:t>
            </a:r>
            <a:r>
              <a:rPr lang="zh-TW" altLang="en-US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分鐘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Arial" charset="0"/>
                <a:ea typeface="標楷體" pitchFamily="65" charset="-120"/>
              </a:rPr>
              <a:t>助教檢討上次已繳交之</a:t>
            </a:r>
            <a:r>
              <a:rPr lang="zh-TW" altLang="en-US" dirty="0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習題解答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(</a:t>
            </a:r>
            <a:r>
              <a:rPr lang="en-US" altLang="zh-TW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5~10</a:t>
            </a:r>
            <a:r>
              <a:rPr lang="zh-TW" altLang="en-US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分鐘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Arial" charset="0"/>
                <a:ea typeface="標楷體" pitchFamily="65" charset="-120"/>
              </a:rPr>
              <a:t>線上調查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約</a:t>
            </a:r>
            <a:r>
              <a:rPr lang="en-US" altLang="zh-TW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5</a:t>
            </a:r>
            <a:r>
              <a:rPr lang="zh-TW" altLang="en-US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分鐘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開放討論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及</a:t>
            </a:r>
            <a:r>
              <a:rPr lang="zh-TW" altLang="en-US" dirty="0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老師問問題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(</a:t>
            </a:r>
            <a:r>
              <a:rPr lang="zh-TW" altLang="en-US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約</a:t>
            </a:r>
            <a:r>
              <a:rPr lang="en-US" altLang="zh-TW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15</a:t>
            </a:r>
            <a:r>
              <a:rPr lang="zh-TW" altLang="en-US" dirty="0">
                <a:solidFill>
                  <a:schemeClr val="folHlink"/>
                </a:solidFill>
                <a:latin typeface="Arial" charset="0"/>
                <a:ea typeface="標楷體" pitchFamily="65" charset="-120"/>
              </a:rPr>
              <a:t>分鐘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)</a:t>
            </a:r>
          </a:p>
          <a:p>
            <a:pPr lvl="1"/>
            <a:r>
              <a:rPr lang="zh-TW" altLang="en-US" dirty="0">
                <a:latin typeface="Arial" charset="0"/>
                <a:ea typeface="標楷體" pitchFamily="65" charset="-120"/>
              </a:rPr>
              <a:t>助教及老師將</a:t>
            </a:r>
            <a:r>
              <a:rPr lang="zh-TW" altLang="en-US" dirty="0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隨時點名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以確認是否在線上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itchFamily="65" charset="-120"/>
              </a:rPr>
              <a:t>線上辦公室時間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>
                <a:latin typeface="Arial" charset="0"/>
                <a:ea typeface="標楷體" pitchFamily="65" charset="-120"/>
              </a:rPr>
              <a:t>有同步教學的那幾週：</a:t>
            </a:r>
            <a:endParaRPr lang="en-US" altLang="zh-TW" sz="2800" dirty="0">
              <a:latin typeface="Arial" charset="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Arial" charset="0"/>
                <a:ea typeface="標楷體" pitchFamily="65" charset="-120"/>
              </a:rPr>
              <a:t>線上辦公室時間：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19:00~20:00</a:t>
            </a:r>
          </a:p>
          <a:p>
            <a:r>
              <a:rPr lang="zh-TW" altLang="en-US" sz="2800" dirty="0">
                <a:latin typeface="Arial" charset="0"/>
                <a:ea typeface="標楷體" pitchFamily="65" charset="-120"/>
              </a:rPr>
              <a:t>無同步教學的那幾週：</a:t>
            </a:r>
            <a:endParaRPr lang="en-US" altLang="zh-TW" sz="2800" dirty="0">
              <a:latin typeface="Arial" charset="0"/>
              <a:ea typeface="標楷體" pitchFamily="65" charset="-120"/>
            </a:endParaRPr>
          </a:p>
          <a:p>
            <a:pPr lvl="1"/>
            <a:r>
              <a:rPr lang="zh-TW" altLang="en-US" dirty="0">
                <a:latin typeface="Arial" charset="0"/>
                <a:ea typeface="標楷體" pitchFamily="65" charset="-120"/>
              </a:rPr>
              <a:t>線上辦公室時間：週四 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18:00~19:00</a:t>
            </a:r>
          </a:p>
          <a:p>
            <a:r>
              <a:rPr lang="zh-TW" altLang="en-US" dirty="0">
                <a:latin typeface="Arial" charset="0"/>
                <a:ea typeface="標楷體" pitchFamily="65" charset="-120"/>
              </a:rPr>
              <a:t>老師辦公室時間 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(</a:t>
            </a:r>
            <a:r>
              <a:rPr lang="zh-TW" altLang="en-US" dirty="0">
                <a:latin typeface="Arial" charset="0"/>
                <a:ea typeface="標楷體" pitchFamily="65" charset="-120"/>
              </a:rPr>
              <a:t>在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EA517)</a:t>
            </a:r>
          </a:p>
          <a:p>
            <a:pPr lvl="1"/>
            <a:r>
              <a:rPr lang="zh-TW" altLang="en-US" dirty="0">
                <a:latin typeface="Arial" charset="0"/>
                <a:ea typeface="標楷體" pitchFamily="65" charset="-120"/>
              </a:rPr>
              <a:t>週四 </a:t>
            </a:r>
            <a:r>
              <a:rPr lang="en-US" altLang="zh-TW" dirty="0">
                <a:latin typeface="Arial" charset="0"/>
                <a:ea typeface="標楷體" pitchFamily="65" charset="-120"/>
              </a:rPr>
              <a:t>18:00~19:00</a:t>
            </a:r>
            <a:endParaRPr lang="zh-TW" altLang="en-US" dirty="0"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543667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4613</TotalTime>
  <Words>1034</Words>
  <Application>Microsoft Office PowerPoint</Application>
  <PresentationFormat>如螢幕大小 (4:3)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8" baseType="lpstr">
      <vt:lpstr>新細明體</vt:lpstr>
      <vt:lpstr>標楷體</vt:lpstr>
      <vt:lpstr>Arial</vt:lpstr>
      <vt:lpstr>Calibri</vt:lpstr>
      <vt:lpstr>Symbol</vt:lpstr>
      <vt:lpstr>Tahoma</vt:lpstr>
      <vt:lpstr>Times New Roman</vt:lpstr>
      <vt:lpstr>Trebuchet MS</vt:lpstr>
      <vt:lpstr>Wingdings</vt:lpstr>
      <vt:lpstr>Blends</vt:lpstr>
      <vt:lpstr>Software Engineering http://ecourse2.ccu.edu.tw</vt:lpstr>
      <vt:lpstr>Textbook</vt:lpstr>
      <vt:lpstr>Reference Book</vt:lpstr>
      <vt:lpstr>Syllabus</vt:lpstr>
      <vt:lpstr>評量標準</vt:lpstr>
      <vt:lpstr>課堂面授</vt:lpstr>
      <vt:lpstr>線上同步教學</vt:lpstr>
      <vt:lpstr>線上同步教學</vt:lpstr>
      <vt:lpstr>線上辦公室時間</vt:lpstr>
      <vt:lpstr>非同步自我學習進度 (1/2)</vt:lpstr>
      <vt:lpstr>非同步自我學習進度 (2/2)</vt:lpstr>
      <vt:lpstr>討論版參與討論 (10%)</vt:lpstr>
      <vt:lpstr>作業 (20%)</vt:lpstr>
      <vt:lpstr>Project Schedule (20%)</vt:lpstr>
      <vt:lpstr>分組</vt:lpstr>
      <vt:lpstr>Project Details</vt:lpstr>
      <vt:lpstr>What to do now …</vt:lpstr>
      <vt:lpstr>Software Engineering</vt:lpstr>
    </vt:vector>
  </TitlesOfParts>
  <Company>National Chung Cheng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Design 程式設計 http://www.cs.ccu.edu.tw/~pahsiung/courses/pd/</dc:title>
  <dc:creator>Pao-Ann Hsiung</dc:creator>
  <cp:lastModifiedBy>熊博安</cp:lastModifiedBy>
  <cp:revision>264</cp:revision>
  <cp:lastPrinted>2018-08-22T08:58:36Z</cp:lastPrinted>
  <dcterms:created xsi:type="dcterms:W3CDTF">2001-09-11T15:04:58Z</dcterms:created>
  <dcterms:modified xsi:type="dcterms:W3CDTF">2020-09-14T09:46:19Z</dcterms:modified>
</cp:coreProperties>
</file>