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11" r:id="rId3"/>
    <p:sldId id="260" r:id="rId4"/>
    <p:sldId id="312" r:id="rId5"/>
    <p:sldId id="275" r:id="rId6"/>
    <p:sldId id="257" r:id="rId7"/>
    <p:sldId id="314" r:id="rId8"/>
    <p:sldId id="288" r:id="rId9"/>
    <p:sldId id="319" r:id="rId10"/>
    <p:sldId id="320" r:id="rId11"/>
    <p:sldId id="321" r:id="rId12"/>
    <p:sldId id="326" r:id="rId13"/>
    <p:sldId id="325" r:id="rId14"/>
    <p:sldId id="264" r:id="rId15"/>
  </p:sldIdLst>
  <p:sldSz cx="9144000" cy="5143500" type="screen16x9"/>
  <p:notesSz cx="6858000" cy="9144000"/>
  <p:embeddedFontLst>
    <p:embeddedFont>
      <p:font typeface="Cabin" pitchFamily="2" charset="77"/>
      <p:regular r:id="rId17"/>
      <p:bold r:id="rId18"/>
      <p:italic r:id="rId19"/>
      <p:bold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5C013B-1F14-44C9-ACE0-D64E5D2D83A9}">
  <a:tblStyle styleId="{765C013B-1F14-44C9-ACE0-D64E5D2D8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2"/>
  </p:normalViewPr>
  <p:slideViewPr>
    <p:cSldViewPr snapToGrid="0" snapToObjects="1">
      <p:cViewPr varScale="1">
        <p:scale>
          <a:sx n="139" d="100"/>
          <a:sy n="139" d="100"/>
        </p:scale>
        <p:origin x="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c160e6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c160e6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c160e6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c160e6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9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a696f49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a696f49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4ccffdb6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4ccffdb6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a696f49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a696f49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7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ba696f49d9_0_18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ba696f49d9_0_18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d4ccff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d4ccff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527200" y="0"/>
            <a:ext cx="40896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74750" y="1157250"/>
            <a:ext cx="3394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874750" y="1991250"/>
            <a:ext cx="3394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120850" y="0"/>
            <a:ext cx="49023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4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ctrTitle"/>
          </p:nvPr>
        </p:nvSpPr>
        <p:spPr>
          <a:xfrm>
            <a:off x="791836" y="862879"/>
            <a:ext cx="5352932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CYBERSECURITY ATTACKS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4227704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Exploratory Data Analysis (EDA)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D2FA4A-4279-9246-B1F3-1B6F88211014}"/>
              </a:ext>
            </a:extLst>
          </p:cNvPr>
          <p:cNvSpPr txBox="1">
            <a:spLocks/>
          </p:cNvSpPr>
          <p:nvPr/>
        </p:nvSpPr>
        <p:spPr>
          <a:xfrm>
            <a:off x="141611" y="275390"/>
            <a:ext cx="7176132" cy="5650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The Duration per Attack category:</a:t>
            </a:r>
          </a:p>
          <a:p>
            <a:endParaRPr lang="en-SA" sz="2000" b="1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D2F025D-3664-434C-9361-6302C2E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7" y="1437721"/>
            <a:ext cx="6443330" cy="29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3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D2FA4A-4279-9246-B1F3-1B6F88211014}"/>
              </a:ext>
            </a:extLst>
          </p:cNvPr>
          <p:cNvSpPr txBox="1">
            <a:spLocks/>
          </p:cNvSpPr>
          <p:nvPr/>
        </p:nvSpPr>
        <p:spPr>
          <a:xfrm>
            <a:off x="199800" y="375142"/>
            <a:ext cx="7176132" cy="5650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Number of attacks per hour and attack type:</a:t>
            </a:r>
          </a:p>
          <a:p>
            <a:endParaRPr lang="en-SA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47B94-399B-184A-9075-B25488C9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57" y="1348155"/>
            <a:ext cx="7176131" cy="29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9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6D47A8E-9F9B-4E41-A87B-8B456CF9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2" y="1339843"/>
            <a:ext cx="7176133" cy="295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50C5D0-ED4F-4D47-AA04-32E68F03CD53}"/>
              </a:ext>
            </a:extLst>
          </p:cNvPr>
          <p:cNvSpPr txBox="1">
            <a:spLocks/>
          </p:cNvSpPr>
          <p:nvPr/>
        </p:nvSpPr>
        <p:spPr>
          <a:xfrm>
            <a:off x="282927" y="375143"/>
            <a:ext cx="7176132" cy="5650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Number of attacks per IP and attack type:</a:t>
            </a:r>
          </a:p>
          <a:p>
            <a:endParaRPr lang="en-SA" sz="2000" b="1" dirty="0"/>
          </a:p>
        </p:txBody>
      </p:sp>
    </p:spTree>
    <p:extLst>
      <p:ext uri="{BB962C8B-B14F-4D97-AF65-F5344CB8AC3E}">
        <p14:creationId xmlns:p14="http://schemas.microsoft.com/office/powerpoint/2010/main" val="33436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37A4-9015-8B46-9232-BF3FEE433F31}"/>
              </a:ext>
            </a:extLst>
          </p:cNvPr>
          <p:cNvSpPr txBox="1"/>
          <p:nvPr/>
        </p:nvSpPr>
        <p:spPr>
          <a:xfrm>
            <a:off x="2340865" y="2093976"/>
            <a:ext cx="4754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cybersecurity attacks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duration per Attack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attacks per hour and attack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attacks per IP and attack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9D79A-80BD-7E4A-8378-E5EC548F7691}"/>
              </a:ext>
            </a:extLst>
          </p:cNvPr>
          <p:cNvSpPr txBox="1"/>
          <p:nvPr/>
        </p:nvSpPr>
        <p:spPr>
          <a:xfrm>
            <a:off x="2276857" y="1627406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</a:t>
            </a:r>
            <a:r>
              <a:rPr lang="en-SA" sz="1600" b="1" dirty="0"/>
              <a:t>n short nut : </a:t>
            </a:r>
          </a:p>
        </p:txBody>
      </p:sp>
    </p:spTree>
    <p:extLst>
      <p:ext uri="{BB962C8B-B14F-4D97-AF65-F5344CB8AC3E}">
        <p14:creationId xmlns:p14="http://schemas.microsoft.com/office/powerpoint/2010/main" val="428109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1388100" y="11775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indoor, toy, doll&#10;&#10;Description automatically generated">
            <a:extLst>
              <a:ext uri="{FF2B5EF4-FFF2-40B4-BE49-F238E27FC236}">
                <a16:creationId xmlns:a16="http://schemas.microsoft.com/office/drawing/2014/main" id="{877C08C6-35E6-6342-A8E0-223D799E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2637006" y="1157250"/>
            <a:ext cx="402897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What Is The </a:t>
            </a:r>
            <a:r>
              <a:rPr lang="en-US" dirty="0"/>
              <a:t>Purpose:</a:t>
            </a:r>
            <a:endParaRPr dirty="0"/>
          </a:p>
        </p:txBody>
      </p:sp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>
            <a:off x="2801598" y="1991250"/>
            <a:ext cx="3394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The impact of cyberattacks all over the world has been increasing at a constant rate every year. Performing exploratory data analysis helps organizations to identify, manage, and safeguard the information that could be vulnerable to cyber-attacks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2436876" y="1157250"/>
            <a:ext cx="427024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What Is The </a:t>
            </a:r>
            <a:r>
              <a:rPr lang="en-US" dirty="0"/>
              <a:t>Approach :</a:t>
            </a:r>
            <a:endParaRPr dirty="0"/>
          </a:p>
        </p:txBody>
      </p:sp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>
            <a:off x="2874750" y="1991250"/>
            <a:ext cx="3394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The approach here is to state the use of Data Science in analyzing data and to provide a more detailed view of the most common cybersecurity attacks, and what are the most accessed logical ports, the visible patterns as well as the trends and occurrence of attacks.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9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7327" y="11846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8213148" y="11846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6" name="Google Shape;476;p58"/>
          <p:cNvCxnSpPr>
            <a:cxnSpLocks/>
          </p:cNvCxnSpPr>
          <p:nvPr/>
        </p:nvCxnSpPr>
        <p:spPr>
          <a:xfrm flipV="1">
            <a:off x="2541701" y="2957593"/>
            <a:ext cx="831864" cy="43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58"/>
          <p:cNvCxnSpPr>
            <a:cxnSpLocks/>
          </p:cNvCxnSpPr>
          <p:nvPr/>
        </p:nvCxnSpPr>
        <p:spPr>
          <a:xfrm>
            <a:off x="1352889" y="2971994"/>
            <a:ext cx="995048" cy="4261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58"/>
          <p:cNvSpPr txBox="1"/>
          <p:nvPr/>
        </p:nvSpPr>
        <p:spPr>
          <a:xfrm>
            <a:off x="945342" y="1103674"/>
            <a:ext cx="6953057" cy="6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abin"/>
                <a:sym typeface="Cabin"/>
              </a:rPr>
              <a:t>The dataset was created and acquired by the IXIA </a:t>
            </a:r>
            <a:r>
              <a:rPr lang="en-US" sz="1600" b="1" dirty="0" err="1">
                <a:solidFill>
                  <a:schemeClr val="dk1"/>
                </a:solidFill>
                <a:latin typeface="Cabin"/>
                <a:sym typeface="Cabin"/>
              </a:rPr>
              <a:t>PerfectStorm</a:t>
            </a:r>
            <a:r>
              <a:rPr lang="en-US" sz="1600" b="1" dirty="0">
                <a:solidFill>
                  <a:schemeClr val="dk1"/>
                </a:solidFill>
                <a:latin typeface="Cabin"/>
                <a:sym typeface="Cabin"/>
              </a:rPr>
              <a:t> tool in the Cyber Range Lab of the </a:t>
            </a:r>
            <a:r>
              <a:rPr lang="en-US" sz="1600" b="1" dirty="0" err="1">
                <a:solidFill>
                  <a:schemeClr val="dk1"/>
                </a:solidFill>
                <a:latin typeface="Cabin"/>
                <a:sym typeface="Cabin"/>
              </a:rPr>
              <a:t>AustralianCentre</a:t>
            </a:r>
            <a:r>
              <a:rPr lang="en-US" sz="1600" b="1" dirty="0">
                <a:solidFill>
                  <a:schemeClr val="dk1"/>
                </a:solidFill>
                <a:latin typeface="Cabin"/>
                <a:sym typeface="Cabin"/>
              </a:rPr>
              <a:t> for Cyber Security (ACCS):</a:t>
            </a:r>
            <a:endParaRPr lang="en-SA" sz="1600" b="1" dirty="0">
              <a:solidFill>
                <a:schemeClr val="dk1"/>
              </a:solidFill>
              <a:latin typeface="Cabin"/>
              <a:sym typeface="Cabin"/>
            </a:endParaRPr>
          </a:p>
        </p:txBody>
      </p:sp>
      <p:sp>
        <p:nvSpPr>
          <p:cNvPr id="32" name="Google Shape;328;p50">
            <a:extLst>
              <a:ext uri="{FF2B5EF4-FFF2-40B4-BE49-F238E27FC236}">
                <a16:creationId xmlns:a16="http://schemas.microsoft.com/office/drawing/2014/main" id="{9B34AF92-9CCA-F14A-86B2-9FC75F457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699" y="2573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OVERVIEW:</a:t>
            </a:r>
          </a:p>
        </p:txBody>
      </p:sp>
      <p:sp>
        <p:nvSpPr>
          <p:cNvPr id="33" name="Google Shape;329;p50">
            <a:extLst>
              <a:ext uri="{FF2B5EF4-FFF2-40B4-BE49-F238E27FC236}">
                <a16:creationId xmlns:a16="http://schemas.microsoft.com/office/drawing/2014/main" id="{3DE440E7-6B5B-F948-B927-9D61B0ED6044}"/>
              </a:ext>
            </a:extLst>
          </p:cNvPr>
          <p:cNvSpPr txBox="1">
            <a:spLocks/>
          </p:cNvSpPr>
          <p:nvPr/>
        </p:nvSpPr>
        <p:spPr>
          <a:xfrm>
            <a:off x="945342" y="2628401"/>
            <a:ext cx="2240759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Attack category</a:t>
            </a:r>
          </a:p>
        </p:txBody>
      </p:sp>
      <p:sp>
        <p:nvSpPr>
          <p:cNvPr id="34" name="Google Shape;330;p50">
            <a:extLst>
              <a:ext uri="{FF2B5EF4-FFF2-40B4-BE49-F238E27FC236}">
                <a16:creationId xmlns:a16="http://schemas.microsoft.com/office/drawing/2014/main" id="{8A66F7DD-FF74-4640-BE0D-8378EB73E3B5}"/>
              </a:ext>
            </a:extLst>
          </p:cNvPr>
          <p:cNvSpPr txBox="1">
            <a:spLocks/>
          </p:cNvSpPr>
          <p:nvPr/>
        </p:nvSpPr>
        <p:spPr>
          <a:xfrm>
            <a:off x="4099651" y="3351037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Attack Name</a:t>
            </a:r>
          </a:p>
        </p:txBody>
      </p:sp>
      <p:sp>
        <p:nvSpPr>
          <p:cNvPr id="35" name="Google Shape;333;p50">
            <a:extLst>
              <a:ext uri="{FF2B5EF4-FFF2-40B4-BE49-F238E27FC236}">
                <a16:creationId xmlns:a16="http://schemas.microsoft.com/office/drawing/2014/main" id="{259E1829-710B-C64F-B1BB-6E7CEFE5CFF5}"/>
              </a:ext>
            </a:extLst>
          </p:cNvPr>
          <p:cNvSpPr txBox="1">
            <a:spLocks/>
          </p:cNvSpPr>
          <p:nvPr/>
        </p:nvSpPr>
        <p:spPr>
          <a:xfrm>
            <a:off x="3136383" y="2583596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Time</a:t>
            </a:r>
          </a:p>
        </p:txBody>
      </p:sp>
      <p:sp>
        <p:nvSpPr>
          <p:cNvPr id="36" name="Google Shape;335;p50">
            <a:extLst>
              <a:ext uri="{FF2B5EF4-FFF2-40B4-BE49-F238E27FC236}">
                <a16:creationId xmlns:a16="http://schemas.microsoft.com/office/drawing/2014/main" id="{5CA228A9-59B3-C845-8052-48CAA8FAB010}"/>
              </a:ext>
            </a:extLst>
          </p:cNvPr>
          <p:cNvSpPr txBox="1">
            <a:spLocks/>
          </p:cNvSpPr>
          <p:nvPr/>
        </p:nvSpPr>
        <p:spPr>
          <a:xfrm>
            <a:off x="1501618" y="3351037"/>
            <a:ext cx="2679672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Attack subcategory</a:t>
            </a:r>
          </a:p>
        </p:txBody>
      </p:sp>
      <p:sp>
        <p:nvSpPr>
          <p:cNvPr id="37" name="Google Shape;339;p50">
            <a:extLst>
              <a:ext uri="{FF2B5EF4-FFF2-40B4-BE49-F238E27FC236}">
                <a16:creationId xmlns:a16="http://schemas.microsoft.com/office/drawing/2014/main" id="{607D0BE6-4BA7-3242-9EF6-26D45E151FDB}"/>
              </a:ext>
            </a:extLst>
          </p:cNvPr>
          <p:cNvSpPr txBox="1">
            <a:spLocks/>
          </p:cNvSpPr>
          <p:nvPr/>
        </p:nvSpPr>
        <p:spPr>
          <a:xfrm>
            <a:off x="4962710" y="2529473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Source IP/Port</a:t>
            </a:r>
            <a:endParaRPr lang="en-US" sz="1100" dirty="0"/>
          </a:p>
        </p:txBody>
      </p:sp>
      <p:sp>
        <p:nvSpPr>
          <p:cNvPr id="38" name="Google Shape;339;p50">
            <a:extLst>
              <a:ext uri="{FF2B5EF4-FFF2-40B4-BE49-F238E27FC236}">
                <a16:creationId xmlns:a16="http://schemas.microsoft.com/office/drawing/2014/main" id="{EE942AAD-65BA-CD45-A934-0A3AE5C5767C}"/>
              </a:ext>
            </a:extLst>
          </p:cNvPr>
          <p:cNvSpPr txBox="1">
            <a:spLocks/>
          </p:cNvSpPr>
          <p:nvPr/>
        </p:nvSpPr>
        <p:spPr>
          <a:xfrm>
            <a:off x="5507511" y="3387650"/>
            <a:ext cx="2505028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b="0" dirty="0"/>
              <a:t>Destination IP/Port</a:t>
            </a:r>
            <a:endParaRPr lang="en-US" sz="1100" b="0" dirty="0"/>
          </a:p>
        </p:txBody>
      </p:sp>
      <p:cxnSp>
        <p:nvCxnSpPr>
          <p:cNvPr id="41" name="Google Shape;479;p58">
            <a:extLst>
              <a:ext uri="{FF2B5EF4-FFF2-40B4-BE49-F238E27FC236}">
                <a16:creationId xmlns:a16="http://schemas.microsoft.com/office/drawing/2014/main" id="{AEF19BC1-FEAF-4F42-B194-A1FD5D6E9C8C}"/>
              </a:ext>
            </a:extLst>
          </p:cNvPr>
          <p:cNvCxnSpPr>
            <a:cxnSpLocks/>
          </p:cNvCxnSpPr>
          <p:nvPr/>
        </p:nvCxnSpPr>
        <p:spPr>
          <a:xfrm>
            <a:off x="3510125" y="2961473"/>
            <a:ext cx="995048" cy="4261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76;p58">
            <a:extLst>
              <a:ext uri="{FF2B5EF4-FFF2-40B4-BE49-F238E27FC236}">
                <a16:creationId xmlns:a16="http://schemas.microsoft.com/office/drawing/2014/main" id="{12668399-8693-3A47-A543-94DF8114D417}"/>
              </a:ext>
            </a:extLst>
          </p:cNvPr>
          <p:cNvCxnSpPr>
            <a:cxnSpLocks/>
          </p:cNvCxnSpPr>
          <p:nvPr/>
        </p:nvCxnSpPr>
        <p:spPr>
          <a:xfrm flipV="1">
            <a:off x="4699786" y="2953712"/>
            <a:ext cx="831864" cy="43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79;p58">
            <a:extLst>
              <a:ext uri="{FF2B5EF4-FFF2-40B4-BE49-F238E27FC236}">
                <a16:creationId xmlns:a16="http://schemas.microsoft.com/office/drawing/2014/main" id="{39B5BB07-43DE-DF40-B8C7-33B3D8B705B3}"/>
              </a:ext>
            </a:extLst>
          </p:cNvPr>
          <p:cNvCxnSpPr>
            <a:cxnSpLocks/>
          </p:cNvCxnSpPr>
          <p:nvPr/>
        </p:nvCxnSpPr>
        <p:spPr>
          <a:xfrm>
            <a:off x="5672592" y="2953712"/>
            <a:ext cx="995048" cy="4261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76;p58">
            <a:extLst>
              <a:ext uri="{FF2B5EF4-FFF2-40B4-BE49-F238E27FC236}">
                <a16:creationId xmlns:a16="http://schemas.microsoft.com/office/drawing/2014/main" id="{6E0A81CF-AC0A-BA4F-8A6F-48783300A165}"/>
              </a:ext>
            </a:extLst>
          </p:cNvPr>
          <p:cNvCxnSpPr>
            <a:cxnSpLocks/>
          </p:cNvCxnSpPr>
          <p:nvPr/>
        </p:nvCxnSpPr>
        <p:spPr>
          <a:xfrm flipV="1">
            <a:off x="6849713" y="2939720"/>
            <a:ext cx="831864" cy="43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336;p50">
            <a:extLst>
              <a:ext uri="{FF2B5EF4-FFF2-40B4-BE49-F238E27FC236}">
                <a16:creationId xmlns:a16="http://schemas.microsoft.com/office/drawing/2014/main" id="{9FB243B4-37DD-EC4E-AD17-1B56379248E2}"/>
              </a:ext>
            </a:extLst>
          </p:cNvPr>
          <p:cNvSpPr txBox="1">
            <a:spLocks/>
          </p:cNvSpPr>
          <p:nvPr/>
        </p:nvSpPr>
        <p:spPr>
          <a:xfrm>
            <a:off x="7269130" y="2535776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Protocol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47A7BAB-56A5-3D44-B72E-9ED2EE46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88" y="0"/>
            <a:ext cx="927658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7327" y="11846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8213148" y="11846"/>
            <a:ext cx="9417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8;p50">
            <a:extLst>
              <a:ext uri="{FF2B5EF4-FFF2-40B4-BE49-F238E27FC236}">
                <a16:creationId xmlns:a16="http://schemas.microsoft.com/office/drawing/2014/main" id="{9B34AF92-9CCA-F14A-86B2-9FC75F457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699" y="2573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/>
              <a:t>DATA CLEANING: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BCF3A-E837-EF40-AEA7-929CF01DDD23}"/>
              </a:ext>
            </a:extLst>
          </p:cNvPr>
          <p:cNvSpPr txBox="1"/>
          <p:nvPr/>
        </p:nvSpPr>
        <p:spPr>
          <a:xfrm>
            <a:off x="3129691" y="1254516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600" b="1" dirty="0"/>
              <a:t>1421927414-1421927416</a:t>
            </a:r>
            <a:endParaRPr lang="en-SA" b="1" dirty="0"/>
          </a:p>
        </p:txBody>
      </p:sp>
      <p:cxnSp>
        <p:nvCxnSpPr>
          <p:cNvPr id="20" name="Google Shape;479;p58">
            <a:extLst>
              <a:ext uri="{FF2B5EF4-FFF2-40B4-BE49-F238E27FC236}">
                <a16:creationId xmlns:a16="http://schemas.microsoft.com/office/drawing/2014/main" id="{8653C6C6-5485-514E-BE23-5A33F51320E4}"/>
              </a:ext>
            </a:extLst>
          </p:cNvPr>
          <p:cNvCxnSpPr>
            <a:cxnSpLocks/>
          </p:cNvCxnSpPr>
          <p:nvPr/>
        </p:nvCxnSpPr>
        <p:spPr>
          <a:xfrm>
            <a:off x="5037436" y="1715953"/>
            <a:ext cx="995048" cy="4261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476;p58">
            <a:extLst>
              <a:ext uri="{FF2B5EF4-FFF2-40B4-BE49-F238E27FC236}">
                <a16:creationId xmlns:a16="http://schemas.microsoft.com/office/drawing/2014/main" id="{11234811-FD38-B54D-9EBF-3B7FC8621B0E}"/>
              </a:ext>
            </a:extLst>
          </p:cNvPr>
          <p:cNvCxnSpPr>
            <a:cxnSpLocks/>
          </p:cNvCxnSpPr>
          <p:nvPr/>
        </p:nvCxnSpPr>
        <p:spPr>
          <a:xfrm flipV="1">
            <a:off x="3019956" y="1708192"/>
            <a:ext cx="831864" cy="43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B68EB1-3772-3045-8527-1D8128615AA1}"/>
              </a:ext>
            </a:extLst>
          </p:cNvPr>
          <p:cNvSpPr txBox="1"/>
          <p:nvPr/>
        </p:nvSpPr>
        <p:spPr>
          <a:xfrm>
            <a:off x="1913540" y="214212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b="1" dirty="0"/>
              <a:t>Start Time: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0F896-A46F-4B48-8AD5-2715332307B8}"/>
              </a:ext>
            </a:extLst>
          </p:cNvPr>
          <p:cNvSpPr txBox="1"/>
          <p:nvPr/>
        </p:nvSpPr>
        <p:spPr>
          <a:xfrm>
            <a:off x="5018951" y="214212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b="1" dirty="0"/>
              <a:t>END Time: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16128-37E6-C548-B5D4-B9BF15E44CAA}"/>
              </a:ext>
            </a:extLst>
          </p:cNvPr>
          <p:cNvSpPr txBox="1"/>
          <p:nvPr/>
        </p:nvSpPr>
        <p:spPr>
          <a:xfrm>
            <a:off x="2895464" y="214212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b="1" dirty="0"/>
              <a:t>1421927414</a:t>
            </a:r>
            <a:endParaRPr lang="en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BCD5-553E-634E-A4AA-7DAC625292B7}"/>
              </a:ext>
            </a:extLst>
          </p:cNvPr>
          <p:cNvSpPr txBox="1"/>
          <p:nvPr/>
        </p:nvSpPr>
        <p:spPr>
          <a:xfrm>
            <a:off x="5987673" y="214212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b="1" dirty="0"/>
              <a:t>1421927416</a:t>
            </a:r>
            <a:endParaRPr lang="en-SA" dirty="0"/>
          </a:p>
        </p:txBody>
      </p:sp>
      <p:cxnSp>
        <p:nvCxnSpPr>
          <p:cNvPr id="27" name="Google Shape;479;p58">
            <a:extLst>
              <a:ext uri="{FF2B5EF4-FFF2-40B4-BE49-F238E27FC236}">
                <a16:creationId xmlns:a16="http://schemas.microsoft.com/office/drawing/2014/main" id="{3F7A3DAD-4F37-904B-8B91-87BF80EEBE55}"/>
              </a:ext>
            </a:extLst>
          </p:cNvPr>
          <p:cNvCxnSpPr>
            <a:cxnSpLocks/>
          </p:cNvCxnSpPr>
          <p:nvPr/>
        </p:nvCxnSpPr>
        <p:spPr>
          <a:xfrm flipH="1">
            <a:off x="6075173" y="2449905"/>
            <a:ext cx="1664" cy="75963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79;p58">
            <a:extLst>
              <a:ext uri="{FF2B5EF4-FFF2-40B4-BE49-F238E27FC236}">
                <a16:creationId xmlns:a16="http://schemas.microsoft.com/office/drawing/2014/main" id="{686E95E3-5D09-494E-8E7E-245915C4B18E}"/>
              </a:ext>
            </a:extLst>
          </p:cNvPr>
          <p:cNvCxnSpPr>
            <a:cxnSpLocks/>
          </p:cNvCxnSpPr>
          <p:nvPr/>
        </p:nvCxnSpPr>
        <p:spPr>
          <a:xfrm flipH="1">
            <a:off x="2952756" y="2449905"/>
            <a:ext cx="1664" cy="75963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7E66BA-7A8D-FF4B-B776-35471EB5E395}"/>
              </a:ext>
            </a:extLst>
          </p:cNvPr>
          <p:cNvSpPr txBox="1"/>
          <p:nvPr/>
        </p:nvSpPr>
        <p:spPr>
          <a:xfrm>
            <a:off x="2037198" y="3300292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2015-01-22 11:50:14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468B0-532A-5C4A-A49B-53DFEB3E2716}"/>
              </a:ext>
            </a:extLst>
          </p:cNvPr>
          <p:cNvSpPr txBox="1"/>
          <p:nvPr/>
        </p:nvSpPr>
        <p:spPr>
          <a:xfrm>
            <a:off x="5277455" y="3363432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2015-01-22 11:50:16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9D3BD-5482-9F47-8945-6DF1D2978E6F}"/>
              </a:ext>
            </a:extLst>
          </p:cNvPr>
          <p:cNvSpPr txBox="1"/>
          <p:nvPr/>
        </p:nvSpPr>
        <p:spPr>
          <a:xfrm>
            <a:off x="1292614" y="4224528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Day ,Year ,</a:t>
            </a:r>
            <a:r>
              <a:rPr lang="en-US" dirty="0"/>
              <a:t> Month</a:t>
            </a:r>
            <a:r>
              <a:rPr lang="en-SA" dirty="0"/>
              <a:t> </a:t>
            </a:r>
          </a:p>
        </p:txBody>
      </p:sp>
      <p:cxnSp>
        <p:nvCxnSpPr>
          <p:cNvPr id="39" name="Google Shape;476;p58">
            <a:extLst>
              <a:ext uri="{FF2B5EF4-FFF2-40B4-BE49-F238E27FC236}">
                <a16:creationId xmlns:a16="http://schemas.microsoft.com/office/drawing/2014/main" id="{946077F8-3F51-674B-AD6D-5AB1813FD3C8}"/>
              </a:ext>
            </a:extLst>
          </p:cNvPr>
          <p:cNvCxnSpPr>
            <a:cxnSpLocks/>
          </p:cNvCxnSpPr>
          <p:nvPr/>
        </p:nvCxnSpPr>
        <p:spPr>
          <a:xfrm flipV="1">
            <a:off x="2120007" y="3671209"/>
            <a:ext cx="831864" cy="43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12D844-ED3E-1648-9CB4-C8CF6B2ED4E1}"/>
              </a:ext>
            </a:extLst>
          </p:cNvPr>
          <p:cNvSpPr txBox="1"/>
          <p:nvPr/>
        </p:nvSpPr>
        <p:spPr>
          <a:xfrm>
            <a:off x="6406251" y="4224527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Day ,Year ,</a:t>
            </a:r>
            <a:r>
              <a:rPr lang="en-US" dirty="0"/>
              <a:t> Month</a:t>
            </a:r>
            <a:r>
              <a:rPr lang="en-SA" dirty="0"/>
              <a:t> </a:t>
            </a:r>
          </a:p>
        </p:txBody>
      </p:sp>
      <p:cxnSp>
        <p:nvCxnSpPr>
          <p:cNvPr id="47" name="Google Shape;479;p58">
            <a:extLst>
              <a:ext uri="{FF2B5EF4-FFF2-40B4-BE49-F238E27FC236}">
                <a16:creationId xmlns:a16="http://schemas.microsoft.com/office/drawing/2014/main" id="{F7055550-2FC4-4242-8822-3D31A0BFF636}"/>
              </a:ext>
            </a:extLst>
          </p:cNvPr>
          <p:cNvCxnSpPr>
            <a:cxnSpLocks/>
          </p:cNvCxnSpPr>
          <p:nvPr/>
        </p:nvCxnSpPr>
        <p:spPr>
          <a:xfrm>
            <a:off x="6249734" y="3666352"/>
            <a:ext cx="995048" cy="4261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10170;p89">
            <a:extLst>
              <a:ext uri="{FF2B5EF4-FFF2-40B4-BE49-F238E27FC236}">
                <a16:creationId xmlns:a16="http://schemas.microsoft.com/office/drawing/2014/main" id="{8E5EB2EE-35E5-F140-B74A-4FDCB7512628}"/>
              </a:ext>
            </a:extLst>
          </p:cNvPr>
          <p:cNvGrpSpPr/>
          <p:nvPr/>
        </p:nvGrpSpPr>
        <p:grpSpPr>
          <a:xfrm>
            <a:off x="4280794" y="3167830"/>
            <a:ext cx="699131" cy="572700"/>
            <a:chOff x="-30806075" y="2657050"/>
            <a:chExt cx="291425" cy="291425"/>
          </a:xfrm>
          <a:solidFill>
            <a:srgbClr val="C00000"/>
          </a:solidFill>
        </p:grpSpPr>
        <p:sp>
          <p:nvSpPr>
            <p:cNvPr id="50" name="Google Shape;10171;p89">
              <a:extLst>
                <a:ext uri="{FF2B5EF4-FFF2-40B4-BE49-F238E27FC236}">
                  <a16:creationId xmlns:a16="http://schemas.microsoft.com/office/drawing/2014/main" id="{33CF9C3B-B2B7-7C45-B210-B118479E0D0E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51" name="Google Shape;10172;p89">
              <a:extLst>
                <a:ext uri="{FF2B5EF4-FFF2-40B4-BE49-F238E27FC236}">
                  <a16:creationId xmlns:a16="http://schemas.microsoft.com/office/drawing/2014/main" id="{2FC85A1C-4AB8-AF48-BDE2-2009BEEE92E7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2" name="Google Shape;10173;p89">
              <a:extLst>
                <a:ext uri="{FF2B5EF4-FFF2-40B4-BE49-F238E27FC236}">
                  <a16:creationId xmlns:a16="http://schemas.microsoft.com/office/drawing/2014/main" id="{66A06613-40A8-C94B-9DBF-6D962259041E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1"/>
          <p:cNvSpPr/>
          <p:nvPr/>
        </p:nvSpPr>
        <p:spPr>
          <a:xfrm>
            <a:off x="0" y="2636975"/>
            <a:ext cx="9144000" cy="5028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1"/>
          <p:cNvSpPr/>
          <p:nvPr/>
        </p:nvSpPr>
        <p:spPr>
          <a:xfrm>
            <a:off x="6797138" y="2462238"/>
            <a:ext cx="852300" cy="85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1"/>
          <p:cNvSpPr/>
          <p:nvPr/>
        </p:nvSpPr>
        <p:spPr>
          <a:xfrm>
            <a:off x="3263588" y="2462238"/>
            <a:ext cx="852300" cy="85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1" name="Google Shape;731;p71"/>
          <p:cNvCxnSpPr/>
          <p:nvPr/>
        </p:nvCxnSpPr>
        <p:spPr>
          <a:xfrm rot="10800000">
            <a:off x="5457425" y="2241453"/>
            <a:ext cx="0" cy="2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2" name="Google Shape;732;p71"/>
          <p:cNvCxnSpPr/>
          <p:nvPr/>
        </p:nvCxnSpPr>
        <p:spPr>
          <a:xfrm rot="10800000">
            <a:off x="3690200" y="3326700"/>
            <a:ext cx="0" cy="2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33" name="Google Shape;733;p71"/>
          <p:cNvCxnSpPr/>
          <p:nvPr/>
        </p:nvCxnSpPr>
        <p:spPr>
          <a:xfrm rot="10800000">
            <a:off x="7222875" y="3326700"/>
            <a:ext cx="0" cy="2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34" name="Google Shape;734;p71"/>
          <p:cNvCxnSpPr/>
          <p:nvPr/>
        </p:nvCxnSpPr>
        <p:spPr>
          <a:xfrm rot="10800000">
            <a:off x="1922950" y="2241453"/>
            <a:ext cx="0" cy="2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5" name="Google Shape;735;p71"/>
          <p:cNvSpPr txBox="1"/>
          <p:nvPr/>
        </p:nvSpPr>
        <p:spPr>
          <a:xfrm>
            <a:off x="258900" y="1638324"/>
            <a:ext cx="359007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dk1"/>
                </a:solidFill>
                <a:latin typeface="Fira Sans"/>
                <a:sym typeface="Fira Sans"/>
              </a:rPr>
              <a:t>Invalid Protocol Range</a:t>
            </a:r>
            <a:endParaRPr sz="2200" b="1" dirty="0">
              <a:solidFill>
                <a:schemeClr val="dk1"/>
              </a:solidFill>
              <a:latin typeface="Fira Sans"/>
              <a:sym typeface="Fira Sans"/>
            </a:endParaRPr>
          </a:p>
        </p:txBody>
      </p:sp>
      <p:sp>
        <p:nvSpPr>
          <p:cNvPr id="737" name="Google Shape;737;p71"/>
          <p:cNvSpPr txBox="1"/>
          <p:nvPr/>
        </p:nvSpPr>
        <p:spPr>
          <a:xfrm>
            <a:off x="4225617" y="1696583"/>
            <a:ext cx="2461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>
                <a:solidFill>
                  <a:schemeClr val="dk1"/>
                </a:solidFill>
                <a:latin typeface="Fira Sans"/>
              </a:rPr>
              <a:t>duplicated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9" name="Google Shape;739;p71"/>
          <p:cNvSpPr txBox="1"/>
          <p:nvPr/>
        </p:nvSpPr>
        <p:spPr>
          <a:xfrm>
            <a:off x="5623650" y="3670683"/>
            <a:ext cx="2996025" cy="92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>
                <a:solidFill>
                  <a:schemeClr val="dk1"/>
                </a:solidFill>
                <a:latin typeface="Fira Sans"/>
              </a:rPr>
              <a:t>Upper &amp; LOWER</a:t>
            </a:r>
            <a:r>
              <a:rPr lang="en-US" sz="2200" b="1" dirty="0">
                <a:solidFill>
                  <a:schemeClr val="dk1"/>
                </a:solidFill>
                <a:latin typeface="Fira Sans"/>
                <a:sym typeface="Fira Sans"/>
              </a:rPr>
              <a:t> CASE</a:t>
            </a:r>
            <a:endParaRPr lang="en-US" dirty="0"/>
          </a:p>
        </p:txBody>
      </p:sp>
      <p:sp>
        <p:nvSpPr>
          <p:cNvPr id="741" name="Google Shape;741;p71"/>
          <p:cNvSpPr txBox="1"/>
          <p:nvPr/>
        </p:nvSpPr>
        <p:spPr>
          <a:xfrm>
            <a:off x="2458983" y="3621853"/>
            <a:ext cx="2461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Nulls</a:t>
            </a:r>
            <a:endParaRPr sz="2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3" name="Google Shape;743;p71"/>
          <p:cNvSpPr/>
          <p:nvPr/>
        </p:nvSpPr>
        <p:spPr>
          <a:xfrm>
            <a:off x="1496800" y="2462238"/>
            <a:ext cx="852300" cy="85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71"/>
          <p:cNvSpPr txBox="1"/>
          <p:nvPr/>
        </p:nvSpPr>
        <p:spPr>
          <a:xfrm>
            <a:off x="1597300" y="2636975"/>
            <a:ext cx="65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5" name="Google Shape;745;p71"/>
          <p:cNvSpPr/>
          <p:nvPr/>
        </p:nvSpPr>
        <p:spPr>
          <a:xfrm>
            <a:off x="5030363" y="2462238"/>
            <a:ext cx="852300" cy="85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71"/>
          <p:cNvSpPr txBox="1"/>
          <p:nvPr/>
        </p:nvSpPr>
        <p:spPr>
          <a:xfrm>
            <a:off x="3363933" y="2637000"/>
            <a:ext cx="65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7" name="Google Shape;747;p71"/>
          <p:cNvSpPr txBox="1"/>
          <p:nvPr/>
        </p:nvSpPr>
        <p:spPr>
          <a:xfrm>
            <a:off x="5130567" y="2637000"/>
            <a:ext cx="65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8" name="Google Shape;748;p71"/>
          <p:cNvSpPr txBox="1"/>
          <p:nvPr/>
        </p:nvSpPr>
        <p:spPr>
          <a:xfrm>
            <a:off x="6897200" y="2637000"/>
            <a:ext cx="65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3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" name="Google Shape;328;p50">
            <a:extLst>
              <a:ext uri="{FF2B5EF4-FFF2-40B4-BE49-F238E27FC236}">
                <a16:creationId xmlns:a16="http://schemas.microsoft.com/office/drawing/2014/main" id="{29A7013B-83A8-8548-A387-43228C8F2A18}"/>
              </a:ext>
            </a:extLst>
          </p:cNvPr>
          <p:cNvSpPr txBox="1">
            <a:spLocks/>
          </p:cNvSpPr>
          <p:nvPr/>
        </p:nvSpPr>
        <p:spPr>
          <a:xfrm>
            <a:off x="156483" y="30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sz="3200" dirty="0"/>
              <a:t>DATA CLEANING: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822C8470-A7CE-E749-B66E-797214D3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1" y="1467448"/>
            <a:ext cx="3122584" cy="29119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D2FA4A-4279-9246-B1F3-1B6F88211014}"/>
              </a:ext>
            </a:extLst>
          </p:cNvPr>
          <p:cNvSpPr txBox="1">
            <a:spLocks/>
          </p:cNvSpPr>
          <p:nvPr/>
        </p:nvSpPr>
        <p:spPr>
          <a:xfrm>
            <a:off x="141611" y="275390"/>
            <a:ext cx="7176132" cy="5650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Top Five Attacks &amp; Its Counts:</a:t>
            </a:r>
            <a:endParaRPr lang="en-SA" sz="2000" b="1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EA1EF40-09F7-4B4C-904F-666045E4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54" y="1437721"/>
            <a:ext cx="5621236" cy="29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3723"/>
      </p:ext>
    </p:extLst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259</Words>
  <Application>Microsoft Macintosh PowerPoint</Application>
  <PresentationFormat>On-screen Show (16:9)</PresentationFormat>
  <Paragraphs>44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Fira Sans</vt:lpstr>
      <vt:lpstr>Arial</vt:lpstr>
      <vt:lpstr>Roboto Condensed Light</vt:lpstr>
      <vt:lpstr>Open Sans</vt:lpstr>
      <vt:lpstr>Cabin</vt:lpstr>
      <vt:lpstr>Zero Waste Cardboard Backgrounds by Slidesgo</vt:lpstr>
      <vt:lpstr>CYBERSECURITY ATTACKS</vt:lpstr>
      <vt:lpstr>PowerPoint Presentation</vt:lpstr>
      <vt:lpstr>What Is The Purpose:</vt:lpstr>
      <vt:lpstr>What Is The Approach :</vt:lpstr>
      <vt:lpstr>DATA OVERVIEW:</vt:lpstr>
      <vt:lpstr>PowerPoint Presentation</vt:lpstr>
      <vt:lpstr>DATA CLEANING: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ATTACKS</dc:title>
  <cp:lastModifiedBy>شيخه</cp:lastModifiedBy>
  <cp:revision>3</cp:revision>
  <dcterms:modified xsi:type="dcterms:W3CDTF">2021-11-18T07:40:21Z</dcterms:modified>
</cp:coreProperties>
</file>