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9" r:id="rId3"/>
    <p:sldMasterId id="2147483662" r:id="rId4"/>
  </p:sldMasterIdLst>
  <p:notesMasterIdLst>
    <p:notesMasterId r:id="rId14"/>
  </p:notesMasterIdLst>
  <p:handoutMasterIdLst>
    <p:handoutMasterId r:id="rId15"/>
  </p:handoutMasterIdLst>
  <p:sldIdLst>
    <p:sldId id="258" r:id="rId5"/>
    <p:sldId id="539" r:id="rId6"/>
    <p:sldId id="540" r:id="rId7"/>
    <p:sldId id="542" r:id="rId8"/>
    <p:sldId id="543" r:id="rId9"/>
    <p:sldId id="541" r:id="rId10"/>
    <p:sldId id="544" r:id="rId11"/>
    <p:sldId id="545" r:id="rId12"/>
    <p:sldId id="31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FCC66"/>
    <a:srgbClr val="C0504D"/>
    <a:srgbClr val="8064A2"/>
    <a:srgbClr val="939646"/>
    <a:srgbClr val="000000"/>
    <a:srgbClr val="80C535"/>
    <a:srgbClr val="343434"/>
    <a:srgbClr val="3333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786" autoAdjust="0"/>
    <p:restoredTop sz="86410" autoAdjust="0"/>
  </p:normalViewPr>
  <p:slideViewPr>
    <p:cSldViewPr>
      <p:cViewPr varScale="1">
        <p:scale>
          <a:sx n="62" d="100"/>
          <a:sy n="62" d="100"/>
        </p:scale>
        <p:origin x="-96" y="-16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5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2014-09-19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5263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2014-09-19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976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5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5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67544" y="1052736"/>
            <a:ext cx="820891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296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2E467A-9B32-4DD2-8AB7-D952F3A1471E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20C482-4925-4B96-8A38-2133924FC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809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958029" y="63521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대외비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87468"/>
            <a:ext cx="1306488" cy="18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0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기밀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 descr="C:\Documents and Settings\nhn\바탕 화면\downall\nhn_logo.png"/>
          <p:cNvPicPr>
            <a:picLocks noChangeAspect="1" noChangeArrowheads="1"/>
          </p:cNvPicPr>
          <p:nvPr userDrawn="1"/>
        </p:nvPicPr>
        <p:blipFill>
          <a:blip r:embed="rId4" cstate="print">
            <a:lum bright="16000"/>
          </a:blip>
          <a:srcRect/>
          <a:stretch>
            <a:fillRect/>
          </a:stretch>
        </p:blipFill>
        <p:spPr bwMode="auto">
          <a:xfrm>
            <a:off x="357158" y="6316394"/>
            <a:ext cx="902607" cy="22115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 descr="C:\Documents and Settings\nhn\바탕 화면\downall\nhn_logo.png"/>
          <p:cNvPicPr>
            <a:picLocks noChangeAspect="1" noChangeArrowheads="1"/>
          </p:cNvPicPr>
          <p:nvPr userDrawn="1"/>
        </p:nvPicPr>
        <p:blipFill>
          <a:blip r:embed="rId4" cstate="print">
            <a:lum bright="16000"/>
          </a:blip>
          <a:srcRect/>
          <a:stretch>
            <a:fillRect/>
          </a:stretch>
        </p:blipFill>
        <p:spPr bwMode="auto">
          <a:xfrm>
            <a:off x="357158" y="6316394"/>
            <a:ext cx="902607" cy="22115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shar.kr/969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616" y="692696"/>
            <a:ext cx="80380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en-US" altLang="ko-KR" sz="40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23. Interpreter </a:t>
            </a:r>
            <a:r>
              <a:rPr lang="ko-KR" altLang="en-US" sz="40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  <a:endParaRPr lang="en-US" altLang="ko-KR" sz="4000" b="1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문법규칙을 클래스로 표현하기</a:t>
            </a:r>
            <a:endParaRPr lang="en-US" altLang="ko-KR" sz="2800" b="1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16" y="2291708"/>
            <a:ext cx="318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2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웹플랫폼개발랩</a:t>
            </a:r>
            <a:r>
              <a:rPr lang="ko-KR" altLang="en-US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문성호</a:t>
            </a:r>
            <a:endParaRPr lang="en-US" altLang="ko-KR" sz="1200" b="1" spc="-2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2014-09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대외비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Interpreter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Interpreter </a:t>
            </a:r>
            <a:r>
              <a:rPr lang="ko-KR" altLang="en-US" dirty="0" smtClean="0"/>
              <a:t>구현 구조를 </a:t>
            </a:r>
            <a:r>
              <a:rPr lang="en-US" altLang="ko-KR" dirty="0" smtClean="0"/>
              <a:t>OOP</a:t>
            </a:r>
            <a:r>
              <a:rPr lang="ko-KR" altLang="en-US" dirty="0" smtClean="0"/>
              <a:t>에 맞게 표현한 형태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주로 특화된 언어나 </a:t>
            </a:r>
            <a:r>
              <a:rPr lang="ko-KR" altLang="en-US" dirty="0" smtClean="0"/>
              <a:t>프로토콜 등 </a:t>
            </a:r>
            <a:r>
              <a:rPr lang="ko-KR" altLang="en-US" dirty="0"/>
              <a:t>규칙에 따라 해석되는 언어의 </a:t>
            </a:r>
            <a:r>
              <a:rPr lang="en-US" altLang="ko-KR" dirty="0" smtClean="0"/>
              <a:t>Interpreter</a:t>
            </a:r>
            <a:r>
              <a:rPr lang="ko-KR" altLang="en-US" dirty="0" smtClean="0"/>
              <a:t>를 </a:t>
            </a:r>
            <a:r>
              <a:rPr lang="ko-KR" altLang="en-US" dirty="0"/>
              <a:t>구조화 할 때 사용된다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언어를 해석할 때에는 </a:t>
            </a:r>
            <a:r>
              <a:rPr lang="en-US" altLang="ko-KR" dirty="0"/>
              <a:t>BNF</a:t>
            </a:r>
            <a:r>
              <a:rPr lang="ko-KR" altLang="en-US" dirty="0"/>
              <a:t>형태로 나타내는 경우가 많다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BNF</a:t>
            </a:r>
            <a:r>
              <a:rPr lang="ko-KR" altLang="en-US" dirty="0"/>
              <a:t>란 </a:t>
            </a:r>
            <a:r>
              <a:rPr lang="ko-KR" altLang="en-US" dirty="0" err="1"/>
              <a:t>배커스</a:t>
            </a:r>
            <a:r>
              <a:rPr lang="en-US" altLang="ko-KR" dirty="0"/>
              <a:t>-</a:t>
            </a:r>
            <a:r>
              <a:rPr lang="ko-KR" altLang="en-US" dirty="0" err="1"/>
              <a:t>나우어</a:t>
            </a:r>
            <a:r>
              <a:rPr lang="ko-KR" altLang="en-US" dirty="0"/>
              <a:t> 형식</a:t>
            </a:r>
            <a:r>
              <a:rPr lang="en-US" altLang="ko-KR" dirty="0"/>
              <a:t>(Backus-Naur Form)</a:t>
            </a:r>
            <a:r>
              <a:rPr lang="ko-KR" altLang="en-US" dirty="0"/>
              <a:t>의 약어로</a:t>
            </a:r>
            <a:r>
              <a:rPr lang="en-US" altLang="ko-KR" dirty="0"/>
              <a:t>, </a:t>
            </a:r>
            <a:r>
              <a:rPr lang="ko-KR" altLang="en-US" b="1" dirty="0"/>
              <a:t>컴퓨터 언어에서 언어의 문법을 수학적인 수식으로 나타낼 때 사용하는 언어 도구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C, Java, PHP </a:t>
            </a:r>
            <a:r>
              <a:rPr lang="ko-KR" altLang="en-US" dirty="0" smtClean="0"/>
              <a:t>등을 포함한 대부분의 프로그래밍 언어의 정의에 가장 널리 사용된다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http://blog.shar.kr/969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9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Interpreter </a:t>
            </a:r>
            <a:r>
              <a:rPr lang="ko-KR" altLang="en-US" dirty="0" smtClean="0"/>
              <a:t>패턴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BNF</a:t>
            </a:r>
            <a:r>
              <a:rPr lang="ko-KR" altLang="en-US" dirty="0"/>
              <a:t>에서는 </a:t>
            </a:r>
            <a:r>
              <a:rPr lang="en-US" altLang="ko-KR" dirty="0"/>
              <a:t>Terminal expression </a:t>
            </a:r>
            <a:r>
              <a:rPr lang="ko-KR" altLang="en-US" dirty="0"/>
              <a:t>과 </a:t>
            </a:r>
            <a:r>
              <a:rPr lang="en-US" altLang="ko-KR" dirty="0"/>
              <a:t>Non-Terminal expression</a:t>
            </a:r>
            <a:r>
              <a:rPr lang="ko-KR" altLang="en-US" dirty="0"/>
              <a:t>이 존재한다</a:t>
            </a:r>
            <a:r>
              <a:rPr lang="en-US" altLang="ko-KR" dirty="0"/>
              <a:t>. </a:t>
            </a:r>
            <a:r>
              <a:rPr lang="ko-KR" altLang="en-US" dirty="0"/>
              <a:t>그리고 하나의 문장은 </a:t>
            </a:r>
            <a:r>
              <a:rPr lang="en-US" altLang="ko-KR" dirty="0"/>
              <a:t>BNF</a:t>
            </a:r>
            <a:r>
              <a:rPr lang="ko-KR" altLang="en-US" dirty="0"/>
              <a:t>구조의 최상위 루트의 </a:t>
            </a:r>
            <a:r>
              <a:rPr lang="en-US" altLang="ko-KR" dirty="0"/>
              <a:t>expression</a:t>
            </a:r>
            <a:r>
              <a:rPr lang="ko-KR" altLang="en-US" dirty="0"/>
              <a:t>을 나타낸다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Context</a:t>
            </a:r>
            <a:r>
              <a:rPr lang="ko-KR" altLang="en-US" dirty="0" smtClean="0"/>
              <a:t>는 인터프리터가 구문해석을 실행하기 위한 정보를 제공한다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99302"/>
            <a:ext cx="5085209" cy="248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8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Interpreter </a:t>
            </a:r>
            <a:r>
              <a:rPr lang="ko-KR" altLang="en-US" dirty="0" smtClean="0"/>
              <a:t>패턴 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구문해석 예제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84887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위와 같은 미니 프로그램이 주어졌을 때 아래와 같은 구조를 메모리 상에 만드는 처리가 구문해석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19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95736" y="1475492"/>
            <a:ext cx="42484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Program repeat 4 go right end </a:t>
            </a:r>
            <a:r>
              <a:rPr lang="en-US" altLang="ko-KR" b="1" dirty="0" err="1"/>
              <a:t>end</a:t>
            </a:r>
            <a:endParaRPr lang="en-US" altLang="ko-KR" b="1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3140968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:</a:t>
            </a:r>
            <a:r>
              <a:rPr lang="en-US" altLang="ko-KR" sz="1600" dirty="0" err="1" smtClean="0"/>
              <a:t>ProgramNode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3275856" y="3717032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:</a:t>
            </a:r>
            <a:r>
              <a:rPr lang="en-US" altLang="ko-KR" sz="1600" dirty="0" err="1" smtClean="0"/>
              <a:t>CommandListNode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007632" y="4293096"/>
            <a:ext cx="26444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:</a:t>
            </a:r>
            <a:r>
              <a:rPr lang="en-US" altLang="ko-KR" sz="1600" dirty="0" err="1" smtClean="0"/>
              <a:t>RepeatCommandNode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310896" y="4869160"/>
            <a:ext cx="2053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:</a:t>
            </a:r>
            <a:r>
              <a:rPr lang="en-US" altLang="ko-KR" sz="1600" dirty="0" err="1" smtClean="0"/>
              <a:t>CommandListNode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547664" y="5589240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go:PrimitiveCommandNode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644008" y="5589240"/>
            <a:ext cx="30963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right:PrimitiveCommandNode</a:t>
            </a:r>
            <a:endParaRPr lang="ko-KR" altLang="en-US" sz="1600" dirty="0"/>
          </a:p>
        </p:txBody>
      </p:sp>
      <p:cxnSp>
        <p:nvCxnSpPr>
          <p:cNvPr id="13" name="직선 연결선 12"/>
          <p:cNvCxnSpPr>
            <a:stCxn id="6" idx="2"/>
            <a:endCxn id="8" idx="0"/>
          </p:cNvCxnSpPr>
          <p:nvPr/>
        </p:nvCxnSpPr>
        <p:spPr>
          <a:xfrm>
            <a:off x="4319972" y="350100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308352" y="407707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308352" y="465313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1" idx="0"/>
          </p:cNvCxnSpPr>
          <p:nvPr/>
        </p:nvCxnSpPr>
        <p:spPr>
          <a:xfrm flipH="1">
            <a:off x="2951820" y="5229200"/>
            <a:ext cx="135653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2"/>
            <a:endCxn id="12" idx="0"/>
          </p:cNvCxnSpPr>
          <p:nvPr/>
        </p:nvCxnSpPr>
        <p:spPr>
          <a:xfrm>
            <a:off x="4337492" y="5229200"/>
            <a:ext cx="185468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Interpreter </a:t>
            </a:r>
            <a:r>
              <a:rPr lang="ko-KR" altLang="en-US" dirty="0" smtClean="0"/>
              <a:t>패턴 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등장 인물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84887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AbstractExpression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구문 </a:t>
            </a:r>
            <a:r>
              <a:rPr lang="ko-KR" altLang="en-US" sz="1600" dirty="0" err="1" smtClean="0"/>
              <a:t>트리의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노드에</a:t>
            </a:r>
            <a:r>
              <a:rPr lang="ko-KR" altLang="en-US" sz="1600" dirty="0" smtClean="0"/>
              <a:t> 공통의 인터페이스를 결정하는 역할</a:t>
            </a:r>
            <a:r>
              <a:rPr lang="en-US" altLang="ko-KR" sz="1600" dirty="0" smtClean="0"/>
              <a:t>. Node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TerminalExpression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BNF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Terminal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Expression</a:t>
            </a:r>
            <a:r>
              <a:rPr lang="ko-KR" altLang="en-US" sz="1600" dirty="0" smtClean="0"/>
              <a:t>에 대응하는 역할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PrimitiveCommandNode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NonterminalExpression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BNF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Nonterminal Expression</a:t>
            </a:r>
            <a:r>
              <a:rPr lang="ko-KR" altLang="en-US" sz="1600" dirty="0" smtClean="0"/>
              <a:t>에 대응하는 역할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ProgramNode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CommandNode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RepeatCommandNode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CommandListNode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Context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인터프리터가 구문해석을 실행하기 위한 정보를 제공하는 역할</a:t>
            </a:r>
            <a:r>
              <a:rPr lang="en-US" altLang="ko-KR" sz="1600" dirty="0" smtClean="0"/>
              <a:t>. Context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87824" y="119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0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Interpreter </a:t>
            </a:r>
            <a:r>
              <a:rPr lang="ko-KR" altLang="en-US" dirty="0"/>
              <a:t>패턴 예제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확장된</a:t>
            </a:r>
            <a:r>
              <a:rPr lang="en-US" altLang="ko-KR" dirty="0" smtClean="0"/>
              <a:t>) BNF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&lt;program&gt;  ::=  program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&lt;command list&gt;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&lt;command list&gt;  ::=  &lt;command&gt;* 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&lt;command&gt;  ::=  &lt;repeat command&gt; | &lt;primitive command&gt;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&lt;repeat command&gt;  ::=  repeat &lt;number&gt; &lt;command list&gt;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&lt;primitive command&gt;  ::=  go | right | left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기본 </a:t>
            </a:r>
            <a:r>
              <a:rPr lang="en-US" altLang="ko-KR" dirty="0" smtClean="0"/>
              <a:t>BNF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회 이상의 반복을 나타내는 </a:t>
            </a:r>
            <a:r>
              <a:rPr lang="en-US" altLang="ko-KR" dirty="0" smtClean="0"/>
              <a:t>*</a:t>
            </a:r>
            <a:r>
              <a:rPr lang="ko-KR" altLang="en-US" dirty="0" smtClean="0"/>
              <a:t>은 없으며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반복도 재귀적인 정의로 표현함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7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미니 언어의 예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Regular expression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검색용의 표현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Ex) Garlic and not onions : garlic</a:t>
            </a:r>
            <a:r>
              <a:rPr lang="ko-KR" altLang="en-US" dirty="0" smtClean="0"/>
              <a:t>은 포함하고 </a:t>
            </a:r>
            <a:r>
              <a:rPr lang="en-US" altLang="ko-KR" dirty="0" smtClean="0"/>
              <a:t>onions</a:t>
            </a:r>
            <a:r>
              <a:rPr lang="ko-KR" altLang="en-US" dirty="0" smtClean="0"/>
              <a:t>는 포함 </a:t>
            </a:r>
            <a:r>
              <a:rPr lang="en-US" altLang="ko-KR" dirty="0" smtClean="0"/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일괄 처리 언어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기본적인 명령이 준비되어 있고 그것들을 순서대로 실행하거나 반복해서 실행하는 언어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장의 예제의 무선조정 제어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73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Interpreter </a:t>
            </a:r>
            <a:r>
              <a:rPr lang="ko-KR" altLang="en-US" dirty="0" smtClean="0"/>
              <a:t>패턴 사용 예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Java.util.Pattern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정규표현식의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Java.text.Normalizer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Java.text.Format</a:t>
            </a:r>
            <a:r>
              <a:rPr lang="ko-KR" altLang="en-US" dirty="0" smtClean="0"/>
              <a:t>의 모든 하위 클래스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Javax.el.ELResolver</a:t>
            </a:r>
            <a:r>
              <a:rPr lang="ko-KR" altLang="en-US" dirty="0" smtClean="0"/>
              <a:t>의 모든 하위클래스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50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786211"/>
            <a:ext cx="2742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205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일반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16607</TotalTime>
  <Words>302</Words>
  <Application>Microsoft Office PowerPoint</Application>
  <PresentationFormat>화면 슬라이드 쇼(4:3)</PresentationFormat>
  <Paragraphs>65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표지</vt:lpstr>
      <vt:lpstr>내지</vt:lpstr>
      <vt:lpstr>기밀</vt:lpstr>
      <vt:lpstr>일반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Windows 사용자</cp:lastModifiedBy>
  <cp:revision>4861</cp:revision>
  <cp:lastPrinted>2014-02-28T02:31:19Z</cp:lastPrinted>
  <dcterms:created xsi:type="dcterms:W3CDTF">2007-04-27T09:07:31Z</dcterms:created>
  <dcterms:modified xsi:type="dcterms:W3CDTF">2014-09-19T03:58:52Z</dcterms:modified>
</cp:coreProperties>
</file>