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2" r:id="rId2"/>
    <p:sldId id="311" r:id="rId3"/>
    <p:sldId id="307" r:id="rId4"/>
    <p:sldId id="308" r:id="rId5"/>
    <p:sldId id="309" r:id="rId6"/>
    <p:sldId id="31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B400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37" autoAdjust="0"/>
  </p:normalViewPr>
  <p:slideViewPr>
    <p:cSldViewPr>
      <p:cViewPr varScale="1">
        <p:scale>
          <a:sx n="62" d="100"/>
          <a:sy n="62" d="100"/>
        </p:scale>
        <p:origin x="-96" y="-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3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EE508-E6D0-4648-B6D2-38C44CE8FAAB}" type="datetimeFigureOut">
              <a:rPr lang="ko-KR" altLang="en-US" smtClean="0"/>
              <a:t>2014-07-28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4F163-CEA8-49D6-BAEB-CFF7E3C98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163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CF068-DEA1-4643-B807-89A7146A4070}" type="datetimeFigureOut">
              <a:rPr lang="ko-KR" altLang="en-US" smtClean="0"/>
              <a:t>2014-07-28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BCD24-FD72-452C-8969-09628A5F2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 hasCustomPrompt="1"/>
          </p:nvPr>
        </p:nvSpPr>
        <p:spPr>
          <a:xfrm>
            <a:off x="252000" y="308691"/>
            <a:ext cx="86400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ko-KR" altLang="en-US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문서의 제목</a:t>
            </a:r>
            <a: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45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</a:t>
            </a:r>
            <a:r>
              <a:rPr lang="en-US" altLang="ko-KR" sz="4500" baseline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45pt</a:t>
            </a:r>
            <a:endParaRPr lang="ko-KR" altLang="en-US" dirty="0"/>
          </a:p>
        </p:txBody>
      </p:sp>
      <p:sp>
        <p:nvSpPr>
          <p:cNvPr id="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2000" y="2291708"/>
            <a:ext cx="8640000" cy="110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000" baseline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작성자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 10pt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소속팀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상위부서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 10pt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대외비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934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74638"/>
            <a:ext cx="8640000" cy="338400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ct val="0"/>
              </a:spcBef>
              <a:buNone/>
              <a:defRPr lang="ko-KR" altLang="en-US" sz="16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2000" y="980728"/>
            <a:ext cx="8640000" cy="4525963"/>
          </a:xfrm>
          <a:prstGeom prst="rect">
            <a:avLst/>
          </a:prstGeom>
        </p:spPr>
        <p:txBody>
          <a:bodyPr/>
          <a:lstStyle>
            <a:lvl1pPr marL="0" indent="-1800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400" b="1" baseline="0">
                <a:ln>
                  <a:noFill/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180000" indent="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200" b="0" kern="1200" baseline="0">
                <a:ln>
                  <a:noFill/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360000" indent="0">
              <a:lnSpc>
                <a:spcPct val="150000"/>
              </a:lnSpc>
              <a:spcBef>
                <a:spcPts val="30"/>
              </a:spcBef>
              <a:buFontTx/>
              <a:buNone/>
              <a:defRPr sz="1000">
                <a:solidFill>
                  <a:schemeClr val="bg1"/>
                </a:solidFill>
              </a:defRPr>
            </a:lvl3pPr>
            <a:lvl4pPr marL="540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4pPr>
            <a:lvl5pPr marL="648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5pPr>
            <a:lvl6pPr marL="828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2199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375786"/>
            <a:ext cx="8640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en-US" altLang="ko-KR" sz="3600" b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1. 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챕터</a:t>
            </a:r>
            <a:r>
              <a:rPr lang="ko-KR" altLang="en-US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제목</a:t>
            </a:r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: 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나눔바른고딕</a:t>
            </a:r>
            <a:r>
              <a:rPr lang="ko-KR" altLang="en-US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R, 36pt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610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일반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479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대외비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대외비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590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기밀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기밀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479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마지막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375786"/>
            <a:ext cx="8640000" cy="648000"/>
          </a:xfrm>
          <a:prstGeom prst="rect">
            <a:avLst/>
          </a:prstGeom>
        </p:spPr>
        <p:txBody>
          <a:bodyPr/>
          <a:lstStyle>
            <a:lvl1pPr algn="l">
              <a:defRPr lang="en-US" altLang="ko-KR" sz="3600" b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4500" dirty="0" smtClean="0">
                <a:solidFill>
                  <a:srgbClr val="FFFFFF"/>
                </a:solidFill>
                <a:latin typeface="나눔바른고딕"/>
                <a:ea typeface="나눔바른고딕"/>
              </a:rPr>
              <a:t>End of Document</a:t>
            </a:r>
            <a:endParaRPr lang="ko-KR" altLang="ko-KR" sz="4500" dirty="0">
              <a:solidFill>
                <a:srgbClr val="FFFFFF"/>
              </a:solidFill>
              <a:latin typeface="나눔바른고딕"/>
              <a:ea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3229966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783" y="6452710"/>
            <a:ext cx="849602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3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2" r:id="rId2"/>
    <p:sldLayoutId id="2147483652" r:id="rId3"/>
    <p:sldLayoutId id="2147483670" r:id="rId4"/>
    <p:sldLayoutId id="2147483664" r:id="rId5"/>
    <p:sldLayoutId id="2147483671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나눔바른고딕" panose="020B0603020101020101" pitchFamily="50" charset="-127"/>
              </a:rPr>
              <a:t>Iterator </a:t>
            </a:r>
            <a:r>
              <a:rPr lang="ko-KR" altLang="en-US" dirty="0" smtClean="0">
                <a:ea typeface="나눔바른고딕" panose="020B0603020101020101" pitchFamily="50" charset="-127"/>
              </a:rPr>
              <a:t>패턴</a:t>
            </a:r>
            <a:r>
              <a:rPr lang="en-US" altLang="ko-KR" dirty="0" smtClean="0">
                <a:ea typeface="나눔바른고딕" panose="020B0603020101020101" pitchFamily="50" charset="-127"/>
              </a:rPr>
              <a:t/>
            </a:r>
            <a:br>
              <a:rPr lang="en-US" altLang="ko-KR" dirty="0" smtClean="0"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ea typeface="나눔바른고딕" panose="020B0603020101020101" pitchFamily="50" charset="-127"/>
              </a:rPr>
              <a:t>Chapter 1</a:t>
            </a:r>
            <a:endParaRPr lang="ko-KR" altLang="en-US" dirty="0">
              <a:ea typeface="나눔바른고딕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ko-KR" altLang="en-US" dirty="0"/>
              <a:t>작성자</a:t>
            </a:r>
            <a:r>
              <a:rPr lang="en-US" altLang="ko-KR" dirty="0"/>
              <a:t>: </a:t>
            </a:r>
            <a:r>
              <a:rPr lang="ko-KR" altLang="en-US" dirty="0" smtClean="0"/>
              <a:t>문성호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소속팀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상위부서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웹플랫폼개발랩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대외비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341771" y="2214554"/>
            <a:ext cx="34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2544" y="6482288"/>
            <a:ext cx="9044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ⓒ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Corp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35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267101" y="3264312"/>
            <a:ext cx="3019393" cy="21788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Iterator </a:t>
            </a:r>
            <a:r>
              <a:rPr lang="ko-KR" altLang="en-US" dirty="0" smtClean="0"/>
              <a:t>패턴이란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무엇인가 많이 모여있는 것들을 순서대로 지정하면서 전체를 검색하는 처리를 실행하기 위한 것</a:t>
            </a:r>
            <a:endParaRPr lang="en-US" altLang="ko-KR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for(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=0;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arr.length</a:t>
            </a:r>
            <a:r>
              <a:rPr lang="en-US" altLang="ko-KR" sz="1600" dirty="0" smtClean="0"/>
              <a:t>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++) </a:t>
            </a:r>
            <a:r>
              <a:rPr lang="ko-KR" altLang="en-US" sz="1600" dirty="0" smtClean="0"/>
              <a:t>에서 </a:t>
            </a:r>
            <a:r>
              <a:rPr lang="en-US" altLang="ko-KR" sz="1600" dirty="0" err="1" smtClean="0"/>
              <a:t>i</a:t>
            </a:r>
            <a:r>
              <a:rPr lang="ko-KR" altLang="en-US" sz="1600" dirty="0" smtClean="0"/>
              <a:t>의 기능을 추상화해서 일반화한 것</a:t>
            </a:r>
            <a:endParaRPr lang="en-US" altLang="ko-KR" sz="1600" dirty="0" smtClean="0"/>
          </a:p>
          <a:p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3696678" y="3805820"/>
            <a:ext cx="36004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56718" y="4228388"/>
            <a:ext cx="360040" cy="95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16758" y="3997124"/>
            <a:ext cx="360040" cy="1176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95682" y="3871404"/>
            <a:ext cx="376572" cy="130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172254" y="3498044"/>
            <a:ext cx="376572" cy="1680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548826" y="3978084"/>
            <a:ext cx="400668" cy="1195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4374471" y="5192052"/>
            <a:ext cx="444614" cy="33868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609190" y="5651956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BookShelfIterator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7704" y="4043722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BookShelf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(Aggregate)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78856" y="262979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Book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5733920" y="2983890"/>
            <a:ext cx="388929" cy="97895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35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Iterator </a:t>
            </a:r>
            <a:r>
              <a:rPr lang="ko-KR" altLang="en-US" dirty="0" smtClean="0"/>
              <a:t>패턴의 클래스다이어그램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19672" y="1717067"/>
            <a:ext cx="1872208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619672" y="2262651"/>
            <a:ext cx="18722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619672" y="2154639"/>
            <a:ext cx="18722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40436" y="1650873"/>
            <a:ext cx="163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&lt;&lt;interface&gt;&gt;</a:t>
            </a:r>
          </a:p>
          <a:p>
            <a:pPr algn="ctr"/>
            <a:r>
              <a:rPr lang="en-US" altLang="ko-KR" sz="1400" b="1" dirty="0" smtClean="0"/>
              <a:t>Aggregate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70093" y="2201378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iterator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5220072" y="1700807"/>
            <a:ext cx="1872208" cy="10075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5220072" y="2246392"/>
            <a:ext cx="18722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220072" y="2138380"/>
            <a:ext cx="18722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40836" y="1634614"/>
            <a:ext cx="163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&lt;&lt;interface&gt;&gt;</a:t>
            </a:r>
          </a:p>
          <a:p>
            <a:pPr algn="ctr"/>
            <a:r>
              <a:rPr lang="en-US" altLang="ko-KR" sz="1400" b="1" dirty="0" smtClean="0"/>
              <a:t>Iterator</a:t>
            </a:r>
            <a:endParaRPr lang="ko-KR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770493" y="2185119"/>
            <a:ext cx="856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hasNext</a:t>
            </a:r>
            <a:endParaRPr lang="en-US" altLang="ko-KR" sz="1400" dirty="0" smtClean="0"/>
          </a:p>
          <a:p>
            <a:r>
              <a:rPr lang="en-US" altLang="ko-KR" sz="1400" dirty="0" smtClean="0"/>
              <a:t>next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491880" y="1988840"/>
            <a:ext cx="1728192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619672" y="3207162"/>
            <a:ext cx="1872208" cy="7055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1619672" y="3567202"/>
            <a:ext cx="18722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619672" y="3423186"/>
            <a:ext cx="18722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19672" y="3140968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/>
              <a:t>ConcreteAggregate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170093" y="3553271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iterator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5220072" y="3166809"/>
            <a:ext cx="1872208" cy="10542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5220072" y="3727542"/>
            <a:ext cx="18722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220072" y="3429000"/>
            <a:ext cx="18722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40836" y="3100616"/>
            <a:ext cx="1630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/>
              <a:t>BookShelfIterator</a:t>
            </a:r>
            <a:endParaRPr lang="ko-KR" altLang="en-US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775636" y="3697868"/>
            <a:ext cx="856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hasNext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next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686672" y="3429000"/>
            <a:ext cx="1034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aggregate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>
            <a:endCxn id="10" idx="2"/>
          </p:cNvCxnSpPr>
          <p:nvPr/>
        </p:nvCxnSpPr>
        <p:spPr>
          <a:xfrm flipV="1">
            <a:off x="2555776" y="2509155"/>
            <a:ext cx="0" cy="745349"/>
          </a:xfrm>
          <a:prstGeom prst="straightConnector1">
            <a:avLst/>
          </a:prstGeom>
          <a:ln>
            <a:solidFill>
              <a:schemeClr val="bg2"/>
            </a:solidFill>
            <a:prstDash val="sysDash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6173704" y="2708339"/>
            <a:ext cx="0" cy="487797"/>
          </a:xfrm>
          <a:prstGeom prst="straightConnector1">
            <a:avLst/>
          </a:prstGeom>
          <a:ln>
            <a:solidFill>
              <a:schemeClr val="bg2"/>
            </a:solidFill>
            <a:prstDash val="sysDash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50" name="그룹 49"/>
          <p:cNvGrpSpPr/>
          <p:nvPr/>
        </p:nvGrpSpPr>
        <p:grpSpPr>
          <a:xfrm>
            <a:off x="3491880" y="3460530"/>
            <a:ext cx="1728192" cy="195698"/>
            <a:chOff x="3491880" y="3460530"/>
            <a:chExt cx="1728192" cy="195698"/>
          </a:xfrm>
        </p:grpSpPr>
        <p:cxnSp>
          <p:nvCxnSpPr>
            <p:cNvPr id="42" name="직선 화살표 연결선 41"/>
            <p:cNvCxnSpPr>
              <a:stCxn id="49" idx="1"/>
              <a:endCxn id="18" idx="3"/>
            </p:cNvCxnSpPr>
            <p:nvPr/>
          </p:nvCxnSpPr>
          <p:spPr>
            <a:xfrm flipH="1">
              <a:off x="3491880" y="3558379"/>
              <a:ext cx="1512168" cy="1567"/>
            </a:xfrm>
            <a:prstGeom prst="straightConnector1">
              <a:avLst/>
            </a:prstGeom>
            <a:ln>
              <a:solidFill>
                <a:schemeClr val="bg2"/>
              </a:solidFill>
              <a:prstDash val="solid"/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9" name="다이아몬드 48"/>
            <p:cNvSpPr/>
            <p:nvPr/>
          </p:nvSpPr>
          <p:spPr>
            <a:xfrm>
              <a:off x="5004048" y="3460530"/>
              <a:ext cx="216024" cy="195698"/>
            </a:xfrm>
            <a:prstGeom prst="diamon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4003835" y="1701274"/>
            <a:ext cx="784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create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29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Iterator </a:t>
            </a:r>
            <a:r>
              <a:rPr lang="ko-KR" altLang="en-US" dirty="0" smtClean="0"/>
              <a:t>패턴의 클래스다이어그램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19672" y="1717067"/>
            <a:ext cx="1872208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619672" y="2262651"/>
            <a:ext cx="18722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619672" y="2154639"/>
            <a:ext cx="18722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40436" y="1650873"/>
            <a:ext cx="163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&lt;&lt;interface&gt;&gt;</a:t>
            </a:r>
          </a:p>
          <a:p>
            <a:pPr algn="ctr"/>
            <a:r>
              <a:rPr lang="en-US" altLang="ko-KR" sz="1400" b="1" dirty="0" smtClean="0"/>
              <a:t>Aggregate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70093" y="2201378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iterator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5220072" y="1700807"/>
            <a:ext cx="1872208" cy="10075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5220072" y="2246392"/>
            <a:ext cx="18722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220072" y="2138380"/>
            <a:ext cx="18722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40836" y="1634614"/>
            <a:ext cx="163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&lt;&lt;interface&gt;&gt;</a:t>
            </a:r>
          </a:p>
          <a:p>
            <a:pPr algn="ctr"/>
            <a:r>
              <a:rPr lang="en-US" altLang="ko-KR" sz="1400" b="1" dirty="0" smtClean="0"/>
              <a:t>Iterator</a:t>
            </a:r>
            <a:endParaRPr lang="ko-KR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770493" y="2185119"/>
            <a:ext cx="856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hasNext</a:t>
            </a:r>
            <a:endParaRPr lang="en-US" altLang="ko-KR" sz="1400" dirty="0" smtClean="0"/>
          </a:p>
          <a:p>
            <a:r>
              <a:rPr lang="en-US" altLang="ko-KR" sz="1400" dirty="0" smtClean="0"/>
              <a:t>next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491880" y="1988840"/>
            <a:ext cx="1728192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619672" y="2996952"/>
            <a:ext cx="1872208" cy="16544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1619672" y="3717032"/>
            <a:ext cx="18722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619672" y="3212976"/>
            <a:ext cx="18722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40436" y="2930758"/>
            <a:ext cx="1630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/>
              <a:t>BookShelf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931246" y="3697287"/>
            <a:ext cx="12490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getBookAt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appendBook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getLength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iterator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201351" y="3219025"/>
            <a:ext cx="708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Books</a:t>
            </a:r>
          </a:p>
          <a:p>
            <a:pPr algn="ctr"/>
            <a:r>
              <a:rPr lang="en-US" altLang="ko-KR" sz="1400" dirty="0" smtClean="0"/>
              <a:t>last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5220072" y="3166809"/>
            <a:ext cx="1872208" cy="12691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5220072" y="3933056"/>
            <a:ext cx="18722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220072" y="3429000"/>
            <a:ext cx="18722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40836" y="3100616"/>
            <a:ext cx="1630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/>
              <a:t>BookShelfIterator</a:t>
            </a:r>
            <a:endParaRPr lang="ko-KR" altLang="en-US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775636" y="3912730"/>
            <a:ext cx="856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hasNext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next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685869" y="3429000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BookShelf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index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>
            <a:endCxn id="10" idx="2"/>
          </p:cNvCxnSpPr>
          <p:nvPr/>
        </p:nvCxnSpPr>
        <p:spPr>
          <a:xfrm flipV="1">
            <a:off x="2555776" y="2509155"/>
            <a:ext cx="0" cy="487797"/>
          </a:xfrm>
          <a:prstGeom prst="straightConnector1">
            <a:avLst/>
          </a:prstGeom>
          <a:ln>
            <a:solidFill>
              <a:schemeClr val="bg2"/>
            </a:solidFill>
            <a:prstDash val="sysDash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6173704" y="2708339"/>
            <a:ext cx="0" cy="487797"/>
          </a:xfrm>
          <a:prstGeom prst="straightConnector1">
            <a:avLst/>
          </a:prstGeom>
          <a:ln>
            <a:solidFill>
              <a:schemeClr val="bg2"/>
            </a:solidFill>
            <a:prstDash val="sysDash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endCxn id="18" idx="3"/>
          </p:cNvCxnSpPr>
          <p:nvPr/>
        </p:nvCxnSpPr>
        <p:spPr>
          <a:xfrm flipH="1">
            <a:off x="3491880" y="3824173"/>
            <a:ext cx="1584176" cy="0"/>
          </a:xfrm>
          <a:prstGeom prst="straightConnector1">
            <a:avLst/>
          </a:prstGeom>
          <a:ln>
            <a:solidFill>
              <a:schemeClr val="bg2"/>
            </a:solidFill>
            <a:prstDash val="solid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다이아몬드 48"/>
          <p:cNvSpPr/>
          <p:nvPr/>
        </p:nvSpPr>
        <p:spPr>
          <a:xfrm>
            <a:off x="5014558" y="3726848"/>
            <a:ext cx="216024" cy="195698"/>
          </a:xfrm>
          <a:prstGeom prst="diamond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03835" y="1701274"/>
            <a:ext cx="784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create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6" name="다이아몬드 35"/>
          <p:cNvSpPr/>
          <p:nvPr/>
        </p:nvSpPr>
        <p:spPr>
          <a:xfrm>
            <a:off x="2449860" y="4653136"/>
            <a:ext cx="150657" cy="126346"/>
          </a:xfrm>
          <a:prstGeom prst="diamond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2525188" y="4779482"/>
            <a:ext cx="3076" cy="191054"/>
          </a:xfrm>
          <a:prstGeom prst="straightConnector1">
            <a:avLst/>
          </a:prstGeom>
          <a:ln>
            <a:solidFill>
              <a:schemeClr val="bg2"/>
            </a:solidFill>
            <a:prstDash val="solid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560509" y="4972831"/>
            <a:ext cx="1872208" cy="8324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1560509" y="5517232"/>
            <a:ext cx="18722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560509" y="5235021"/>
            <a:ext cx="18722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681273" y="4906637"/>
            <a:ext cx="1630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Book</a:t>
            </a:r>
            <a:endParaRPr lang="ko-KR" alt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060828" y="5497487"/>
            <a:ext cx="934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getName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2221072" y="5235021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name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2372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Iterator </a:t>
            </a:r>
            <a:r>
              <a:rPr lang="ko-KR" altLang="en-US" dirty="0" smtClean="0"/>
              <a:t>패턴의 클래스다이어그램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19672" y="1717067"/>
            <a:ext cx="1872208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619672" y="2262651"/>
            <a:ext cx="18722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619672" y="2154639"/>
            <a:ext cx="18722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40436" y="1650873"/>
            <a:ext cx="163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&lt;&lt;interface&gt;&gt;</a:t>
            </a:r>
          </a:p>
          <a:p>
            <a:pPr algn="ctr"/>
            <a:r>
              <a:rPr lang="en-US" altLang="ko-KR" sz="1400" b="1" dirty="0" smtClean="0"/>
              <a:t>Aggregate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70093" y="2201378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iterator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5220072" y="1700807"/>
            <a:ext cx="1872208" cy="10075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5220072" y="2246392"/>
            <a:ext cx="18722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220072" y="2138380"/>
            <a:ext cx="18722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40836" y="1634614"/>
            <a:ext cx="163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&lt;&lt;interface&gt;&gt;</a:t>
            </a:r>
          </a:p>
          <a:p>
            <a:pPr algn="ctr"/>
            <a:r>
              <a:rPr lang="en-US" altLang="ko-KR" sz="1400" b="1" dirty="0" smtClean="0"/>
              <a:t>Iterator</a:t>
            </a:r>
            <a:endParaRPr lang="ko-KR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770493" y="2185119"/>
            <a:ext cx="856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hasNext</a:t>
            </a:r>
            <a:endParaRPr lang="en-US" altLang="ko-KR" sz="1400" dirty="0" smtClean="0"/>
          </a:p>
          <a:p>
            <a:r>
              <a:rPr lang="en-US" altLang="ko-KR" sz="1400" dirty="0" smtClean="0"/>
              <a:t>next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491880" y="1988840"/>
            <a:ext cx="1728192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619672" y="2996952"/>
            <a:ext cx="1872208" cy="16544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1619672" y="3717032"/>
            <a:ext cx="18722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619672" y="3212976"/>
            <a:ext cx="18722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40436" y="2930758"/>
            <a:ext cx="1630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/>
              <a:t>BookShelf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931246" y="3697287"/>
            <a:ext cx="12490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getBookAt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appendBook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getLength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iterator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201351" y="3219025"/>
            <a:ext cx="708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Books</a:t>
            </a:r>
          </a:p>
          <a:p>
            <a:pPr algn="ctr"/>
            <a:r>
              <a:rPr lang="en-US" altLang="ko-KR" sz="1400" dirty="0" smtClean="0"/>
              <a:t>last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5220072" y="3166809"/>
            <a:ext cx="1872208" cy="12691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5220072" y="3933056"/>
            <a:ext cx="18722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220072" y="3429000"/>
            <a:ext cx="18722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40836" y="3100616"/>
            <a:ext cx="1630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/>
              <a:t>BookShelfIterator</a:t>
            </a:r>
            <a:endParaRPr lang="ko-KR" altLang="en-US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775636" y="3912730"/>
            <a:ext cx="856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hasNext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next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685869" y="3429000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BookShelf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index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>
            <a:endCxn id="10" idx="2"/>
          </p:cNvCxnSpPr>
          <p:nvPr/>
        </p:nvCxnSpPr>
        <p:spPr>
          <a:xfrm flipV="1">
            <a:off x="2555776" y="2509155"/>
            <a:ext cx="0" cy="487797"/>
          </a:xfrm>
          <a:prstGeom prst="straightConnector1">
            <a:avLst/>
          </a:prstGeom>
          <a:ln>
            <a:solidFill>
              <a:schemeClr val="bg2"/>
            </a:solidFill>
            <a:prstDash val="sysDash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6173704" y="2708339"/>
            <a:ext cx="0" cy="487797"/>
          </a:xfrm>
          <a:prstGeom prst="straightConnector1">
            <a:avLst/>
          </a:prstGeom>
          <a:ln>
            <a:solidFill>
              <a:schemeClr val="bg2"/>
            </a:solidFill>
            <a:prstDash val="sysDash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endCxn id="18" idx="3"/>
          </p:cNvCxnSpPr>
          <p:nvPr/>
        </p:nvCxnSpPr>
        <p:spPr>
          <a:xfrm flipH="1">
            <a:off x="3491880" y="3824173"/>
            <a:ext cx="1584176" cy="0"/>
          </a:xfrm>
          <a:prstGeom prst="straightConnector1">
            <a:avLst/>
          </a:prstGeom>
          <a:ln>
            <a:solidFill>
              <a:schemeClr val="bg2"/>
            </a:solidFill>
            <a:prstDash val="solid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다이아몬드 48"/>
          <p:cNvSpPr/>
          <p:nvPr/>
        </p:nvSpPr>
        <p:spPr>
          <a:xfrm>
            <a:off x="5014558" y="3726848"/>
            <a:ext cx="216024" cy="195698"/>
          </a:xfrm>
          <a:prstGeom prst="diamond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03835" y="1701274"/>
            <a:ext cx="784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create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5896" y="4869160"/>
            <a:ext cx="53969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err="1" smtClean="0">
                <a:solidFill>
                  <a:schemeClr val="bg1"/>
                </a:solidFill>
              </a:rPr>
              <a:t>ConcreteAggregate</a:t>
            </a:r>
            <a:r>
              <a:rPr lang="ko-KR" altLang="en-US" sz="1600" dirty="0" smtClean="0">
                <a:solidFill>
                  <a:schemeClr val="bg1"/>
                </a:solidFill>
              </a:rPr>
              <a:t>구현에 상관없이 </a:t>
            </a:r>
            <a:r>
              <a:rPr lang="en-US" altLang="ko-KR" sz="1600" dirty="0" smtClean="0">
                <a:solidFill>
                  <a:schemeClr val="bg1"/>
                </a:solidFill>
              </a:rPr>
              <a:t>Iterator</a:t>
            </a:r>
            <a:r>
              <a:rPr lang="ko-KR" altLang="en-US" sz="1600" dirty="0" smtClean="0">
                <a:solidFill>
                  <a:schemeClr val="bg1"/>
                </a:solidFill>
              </a:rPr>
              <a:t>를 사용할 수 있다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err="1" smtClean="0">
                <a:solidFill>
                  <a:schemeClr val="bg1"/>
                </a:solidFill>
              </a:rPr>
              <a:t>ConcreteAggregate</a:t>
            </a:r>
            <a:r>
              <a:rPr lang="ko-KR" altLang="en-US" sz="1600" dirty="0" smtClean="0">
                <a:solidFill>
                  <a:schemeClr val="bg1"/>
                </a:solidFill>
              </a:rPr>
              <a:t>의 인터페이스를 바꾸면 </a:t>
            </a:r>
            <a:r>
              <a:rPr lang="en-US" altLang="ko-KR" sz="1600" dirty="0" smtClean="0">
                <a:solidFill>
                  <a:schemeClr val="bg1"/>
                </a:solidFill>
              </a:rPr>
              <a:t>Iterator</a:t>
            </a:r>
            <a:r>
              <a:rPr lang="ko-KR" altLang="en-US" sz="1600" dirty="0" smtClean="0">
                <a:solidFill>
                  <a:schemeClr val="bg1"/>
                </a:solidFill>
              </a:rPr>
              <a:t>에서 대응해야 한다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3" name="다이아몬드 32"/>
          <p:cNvSpPr/>
          <p:nvPr/>
        </p:nvSpPr>
        <p:spPr>
          <a:xfrm>
            <a:off x="2449860" y="4653136"/>
            <a:ext cx="150657" cy="126346"/>
          </a:xfrm>
          <a:prstGeom prst="diamond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2525188" y="4779482"/>
            <a:ext cx="3076" cy="191054"/>
          </a:xfrm>
          <a:prstGeom prst="straightConnector1">
            <a:avLst/>
          </a:prstGeom>
          <a:ln>
            <a:solidFill>
              <a:schemeClr val="bg2"/>
            </a:solidFill>
            <a:prstDash val="solid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560509" y="4972831"/>
            <a:ext cx="1872208" cy="8324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1560509" y="5517232"/>
            <a:ext cx="18722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560509" y="5235021"/>
            <a:ext cx="18722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681273" y="4906637"/>
            <a:ext cx="1630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Book</a:t>
            </a:r>
            <a:endParaRPr lang="ko-KR" alt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060828" y="5497487"/>
            <a:ext cx="934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getName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2221072" y="5235021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name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2124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Iterator </a:t>
            </a:r>
            <a:r>
              <a:rPr lang="ko-KR" altLang="en-US" dirty="0" smtClean="0"/>
              <a:t>패턴의 특</a:t>
            </a:r>
            <a:r>
              <a:rPr lang="ko-KR" altLang="en-US" dirty="0"/>
              <a:t>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600" dirty="0" smtClean="0"/>
              <a:t>Next</a:t>
            </a:r>
            <a:r>
              <a:rPr lang="ko-KR" altLang="en-US" sz="1600" dirty="0" smtClean="0"/>
              <a:t>는 틀리기 </a:t>
            </a:r>
            <a:r>
              <a:rPr lang="ko-KR" altLang="en-US" sz="1600" dirty="0" smtClean="0"/>
              <a:t>쉽다</a:t>
            </a:r>
            <a:r>
              <a:rPr lang="en-US" altLang="ko-KR" sz="1600" dirty="0" smtClean="0"/>
              <a:t>.</a:t>
            </a:r>
          </a:p>
          <a:p>
            <a:pPr marL="351450" lvl="1" indent="-171450">
              <a:buFont typeface="Arial" pitchFamily="34" charset="0"/>
              <a:buChar char="•"/>
            </a:pPr>
            <a:r>
              <a:rPr lang="en-US" altLang="ko-KR" sz="1600" dirty="0" err="1" smtClean="0"/>
              <a:t>returnCurrentElementAndAdvanceToNextPosition</a:t>
            </a:r>
            <a:endParaRPr lang="en-US" altLang="ko-KR" sz="1600" dirty="0" smtClean="0"/>
          </a:p>
          <a:p>
            <a:pPr marL="351450" lvl="1" indent="-171450">
              <a:buFont typeface="Arial" pitchFamily="34" charset="0"/>
              <a:buChar char="•"/>
            </a:pPr>
            <a:endParaRPr lang="en-US" altLang="ko-KR" sz="11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600" dirty="0" err="1" smtClean="0"/>
              <a:t>hasNext</a:t>
            </a:r>
            <a:r>
              <a:rPr lang="ko-KR" altLang="en-US" sz="1600" dirty="0" smtClean="0"/>
              <a:t>도 틀리기 쉽다</a:t>
            </a:r>
            <a:r>
              <a:rPr lang="en-US" altLang="ko-KR" sz="1600" dirty="0" smtClean="0"/>
              <a:t>.</a:t>
            </a:r>
          </a:p>
          <a:p>
            <a:pPr marL="351450" lvl="1" indent="-171450">
              <a:buFont typeface="Arial" pitchFamily="34" charset="0"/>
              <a:buChar char="•"/>
            </a:pPr>
            <a:r>
              <a:rPr lang="ko-KR" altLang="en-US" sz="1600" dirty="0" smtClean="0"/>
              <a:t>마지막 요소를 빼먹을 가능성이 있음</a:t>
            </a:r>
            <a:endParaRPr lang="en-US" altLang="ko-KR" sz="1600" dirty="0" smtClean="0"/>
          </a:p>
          <a:p>
            <a:pPr marL="351450" lvl="1" indent="-171450">
              <a:buFont typeface="Arial" pitchFamily="34" charset="0"/>
              <a:buChar char="•"/>
            </a:pPr>
            <a:endParaRPr lang="en-US" altLang="ko-KR" sz="11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600" dirty="0" smtClean="0"/>
              <a:t>복수의 </a:t>
            </a:r>
            <a:r>
              <a:rPr lang="en-US" altLang="ko-KR" sz="1600" dirty="0" smtClean="0"/>
              <a:t>Iterator</a:t>
            </a:r>
            <a:r>
              <a:rPr lang="ko-KR" altLang="en-US" sz="1600" dirty="0" smtClean="0"/>
              <a:t>를 만들 수 있다</a:t>
            </a:r>
            <a:r>
              <a:rPr lang="en-US" altLang="ko-KR" sz="1600" dirty="0" smtClean="0"/>
              <a:t>.</a:t>
            </a:r>
          </a:p>
          <a:p>
            <a:pPr marL="351450" lvl="1" indent="-171450">
              <a:buFont typeface="Arial" pitchFamily="34" charset="0"/>
              <a:buChar char="•"/>
            </a:pPr>
            <a:r>
              <a:rPr lang="en-US" altLang="ko-KR" sz="1600" dirty="0" smtClean="0"/>
              <a:t>Aggregate</a:t>
            </a:r>
            <a:r>
              <a:rPr lang="ko-KR" altLang="en-US" sz="1600" dirty="0" smtClean="0"/>
              <a:t>역할의 외부에 </a:t>
            </a:r>
            <a:r>
              <a:rPr lang="en-US" altLang="ko-KR" sz="1600" dirty="0" smtClean="0"/>
              <a:t>iterator</a:t>
            </a:r>
            <a:r>
              <a:rPr lang="ko-KR" altLang="en-US" sz="1600" dirty="0" smtClean="0"/>
              <a:t>가 있으므로</a:t>
            </a:r>
            <a:endParaRPr lang="en-US" altLang="ko-KR" sz="1600" dirty="0" smtClean="0"/>
          </a:p>
          <a:p>
            <a:pPr marL="351450" lvl="1" indent="-171450">
              <a:buFont typeface="Arial" pitchFamily="34" charset="0"/>
              <a:buChar char="•"/>
            </a:pPr>
            <a:endParaRPr lang="en-US" altLang="ko-KR" sz="105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600" dirty="0" smtClean="0"/>
              <a:t>Iterator</a:t>
            </a:r>
            <a:r>
              <a:rPr lang="ko-KR" altLang="en-US" sz="1600" dirty="0" smtClean="0"/>
              <a:t>의 다양한 </a:t>
            </a:r>
            <a:r>
              <a:rPr lang="ko-KR" altLang="en-US" sz="1600" dirty="0" smtClean="0"/>
              <a:t>종류를 만들 수 있다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 marL="351450" lvl="1" indent="-171450">
              <a:buFont typeface="Arial" pitchFamily="34" charset="0"/>
              <a:buChar char="•"/>
            </a:pPr>
            <a:r>
              <a:rPr lang="ko-KR" altLang="en-US" sz="1600" dirty="0" smtClean="0"/>
              <a:t>뒤로 검색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양방향 검색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번호로 점프</a:t>
            </a:r>
            <a:endParaRPr lang="en-US" altLang="ko-KR" sz="1600" dirty="0" smtClean="0"/>
          </a:p>
          <a:p>
            <a:pPr marL="351450" lvl="1" indent="-171450">
              <a:buFont typeface="Arial" pitchFamily="34" charset="0"/>
              <a:buChar char="•"/>
            </a:pPr>
            <a:endParaRPr lang="en-US" altLang="ko-KR" sz="11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600" dirty="0" err="1" smtClean="0"/>
              <a:t>deleteIterator</a:t>
            </a:r>
            <a:r>
              <a:rPr lang="ko-KR" altLang="en-US" sz="1600" dirty="0" smtClean="0"/>
              <a:t>는 </a:t>
            </a:r>
            <a:r>
              <a:rPr lang="ko-KR" altLang="en-US" sz="1600" dirty="0" smtClean="0"/>
              <a:t>필요 없다</a:t>
            </a:r>
            <a:r>
              <a:rPr lang="en-US" altLang="ko-KR" sz="1600" dirty="0" smtClean="0"/>
              <a:t>.</a:t>
            </a:r>
          </a:p>
          <a:p>
            <a:pPr marL="351450" lvl="1" indent="-171450">
              <a:buFont typeface="Arial" pitchFamily="34" charset="0"/>
              <a:buChar char="•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66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2507</TotalTime>
  <Words>201</Words>
  <Application>Microsoft Office PowerPoint</Application>
  <PresentationFormat>화면 슬라이드 쇼(4:3)</PresentationFormat>
  <Paragraphs>91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Iterator 패턴 Chapter 1</vt:lpstr>
      <vt:lpstr>Iterator 패턴이란</vt:lpstr>
      <vt:lpstr>Iterator 패턴의 클래스다이어그램</vt:lpstr>
      <vt:lpstr>Iterator 패턴의 클래스다이어그램</vt:lpstr>
      <vt:lpstr>Iterator 패턴의 클래스다이어그램</vt:lpstr>
      <vt:lpstr>Iterator 패턴의 특징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NAVER Corp.</dc:creator>
  <cp:lastModifiedBy>Windows 사용자</cp:lastModifiedBy>
  <cp:revision>258</cp:revision>
  <dcterms:created xsi:type="dcterms:W3CDTF">2013-11-30T07:53:32Z</dcterms:created>
  <dcterms:modified xsi:type="dcterms:W3CDTF">2014-07-28T03:57:31Z</dcterms:modified>
</cp:coreProperties>
</file>